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72" r:id="rId2"/>
    <p:sldId id="273" r:id="rId3"/>
    <p:sldId id="293" r:id="rId4"/>
    <p:sldId id="274" r:id="rId5"/>
    <p:sldId id="277" r:id="rId6"/>
    <p:sldId id="275" r:id="rId7"/>
    <p:sldId id="278" r:id="rId8"/>
    <p:sldId id="281" r:id="rId9"/>
    <p:sldId id="280" r:id="rId10"/>
    <p:sldId id="295" r:id="rId11"/>
    <p:sldId id="276" r:id="rId12"/>
    <p:sldId id="288" r:id="rId13"/>
    <p:sldId id="282" r:id="rId14"/>
    <p:sldId id="283" r:id="rId15"/>
    <p:sldId id="284" r:id="rId16"/>
    <p:sldId id="285" r:id="rId17"/>
    <p:sldId id="292" r:id="rId18"/>
    <p:sldId id="279" r:id="rId19"/>
    <p:sldId id="286" r:id="rId20"/>
    <p:sldId id="287" r:id="rId21"/>
    <p:sldId id="290" r:id="rId22"/>
    <p:sldId id="291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>
      <p:cViewPr varScale="1">
        <p:scale>
          <a:sx n="65" d="100"/>
          <a:sy n="65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CC638-11EE-477D-A8F6-2156CB32A12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7DDF-C23F-4065-AE90-FF6A638B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7DDF-C23F-4065-AE90-FF6A638BD4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not in SQL server, but still in Oracle/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7DDF-C23F-4065-AE90-FF6A638BD4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089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518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5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40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6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32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59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107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34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45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75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23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85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98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38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0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Uses Input &amp; Output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 </a:t>
            </a:r>
            <a:r>
              <a:rPr lang="en-US" dirty="0" err="1" smtClean="0"/>
              <a:t>spInvTotal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@</a:t>
            </a:r>
            <a:r>
              <a:rPr lang="en-US" dirty="0" err="1" smtClean="0"/>
              <a:t>DateVar</a:t>
            </a:r>
            <a:r>
              <a:rPr lang="en-US" dirty="0" smtClean="0"/>
              <a:t>    </a:t>
            </a:r>
            <a:r>
              <a:rPr lang="en-US" dirty="0" err="1" smtClean="0"/>
              <a:t>smallDateTime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@</a:t>
            </a:r>
            <a:r>
              <a:rPr lang="en-US" dirty="0" err="1" smtClean="0"/>
              <a:t>InvTotal</a:t>
            </a:r>
            <a:r>
              <a:rPr lang="en-US" dirty="0" smtClean="0"/>
              <a:t>     money   OUTPUT</a:t>
            </a:r>
          </a:p>
          <a:p>
            <a:r>
              <a:rPr lang="en-US" dirty="0" smtClean="0"/>
              <a:t>AS</a:t>
            </a:r>
          </a:p>
          <a:p>
            <a:r>
              <a:rPr lang="en-US" dirty="0" smtClean="0"/>
              <a:t>SELECT @</a:t>
            </a:r>
            <a:r>
              <a:rPr lang="en-US" dirty="0" err="1" smtClean="0"/>
              <a:t>InvTotal</a:t>
            </a:r>
            <a:r>
              <a:rPr lang="en-US" dirty="0" smtClean="0"/>
              <a:t> = SUM (</a:t>
            </a:r>
            <a:r>
              <a:rPr lang="en-US" dirty="0" err="1" smtClean="0"/>
              <a:t>InvoiceTotal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FROM Invoices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InvoiceDate</a:t>
            </a:r>
            <a:r>
              <a:rPr lang="en-US" dirty="0" smtClean="0"/>
              <a:t> &gt;= @</a:t>
            </a:r>
            <a:r>
              <a:rPr lang="en-US" dirty="0" err="1" smtClean="0"/>
              <a:t>DateVar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2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7249500" cy="48768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 of these is a valid output for Stored Procedures:</a:t>
            </a:r>
          </a:p>
          <a:p>
            <a:pPr lvl="1"/>
            <a:r>
              <a:rPr lang="en-US" sz="2400" dirty="0" smtClean="0"/>
              <a:t>nothing</a:t>
            </a:r>
          </a:p>
          <a:p>
            <a:pPr lvl="1"/>
            <a:r>
              <a:rPr lang="en-US" sz="2400" dirty="0" smtClean="0"/>
              <a:t>out parameters (none, one or multiple)</a:t>
            </a:r>
          </a:p>
          <a:p>
            <a:pPr lvl="1"/>
            <a:r>
              <a:rPr lang="en-US" sz="2400" dirty="0" smtClean="0"/>
              <a:t>a table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a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dbo.GetPeopleByLastName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(@</a:t>
            </a:r>
            <a:r>
              <a:rPr lang="en-US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VARCHAR(50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 AS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ContactID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Person.Contact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ORDER BY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ContactID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</a:t>
            </a:r>
            <a:r>
              <a:rPr lang="en-US" dirty="0" err="1" smtClean="0"/>
              <a:t>cont’ed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7325700" cy="48768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others can be declared inside of a stored procedure</a:t>
            </a:r>
          </a:p>
          <a:p>
            <a:pPr lvl="1"/>
            <a:r>
              <a:rPr lang="en-US" sz="2800" dirty="0" smtClean="0"/>
              <a:t>these can either be used inside of the SP only, or returned back to the user</a:t>
            </a:r>
          </a:p>
          <a:p>
            <a:r>
              <a:rPr lang="en-US" sz="2800" dirty="0" smtClean="0"/>
              <a:t>DECLARE @</a:t>
            </a:r>
            <a:r>
              <a:rPr lang="en-US" sz="2800" dirty="0" err="1" smtClean="0"/>
              <a:t>someVariable</a:t>
            </a:r>
            <a:r>
              <a:rPr lang="en-US" sz="2800" dirty="0" smtClean="0"/>
              <a:t> INTEGER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8202090" cy="1400530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smtClean="0"/>
              <a:t>Local Parameters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7478100" cy="47244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 data to </a:t>
            </a:r>
            <a:r>
              <a:rPr lang="en-US" dirty="0" smtClean="0"/>
              <a:t>local parameter</a:t>
            </a:r>
            <a:endParaRPr lang="en-US" dirty="0" smtClean="0"/>
          </a:p>
          <a:p>
            <a:r>
              <a:rPr lang="en-US" dirty="0" smtClean="0"/>
              <a:t>--SQL Server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someParam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(SELECT COUNT(*)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someParam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COUNT(*)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TOP 1 @result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SET @year = 2011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@year = 2011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@year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SomeFunction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EXEC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@year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SomeProcedure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--Oracle: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YearVar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SmeYearValue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/>
              <a:t>use parameter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*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userID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8436" y="1752600"/>
            <a:ext cx="6711654" cy="49530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IF @year = 2011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  -- DO SOMETHING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END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  -- DO SOMETHING ELSE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END	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7547" y="533400"/>
            <a:ext cx="7055380" cy="1400530"/>
          </a:xfrm>
        </p:spPr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1273" y="1627294"/>
            <a:ext cx="6711654" cy="419548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IF @year = 2011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  IF @quarter = 4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    BEGIN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	-- DO SOMETHING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    END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  ELSE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    BEGIN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	-- DO SOMETHING ELSE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    END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 		END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  -- DO SOMETHING ELSE</a:t>
            </a: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	END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</a:t>
            </a:r>
            <a:r>
              <a:rPr lang="en-US" smtClean="0"/>
              <a:t>IF statement (new in 2012)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IF @year = 2011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  -- DO SOMETHING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END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ELSE IF @year = 2012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BEGIN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  -- DO SOMETHING ELSE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ELSE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BEGIN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-- DO SOMETHING TOTALLY ELSE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END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78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SELECT @year =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CASE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(@quarter + 1) &gt; 4 THEN @year + 1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ELSE @year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END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CASE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6711654" cy="480060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SELECT @month =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CASE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 THEN ‘Jan’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2 THEN ‘Feb’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3 THEN ‘Mar’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4 THEN ‘Apr’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 THEN ‘May’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6 THEN ‘Jun’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7 THEN ‘Jul’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8 THEN ‘Aug’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9 THEN ‘Sep’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10 THEN ‘Oct’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11 THEN ‘Nov’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WHEN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12 THEN ‘Dec’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END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6711654" cy="47244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 to this point, the DB was only used to store data</a:t>
            </a:r>
          </a:p>
          <a:p>
            <a:r>
              <a:rPr lang="en-US" sz="2400" dirty="0" smtClean="0"/>
              <a:t>stored procedures allow us to store data processing as well</a:t>
            </a:r>
          </a:p>
          <a:p>
            <a:endParaRPr lang="en-US" sz="2400" dirty="0" smtClean="0"/>
          </a:p>
          <a:p>
            <a:r>
              <a:rPr lang="en-US" sz="2400" dirty="0" smtClean="0"/>
              <a:t>procedures/subroutines/… chunks of </a:t>
            </a:r>
            <a:r>
              <a:rPr lang="en-US" sz="2400" dirty="0"/>
              <a:t>T-SQL </a:t>
            </a:r>
            <a:r>
              <a:rPr lang="en-US" sz="2400" dirty="0" smtClean="0"/>
              <a:t>(SQL-server) code</a:t>
            </a:r>
            <a:endParaRPr lang="en-US" sz="2400" dirty="0"/>
          </a:p>
          <a:p>
            <a:r>
              <a:rPr lang="en-US" sz="2400" dirty="0" smtClean="0"/>
              <a:t>Packages/procedures/functions</a:t>
            </a:r>
            <a:r>
              <a:rPr lang="en-US" sz="2400" dirty="0"/>
              <a:t>/… </a:t>
            </a:r>
            <a:r>
              <a:rPr lang="en-US" sz="2400" dirty="0" smtClean="0"/>
              <a:t>Anonymous Blocks </a:t>
            </a:r>
            <a:r>
              <a:rPr lang="en-US" sz="2400" dirty="0"/>
              <a:t>of </a:t>
            </a:r>
            <a:r>
              <a:rPr lang="en-US" sz="2400" dirty="0" smtClean="0"/>
              <a:t>PL/SQL (Oracle) code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cover loops when talking about cursors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PROCEDURE </a:t>
            </a:r>
            <a:r>
              <a:rPr lang="en-US" dirty="0" err="1" smtClean="0"/>
              <a:t>dbo.SomeProc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 EXECUTE ON </a:t>
            </a:r>
            <a:r>
              <a:rPr lang="en-US" dirty="0" err="1" smtClean="0"/>
              <a:t>dbo.MyProc</a:t>
            </a:r>
            <a:r>
              <a:rPr lang="en-US" dirty="0" smtClean="0"/>
              <a:t> TO </a:t>
            </a:r>
            <a:r>
              <a:rPr lang="en-US" dirty="0" err="1" smtClean="0"/>
              <a:t>MyUser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Called “Stored”?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143000"/>
            <a:ext cx="7554300" cy="510540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2200" dirty="0" smtClean="0"/>
              <a:t>Chunks, anonymous blocks are like inline-functions which can be executed temporarily in a database log-in session, can be stored in your local hard disk at most</a:t>
            </a:r>
          </a:p>
          <a:p>
            <a:endParaRPr lang="en-US" sz="2200" dirty="0"/>
          </a:p>
          <a:p>
            <a:r>
              <a:rPr lang="en-US" sz="2200" dirty="0" smtClean="0"/>
              <a:t>Views are stored in database, </a:t>
            </a:r>
            <a:r>
              <a:rPr lang="en-US" sz="2200" dirty="0"/>
              <a:t>can be found in system tables</a:t>
            </a:r>
          </a:p>
          <a:p>
            <a:r>
              <a:rPr lang="en-US" sz="2200" dirty="0"/>
              <a:t>SQL-Server: INFORMATION_SCHEMA.TABLES</a:t>
            </a:r>
          </a:p>
          <a:p>
            <a:r>
              <a:rPr lang="en-US" sz="2200" dirty="0"/>
              <a:t>Oracle: </a:t>
            </a:r>
            <a:r>
              <a:rPr lang="en-US" sz="2200" dirty="0" smtClean="0"/>
              <a:t>DBA_TABLES, USER_TABLES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Packages, procedures</a:t>
            </a:r>
            <a:r>
              <a:rPr lang="en-US" sz="2200" dirty="0"/>
              <a:t>, functions are stored in </a:t>
            </a:r>
            <a:r>
              <a:rPr lang="en-US" sz="2200" dirty="0" smtClean="0"/>
              <a:t>DB, </a:t>
            </a:r>
            <a:r>
              <a:rPr lang="en-US" sz="2200" dirty="0"/>
              <a:t>can be searched in system tables: </a:t>
            </a:r>
          </a:p>
          <a:p>
            <a:r>
              <a:rPr lang="en-US" sz="2200" dirty="0"/>
              <a:t>SQL-Server: INFORMATION_SCHEMA.ROUTINES</a:t>
            </a:r>
          </a:p>
          <a:p>
            <a:r>
              <a:rPr lang="en-US" sz="2200" dirty="0"/>
              <a:t>Oracle: USER_OBJECTS, DBA_OBJECTS……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5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0"/>
            <a:ext cx="7325700" cy="4953007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security</a:t>
            </a:r>
          </a:p>
          <a:p>
            <a:pPr lvl="1"/>
            <a:r>
              <a:rPr lang="en-US" sz="2200" dirty="0" smtClean="0"/>
              <a:t>better access control</a:t>
            </a:r>
          </a:p>
          <a:p>
            <a:pPr lvl="1"/>
            <a:r>
              <a:rPr lang="en-US" sz="2200" dirty="0" smtClean="0"/>
              <a:t>better protection from SQL injection attacks, if implemented correctly</a:t>
            </a:r>
          </a:p>
          <a:p>
            <a:r>
              <a:rPr lang="en-US" sz="2200" dirty="0" smtClean="0"/>
              <a:t>performance:</a:t>
            </a:r>
          </a:p>
          <a:p>
            <a:pPr lvl="1"/>
            <a:r>
              <a:rPr lang="en-US" sz="2200" dirty="0" smtClean="0"/>
              <a:t>faster, because they are precompiled</a:t>
            </a:r>
          </a:p>
          <a:p>
            <a:pPr lvl="1"/>
            <a:r>
              <a:rPr lang="en-US" sz="2200" dirty="0" smtClean="0"/>
              <a:t>less network traffic</a:t>
            </a:r>
          </a:p>
          <a:p>
            <a:r>
              <a:rPr lang="en-US" sz="2200" dirty="0" smtClean="0"/>
              <a:t>example – you can use them to SELECT/INSERT/UPDATE/DELETE data</a:t>
            </a:r>
          </a:p>
          <a:p>
            <a:pPr lvl="1"/>
            <a:r>
              <a:rPr lang="en-US" sz="2200" dirty="0" smtClean="0"/>
              <a:t>user does not get direct access to tables</a:t>
            </a:r>
          </a:p>
          <a:p>
            <a:pPr lvl="1"/>
            <a:r>
              <a:rPr lang="en-US" sz="2200" dirty="0" smtClean="0"/>
              <a:t>you can validate data, and only proceed if your conditions are </a:t>
            </a:r>
            <a:r>
              <a:rPr lang="en-US" sz="2200" dirty="0" smtClean="0"/>
              <a:t>met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1"/>
            <a:ext cx="7630500" cy="49530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implementation and execution SQL varies between platforms…</a:t>
            </a:r>
          </a:p>
          <a:p>
            <a:r>
              <a:rPr lang="en-US" sz="2800" dirty="0" smtClean="0"/>
              <a:t>debugging them is not as straightforward as a .NET app</a:t>
            </a:r>
          </a:p>
          <a:p>
            <a:r>
              <a:rPr lang="en-US" sz="2800" dirty="0" smtClean="0"/>
              <a:t>in the real-world, most of the business logic is stored in the application itself, not in the Database; if you store some logic in the Database as well, it becomes harder to debug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744890" cy="1400530"/>
          </a:xfrm>
        </p:spPr>
        <p:txBody>
          <a:bodyPr/>
          <a:lstStyle/>
          <a:p>
            <a:r>
              <a:rPr lang="en-US" dirty="0" smtClean="0"/>
              <a:t>Stored Procedure Language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853249"/>
            <a:ext cx="7401900" cy="4395158"/>
          </a:xfrm>
        </p:spPr>
        <p:txBody>
          <a:bodyPr/>
          <a:lstStyle/>
          <a:p>
            <a:r>
              <a:rPr lang="en-US" sz="2800" dirty="0" smtClean="0"/>
              <a:t>Stored Procedures can include any of the following:</a:t>
            </a:r>
          </a:p>
          <a:p>
            <a:pPr lvl="1"/>
            <a:r>
              <a:rPr lang="en-US" sz="2800" dirty="0" smtClean="0"/>
              <a:t>parameters (incoming/outgoing/local)</a:t>
            </a:r>
          </a:p>
          <a:p>
            <a:pPr lvl="1"/>
            <a:r>
              <a:rPr lang="en-US" sz="2800" dirty="0" smtClean="0"/>
              <a:t>decision logic (</a:t>
            </a:r>
            <a:r>
              <a:rPr lang="en-US" sz="2800" dirty="0" smtClean="0"/>
              <a:t>if … then/case</a:t>
            </a:r>
            <a:r>
              <a:rPr lang="en-US" sz="2800" dirty="0" smtClean="0"/>
              <a:t>: when…then)</a:t>
            </a:r>
          </a:p>
          <a:p>
            <a:pPr lvl="1"/>
            <a:r>
              <a:rPr lang="en-US" sz="2800" dirty="0" smtClean="0"/>
              <a:t>loops (while, loop, repeat)</a:t>
            </a:r>
          </a:p>
          <a:p>
            <a:pPr lvl="1"/>
            <a:r>
              <a:rPr lang="en-US" sz="2800" dirty="0" smtClean="0"/>
              <a:t>error handling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974" y="304800"/>
            <a:ext cx="7055380" cy="1400530"/>
          </a:xfrm>
        </p:spPr>
        <p:txBody>
          <a:bodyPr/>
          <a:lstStyle/>
          <a:p>
            <a:r>
              <a:rPr lang="en-US" dirty="0" smtClean="0"/>
              <a:t>Creating a Stored Proc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076" y="1176970"/>
            <a:ext cx="7603324" cy="4195481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	 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AS INTEGER) AS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DECLARE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currentCount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INTEGER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SELECT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currentCount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= (SELECT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availableNumberOfParts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	                  FROM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MyInventory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	                 WHERE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IF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currentCount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0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    BEGIN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     UPDATE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MyInventory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   SET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AvailableNumberOfParts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currentCount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– 1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     INSERT INTO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VALUES (@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  END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440090" cy="1400530"/>
          </a:xfrm>
        </p:spPr>
        <p:txBody>
          <a:bodyPr/>
          <a:lstStyle/>
          <a:p>
            <a:r>
              <a:rPr lang="en-US" dirty="0" smtClean="0"/>
              <a:t>Execute Stored Procedures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7401900" cy="4724406"/>
          </a:xfrm>
        </p:spPr>
        <p:txBody>
          <a:bodyPr>
            <a:normAutofit/>
          </a:bodyPr>
          <a:lstStyle/>
          <a:p>
            <a:pPr lvl="0">
              <a:buClr>
                <a:srgbClr val="F3A447"/>
              </a:buClr>
              <a:buNone/>
            </a:pP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--pass parameters by position		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EXEC </a:t>
            </a:r>
            <a:r>
              <a:rPr lang="en-US" sz="2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‘</a:t>
            </a:r>
            <a:r>
              <a:rPr lang="en-US" sz="2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myPart</a:t>
            </a: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’, ‘</a:t>
            </a:r>
            <a:r>
              <a:rPr lang="en-US" sz="2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mySerial</a:t>
            </a: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’, 20;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sz="2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Clr>
                <a:srgbClr val="F3A447"/>
              </a:buClr>
              <a:buNone/>
            </a:pP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--pass parameters by name</a:t>
            </a:r>
          </a:p>
          <a:p>
            <a:pPr lvl="0">
              <a:buClr>
                <a:srgbClr val="F3A447"/>
              </a:buClr>
              <a:buNone/>
            </a:pP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EXEC </a:t>
            </a:r>
            <a:r>
              <a:rPr lang="en-US" sz="2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@</a:t>
            </a:r>
            <a:r>
              <a:rPr lang="en-US" sz="2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partNum</a:t>
            </a: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2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myPart</a:t>
            </a: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’, @</a:t>
            </a:r>
            <a:r>
              <a:rPr lang="en-US" sz="2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‘</a:t>
            </a:r>
            <a:r>
              <a:rPr lang="en-US" sz="2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mySerial</a:t>
            </a: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’, @</a:t>
            </a:r>
            <a:r>
              <a:rPr lang="en-US" sz="2800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sz="28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20;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19201"/>
            <a:ext cx="7935300" cy="50292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parameters are included in a stored procedure signature:</a:t>
            </a:r>
          </a:p>
          <a:p>
            <a:pPr lvl="0">
              <a:buClr>
                <a:srgbClr val="F3A447"/>
              </a:buCl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partNum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INTEGER)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they can be classified as 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dirty="0" smtClean="0"/>
              <a:t>(default) or OUT</a:t>
            </a:r>
          </a:p>
          <a:p>
            <a:pPr lvl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CREATE PROCEDURE 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dbo.AddToOrder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(@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partNum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serialNum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VARCHAR(20), </a:t>
            </a:r>
          </a:p>
          <a:p>
            <a:pPr lvl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orderNumber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AS INTEGER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			  @success AS INTEGER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0">
              <a:buClr>
                <a:srgbClr val="F3A447"/>
              </a:buCl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remainingQuantity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AS INTEGER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8609</TotalTime>
  <Words>567</Words>
  <Application>Microsoft Office PowerPoint</Application>
  <PresentationFormat>On-screen Show (4:3)</PresentationFormat>
  <Paragraphs>179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Wingdings 3</vt:lpstr>
      <vt:lpstr>Ion</vt:lpstr>
      <vt:lpstr>Stored Procedures</vt:lpstr>
      <vt:lpstr>Stored Procedures</vt:lpstr>
      <vt:lpstr>Why Called “Stored”?</vt:lpstr>
      <vt:lpstr>Why to use?</vt:lpstr>
      <vt:lpstr>Disadvantages</vt:lpstr>
      <vt:lpstr>Stored Procedure Language</vt:lpstr>
      <vt:lpstr>Creating a Stored Proc</vt:lpstr>
      <vt:lpstr>Execute Stored Procedures</vt:lpstr>
      <vt:lpstr>Parameters</vt:lpstr>
      <vt:lpstr>Procedure Uses Input &amp; Output Parameters</vt:lpstr>
      <vt:lpstr>Output</vt:lpstr>
      <vt:lpstr>SP Returning a Table</vt:lpstr>
      <vt:lpstr>Parameters cont’ed</vt:lpstr>
      <vt:lpstr>Working with Local Parameters</vt:lpstr>
      <vt:lpstr>IF statement</vt:lpstr>
      <vt:lpstr>Nested IF statement</vt:lpstr>
      <vt:lpstr>ELSE IF statement (new in 2012)</vt:lpstr>
      <vt:lpstr>CASE statement</vt:lpstr>
      <vt:lpstr>Multiple CASE statement</vt:lpstr>
      <vt:lpstr>Loops</vt:lpstr>
      <vt:lpstr>Error Handling</vt:lpstr>
      <vt:lpstr>Removing a SP</vt:lpstr>
      <vt:lpstr>Permissions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186</cp:revision>
  <dcterms:created xsi:type="dcterms:W3CDTF">2010-11-14T22:01:35Z</dcterms:created>
  <dcterms:modified xsi:type="dcterms:W3CDTF">2018-11-02T05:06:07Z</dcterms:modified>
</cp:coreProperties>
</file>