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2" r:id="rId2"/>
    <p:sldId id="273" r:id="rId3"/>
    <p:sldId id="288" r:id="rId4"/>
    <p:sldId id="287" r:id="rId5"/>
    <p:sldId id="275" r:id="rId6"/>
    <p:sldId id="276" r:id="rId7"/>
    <p:sldId id="278" r:id="rId8"/>
    <p:sldId id="274" r:id="rId9"/>
    <p:sldId id="277" r:id="rId10"/>
    <p:sldId id="286" r:id="rId11"/>
    <p:sldId id="279" r:id="rId12"/>
    <p:sldId id="285" r:id="rId13"/>
    <p:sldId id="281" r:id="rId14"/>
    <p:sldId id="283" r:id="rId15"/>
    <p:sldId id="28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71" autoAdjust="0"/>
    <p:restoredTop sz="94700"/>
  </p:normalViewPr>
  <p:slideViewPr>
    <p:cSldViewPr>
      <p:cViewPr varScale="1">
        <p:scale>
          <a:sx n="104" d="100"/>
          <a:sy n="104" d="100"/>
        </p:scale>
        <p:origin x="1296" y="3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jpe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78284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11/28/18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52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1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49200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92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11/28/18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98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11/28/18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675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30029"/>
      </p:ext>
    </p:extLst>
  </p:cSld>
  <p:clrMapOvr>
    <a:masterClrMapping/>
  </p:clrMapOvr>
  <p:transition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52571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52222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55864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11/28/18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9466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11/28/18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04244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11/28/18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09140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11/28/18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09671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11/28/18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10383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11/28/18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65084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7A23968-A4D5-4096-8F15-4D6DA624C9A9}" type="datetimeFigureOut">
              <a:rPr lang="en-US" smtClean="0"/>
              <a:pPr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619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ransition>
    <p:fade thruBlk="1"/>
  </p:transition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jpeg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Table_(database)" TargetMode="External"/><Relationship Id="rId2" Type="http://schemas.openxmlformats.org/officeDocument/2006/relationships/hyperlink" Target="http://en.wikipedia.org/wiki/Procedural_cod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Database" TargetMode="External"/><Relationship Id="rId4" Type="http://schemas.openxmlformats.org/officeDocument/2006/relationships/hyperlink" Target="http://en.wikipedia.org/wiki/View_(database)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Triggers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634196"/>
          </a:xfrm>
        </p:spPr>
        <p:txBody>
          <a:bodyPr/>
          <a:lstStyle/>
          <a:p>
            <a:pPr algn="l"/>
            <a:endParaRPr lang="en-US" dirty="0"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 Types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7700" y="1371600"/>
            <a:ext cx="7478100" cy="5105400"/>
          </a:xfrm>
        </p:spPr>
        <p:txBody>
          <a:bodyPr>
            <a:normAutofit/>
          </a:bodyPr>
          <a:lstStyle/>
          <a:p>
            <a:r>
              <a:rPr lang="en-US" dirty="0"/>
              <a:t>AFTER triggers</a:t>
            </a:r>
          </a:p>
          <a:p>
            <a:pPr lvl="1"/>
            <a:r>
              <a:rPr lang="en-US" sz="2000" dirty="0"/>
              <a:t>A table can have more than one AFER triggers for each action, but 1 AFTER trigger for 1 table is recommended</a:t>
            </a:r>
          </a:p>
          <a:p>
            <a:pPr lvl="1"/>
            <a:r>
              <a:rPr lang="en-US" sz="2000" dirty="0"/>
              <a:t>FOR Triggers</a:t>
            </a:r>
          </a:p>
          <a:p>
            <a:pPr lvl="2"/>
            <a:r>
              <a:rPr lang="en-US" sz="2000" dirty="0"/>
              <a:t>- same as AFTER Trigger </a:t>
            </a:r>
          </a:p>
          <a:p>
            <a:pPr lvl="2"/>
            <a:r>
              <a:rPr lang="en-US" sz="2000" dirty="0"/>
              <a:t>- was the only keyword allowed </a:t>
            </a:r>
            <a:r>
              <a:rPr lang="en-US" sz="2000" b="1" dirty="0">
                <a:solidFill>
                  <a:srgbClr val="FF0000"/>
                </a:solidFill>
              </a:rPr>
              <a:t>PRIOR</a:t>
            </a:r>
            <a:r>
              <a:rPr lang="en-US" sz="2000" dirty="0"/>
              <a:t> to SQL Server 2000</a:t>
            </a:r>
          </a:p>
          <a:p>
            <a:pPr lvl="2"/>
            <a:r>
              <a:rPr lang="en-US" sz="2000" dirty="0"/>
              <a:t>- more commonly used than AFTER, but AFTER trigger is recommended since it’s more clear</a:t>
            </a:r>
          </a:p>
          <a:p>
            <a:r>
              <a:rPr lang="en-US" dirty="0"/>
              <a:t>INSDEAD OF Triggers</a:t>
            </a:r>
          </a:p>
          <a:p>
            <a:pPr lvl="1"/>
            <a:r>
              <a:rPr lang="en-US" sz="2000" dirty="0"/>
              <a:t>A table can have at most one INSTEAD OF trigger for each action (insert/delete/update)</a:t>
            </a:r>
          </a:p>
        </p:txBody>
      </p:sp>
    </p:spTree>
    <p:extLst>
      <p:ext uri="{BB962C8B-B14F-4D97-AF65-F5344CB8AC3E}">
        <p14:creationId xmlns:p14="http://schemas.microsoft.com/office/powerpoint/2010/main" val="312063981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Salary Table – if Salary goes up by 10%, log it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7700" y="2052925"/>
            <a:ext cx="7782900" cy="4881275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	CREATE TRIGGER </a:t>
            </a:r>
            <a:r>
              <a:rPr lang="en-US" dirty="0" err="1"/>
              <a:t>salaryUpdated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	  ON </a:t>
            </a:r>
            <a:r>
              <a:rPr lang="en-US" dirty="0" err="1"/>
              <a:t>employeeTable</a:t>
            </a:r>
            <a:r>
              <a:rPr lang="en-US" dirty="0"/>
              <a:t> AFTER UPDATE AS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    </a:t>
            </a:r>
            <a:r>
              <a:rPr lang="en-US" b="1" dirty="0">
                <a:solidFill>
                  <a:srgbClr val="FF0000"/>
                </a:solidFill>
              </a:rPr>
              <a:t>IF UPDATE(salary)</a:t>
            </a:r>
          </a:p>
          <a:p>
            <a:pPr>
              <a:buNone/>
            </a:pPr>
            <a:r>
              <a:rPr lang="en-US" dirty="0"/>
              <a:t>		BEGIN</a:t>
            </a:r>
          </a:p>
          <a:p>
            <a:pPr>
              <a:buNone/>
            </a:pPr>
            <a:r>
              <a:rPr lang="en-US" dirty="0"/>
              <a:t>		     DECLARE @</a:t>
            </a:r>
            <a:r>
              <a:rPr lang="en-US" dirty="0" err="1"/>
              <a:t>oldSalary</a:t>
            </a:r>
            <a:r>
              <a:rPr lang="en-US" dirty="0"/>
              <a:t> DECIMAL(10,2)</a:t>
            </a:r>
          </a:p>
          <a:p>
            <a:pPr>
              <a:buNone/>
            </a:pPr>
            <a:r>
              <a:rPr lang="en-US" dirty="0"/>
              <a:t>		     DECLARE @</a:t>
            </a:r>
            <a:r>
              <a:rPr lang="en-US" dirty="0" err="1"/>
              <a:t>newSalary</a:t>
            </a:r>
            <a:r>
              <a:rPr lang="en-US" dirty="0"/>
              <a:t> DECIMAL(10,2)</a:t>
            </a:r>
          </a:p>
          <a:p>
            <a:pPr>
              <a:buNone/>
            </a:pPr>
            <a:r>
              <a:rPr lang="en-US" dirty="0"/>
              <a:t>		     SELECT @</a:t>
            </a:r>
            <a:r>
              <a:rPr lang="en-US" dirty="0" err="1"/>
              <a:t>oldSalary</a:t>
            </a:r>
            <a:r>
              <a:rPr lang="en-US" dirty="0"/>
              <a:t> = (SELECT salary FROM </a:t>
            </a:r>
            <a:r>
              <a:rPr lang="en-US" b="1" dirty="0">
                <a:solidFill>
                  <a:srgbClr val="FF0000"/>
                </a:solidFill>
              </a:rPr>
              <a:t>DELETED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		     SELECT @</a:t>
            </a:r>
            <a:r>
              <a:rPr lang="en-US" dirty="0" err="1"/>
              <a:t>newSalary</a:t>
            </a:r>
            <a:r>
              <a:rPr lang="en-US" dirty="0"/>
              <a:t> = (SELECT salary FROM </a:t>
            </a:r>
            <a:r>
              <a:rPr lang="en-US" b="1" dirty="0">
                <a:solidFill>
                  <a:srgbClr val="FF0000"/>
                </a:solidFill>
              </a:rPr>
              <a:t>INSERTED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		     IF (@</a:t>
            </a:r>
            <a:r>
              <a:rPr lang="en-US" dirty="0" err="1"/>
              <a:t>newSalary</a:t>
            </a:r>
            <a:r>
              <a:rPr lang="en-US" dirty="0"/>
              <a:t>-@</a:t>
            </a:r>
            <a:r>
              <a:rPr lang="en-US" dirty="0" err="1"/>
              <a:t>oldSalary</a:t>
            </a:r>
            <a:r>
              <a:rPr lang="en-US" dirty="0"/>
              <a:t>)/@</a:t>
            </a:r>
            <a:r>
              <a:rPr lang="en-US" dirty="0" err="1"/>
              <a:t>oldSalary</a:t>
            </a:r>
            <a:r>
              <a:rPr lang="en-US" dirty="0"/>
              <a:t> &gt; 0.10</a:t>
            </a:r>
          </a:p>
          <a:p>
            <a:pPr>
              <a:buNone/>
            </a:pPr>
            <a:r>
              <a:rPr lang="en-US" dirty="0"/>
              <a:t>			BEGIN</a:t>
            </a:r>
          </a:p>
          <a:p>
            <a:pPr>
              <a:buNone/>
            </a:pPr>
            <a:r>
              <a:rPr lang="en-US" dirty="0"/>
              <a:t>			    -- log the fact that someone got a 10%+ raise</a:t>
            </a:r>
          </a:p>
          <a:p>
            <a:pPr>
              <a:buNone/>
            </a:pPr>
            <a:r>
              <a:rPr lang="en-US" dirty="0"/>
              <a:t>			END</a:t>
            </a:r>
          </a:p>
          <a:p>
            <a:pPr>
              <a:buNone/>
            </a:pPr>
            <a:r>
              <a:rPr lang="en-US" dirty="0"/>
              <a:t>		END;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Tables in a Trigger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7700" y="1600201"/>
            <a:ext cx="7173300" cy="4648206"/>
          </a:xfrm>
        </p:spPr>
        <p:txBody>
          <a:bodyPr/>
          <a:lstStyle/>
          <a:p>
            <a:r>
              <a:rPr lang="en-US" dirty="0"/>
              <a:t>DELETED – contains the original rows that are BEING updated or deleted in the table</a:t>
            </a:r>
          </a:p>
          <a:p>
            <a:r>
              <a:rPr lang="en-US" dirty="0"/>
              <a:t>INSERTED – contains the new rows that are BEING updated or inserted in the table</a:t>
            </a:r>
          </a:p>
          <a:p>
            <a:r>
              <a:rPr lang="en-US" dirty="0"/>
              <a:t>Created by system during the operation</a:t>
            </a:r>
          </a:p>
          <a:p>
            <a:r>
              <a:rPr lang="en-US" dirty="0"/>
              <a:t>Only exists while trigger executing</a:t>
            </a:r>
          </a:p>
          <a:p>
            <a:r>
              <a:rPr lang="en-US" dirty="0"/>
              <a:t>Can only be referred in a trigger code</a:t>
            </a:r>
          </a:p>
        </p:txBody>
      </p:sp>
    </p:spTree>
    <p:extLst>
      <p:ext uri="{BB962C8B-B14F-4D97-AF65-F5344CB8AC3E}">
        <p14:creationId xmlns:p14="http://schemas.microsoft.com/office/powerpoint/2010/main" val="4204310918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Logs table – disable updates or deletes, and log it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	</a:t>
            </a:r>
            <a:r>
              <a:rPr lang="en-US" sz="2400" dirty="0"/>
              <a:t>CREATE TRIGGER </a:t>
            </a:r>
            <a:r>
              <a:rPr lang="en-US" sz="2400" dirty="0" err="1"/>
              <a:t>logsBeingModified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	  ON </a:t>
            </a:r>
            <a:r>
              <a:rPr lang="en-US" sz="2400" dirty="0" err="1"/>
              <a:t>someLogsTable</a:t>
            </a:r>
            <a:r>
              <a:rPr lang="en-US" sz="2400" dirty="0"/>
              <a:t> INSTEAD OF </a:t>
            </a:r>
            <a:r>
              <a:rPr lang="en-US" sz="2400" b="1" dirty="0">
                <a:solidFill>
                  <a:srgbClr val="FF0000"/>
                </a:solidFill>
              </a:rPr>
              <a:t>UPDATE, DELETE </a:t>
            </a:r>
            <a:r>
              <a:rPr lang="en-US" sz="2400" dirty="0"/>
              <a:t>AS</a:t>
            </a:r>
          </a:p>
          <a:p>
            <a:pPr>
              <a:buNone/>
            </a:pPr>
            <a:r>
              <a:rPr lang="en-US" sz="2400" dirty="0"/>
              <a:t>		INSERT INTO </a:t>
            </a:r>
            <a:r>
              <a:rPr lang="en-US" sz="2400" dirty="0" err="1"/>
              <a:t>someLogsTable</a:t>
            </a:r>
            <a:r>
              <a:rPr lang="en-US" sz="2400" dirty="0"/>
              <a:t> VALUES ‘Some user tried to mess with our logs’</a:t>
            </a:r>
          </a:p>
          <a:p>
            <a:pPr>
              <a:buNone/>
            </a:pPr>
            <a:r>
              <a:rPr lang="en-US" sz="2400" dirty="0"/>
              <a:t>		RAISE ERROR(‘cannot update or modify logs’, 16, 1)</a:t>
            </a:r>
          </a:p>
          <a:p>
            <a:pPr>
              <a:buNone/>
            </a:pPr>
            <a:r>
              <a:rPr lang="en-US" sz="2400" dirty="0"/>
              <a:t>		ROLLBACK TRAN</a:t>
            </a:r>
          </a:p>
          <a:p>
            <a:pPr>
              <a:buNone/>
            </a:pPr>
            <a:r>
              <a:rPr lang="en-US" sz="2400" dirty="0"/>
              <a:t>		RETURN;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a Trigger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7700" y="1524000"/>
            <a:ext cx="7401900" cy="4724407"/>
          </a:xfrm>
        </p:spPr>
        <p:txBody>
          <a:bodyPr>
            <a:normAutofit/>
          </a:bodyPr>
          <a:lstStyle/>
          <a:p>
            <a:r>
              <a:rPr lang="en-US" sz="2800" dirty="0"/>
              <a:t>Use keyword ALTER instead of CREATE</a:t>
            </a:r>
          </a:p>
          <a:p>
            <a:r>
              <a:rPr lang="en-US" sz="2800" dirty="0"/>
              <a:t>Same syntax as CREATE trigger</a:t>
            </a:r>
          </a:p>
        </p:txBody>
      </p:sp>
    </p:spTree>
    <p:extLst>
      <p:ext uri="{BB962C8B-B14F-4D97-AF65-F5344CB8AC3E}">
        <p14:creationId xmlns:p14="http://schemas.microsoft.com/office/powerpoint/2010/main" val="2138554733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a Trigger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7700" y="1676400"/>
            <a:ext cx="6868500" cy="4572007"/>
          </a:xfrm>
        </p:spPr>
        <p:txBody>
          <a:bodyPr/>
          <a:lstStyle/>
          <a:p>
            <a:r>
              <a:rPr lang="en-US" sz="2800" dirty="0"/>
              <a:t>DROP TIGGER </a:t>
            </a:r>
            <a:r>
              <a:rPr lang="en-US" sz="2800" dirty="0" err="1"/>
              <a:t>TriggerName</a:t>
            </a:r>
            <a:r>
              <a:rPr lang="en-US" sz="2800" dirty="0"/>
              <a:t>;</a:t>
            </a:r>
          </a:p>
          <a:p>
            <a:pPr marL="742964" lvl="2" indent="-342906"/>
            <a:endParaRPr lang="en-US" dirty="0"/>
          </a:p>
          <a:p>
            <a:pPr marL="742964" lvl="2" indent="-342906"/>
            <a:r>
              <a:rPr lang="en-US" sz="2000" dirty="0"/>
              <a:t>When you delete a trigger, any security permissions that are assigned to the trigger are also deleted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369452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295400"/>
            <a:ext cx="7696200" cy="5333999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 special type of an SP</a:t>
            </a:r>
          </a:p>
          <a:p>
            <a:r>
              <a:rPr lang="en-US" sz="2400" dirty="0"/>
              <a:t>it is executed automatically by RDBMS, when its preset condition is met</a:t>
            </a:r>
          </a:p>
          <a:p>
            <a:pPr lvl="1"/>
            <a:r>
              <a:rPr lang="en-US" sz="2400" dirty="0"/>
              <a:t>change to the data -&gt; INSERT, UPDATE, DELETE</a:t>
            </a:r>
          </a:p>
          <a:p>
            <a:pPr lvl="1"/>
            <a:r>
              <a:rPr lang="en-US" sz="2400" dirty="0"/>
              <a:t>date or time does not cause triggers to execute</a:t>
            </a:r>
          </a:p>
          <a:p>
            <a:endParaRPr lang="en-US" sz="2400" dirty="0"/>
          </a:p>
          <a:p>
            <a:r>
              <a:rPr lang="en-US" sz="2400" dirty="0"/>
              <a:t>caution</a:t>
            </a:r>
          </a:p>
          <a:p>
            <a:pPr lvl="1"/>
            <a:r>
              <a:rPr lang="en-US" sz="2400" dirty="0"/>
              <a:t>it is very easy to write a trigger that causes an infinite loop (by causing itself to be executed repeatedly, or carrying out an action that results in the trigger being executed again)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915919"/>
              </p:ext>
            </p:extLst>
          </p:nvPr>
        </p:nvGraphicFramePr>
        <p:xfrm>
          <a:off x="484710" y="152400"/>
          <a:ext cx="8278290" cy="7024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Document" r:id="rId3" imgW="7118248" imgH="5058566" progId="Word.Document.12">
                  <p:embed/>
                </p:oleObj>
              </mc:Choice>
              <mc:Fallback>
                <p:oleObj name="Document" r:id="rId3" imgW="7118248" imgH="5058566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710" y="152400"/>
                        <a:ext cx="8278290" cy="7024740"/>
                      </a:xfrm>
                      <a:prstGeom prst="rect">
                        <a:avLst/>
                      </a:prstGeom>
                      <a:blipFill>
                        <a:blip r:embed="rId5"/>
                        <a:tile tx="0" ty="0" sx="100000" sy="100000" flip="none" algn="tl"/>
                      </a:blip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2368096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371601"/>
            <a:ext cx="6944700" cy="4876806"/>
          </a:xfrm>
        </p:spPr>
        <p:txBody>
          <a:bodyPr>
            <a:no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database trigger</a:t>
            </a:r>
            <a:r>
              <a:rPr lang="en-US" sz="2400" dirty="0"/>
              <a:t> is </a:t>
            </a:r>
            <a:r>
              <a:rPr lang="en-US" sz="2400" dirty="0">
                <a:hlinkClick r:id="rId2" tooltip="Procedural code"/>
              </a:rPr>
              <a:t>procedural code</a:t>
            </a:r>
            <a:r>
              <a:rPr lang="en-US" sz="2400" dirty="0"/>
              <a:t> that is automatically executed in response to certain events (insert, update, delete) on a particular </a:t>
            </a:r>
            <a:r>
              <a:rPr lang="en-US" sz="2400" dirty="0">
                <a:hlinkClick r:id="rId3" tooltip="Table (database)"/>
              </a:rPr>
              <a:t>table</a:t>
            </a:r>
            <a:r>
              <a:rPr lang="en-US" sz="2400" dirty="0"/>
              <a:t> or </a:t>
            </a:r>
            <a:r>
              <a:rPr lang="en-US" sz="2400" dirty="0">
                <a:hlinkClick r:id="rId4" tooltip="View (database)"/>
              </a:rPr>
              <a:t>view</a:t>
            </a:r>
            <a:r>
              <a:rPr lang="en-US" sz="2400" dirty="0"/>
              <a:t> in a </a:t>
            </a:r>
            <a:r>
              <a:rPr lang="en-US" sz="2400" dirty="0">
                <a:hlinkClick r:id="rId5" tooltip="Database"/>
              </a:rPr>
              <a:t>database</a:t>
            </a:r>
            <a:r>
              <a:rPr lang="en-US" sz="2400" dirty="0"/>
              <a:t>. The triggers provide a powerful way to control how action queries modify the data in your database. </a:t>
            </a:r>
          </a:p>
          <a:p>
            <a:endParaRPr lang="en-US" sz="2400" dirty="0"/>
          </a:p>
          <a:p>
            <a:r>
              <a:rPr lang="en-US" sz="2400" dirty="0"/>
              <a:t>A trigger can include 1 or multiple procedure(s)</a:t>
            </a:r>
          </a:p>
        </p:txBody>
      </p:sp>
    </p:spTree>
    <p:extLst>
      <p:ext uri="{BB962C8B-B14F-4D97-AF65-F5344CB8AC3E}">
        <p14:creationId xmlns:p14="http://schemas.microsoft.com/office/powerpoint/2010/main" val="1757735344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Restrictions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278344"/>
            <a:ext cx="7859100" cy="5562600"/>
          </a:xfrm>
        </p:spPr>
        <p:txBody>
          <a:bodyPr>
            <a:normAutofit/>
          </a:bodyPr>
          <a:lstStyle/>
          <a:p>
            <a:r>
              <a:rPr lang="en-US" sz="2800" dirty="0"/>
              <a:t>triggers:</a:t>
            </a:r>
          </a:p>
          <a:p>
            <a:pPr lvl="1"/>
            <a:r>
              <a:rPr lang="en-US" sz="2800" dirty="0"/>
              <a:t>cannot be created on temporary tables</a:t>
            </a:r>
          </a:p>
          <a:p>
            <a:pPr lvl="1"/>
            <a:r>
              <a:rPr lang="en-US" sz="2800" dirty="0"/>
              <a:t>must be created on tables in current DB</a:t>
            </a:r>
          </a:p>
          <a:p>
            <a:pPr lvl="1"/>
            <a:r>
              <a:rPr lang="en-US" sz="2800" dirty="0"/>
              <a:t>cannot be created on views</a:t>
            </a:r>
          </a:p>
          <a:p>
            <a:pPr lvl="1"/>
            <a:r>
              <a:rPr lang="en-US" sz="2800" dirty="0"/>
              <a:t>cannot use parameters</a:t>
            </a:r>
          </a:p>
          <a:p>
            <a:pPr lvl="1"/>
            <a:r>
              <a:rPr lang="en-US" sz="2800" dirty="0"/>
              <a:t>cannot return a value</a:t>
            </a:r>
          </a:p>
          <a:p>
            <a:pPr lvl="1"/>
            <a:r>
              <a:rPr lang="en-US" sz="2800" dirty="0"/>
              <a:t>when a table is dropped, all of its associated triggers are automatically dropped as well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Triggers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4710" y="1295401"/>
            <a:ext cx="7287690" cy="4953006"/>
          </a:xfrm>
        </p:spPr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trigger can not call another trigger, however, a trigger may cause an action that would result in another trigger (or the same one) being executed</a:t>
            </a:r>
          </a:p>
          <a:p>
            <a:r>
              <a:rPr lang="en-US" sz="2800" dirty="0"/>
              <a:t>be VERY careful : could result in never ending loop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Usage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7700" y="1295400"/>
            <a:ext cx="7630500" cy="54102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Salary table</a:t>
            </a:r>
          </a:p>
          <a:p>
            <a:pPr lvl="1"/>
            <a:r>
              <a:rPr lang="en-US" sz="2400" dirty="0"/>
              <a:t>you want to know if an update happens where the new value is higher than the old one by10%</a:t>
            </a:r>
          </a:p>
          <a:p>
            <a:r>
              <a:rPr lang="en-US" sz="2400" dirty="0"/>
              <a:t>Logs table</a:t>
            </a:r>
          </a:p>
          <a:p>
            <a:pPr lvl="1"/>
            <a:r>
              <a:rPr lang="en-US" sz="2400" dirty="0"/>
              <a:t>you want to prevent people from updating or deleting logs (and want to log that)</a:t>
            </a:r>
          </a:p>
          <a:p>
            <a:r>
              <a:rPr lang="en-US" sz="2400" dirty="0"/>
              <a:t>University Application table</a:t>
            </a:r>
          </a:p>
          <a:p>
            <a:pPr lvl="1"/>
            <a:r>
              <a:rPr lang="en-US" sz="2400" dirty="0"/>
              <a:t>Once an applicant submitted an online application successfully (inserted a new record to application table), trigger to send out an email with online account, password and other application information to applicant</a:t>
            </a:r>
          </a:p>
          <a:p>
            <a:pPr marL="457207" lvl="1" indent="0">
              <a:buNone/>
            </a:pP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 Syntax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524000"/>
            <a:ext cx="8544900" cy="480060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CREATE TRIGGER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TriggerName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		ON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TableName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		BEFORE|FOR|AFTER|INSTEAD OF  --choose only one </a:t>
            </a:r>
          </a:p>
          <a:p>
            <a:pPr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[UPDATE][,][DELETE][,][INSERT] </a:t>
            </a:r>
          </a:p>
          <a:p>
            <a:pPr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AS</a:t>
            </a:r>
          </a:p>
          <a:p>
            <a:pPr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		-- some processing</a:t>
            </a:r>
          </a:p>
          <a:p>
            <a:pPr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	;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 Conditions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7700" y="1600201"/>
            <a:ext cx="7097100" cy="4648206"/>
          </a:xfrm>
        </p:spPr>
        <p:txBody>
          <a:bodyPr/>
          <a:lstStyle/>
          <a:p>
            <a:r>
              <a:rPr lang="en-US" sz="2400" dirty="0"/>
              <a:t>BEFORE</a:t>
            </a:r>
            <a:r>
              <a:rPr lang="en-US" sz="2400" baseline="30000" dirty="0"/>
              <a:t>*</a:t>
            </a:r>
            <a:r>
              <a:rPr lang="en-US" sz="2400" dirty="0"/>
              <a:t> or AFTER (FOR</a:t>
            </a:r>
            <a:r>
              <a:rPr lang="en-US" sz="2400" baseline="30000" dirty="0"/>
              <a:t> *</a:t>
            </a:r>
            <a:r>
              <a:rPr lang="en-US" sz="2400" dirty="0"/>
              <a:t>) or INSTEAD OF</a:t>
            </a:r>
          </a:p>
          <a:p>
            <a:r>
              <a:rPr lang="en-US" sz="2400" dirty="0"/>
              <a:t>INSERT or UPDATE or DELETE</a:t>
            </a:r>
          </a:p>
          <a:p>
            <a:pPr lvl="1"/>
            <a:r>
              <a:rPr lang="en-US" sz="2400" dirty="0"/>
              <a:t>UPDATE can be further specified to a single column</a:t>
            </a:r>
          </a:p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6718</TotalTime>
  <Words>532</Words>
  <Application>Microsoft Macintosh PowerPoint</Application>
  <PresentationFormat>On-screen Show (4:3)</PresentationFormat>
  <Paragraphs>87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Century Gothic</vt:lpstr>
      <vt:lpstr>Consolas</vt:lpstr>
      <vt:lpstr>Wingdings 3</vt:lpstr>
      <vt:lpstr>Ion</vt:lpstr>
      <vt:lpstr>Document</vt:lpstr>
      <vt:lpstr>Triggers</vt:lpstr>
      <vt:lpstr>Trigger</vt:lpstr>
      <vt:lpstr>PowerPoint Presentation</vt:lpstr>
      <vt:lpstr>Triggers</vt:lpstr>
      <vt:lpstr>Restrictions</vt:lpstr>
      <vt:lpstr>Nested Triggers</vt:lpstr>
      <vt:lpstr>Example Usage</vt:lpstr>
      <vt:lpstr>Trigger Syntax</vt:lpstr>
      <vt:lpstr>Trigger Conditions</vt:lpstr>
      <vt:lpstr>Trigger Types</vt:lpstr>
      <vt:lpstr>Salary Table – if Salary goes up by 10%, log it</vt:lpstr>
      <vt:lpstr>Special Tables in a Trigger</vt:lpstr>
      <vt:lpstr>Logs table – disable updates or deletes, and log it</vt:lpstr>
      <vt:lpstr>Modify a Trigger</vt:lpstr>
      <vt:lpstr>Removing a Trigger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</dc:title>
  <dc:creator>doomHmmr</dc:creator>
  <cp:lastModifiedBy>Nidhi Surya Prakash</cp:lastModifiedBy>
  <cp:revision>212</cp:revision>
  <dcterms:created xsi:type="dcterms:W3CDTF">2010-11-14T22:01:35Z</dcterms:created>
  <dcterms:modified xsi:type="dcterms:W3CDTF">2018-11-30T16:21:47Z</dcterms:modified>
</cp:coreProperties>
</file>