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96" r:id="rId2"/>
    <p:sldId id="298" r:id="rId3"/>
    <p:sldId id="297" r:id="rId4"/>
    <p:sldId id="270" r:id="rId5"/>
    <p:sldId id="263" r:id="rId6"/>
    <p:sldId id="274" r:id="rId7"/>
    <p:sldId id="275" r:id="rId8"/>
    <p:sldId id="290" r:id="rId9"/>
    <p:sldId id="276" r:id="rId10"/>
    <p:sldId id="291" r:id="rId11"/>
    <p:sldId id="277" r:id="rId12"/>
    <p:sldId id="278" r:id="rId13"/>
    <p:sldId id="280" r:id="rId14"/>
    <p:sldId id="281" r:id="rId15"/>
    <p:sldId id="282" r:id="rId16"/>
    <p:sldId id="267" r:id="rId17"/>
    <p:sldId id="268" r:id="rId18"/>
    <p:sldId id="273" r:id="rId19"/>
    <p:sldId id="287" r:id="rId20"/>
    <p:sldId id="288" r:id="rId21"/>
    <p:sldId id="289" r:id="rId22"/>
    <p:sldId id="292" r:id="rId23"/>
    <p:sldId id="293" r:id="rId24"/>
    <p:sldId id="294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700"/>
  </p:normalViewPr>
  <p:slideViewPr>
    <p:cSldViewPr>
      <p:cViewPr varScale="1">
        <p:scale>
          <a:sx n="104" d="100"/>
          <a:sy n="104" d="100"/>
        </p:scale>
        <p:origin x="13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6953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2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8478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10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70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12/6/18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64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795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81177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1775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20625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56649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0887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12/6/18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06156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12/6/18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145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12/6/18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7747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91073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75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ransition>
    <p:fade thruBlk="1"/>
  </p:transition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96180"/>
            <a:ext cx="8305800" cy="1981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Introduction to 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410200"/>
            <a:ext cx="6620968" cy="861420"/>
          </a:xfrm>
        </p:spPr>
        <p:txBody>
          <a:bodyPr/>
          <a:lstStyle/>
          <a:p>
            <a:r>
              <a:rPr lang="en-US" dirty="0"/>
              <a:t>Instructor: Li Wang</a:t>
            </a:r>
          </a:p>
        </p:txBody>
      </p:sp>
    </p:spTree>
    <p:extLst>
      <p:ext uri="{BB962C8B-B14F-4D97-AF65-F5344CB8AC3E}">
        <p14:creationId xmlns:p14="http://schemas.microsoft.com/office/powerpoint/2010/main" val="379512291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oomHmmr\Desktop\CH01Links\fig 1.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"/>
            <a:ext cx="4902801" cy="631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42059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Example of Integrated Database Environment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27700" y="2052925"/>
            <a:ext cx="7249500" cy="4195481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sz="2400" dirty="0"/>
              <a:t>University database</a:t>
            </a:r>
          </a:p>
          <a:p>
            <a:pPr lvl="1" eaLnBrk="1" hangingPunct="1"/>
            <a:r>
              <a:rPr lang="en-US" sz="2400" dirty="0"/>
              <a:t>DBMS - may be SQL Server, Oracle, DB2,…</a:t>
            </a:r>
          </a:p>
          <a:p>
            <a:pPr lvl="1" eaLnBrk="1" hangingPunct="1"/>
            <a:r>
              <a:rPr lang="en-US" sz="2400" dirty="0"/>
              <a:t>Users may be individuals on workstations (interactive users) or application programs</a:t>
            </a:r>
          </a:p>
          <a:p>
            <a:pPr lvl="1" eaLnBrk="1" hangingPunct="1"/>
            <a:r>
              <a:rPr lang="en-US" sz="2400" dirty="0"/>
              <a:t>Both users and applications go through DBMS</a:t>
            </a:r>
          </a:p>
          <a:p>
            <a:pPr lvl="1" eaLnBrk="1" hangingPunct="1"/>
            <a:r>
              <a:rPr lang="en-US" sz="2400" dirty="0"/>
              <a:t>Applications produce standard output, such as reports</a:t>
            </a:r>
          </a:p>
        </p:txBody>
      </p:sp>
    </p:spTree>
    <p:extLst>
      <p:ext uri="{BB962C8B-B14F-4D97-AF65-F5344CB8AC3E}">
        <p14:creationId xmlns:p14="http://schemas.microsoft.com/office/powerpoint/2010/main" val="2417819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Advantages of Integrated Databases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84710" y="1853249"/>
            <a:ext cx="8278290" cy="477615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Compared with file systems, which create “islands of information”, database can provide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Sharing of data throughout the enterprise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Control of redundancy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Data consistency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Improved data standards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Better data 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Improved data integrity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Balancing of conflicting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Faster development of new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Better data accessibility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Economy of scale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More control of concurrency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Better backup and recovery procedures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4004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 Brief History of Information Systems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27700" y="1853249"/>
            <a:ext cx="7630500" cy="485235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000" b="1" dirty="0"/>
              <a:t>Sequential Access</a:t>
            </a:r>
          </a:p>
          <a:p>
            <a:pPr lvl="1"/>
            <a:r>
              <a:rPr lang="en-US" sz="1800" dirty="0"/>
              <a:t>punch cards/tape</a:t>
            </a:r>
          </a:p>
          <a:p>
            <a:pPr lvl="1"/>
            <a:r>
              <a:rPr lang="en-US" sz="1800" dirty="0"/>
              <a:t>magnetic tape</a:t>
            </a:r>
          </a:p>
          <a:p>
            <a:pPr eaLnBrk="1" hangingPunct="1"/>
            <a:r>
              <a:rPr lang="en-US" sz="2000" b="1" dirty="0"/>
              <a:t>Direct Access</a:t>
            </a:r>
          </a:p>
          <a:p>
            <a:pPr lvl="1"/>
            <a:r>
              <a:rPr lang="en-US" sz="1800" dirty="0"/>
              <a:t>Magnetic disk introduced in 1950s</a:t>
            </a:r>
            <a:endParaRPr lang="en-US" sz="1800" b="1" dirty="0"/>
          </a:p>
          <a:p>
            <a:pPr eaLnBrk="1" hangingPunct="1"/>
            <a:r>
              <a:rPr lang="en-US" sz="2000" dirty="0"/>
              <a:t>Programming languages COBOL and PL/1 developed in 1960s</a:t>
            </a:r>
          </a:p>
          <a:p>
            <a:pPr eaLnBrk="1" hangingPunct="1"/>
            <a:r>
              <a:rPr lang="en-US" sz="2000" dirty="0"/>
              <a:t>Early database models developed</a:t>
            </a:r>
          </a:p>
          <a:p>
            <a:pPr lvl="1" eaLnBrk="1" hangingPunct="1"/>
            <a:r>
              <a:rPr lang="en-US" sz="1600" dirty="0"/>
              <a:t>Hierarchical model</a:t>
            </a:r>
          </a:p>
          <a:p>
            <a:pPr lvl="2" eaLnBrk="1" hangingPunct="1"/>
            <a:r>
              <a:rPr lang="en-US" sz="1400" dirty="0"/>
              <a:t>IBM IMS developed for Apollo moon landing project </a:t>
            </a:r>
          </a:p>
          <a:p>
            <a:pPr lvl="2" eaLnBrk="1" hangingPunct="1"/>
            <a:r>
              <a:rPr lang="en-US" sz="1400" dirty="0"/>
              <a:t>Most popular pre-relational DBMS</a:t>
            </a:r>
          </a:p>
          <a:p>
            <a:pPr lvl="1" eaLnBrk="1" hangingPunct="1"/>
            <a:r>
              <a:rPr lang="en-US" sz="1600" dirty="0"/>
              <a:t>Network model</a:t>
            </a:r>
          </a:p>
          <a:p>
            <a:pPr lvl="2" eaLnBrk="1" hangingPunct="1"/>
            <a:r>
              <a:rPr lang="en-US" sz="1400" dirty="0"/>
              <a:t>Standards published in 1973, 1978, 1981 and 1984 </a:t>
            </a:r>
          </a:p>
          <a:p>
            <a:pPr lvl="2" eaLnBrk="1" hangingPunct="1"/>
            <a:r>
              <a:rPr lang="en-US" sz="1400" dirty="0"/>
              <a:t>Provided standard terminology, notion of layered database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30601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Brief History of Information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82900" cy="46526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Relational model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Proposed by E.F. </a:t>
            </a:r>
            <a:r>
              <a:rPr lang="en-US" sz="2000" dirty="0" err="1"/>
              <a:t>Codd</a:t>
            </a:r>
            <a:r>
              <a:rPr lang="en-US" sz="2000" dirty="0"/>
              <a:t> in 1970 paper, "A Relational Model of Data for Large Shared Data Banks"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Strong theoretical foundation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System R, late 1970s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IBM’s prototype relational system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Introduced SQL (Structured Query Language), now standard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/>
              <a:t>Peterlee</a:t>
            </a:r>
            <a:r>
              <a:rPr lang="en-US" sz="2000" dirty="0"/>
              <a:t> Relational Test Vehicle, IBM UK Scientific Laboratory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INGRES, University of California, Berkeley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Larry Ellison’s ORACLE used some System R results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Early microcomputer relational DBMSs :dBase, R:Base, </a:t>
            </a:r>
            <a:r>
              <a:rPr lang="en-US" sz="2000" dirty="0" err="1"/>
              <a:t>Foxpro</a:t>
            </a:r>
            <a:r>
              <a:rPr lang="en-US" sz="2000" dirty="0"/>
              <a:t>, Paradox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Microsoft Access, Oracle, DB2, Informix, Sybase, MySQL, </a:t>
            </a:r>
            <a:r>
              <a:rPr lang="en-US" sz="2000" dirty="0" err="1"/>
              <a:t>PostGreSQL</a:t>
            </a:r>
            <a:r>
              <a:rPr lang="en-US" sz="2000" dirty="0"/>
              <a:t>, Microsoft’s SQL Server most popular DBMSs</a:t>
            </a:r>
          </a:p>
        </p:txBody>
      </p:sp>
    </p:spTree>
    <p:extLst>
      <p:ext uri="{BB962C8B-B14F-4D97-AF65-F5344CB8AC3E}">
        <p14:creationId xmlns:p14="http://schemas.microsoft.com/office/powerpoint/2010/main" val="2713555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Brief History of Information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1800" dirty="0"/>
              <a:t>Entity Relationship model - </a:t>
            </a:r>
            <a:r>
              <a:rPr lang="en-US" sz="1600" dirty="0"/>
              <a:t>P.P. Chen, 1976</a:t>
            </a:r>
          </a:p>
          <a:p>
            <a:pPr lvl="1" eaLnBrk="1" hangingPunct="1"/>
            <a:r>
              <a:rPr lang="en-US" sz="1600" dirty="0"/>
              <a:t>Semantic model – tries to capture meaning, used mostly for design</a:t>
            </a:r>
          </a:p>
          <a:p>
            <a:pPr eaLnBrk="1" hangingPunct="1"/>
            <a:r>
              <a:rPr lang="en-US" sz="1800" dirty="0"/>
              <a:t>Object-oriented model - </a:t>
            </a:r>
            <a:r>
              <a:rPr lang="en-US" sz="1600" dirty="0"/>
              <a:t>Introduced in 1990s</a:t>
            </a:r>
            <a:endParaRPr lang="en-US" sz="1800" dirty="0"/>
          </a:p>
          <a:p>
            <a:pPr lvl="1" eaLnBrk="1" hangingPunct="1"/>
            <a:r>
              <a:rPr lang="en-US" sz="1600" dirty="0"/>
              <a:t>Can handle complex data </a:t>
            </a:r>
          </a:p>
          <a:p>
            <a:pPr lvl="1" eaLnBrk="1" hangingPunct="1"/>
            <a:r>
              <a:rPr lang="en-US" sz="1600" dirty="0"/>
              <a:t>UML used for modeling</a:t>
            </a:r>
          </a:p>
          <a:p>
            <a:pPr lvl="1" eaLnBrk="1" hangingPunct="1"/>
            <a:r>
              <a:rPr lang="en-US" sz="1600" dirty="0"/>
              <a:t>Object-oriented programming languages extended</a:t>
            </a:r>
          </a:p>
          <a:p>
            <a:pPr eaLnBrk="1" hangingPunct="1"/>
            <a:r>
              <a:rPr lang="en-US" sz="1800" dirty="0"/>
              <a:t>Data warehouses - </a:t>
            </a:r>
            <a:r>
              <a:rPr lang="en-US" sz="1600" dirty="0"/>
              <a:t>developed in 1990s</a:t>
            </a:r>
          </a:p>
          <a:p>
            <a:pPr lvl="1" eaLnBrk="1" hangingPunct="1"/>
            <a:r>
              <a:rPr lang="en-US" sz="1600" dirty="0"/>
              <a:t>Take data from many sources</a:t>
            </a:r>
          </a:p>
          <a:p>
            <a:pPr lvl="1" eaLnBrk="1" hangingPunct="1"/>
            <a:r>
              <a:rPr lang="en-US" sz="1600" dirty="0"/>
              <a:t>May store historical data</a:t>
            </a:r>
          </a:p>
          <a:p>
            <a:pPr lvl="1" eaLnBrk="1" hangingPunct="1"/>
            <a:r>
              <a:rPr lang="en-US" sz="1600" dirty="0"/>
              <a:t>Used for </a:t>
            </a:r>
            <a:r>
              <a:rPr lang="en-US" sz="1600" b="1" dirty="0"/>
              <a:t>data mining</a:t>
            </a:r>
            <a:r>
              <a:rPr lang="en-US" sz="1600" dirty="0"/>
              <a:t>, finding trends in data</a:t>
            </a:r>
          </a:p>
          <a:p>
            <a:r>
              <a:rPr lang="en-US" sz="1800" dirty="0"/>
              <a:t>Distributed Databases – Block Chain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7694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00200"/>
            <a:ext cx="7935300" cy="52577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relational / OO models</a:t>
            </a:r>
          </a:p>
          <a:p>
            <a:r>
              <a:rPr lang="en-US" sz="2400" dirty="0"/>
              <a:t>using SQL (Structured Query Language)</a:t>
            </a:r>
          </a:p>
          <a:p>
            <a:r>
              <a:rPr lang="en-US" sz="2400" dirty="0"/>
              <a:t>using DBMS (Database Management System)</a:t>
            </a:r>
          </a:p>
          <a:p>
            <a:pPr lvl="1"/>
            <a:r>
              <a:rPr lang="en-US" sz="2400" dirty="0"/>
              <a:t>a software “package”</a:t>
            </a:r>
          </a:p>
          <a:p>
            <a:pPr lvl="1"/>
            <a:r>
              <a:rPr lang="en-US" sz="2400" dirty="0"/>
              <a:t>manages DBs</a:t>
            </a:r>
          </a:p>
          <a:p>
            <a:pPr lvl="1"/>
            <a:r>
              <a:rPr lang="en-US" sz="2400" dirty="0"/>
              <a:t>manages data storage </a:t>
            </a:r>
          </a:p>
          <a:p>
            <a:pPr lvl="1"/>
            <a:r>
              <a:rPr lang="en-US" sz="2400" dirty="0"/>
              <a:t>can run on multiple OS</a:t>
            </a:r>
          </a:p>
          <a:p>
            <a:pPr lvl="1"/>
            <a:r>
              <a:rPr lang="en-US" sz="2400" dirty="0"/>
              <a:t>basic supported features – supports data modeling, query language, access controls, transactions</a:t>
            </a:r>
          </a:p>
          <a:p>
            <a:pPr lvl="1"/>
            <a:r>
              <a:rPr lang="en-US" sz="2400" dirty="0"/>
              <a:t>some support more advanced features – backup, replication, encryption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Common 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54101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Oracle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/>
              <a:t>OS - multiple</a:t>
            </a:r>
          </a:p>
          <a:p>
            <a:pPr lvl="1"/>
            <a:r>
              <a:rPr lang="en-US" dirty="0"/>
              <a:t>used by large corporations</a:t>
            </a:r>
          </a:p>
          <a:p>
            <a:pPr lvl="1"/>
            <a:r>
              <a:rPr lang="en-US" dirty="0"/>
              <a:t>sells different packages</a:t>
            </a:r>
          </a:p>
          <a:p>
            <a:pPr lvl="1"/>
            <a:r>
              <a:rPr lang="en-US" dirty="0"/>
              <a:t>inline SQL, but also management tools</a:t>
            </a:r>
          </a:p>
          <a:p>
            <a:pPr lvl="1"/>
            <a:r>
              <a:rPr lang="en-US" dirty="0"/>
              <a:t>e.g. Enterprise Edition -&gt; $40 – 80K/processor (2010)</a:t>
            </a:r>
          </a:p>
          <a:p>
            <a:r>
              <a:rPr lang="en-US" dirty="0"/>
              <a:t>MySQL</a:t>
            </a:r>
          </a:p>
          <a:p>
            <a:pPr lvl="1"/>
            <a:r>
              <a:rPr lang="en-US" dirty="0"/>
              <a:t>MySQL AB (Subsidiary of Oracle)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/>
              <a:t>OS – multiple</a:t>
            </a:r>
          </a:p>
          <a:p>
            <a:pPr lvl="1"/>
            <a:r>
              <a:rPr lang="en-US" dirty="0"/>
              <a:t>source code available under GNU General Public License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multiple flavors</a:t>
            </a:r>
          </a:p>
          <a:p>
            <a:pPr lvl="1"/>
            <a:r>
              <a:rPr lang="en-US" dirty="0"/>
              <a:t>used by free/open source projects</a:t>
            </a:r>
          </a:p>
          <a:p>
            <a:pPr lvl="1"/>
            <a:r>
              <a:rPr lang="en-US" dirty="0"/>
              <a:t>also used by Google, Wikipedia</a:t>
            </a:r>
          </a:p>
          <a:p>
            <a:pPr lvl="1"/>
            <a:r>
              <a:rPr lang="en-US" dirty="0"/>
              <a:t>Oracle seems to be cutting back support (change sets, documentation)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Common RDBMS </a:t>
            </a:r>
            <a:r>
              <a:rPr lang="en-US" dirty="0" err="1"/>
              <a:t>cont’ed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Server</a:t>
            </a:r>
          </a:p>
          <a:p>
            <a:pPr lvl="1"/>
            <a:r>
              <a:rPr lang="en-US" dirty="0"/>
              <a:t>Microsoft</a:t>
            </a:r>
          </a:p>
          <a:p>
            <a:pPr lvl="1"/>
            <a:r>
              <a:rPr lang="en-US" dirty="0"/>
              <a:t>C/C++/C#</a:t>
            </a:r>
          </a:p>
          <a:p>
            <a:pPr lvl="1"/>
            <a:r>
              <a:rPr lang="en-US" dirty="0"/>
              <a:t>OS – Windows</a:t>
            </a:r>
          </a:p>
          <a:p>
            <a:pPr lvl="1"/>
            <a:r>
              <a:rPr lang="en-US" dirty="0"/>
              <a:t>used in this class</a:t>
            </a:r>
          </a:p>
          <a:p>
            <a:pPr lvl="1"/>
            <a:r>
              <a:rPr lang="en-US" dirty="0"/>
              <a:t>many options, including SQL CE, Reporting Services</a:t>
            </a:r>
          </a:p>
          <a:p>
            <a:pPr lvl="1"/>
            <a:r>
              <a:rPr lang="en-US" dirty="0"/>
              <a:t>incorporated into Visual Studio and other MS tools</a:t>
            </a:r>
          </a:p>
          <a:p>
            <a:pPr lvl="1"/>
            <a:r>
              <a:rPr lang="en-US" dirty="0"/>
              <a:t>e.g. Enterprise Edition -&gt; $20K/processor (2010)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612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DB – </a:t>
            </a:r>
            <a:r>
              <a:rPr lang="en-US" dirty="0" err="1"/>
              <a:t>Codd’s</a:t>
            </a:r>
            <a:r>
              <a:rPr lang="en-US" dirty="0"/>
              <a:t>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853249"/>
            <a:ext cx="7782900" cy="5004752"/>
          </a:xfrm>
        </p:spPr>
        <p:txBody>
          <a:bodyPr>
            <a:normAutofit/>
          </a:bodyPr>
          <a:lstStyle/>
          <a:p>
            <a:r>
              <a:rPr lang="en-US" dirty="0"/>
              <a:t>basis for a relational model, which lead to the development of RDBMS</a:t>
            </a:r>
          </a:p>
          <a:p>
            <a:r>
              <a:rPr lang="en-US" dirty="0"/>
              <a:t>The rules are: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DBMS must be able to manage DB via relational capabilities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information is represented in a tabular format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Guaranteed Access – every value is guaranteed to be accessible by a combination of the table name, the primary key and the column name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Null value support – DBMS supports null value, which is distinct from default values and independent of any domain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Active, online relational catalogue – description of the DB and its contents is represented in a tabular format, and can be queried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795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0997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DB – </a:t>
            </a:r>
            <a:r>
              <a:rPr lang="en-US" dirty="0" err="1"/>
              <a:t>Codd’s</a:t>
            </a:r>
            <a:r>
              <a:rPr lang="en-US" dirty="0"/>
              <a:t> Rules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65538"/>
            <a:ext cx="7401900" cy="4495806"/>
          </a:xfrm>
        </p:spPr>
        <p:txBody>
          <a:bodyPr>
            <a:normAutofit/>
          </a:bodyPr>
          <a:lstStyle/>
          <a:p>
            <a:pPr marL="822960" lvl="1" indent="-457200">
              <a:buFont typeface="+mj-lt"/>
              <a:buAutoNum type="arabicPeriod" startAt="6"/>
            </a:pPr>
            <a:r>
              <a:rPr lang="en-US" sz="2000" dirty="0"/>
              <a:t>Comprehensive data sublanguage – languages must have a well-defined syntax; supports data definition, manipulation, integrity rules, authorization and transactions</a:t>
            </a:r>
          </a:p>
          <a:p>
            <a:pPr marL="822960" lvl="1" indent="-457200">
              <a:buFont typeface="+mj-lt"/>
              <a:buAutoNum type="arabicPeriod" startAt="6"/>
            </a:pPr>
            <a:r>
              <a:rPr lang="en-US" sz="2000" dirty="0"/>
              <a:t>View updating – all views that are theoretically updatable, can be updated</a:t>
            </a:r>
          </a:p>
          <a:p>
            <a:pPr marL="822960" lvl="1" indent="-457200">
              <a:buFont typeface="+mj-lt"/>
              <a:buAutoNum type="arabicPeriod" startAt="6"/>
            </a:pPr>
            <a:r>
              <a:rPr lang="en-US" sz="2000" dirty="0"/>
              <a:t>Set-level insertion, updating and deletion – DBMS supports retrieval of sets as well as insertion, updating and deletion</a:t>
            </a:r>
          </a:p>
          <a:p>
            <a:pPr marL="822960" lvl="1" indent="-457200">
              <a:buFont typeface="+mj-lt"/>
              <a:buAutoNum type="arabicPeriod" startAt="6"/>
            </a:pPr>
            <a:r>
              <a:rPr lang="en-US" sz="2000" dirty="0"/>
              <a:t>Physical data independence – application programs are unaffected when physical access methods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39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DB – </a:t>
            </a:r>
            <a:r>
              <a:rPr lang="en-US" dirty="0" err="1"/>
              <a:t>Codd’s</a:t>
            </a:r>
            <a:r>
              <a:rPr lang="en-US" dirty="0"/>
              <a:t> Rules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53249"/>
            <a:ext cx="8534400" cy="4395158"/>
          </a:xfrm>
        </p:spPr>
        <p:txBody>
          <a:bodyPr>
            <a:normAutofit/>
          </a:bodyPr>
          <a:lstStyle/>
          <a:p>
            <a:pPr marL="822960" lvl="1" indent="-457200">
              <a:buFont typeface="+mj-lt"/>
              <a:buAutoNum type="arabicPeriod" startAt="10"/>
            </a:pPr>
            <a:r>
              <a:rPr lang="en-US" sz="2000" dirty="0"/>
              <a:t>Logical data independence – application programs are logically unaffected when changes are made to table structures</a:t>
            </a:r>
          </a:p>
          <a:p>
            <a:pPr marL="822960" lvl="1" indent="-457200">
              <a:buFont typeface="+mj-lt"/>
              <a:buAutoNum type="arabicPeriod" startAt="10"/>
            </a:pPr>
            <a:r>
              <a:rPr lang="en-US" sz="2000" dirty="0"/>
              <a:t>Integrity independence – DB language must be capable of defining integrity rules. These will be stored in the online catalogue and cannot be bypassed.</a:t>
            </a:r>
          </a:p>
          <a:p>
            <a:pPr marL="822960" lvl="1" indent="-457200">
              <a:buFont typeface="+mj-lt"/>
              <a:buAutoNum type="arabicPeriod" startAt="10"/>
            </a:pPr>
            <a:r>
              <a:rPr lang="en-US" sz="2000" dirty="0"/>
              <a:t>Distribution independence – application programs are logically unaffected when data is first distributed (or redistributed).</a:t>
            </a:r>
          </a:p>
          <a:p>
            <a:pPr marL="822960" lvl="1" indent="-457200">
              <a:buFont typeface="+mj-lt"/>
              <a:buAutoNum type="arabicPeriod" startAt="10"/>
            </a:pPr>
            <a:r>
              <a:rPr lang="en-US" sz="2000" dirty="0" err="1"/>
              <a:t>Nonsubversion</a:t>
            </a:r>
            <a:r>
              <a:rPr lang="en-US" sz="2000" dirty="0"/>
              <a:t> – it must be impossible to bypass the integrity rules by using lower level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198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22544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Relational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Record-based model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Logical-level model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Based on mathematical relations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Tables represent relationships as well as entities</a:t>
            </a:r>
          </a:p>
          <a:p>
            <a:pPr>
              <a:lnSpc>
                <a:spcPct val="90000"/>
              </a:lnSpc>
            </a:pPr>
            <a:r>
              <a:rPr lang="en-US" sz="2800"/>
              <a:t>Columns of tables represent attributes</a:t>
            </a:r>
          </a:p>
        </p:txBody>
      </p:sp>
    </p:spTree>
    <p:extLst>
      <p:ext uri="{BB962C8B-B14F-4D97-AF65-F5344CB8AC3E}">
        <p14:creationId xmlns:p14="http://schemas.microsoft.com/office/powerpoint/2010/main" val="33232502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Object-oriented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includes </a:t>
            </a:r>
            <a:r>
              <a:rPr lang="en-US" sz="2400" b="1" dirty="0"/>
              <a:t>encapsulation</a:t>
            </a:r>
            <a:r>
              <a:rPr lang="en-US" sz="2400" dirty="0"/>
              <a:t>, </a:t>
            </a:r>
            <a:r>
              <a:rPr lang="en-US" sz="2400" b="1" dirty="0"/>
              <a:t>inheritance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Objects have both </a:t>
            </a:r>
            <a:r>
              <a:rPr lang="en-US" sz="2400" b="1" dirty="0"/>
              <a:t>state</a:t>
            </a:r>
            <a:r>
              <a:rPr lang="en-US" sz="2400" dirty="0"/>
              <a:t> and </a:t>
            </a:r>
            <a:r>
              <a:rPr lang="en-US" sz="2400" b="1" dirty="0"/>
              <a:t>behavior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State is defined by </a:t>
            </a:r>
            <a:r>
              <a:rPr lang="en-US" sz="2400" b="1" dirty="0"/>
              <a:t>attributes </a:t>
            </a:r>
            <a:r>
              <a:rPr lang="en-US" sz="2400" dirty="0"/>
              <a:t>(table column, field)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Behavior is defined by </a:t>
            </a:r>
            <a:r>
              <a:rPr lang="en-US" sz="2400" b="1" dirty="0"/>
              <a:t>methods</a:t>
            </a:r>
            <a:r>
              <a:rPr lang="en-US" sz="2400" dirty="0"/>
              <a:t> (functions or procedures)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Designer defines </a:t>
            </a:r>
            <a:r>
              <a:rPr lang="en-US" sz="2400" b="1" dirty="0"/>
              <a:t>classes</a:t>
            </a:r>
            <a:r>
              <a:rPr lang="en-US" sz="2400" dirty="0"/>
              <a:t> with attributes, methods, and relationships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Class constructor method creates object instances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Each object has a unique object ID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Classes grouped into class hierarchies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Database objects have </a:t>
            </a:r>
            <a:r>
              <a:rPr lang="en-US" sz="2400" b="1" dirty="0"/>
              <a:t>persistence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Both conceptual-level and logical-level model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UML class diagrams often used 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01310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Semi-structured Model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Collection of nodes, each with data, with different schemas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Node contains a description of its own contents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Can be used for integrating existing databases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/>
              <a:t>XML tags</a:t>
            </a:r>
            <a:r>
              <a:rPr lang="en-US" sz="2800" dirty="0"/>
              <a:t> in documents describe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XML tags identify elements, sub-elements, attributes in documents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/>
              <a:t>XML DTD</a:t>
            </a:r>
            <a:r>
              <a:rPr lang="en-US" sz="2800" dirty="0"/>
              <a:t> (Document Type Definition) or </a:t>
            </a:r>
            <a:r>
              <a:rPr lang="en-US" sz="2800" b="1" dirty="0"/>
              <a:t>XML Schema</a:t>
            </a:r>
            <a:r>
              <a:rPr lang="en-US" sz="2800" dirty="0"/>
              <a:t> used to define structure</a:t>
            </a:r>
          </a:p>
        </p:txBody>
      </p:sp>
    </p:spTree>
    <p:extLst>
      <p:ext uri="{BB962C8B-B14F-4D97-AF65-F5344CB8AC3E}">
        <p14:creationId xmlns:p14="http://schemas.microsoft.com/office/powerpoint/2010/main" val="29881830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0658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655" y="228600"/>
            <a:ext cx="6620968" cy="3329581"/>
          </a:xfrm>
        </p:spPr>
        <p:txBody>
          <a:bodyPr/>
          <a:lstStyle/>
          <a:p>
            <a:r>
              <a:rPr lang="en-US" dirty="0"/>
              <a:t>DBMS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216759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Use of DBs</a:t>
            </a:r>
          </a:p>
          <a:p>
            <a:pPr algn="l"/>
            <a:r>
              <a:rPr lang="en-US" dirty="0"/>
              <a:t>Sample DB</a:t>
            </a:r>
          </a:p>
          <a:p>
            <a:pPr algn="l"/>
            <a:r>
              <a:rPr lang="en-US" dirty="0"/>
              <a:t>Brief History</a:t>
            </a:r>
          </a:p>
          <a:p>
            <a:pPr algn="l"/>
            <a:r>
              <a:rPr lang="en-US" dirty="0"/>
              <a:t>Most Common Current DBMS Implementations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Care About DBs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99% of my projects at work include a DB</a:t>
            </a:r>
          </a:p>
          <a:p>
            <a:r>
              <a:rPr lang="en-US" dirty="0"/>
              <a:t>how many school projects?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Uses of Databases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Used in large and small organizations.  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Consumer websites and customer service websites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Online banking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Credit card companies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Supermarkets and retail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Airline reservations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Medical records and billing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Employment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School records</a:t>
            </a:r>
          </a:p>
          <a:p>
            <a:pPr lvl="1"/>
            <a:r>
              <a:rPr lang="en-US" sz="2000" dirty="0"/>
              <a:t>Bibliographic Databases</a:t>
            </a:r>
          </a:p>
          <a:p>
            <a:pPr lvl="1"/>
            <a:r>
              <a:rPr lang="en-US" sz="2000" dirty="0"/>
              <a:t>Advanced applications-Geographic Information Systems, software development, scientific research, Decision Support Systems, Customer Relations Management, search engines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4387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Sample Database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Simple University database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Keeps information about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Students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Classes-links Faculty to their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Enrollment-links students to their classes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Data represented as </a:t>
            </a:r>
            <a:r>
              <a:rPr lang="en-US" sz="2400" b="1" dirty="0"/>
              <a:t>tables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Each row of Student table represents one student, of Faculty one faculty member, of Class one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Each row of Enroll represents </a:t>
            </a:r>
            <a:r>
              <a:rPr lang="en-US" sz="2400" b="1" dirty="0"/>
              <a:t>relationship</a:t>
            </a:r>
            <a:r>
              <a:rPr lang="en-US" sz="2400" dirty="0"/>
              <a:t> between one student and one class</a:t>
            </a:r>
          </a:p>
        </p:txBody>
      </p:sp>
    </p:spTree>
    <p:extLst>
      <p:ext uri="{BB962C8B-B14F-4D97-AF65-F5344CB8AC3E}">
        <p14:creationId xmlns:p14="http://schemas.microsoft.com/office/powerpoint/2010/main" val="2552943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4152900" cy="280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14400"/>
            <a:ext cx="3443288" cy="4468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599"/>
            <a:ext cx="4152900" cy="299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2089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/>
              <a:t>The Integrated Database Environment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84710" y="1853249"/>
            <a:ext cx="8430690" cy="485235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00" b="1" dirty="0"/>
              <a:t>Database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Large repository of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Shared resource, used by many departments and applications of an enterprise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Contains metadata -“knows” about structure and relationships in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Managed by database administrator - DBA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/>
              <a:t>DBMS</a:t>
            </a:r>
            <a:r>
              <a:rPr lang="en-US" sz="1800" dirty="0"/>
              <a:t>, Database Management System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Controls access to database: window service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Has facilities to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Set up database structure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Load the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Retrieve requested data and format it for users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Hide sensitive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Accept and perform updates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Handle concurrency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Perform  backup and recovery  … and many other functions…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/>
              <a:t>Users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/>
              <a:t>Applications</a:t>
            </a:r>
          </a:p>
          <a:p>
            <a:pPr lvl="2" eaLnBrk="1" hangingPunct="1">
              <a:lnSpc>
                <a:spcPct val="8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3907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3699</TotalTime>
  <Words>1239</Words>
  <Application>Microsoft Macintosh PowerPoint</Application>
  <PresentationFormat>On-screen Show (4:3)</PresentationFormat>
  <Paragraphs>191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 Introduction to Database Management Systems</vt:lpstr>
      <vt:lpstr>Questionnaire</vt:lpstr>
      <vt:lpstr>Syllabus</vt:lpstr>
      <vt:lpstr>DBMS Introduction</vt:lpstr>
      <vt:lpstr>Why Do I Care About DBs</vt:lpstr>
      <vt:lpstr>Uses of Databases</vt:lpstr>
      <vt:lpstr>A Sample Database</vt:lpstr>
      <vt:lpstr>PowerPoint Presentation</vt:lpstr>
      <vt:lpstr>The Integrated Database Environment</vt:lpstr>
      <vt:lpstr>PowerPoint Presentation</vt:lpstr>
      <vt:lpstr>Example of Integrated Database Environment</vt:lpstr>
      <vt:lpstr>Advantages of Integrated Databases</vt:lpstr>
      <vt:lpstr> Brief History of Information Systems</vt:lpstr>
      <vt:lpstr>Brief History of Information Systems</vt:lpstr>
      <vt:lpstr>Brief History of Information Systems</vt:lpstr>
      <vt:lpstr>DBs Today</vt:lpstr>
      <vt:lpstr>Most Common RDBMS</vt:lpstr>
      <vt:lpstr>Most Common RDBMS cont’ed</vt:lpstr>
      <vt:lpstr>Relational DB – Codd’s Rules</vt:lpstr>
      <vt:lpstr>Relational DB – Codd’s Rules cont’d</vt:lpstr>
      <vt:lpstr>Relational DB – Codd’s Rules cont’d</vt:lpstr>
      <vt:lpstr>Data Models</vt:lpstr>
      <vt:lpstr>Relational Model</vt:lpstr>
      <vt:lpstr>Object-oriented Model</vt:lpstr>
      <vt:lpstr>Semi-structured Model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Nidhi Surya Prakash</cp:lastModifiedBy>
  <cp:revision>69</cp:revision>
  <dcterms:created xsi:type="dcterms:W3CDTF">2010-11-14T22:01:35Z</dcterms:created>
  <dcterms:modified xsi:type="dcterms:W3CDTF">2018-12-06T20:04:53Z</dcterms:modified>
</cp:coreProperties>
</file>