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7" r:id="rId6"/>
    <p:sldId id="278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2392" autoAdjust="0"/>
  </p:normalViewPr>
  <p:slideViewPr>
    <p:cSldViewPr>
      <p:cViewPr varScale="1">
        <p:scale>
          <a:sx n="56" d="100"/>
          <a:sy n="56" d="100"/>
        </p:scale>
        <p:origin x="15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1FB7F-3E46-4EB6-88D6-BE050544E751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12416-C7E2-4055-984E-0106695C4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Anything from the book is fair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6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-&gt; are guaranteed</a:t>
            </a:r>
            <a:r>
              <a:rPr lang="en-US" baseline="0" dirty="0" smtClean="0"/>
              <a:t> -&gt; the SELECTs are based on exercises or labs, and there will be a design question, roughly the scope of lab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-&gt; are guaranteed</a:t>
            </a:r>
            <a:r>
              <a:rPr lang="en-US" baseline="0" dirty="0" smtClean="0"/>
              <a:t> -&gt; the SELECTs are based on exercises or labs, and there will be a design question, roughly the scope of lab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-&gt; are guaranteed</a:t>
            </a:r>
            <a:r>
              <a:rPr lang="en-US" baseline="0" dirty="0" smtClean="0"/>
              <a:t> -&gt; the SELECTs are based on exercises or labs, and there will be a design question, roughly the scope of lab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-&gt; are guaranteed</a:t>
            </a:r>
            <a:r>
              <a:rPr lang="en-US" baseline="0" dirty="0" smtClean="0"/>
              <a:t> -&gt; the SELECTs are based on exercises or labs, and there will be a design question, roughly the scope of lab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2416-C7E2-4055-984E-0106695C4C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10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18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7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71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58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550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43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1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6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9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18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49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3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8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2, Lab 7 &amp; 8 Tips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1 for Creating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8305800" cy="5029206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tables carefully &amp; correctly, use “SELECT * FROM </a:t>
            </a:r>
            <a:r>
              <a:rPr lang="en-US" sz="2400" dirty="0" err="1" smtClean="0"/>
              <a:t>TableName</a:t>
            </a:r>
            <a:r>
              <a:rPr lang="en-US" sz="2400" dirty="0" smtClean="0"/>
              <a:t>” to verify after each table creation </a:t>
            </a:r>
          </a:p>
          <a:p>
            <a:r>
              <a:rPr lang="en-US" sz="2400" dirty="0" smtClean="0"/>
              <a:t>Create tables which do not have foreign key first</a:t>
            </a:r>
          </a:p>
          <a:p>
            <a:r>
              <a:rPr lang="en-US" sz="2400" dirty="0" smtClean="0"/>
              <a:t>If both tables have foreign key, create tables with primary key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, then “ALTER Table” to add foreign key constrain</a:t>
            </a:r>
          </a:p>
          <a:p>
            <a:r>
              <a:rPr lang="en-US" sz="2400" dirty="0" smtClean="0"/>
              <a:t>Pay attention to constrains especially foreign keys: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drop tables, drop the table which has foreign key first</a:t>
            </a:r>
          </a:p>
          <a:p>
            <a:r>
              <a:rPr lang="en-US" sz="2400" dirty="0" smtClean="0"/>
              <a:t>Remember using IDENTITY (1,1) for primary key defined as integer in order to get system automatic convenience and guarantee unique</a:t>
            </a:r>
          </a:p>
        </p:txBody>
      </p:sp>
    </p:spTree>
    <p:extLst>
      <p:ext uri="{BB962C8B-B14F-4D97-AF65-F5344CB8AC3E}">
        <p14:creationId xmlns:p14="http://schemas.microsoft.com/office/powerpoint/2010/main" val="4936016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2 for Inserting into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53248"/>
            <a:ext cx="8659290" cy="4395152"/>
          </a:xfrm>
        </p:spPr>
        <p:txBody>
          <a:bodyPr>
            <a:noAutofit/>
          </a:bodyPr>
          <a:lstStyle/>
          <a:p>
            <a:r>
              <a:rPr lang="en-US" dirty="0" smtClean="0"/>
              <a:t>For primary key created by IDENTITY (1,1):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Do </a:t>
            </a:r>
            <a:r>
              <a:rPr lang="en-US" sz="2000" b="1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insert value for the primary key column since it is created by system automatically to guarantee unique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If you mass up your primary key (not from 1), delete all table rows, then execute “DBCC </a:t>
            </a:r>
            <a:r>
              <a:rPr lang="en-US" sz="2000" dirty="0"/>
              <a:t>CHECKIDENT ( </a:t>
            </a:r>
            <a:r>
              <a:rPr lang="en-US" sz="2000" dirty="0" err="1" smtClean="0"/>
              <a:t>TableName</a:t>
            </a:r>
            <a:r>
              <a:rPr lang="en-US" sz="2000" dirty="0" smtClean="0"/>
              <a:t>, RESEED</a:t>
            </a:r>
            <a:r>
              <a:rPr lang="en-US" sz="2000" smtClean="0"/>
              <a:t>, </a:t>
            </a:r>
            <a:r>
              <a:rPr lang="en-US" sz="2000" smtClean="0"/>
              <a:t>0)” </a:t>
            </a:r>
            <a:r>
              <a:rPr lang="en-US" sz="2000" dirty="0" smtClean="0"/>
              <a:t>to re-seed the primary key from 1 before insert new rows</a:t>
            </a:r>
            <a:endParaRPr lang="en-US" sz="2000" dirty="0"/>
          </a:p>
          <a:p>
            <a:pPr lvl="1"/>
            <a:r>
              <a:rPr lang="en-US" sz="2000" dirty="0" smtClean="0"/>
              <a:t>Execute </a:t>
            </a:r>
          </a:p>
          <a:p>
            <a:pPr lvl="1"/>
            <a:r>
              <a:rPr lang="en-US" sz="2000" dirty="0" smtClean="0"/>
              <a:t>“SET </a:t>
            </a:r>
            <a:r>
              <a:rPr lang="en-US" sz="2000" dirty="0"/>
              <a:t>IDENTITY_INSERT </a:t>
            </a:r>
            <a:r>
              <a:rPr lang="en-US" sz="2000" dirty="0" smtClean="0"/>
              <a:t>CSE581labs.YourSchemaName.TableName </a:t>
            </a:r>
            <a:r>
              <a:rPr lang="en-US" sz="2000" dirty="0"/>
              <a:t>ON</a:t>
            </a:r>
            <a:r>
              <a:rPr lang="en-US" sz="2000" dirty="0" smtClean="0"/>
              <a:t>;” if you get error message “… IDENTITY_INSERT is set </a:t>
            </a:r>
            <a:r>
              <a:rPr lang="en-US" sz="2400" dirty="0" smtClean="0"/>
              <a:t>off…”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89782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</a:t>
            </a:r>
            <a:r>
              <a:rPr lang="en-US" dirty="0"/>
              <a:t>3</a:t>
            </a:r>
            <a:r>
              <a:rPr lang="en-US" dirty="0" smtClean="0"/>
              <a:t> for Inserting into Tables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81200"/>
            <a:ext cx="865929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Execute “SELECT * FROM </a:t>
            </a:r>
            <a:r>
              <a:rPr lang="en-US" sz="2800" dirty="0" err="1" smtClean="0"/>
              <a:t>TableName</a:t>
            </a:r>
            <a:r>
              <a:rPr lang="en-US" sz="2800" dirty="0" smtClean="0"/>
              <a:t>” after each “INSERT” to verify your inserting data with correct primary key value</a:t>
            </a:r>
          </a:p>
          <a:p>
            <a:r>
              <a:rPr lang="en-US" sz="2800" dirty="0" smtClean="0"/>
              <a:t>Do </a:t>
            </a:r>
            <a:r>
              <a:rPr lang="en-US" sz="2800" b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execute multiple commands at once</a:t>
            </a:r>
          </a:p>
          <a:p>
            <a:r>
              <a:rPr lang="en-US" sz="2800" dirty="0" smtClean="0"/>
              <a:t>Execute your command one by one; after each step, check your running result to verify </a:t>
            </a:r>
          </a:p>
        </p:txBody>
      </p:sp>
    </p:spTree>
    <p:extLst>
      <p:ext uri="{BB962C8B-B14F-4D97-AF65-F5344CB8AC3E}">
        <p14:creationId xmlns:p14="http://schemas.microsoft.com/office/powerpoint/2010/main" val="509541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49690" cy="1400530"/>
          </a:xfrm>
        </p:spPr>
        <p:txBody>
          <a:bodyPr/>
          <a:lstStyle/>
          <a:p>
            <a:r>
              <a:rPr lang="en-US" dirty="0" smtClean="0"/>
              <a:t>Tip 4 Create Composite PKs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76400"/>
            <a:ext cx="8915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/>
              <a:t>TABLE Prerequisites 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ParentCode</a:t>
            </a:r>
            <a:r>
              <a:rPr lang="en-US" sz="2800" dirty="0"/>
              <a:t> VARCHAR(25) NOT NULL,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ParentNumber</a:t>
            </a:r>
            <a:r>
              <a:rPr lang="en-US" sz="2800" dirty="0"/>
              <a:t> INT NOT NULL,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ChildCode</a:t>
            </a:r>
            <a:r>
              <a:rPr lang="en-US" sz="2800" dirty="0"/>
              <a:t> VARCHAR(25) NOT NULL,			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ChildNumber</a:t>
            </a:r>
            <a:r>
              <a:rPr lang="en-US" sz="2800" dirty="0"/>
              <a:t> INT NOT </a:t>
            </a:r>
            <a:r>
              <a:rPr lang="en-US" sz="2800" dirty="0" smtClean="0"/>
              <a:t>NULL,</a:t>
            </a:r>
          </a:p>
          <a:p>
            <a:r>
              <a:rPr lang="en-US" sz="2800" dirty="0" smtClean="0"/>
              <a:t>      PRIMARY</a:t>
            </a:r>
            <a:r>
              <a:rPr lang="en-US" sz="2800" dirty="0"/>
              <a:t> KEY </a:t>
            </a:r>
            <a:r>
              <a:rPr lang="en-US" sz="2800" dirty="0" smtClean="0"/>
              <a:t>(</a:t>
            </a:r>
            <a:r>
              <a:rPr lang="en-US" sz="2800" dirty="0" err="1" smtClean="0"/>
              <a:t>ParentCode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ParentNumber</a:t>
            </a:r>
            <a:r>
              <a:rPr lang="en-US" sz="2800" dirty="0" smtClean="0"/>
              <a:t>, </a:t>
            </a:r>
            <a:r>
              <a:rPr lang="en-US" sz="2800" dirty="0" err="1" smtClean="0"/>
              <a:t>ChildCode</a:t>
            </a:r>
            <a:r>
              <a:rPr lang="en-US" sz="2800" dirty="0" smtClean="0"/>
              <a:t>, </a:t>
            </a:r>
            <a:r>
              <a:rPr lang="en-US" sz="2800" dirty="0" err="1" smtClean="0"/>
              <a:t>ChildNumber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83460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49690" cy="1400530"/>
          </a:xfrm>
        </p:spPr>
        <p:txBody>
          <a:bodyPr/>
          <a:lstStyle/>
          <a:p>
            <a:r>
              <a:rPr lang="en-US" dirty="0" smtClean="0"/>
              <a:t>Tip 4 Create Composite PKs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76400"/>
            <a:ext cx="8915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</a:t>
            </a:r>
            <a:r>
              <a:rPr lang="en-US" sz="2800" dirty="0"/>
              <a:t>TABLE Prerequisites 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ParentCode</a:t>
            </a:r>
            <a:r>
              <a:rPr lang="en-US" sz="2800" dirty="0"/>
              <a:t> VARCHAR(25) NOT NULL,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ParentNumber</a:t>
            </a:r>
            <a:r>
              <a:rPr lang="en-US" sz="2800" dirty="0"/>
              <a:t> INT NOT NULL,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ChildCode</a:t>
            </a:r>
            <a:r>
              <a:rPr lang="en-US" sz="2800" dirty="0"/>
              <a:t> VARCHAR(25) NOT NULL,			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ChildNumber</a:t>
            </a:r>
            <a:r>
              <a:rPr lang="en-US" sz="2800" dirty="0"/>
              <a:t> INT NOT </a:t>
            </a:r>
            <a:r>
              <a:rPr lang="en-US" sz="2800" dirty="0" smtClean="0"/>
              <a:t>NULL,</a:t>
            </a:r>
          </a:p>
          <a:p>
            <a:r>
              <a:rPr lang="en-US" sz="2800" dirty="0"/>
              <a:t>CONSTRAINT </a:t>
            </a:r>
            <a:r>
              <a:rPr lang="en-US" sz="2800" dirty="0" err="1" smtClean="0"/>
              <a:t>PK_Prerequisites</a:t>
            </a:r>
            <a:r>
              <a:rPr lang="en-US" sz="2800" dirty="0"/>
              <a:t> PRIMARY KEY </a:t>
            </a:r>
            <a:r>
              <a:rPr lang="en-US" sz="2800" dirty="0" smtClean="0"/>
              <a:t>(</a:t>
            </a:r>
            <a:r>
              <a:rPr lang="en-US" sz="2800" dirty="0" err="1" smtClean="0"/>
              <a:t>ParentCode</a:t>
            </a:r>
            <a:r>
              <a:rPr lang="en-US" sz="2800" dirty="0" smtClean="0"/>
              <a:t>,</a:t>
            </a:r>
            <a:r>
              <a:rPr lang="en-US" sz="2800" dirty="0"/>
              <a:t> </a:t>
            </a:r>
            <a:r>
              <a:rPr lang="en-US" sz="2800" dirty="0" err="1" smtClean="0"/>
              <a:t>ParentNumber</a:t>
            </a:r>
            <a:r>
              <a:rPr lang="en-US" sz="2800" dirty="0" smtClean="0"/>
              <a:t>, </a:t>
            </a:r>
            <a:r>
              <a:rPr lang="en-US" sz="2800" dirty="0" err="1" smtClean="0"/>
              <a:t>ChildCode</a:t>
            </a:r>
            <a:r>
              <a:rPr lang="en-US" sz="2800" dirty="0" smtClean="0"/>
              <a:t>, </a:t>
            </a:r>
            <a:r>
              <a:rPr lang="en-US" sz="2800" dirty="0" err="1" smtClean="0"/>
              <a:t>ChildNumber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)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3996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049690" cy="1400530"/>
          </a:xfrm>
        </p:spPr>
        <p:txBody>
          <a:bodyPr/>
          <a:lstStyle/>
          <a:p>
            <a:r>
              <a:rPr lang="en-US" dirty="0"/>
              <a:t>Tip </a:t>
            </a:r>
            <a:r>
              <a:rPr lang="en-US" dirty="0" smtClean="0"/>
              <a:t>5 </a:t>
            </a:r>
            <a:r>
              <a:rPr lang="en-US" dirty="0"/>
              <a:t>Create Composite </a:t>
            </a:r>
            <a:r>
              <a:rPr lang="en-US" dirty="0" smtClean="0"/>
              <a:t>FKs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05" y="1524000"/>
            <a:ext cx="77067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CREATE TABLE Prerequisites </a:t>
            </a:r>
            <a:r>
              <a:rPr lang="en-US" sz="2400" dirty="0" smtClean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ParentCode</a:t>
            </a:r>
            <a:r>
              <a:rPr lang="en-US" sz="2400" dirty="0"/>
              <a:t> VARCHAR(25) NOT NULL,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ParentNumber</a:t>
            </a:r>
            <a:r>
              <a:rPr lang="en-US" sz="2400" dirty="0"/>
              <a:t> INT NOT NULL,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ChildCode</a:t>
            </a:r>
            <a:r>
              <a:rPr lang="en-US" sz="2400" dirty="0"/>
              <a:t> VARCHAR(25) NOT NULL,			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ChildNumber</a:t>
            </a:r>
            <a:r>
              <a:rPr lang="en-US" sz="2400" dirty="0"/>
              <a:t> INT NOT NULL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     PRIMARY KEY (</a:t>
            </a:r>
            <a:r>
              <a:rPr lang="en-US" sz="2400" dirty="0" err="1"/>
              <a:t>ParentCode</a:t>
            </a:r>
            <a:r>
              <a:rPr lang="en-US" sz="2400" dirty="0"/>
              <a:t>, </a:t>
            </a:r>
            <a:r>
              <a:rPr lang="en-US" sz="2400" dirty="0" err="1"/>
              <a:t>ParentNumber</a:t>
            </a:r>
            <a:r>
              <a:rPr lang="en-US" sz="2400" dirty="0"/>
              <a:t>, </a:t>
            </a:r>
            <a:r>
              <a:rPr lang="en-US" sz="2400" dirty="0" err="1"/>
              <a:t>ChildCode</a:t>
            </a:r>
            <a:r>
              <a:rPr lang="en-US" sz="2400" dirty="0"/>
              <a:t>, </a:t>
            </a:r>
            <a:r>
              <a:rPr lang="en-US" sz="2400" dirty="0" err="1"/>
              <a:t>ChildNumber</a:t>
            </a:r>
            <a:r>
              <a:rPr lang="en-US" sz="2400" smtClean="0"/>
              <a:t>),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FOREIGN KEY( </a:t>
            </a:r>
            <a:r>
              <a:rPr lang="en-US" sz="2400" dirty="0" err="1">
                <a:solidFill>
                  <a:srgbClr val="FF0000"/>
                </a:solidFill>
              </a:rPr>
              <a:t>ParentCode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ParentNumber</a:t>
            </a:r>
            <a:r>
              <a:rPr lang="en-US" sz="2400" dirty="0">
                <a:solidFill>
                  <a:srgbClr val="FF0000"/>
                </a:solidFill>
              </a:rPr>
              <a:t>) REFERENCES </a:t>
            </a:r>
            <a:r>
              <a:rPr lang="en-US" sz="2400" dirty="0" err="1">
                <a:solidFill>
                  <a:srgbClr val="FF0000"/>
                </a:solidFill>
              </a:rPr>
              <a:t>CourseCatalogue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CourseCode,CourseNumber</a:t>
            </a:r>
            <a:r>
              <a:rPr lang="en-US" sz="2400" dirty="0" smtClean="0">
                <a:solidFill>
                  <a:srgbClr val="FF0000"/>
                </a:solidFill>
              </a:rPr>
              <a:t>),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			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FOREIGN KEY( </a:t>
            </a:r>
            <a:r>
              <a:rPr lang="en-US" sz="2400" dirty="0" err="1">
                <a:solidFill>
                  <a:srgbClr val="FF0000"/>
                </a:solidFill>
              </a:rPr>
              <a:t>ChildCode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ChildNumber</a:t>
            </a:r>
            <a:r>
              <a:rPr lang="en-US" sz="2400" dirty="0">
                <a:solidFill>
                  <a:srgbClr val="FF0000"/>
                </a:solidFill>
              </a:rPr>
              <a:t>) REFERENCES </a:t>
            </a:r>
            <a:r>
              <a:rPr lang="en-US" sz="2400" dirty="0" err="1">
                <a:solidFill>
                  <a:srgbClr val="FF0000"/>
                </a:solidFill>
              </a:rPr>
              <a:t>CourseCatalogue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CourseCode,CourseNumber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02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1578</TotalTime>
  <Words>403</Words>
  <Application>Microsoft Office PowerPoint</Application>
  <PresentationFormat>On-screen Show (4:3)</PresentationFormat>
  <Paragraphs>54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Project 2, Lab 7 &amp; 8 Tips</vt:lpstr>
      <vt:lpstr>Tip 1 for Creating Tables</vt:lpstr>
      <vt:lpstr>Tip 2 for Inserting into Tables</vt:lpstr>
      <vt:lpstr>Tip 3 for Inserting into Tables</vt:lpstr>
      <vt:lpstr>Tip 4 Create Composite PKs</vt:lpstr>
      <vt:lpstr>Tip 4 Create Composite PKs</vt:lpstr>
      <vt:lpstr>Tip 5 Create Composite FKs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280</cp:revision>
  <dcterms:created xsi:type="dcterms:W3CDTF">2010-11-14T22:01:35Z</dcterms:created>
  <dcterms:modified xsi:type="dcterms:W3CDTF">2018-10-19T15:34:39Z</dcterms:modified>
</cp:coreProperties>
</file>