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4" r:id="rId5"/>
    <p:sldId id="260" r:id="rId6"/>
    <p:sldId id="278" r:id="rId7"/>
    <p:sldId id="261" r:id="rId8"/>
    <p:sldId id="276" r:id="rId9"/>
    <p:sldId id="277" r:id="rId10"/>
    <p:sldId id="262" r:id="rId11"/>
    <p:sldId id="263" r:id="rId12"/>
    <p:sldId id="279"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66" d="100"/>
          <a:sy n="66" d="100"/>
        </p:scale>
        <p:origin x="-888"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0E4AC-86C8-4016-AD5A-56A212D6F5E7}"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551FA-639A-42ED-9276-3F3DC804FC4B}" type="slidenum">
              <a:rPr lang="en-IN" smtClean="0"/>
              <a:t>‹#›</a:t>
            </a:fld>
            <a:endParaRPr lang="en-IN"/>
          </a:p>
        </p:txBody>
      </p:sp>
    </p:spTree>
    <p:extLst>
      <p:ext uri="{BB962C8B-B14F-4D97-AF65-F5344CB8AC3E}">
        <p14:creationId xmlns:p14="http://schemas.microsoft.com/office/powerpoint/2010/main" val="258172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53347"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746287" y="2986139"/>
          <a:ext cx="5418675" cy="274326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52126">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IN" sz="1800" u="none" strike="noStrike" cap="none" dirty="0"/>
                        <a:t>20211CSD0187         </a:t>
                      </a:r>
                    </a:p>
                    <a:p>
                      <a:pPr marL="0" marR="0" lvl="0" indent="0" algn="ctr" rtl="0">
                        <a:spcBef>
                          <a:spcPts val="0"/>
                        </a:spcBef>
                        <a:spcAft>
                          <a:spcPts val="0"/>
                        </a:spcAft>
                        <a:buFont typeface="+mj-lt"/>
                        <a:buNone/>
                      </a:pPr>
                      <a:r>
                        <a:rPr lang="en-IN" sz="1800" u="none" strike="noStrike" cap="none" dirty="0"/>
                        <a:t>20211CSD0122</a:t>
                      </a:r>
                    </a:p>
                    <a:p>
                      <a:pPr marL="0" marR="0" lvl="0" indent="0" algn="ctr" rtl="0">
                        <a:spcBef>
                          <a:spcPts val="0"/>
                        </a:spcBef>
                        <a:spcAft>
                          <a:spcPts val="0"/>
                        </a:spcAft>
                        <a:buFont typeface="+mj-lt"/>
                        <a:buNone/>
                      </a:pPr>
                      <a:r>
                        <a:rPr lang="en-IN" sz="1800" u="none" strike="noStrike" cap="none" dirty="0"/>
                        <a:t>20211CSD0059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NIDHI SAINI</a:t>
                      </a:r>
                    </a:p>
                    <a:p>
                      <a:pPr marL="0" marR="0" lvl="0" indent="0" algn="ctr" rtl="0">
                        <a:spcBef>
                          <a:spcPts val="0"/>
                        </a:spcBef>
                        <a:spcAft>
                          <a:spcPts val="0"/>
                        </a:spcAft>
                        <a:buNone/>
                      </a:pPr>
                      <a:r>
                        <a:rPr lang="en-IN" sz="1800" u="none" strike="noStrike" cap="none" dirty="0"/>
                        <a:t>DEEPTI AJAY NAIR</a:t>
                      </a:r>
                    </a:p>
                    <a:p>
                      <a:pPr marL="0" marR="0" lvl="0" indent="0" algn="ctr" rtl="0">
                        <a:spcBef>
                          <a:spcPts val="0"/>
                        </a:spcBef>
                        <a:spcAft>
                          <a:spcPts val="0"/>
                        </a:spcAft>
                        <a:buNone/>
                      </a:pPr>
                      <a:r>
                        <a:rPr lang="en-IN" sz="1800" u="none" strike="noStrike" cap="none" dirty="0"/>
                        <a:t>SYEDA NIDA REHMAN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164962" y="241872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Tintu</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Vijayan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819" y="266930"/>
            <a:ext cx="3970500" cy="552300"/>
          </a:xfrm>
          <a:prstGeom prst="rect">
            <a:avLst/>
          </a:prstGeom>
          <a:noFill/>
          <a:ln>
            <a:noFill/>
          </a:ln>
        </p:spPr>
        <p:txBody>
          <a:bodyPr spcFirstLastPara="1" wrap="square" lIns="91425" tIns="45700" rIns="91425" bIns="45700" anchor="t" anchorCtr="0">
            <a:normAutofit fontScale="62500" lnSpcReduction="20000"/>
          </a:bodyPr>
          <a:lstStyle/>
          <a:p>
            <a:pPr algn="ctr"/>
            <a:r>
              <a:rPr lang="en-GB" sz="2800" dirty="0"/>
              <a:t>PIP104 University Project-II</a:t>
            </a:r>
          </a:p>
          <a:p>
            <a:pPr algn="ctr"/>
            <a:r>
              <a:rPr lang="en-GB" sz="2800" dirty="0"/>
              <a:t>Review-1</a:t>
            </a:r>
          </a:p>
        </p:txBody>
      </p:sp>
      <p:sp>
        <p:nvSpPr>
          <p:cNvPr id="8" name="Google Shape;91;p13"/>
          <p:cNvSpPr txBox="1"/>
          <p:nvPr/>
        </p:nvSpPr>
        <p:spPr>
          <a:xfrm>
            <a:off x="790469" y="475282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 (Data Science)</a:t>
            </a:r>
          </a:p>
          <a:p>
            <a:pPr marL="0" marR="0" lvl="0" indent="0" rtl="0">
              <a:spcBef>
                <a:spcPts val="0"/>
              </a:spcBef>
              <a:spcAft>
                <a:spcPts val="0"/>
              </a:spcAft>
              <a:buClr>
                <a:srgbClr val="17365D"/>
              </a:buClr>
              <a:buSzPct val="100000"/>
              <a:buFont typeface="Arial"/>
              <a:buNone/>
            </a:pP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5" name="Content Placeholder 4">
            <a:extLst>
              <a:ext uri="{FF2B5EF4-FFF2-40B4-BE49-F238E27FC236}">
                <a16:creationId xmlns:a16="http://schemas.microsoft.com/office/drawing/2014/main" xmlns="" id="{C73E5DAE-6D15-3814-782F-6DA62FE23E66}"/>
              </a:ext>
            </a:extLst>
          </p:cNvPr>
          <p:cNvGraphicFramePr>
            <a:graphicFrameLocks noGrp="1"/>
          </p:cNvGraphicFramePr>
          <p:nvPr>
            <p:ph idx="1"/>
            <p:extLst>
              <p:ext uri="{D42A27DB-BD31-4B8C-83A1-F6EECF244321}">
                <p14:modId xmlns:p14="http://schemas.microsoft.com/office/powerpoint/2010/main" val="4039181806"/>
              </p:ext>
            </p:extLst>
          </p:nvPr>
        </p:nvGraphicFramePr>
        <p:xfrm>
          <a:off x="812800" y="1721498"/>
          <a:ext cx="10668000" cy="3445691"/>
        </p:xfrm>
        <a:graphic>
          <a:graphicData uri="http://schemas.openxmlformats.org/drawingml/2006/table">
            <a:tbl>
              <a:tblPr firstRow="1" bandRow="1">
                <a:tableStyleId>{073A0DAA-6AF3-43AB-8588-CEC1D06C72B9}</a:tableStyleId>
              </a:tblPr>
              <a:tblGrid>
                <a:gridCol w="3556000">
                  <a:extLst>
                    <a:ext uri="{9D8B030D-6E8A-4147-A177-3AD203B41FA5}">
                      <a16:colId xmlns:a16="http://schemas.microsoft.com/office/drawing/2014/main" xmlns="" val="1054757014"/>
                    </a:ext>
                  </a:extLst>
                </a:gridCol>
                <a:gridCol w="3556000">
                  <a:extLst>
                    <a:ext uri="{9D8B030D-6E8A-4147-A177-3AD203B41FA5}">
                      <a16:colId xmlns:a16="http://schemas.microsoft.com/office/drawing/2014/main" xmlns="" val="263508726"/>
                    </a:ext>
                  </a:extLst>
                </a:gridCol>
                <a:gridCol w="3556000">
                  <a:extLst>
                    <a:ext uri="{9D8B030D-6E8A-4147-A177-3AD203B41FA5}">
                      <a16:colId xmlns:a16="http://schemas.microsoft.com/office/drawing/2014/main" xmlns="" val="2571803687"/>
                    </a:ext>
                  </a:extLst>
                </a:gridCol>
              </a:tblGrid>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Start Date</a:t>
                      </a:r>
                    </a:p>
                  </a:txBody>
                  <a:tcPr/>
                </a:tc>
                <a:tc>
                  <a:txBody>
                    <a:bodyPr/>
                    <a:lstStyle/>
                    <a:p>
                      <a:r>
                        <a:rPr lang="en-IN" sz="2000" dirty="0">
                          <a:latin typeface="Times New Roman" panose="02020603050405020304" pitchFamily="18" charset="0"/>
                          <a:cs typeface="Times New Roman" panose="02020603050405020304" pitchFamily="18" charset="0"/>
                        </a:rPr>
                        <a:t>End date</a:t>
                      </a:r>
                    </a:p>
                  </a:txBody>
                  <a:tcPr/>
                </a:tc>
                <a:extLst>
                  <a:ext uri="{0D108BD9-81ED-4DB2-BD59-A6C34878D82A}">
                    <a16:rowId xmlns:a16="http://schemas.microsoft.com/office/drawing/2014/main" xmlns="" val="1610353425"/>
                  </a:ext>
                </a:extLst>
              </a:tr>
              <a:tr h="370840">
                <a:tc>
                  <a:txBody>
                    <a:bodyPr/>
                    <a:lstStyle/>
                    <a:p>
                      <a:r>
                        <a:rPr lang="en-IN" sz="2000" dirty="0">
                          <a:latin typeface="Times New Roman" panose="02020603050405020304" pitchFamily="18" charset="0"/>
                          <a:cs typeface="Times New Roman" panose="02020603050405020304" pitchFamily="18" charset="0"/>
                        </a:rPr>
                        <a:t>Planning</a:t>
                      </a:r>
                    </a:p>
                  </a:txBody>
                  <a:tcPr/>
                </a:tc>
                <a:tc>
                  <a:txBody>
                    <a:bodyPr/>
                    <a:lstStyle/>
                    <a:p>
                      <a:r>
                        <a:rPr lang="en-IN" sz="2000" dirty="0">
                          <a:latin typeface="Times New Roman" panose="02020603050405020304" pitchFamily="18" charset="0"/>
                          <a:cs typeface="Times New Roman" panose="02020603050405020304" pitchFamily="18" charset="0"/>
                        </a:rPr>
                        <a:t>20 Sept,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28 Sept, 2024</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9940352"/>
                  </a:ext>
                </a:extLst>
              </a:tr>
              <a:tr h="370840">
                <a:tc>
                  <a:txBody>
                    <a:bodyPr/>
                    <a:lstStyle/>
                    <a:p>
                      <a:r>
                        <a:rPr lang="en-IN" sz="2000" dirty="0">
                          <a:latin typeface="Times New Roman" panose="02020603050405020304" pitchFamily="18" charset="0"/>
                          <a:cs typeface="Times New Roman" panose="02020603050405020304" pitchFamily="18" charset="0"/>
                        </a:rPr>
                        <a:t>Research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29 Sept, 2024</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18 Oct, 2024</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51685002"/>
                  </a:ext>
                </a:extLst>
              </a:tr>
              <a:tr h="537029">
                <a:tc>
                  <a:txBody>
                    <a:bodyPr/>
                    <a:lstStyle/>
                    <a:p>
                      <a:r>
                        <a:rPr lang="en-IN" sz="2000" dirty="0">
                          <a:latin typeface="Times New Roman" panose="02020603050405020304" pitchFamily="18" charset="0"/>
                          <a:cs typeface="Times New Roman" panose="02020603050405020304" pitchFamily="18" charset="0"/>
                        </a:rPr>
                        <a:t>Training the model</a:t>
                      </a:r>
                    </a:p>
                  </a:txBody>
                  <a:tcPr/>
                </a:tc>
                <a:tc>
                  <a:txBody>
                    <a:bodyPr/>
                    <a:lstStyle/>
                    <a:p>
                      <a:r>
                        <a:rPr lang="en-IN" sz="2000" dirty="0">
                          <a:latin typeface="Times New Roman" panose="02020603050405020304" pitchFamily="18" charset="0"/>
                          <a:cs typeface="Times New Roman" panose="02020603050405020304" pitchFamily="18" charset="0"/>
                        </a:rPr>
                        <a:t>19 oct</a:t>
                      </a:r>
                    </a:p>
                  </a:txBody>
                  <a:tcPr/>
                </a:tc>
                <a:tc>
                  <a:txBody>
                    <a:bodyPr/>
                    <a:lstStyle/>
                    <a:p>
                      <a:r>
                        <a:rPr lang="en-IN" sz="2000" dirty="0">
                          <a:latin typeface="Times New Roman" panose="02020603050405020304" pitchFamily="18" charset="0"/>
                          <a:cs typeface="Times New Roman" panose="02020603050405020304" pitchFamily="18" charset="0"/>
                        </a:rPr>
                        <a:t>27 </a:t>
                      </a:r>
                      <a:r>
                        <a:rPr lang="en-IN" sz="2000" dirty="0" err="1">
                          <a:latin typeface="Times New Roman" panose="02020603050405020304" pitchFamily="18" charset="0"/>
                          <a:cs typeface="Times New Roman" panose="02020603050405020304" pitchFamily="18" charset="0"/>
                        </a:rPr>
                        <a:t>nov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38087982"/>
                  </a:ext>
                </a:extLst>
              </a:tr>
              <a:tr h="541175">
                <a:tc>
                  <a:txBody>
                    <a:bodyPr/>
                    <a:lstStyle/>
                    <a:p>
                      <a:r>
                        <a:rPr lang="en-IN" sz="2000" dirty="0">
                          <a:latin typeface="Times New Roman" panose="02020603050405020304" pitchFamily="18" charset="0"/>
                          <a:cs typeface="Times New Roman" panose="02020603050405020304" pitchFamily="18" charset="0"/>
                        </a:rPr>
                        <a:t>Testing the model</a:t>
                      </a:r>
                    </a:p>
                  </a:txBody>
                  <a:tcPr/>
                </a:tc>
                <a:tc>
                  <a:txBody>
                    <a:bodyPr/>
                    <a:lstStyle/>
                    <a:p>
                      <a:r>
                        <a:rPr lang="en-IN" sz="2000" dirty="0">
                          <a:latin typeface="Times New Roman" panose="02020603050405020304" pitchFamily="18" charset="0"/>
                          <a:cs typeface="Times New Roman" panose="02020603050405020304" pitchFamily="18" charset="0"/>
                        </a:rPr>
                        <a:t>19 oct</a:t>
                      </a:r>
                    </a:p>
                  </a:txBody>
                  <a:tcPr/>
                </a:tc>
                <a:tc>
                  <a:txBody>
                    <a:bodyPr/>
                    <a:lstStyle/>
                    <a:p>
                      <a:r>
                        <a:rPr lang="en-IN" sz="2000" dirty="0">
                          <a:latin typeface="Times New Roman" panose="02020603050405020304" pitchFamily="18" charset="0"/>
                          <a:cs typeface="Times New Roman" panose="02020603050405020304" pitchFamily="18" charset="0"/>
                        </a:rPr>
                        <a:t>27 </a:t>
                      </a:r>
                      <a:r>
                        <a:rPr lang="en-IN" sz="2000" dirty="0" err="1">
                          <a:latin typeface="Times New Roman" panose="02020603050405020304" pitchFamily="18" charset="0"/>
                          <a:cs typeface="Times New Roman" panose="02020603050405020304" pitchFamily="18" charset="0"/>
                        </a:rPr>
                        <a:t>nov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69392738"/>
                  </a:ext>
                </a:extLst>
              </a:tr>
              <a:tr h="569167">
                <a:tc>
                  <a:txBody>
                    <a:bodyPr/>
                    <a:lstStyle/>
                    <a:p>
                      <a:r>
                        <a:rPr lang="en-IN" sz="2000" dirty="0">
                          <a:latin typeface="Times New Roman" panose="02020603050405020304" pitchFamily="18" charset="0"/>
                          <a:cs typeface="Times New Roman" panose="02020603050405020304" pitchFamily="18" charset="0"/>
                        </a:rPr>
                        <a:t>Final outcome</a:t>
                      </a:r>
                    </a:p>
                  </a:txBody>
                  <a:tcPr/>
                </a:tc>
                <a:tc>
                  <a:txBody>
                    <a:bodyPr/>
                    <a:lstStyle/>
                    <a:p>
                      <a:r>
                        <a:rPr lang="en-US" sz="2000" smtClean="0">
                          <a:latin typeface="Times New Roman" panose="02020603050405020304" pitchFamily="18" charset="0"/>
                          <a:cs typeface="Times New Roman" panose="02020603050405020304" pitchFamily="18" charset="0"/>
                        </a:rPr>
                        <a:t>12</a:t>
                      </a:r>
                      <a:r>
                        <a:rPr lang="en-US" sz="2000" baseline="30000" smtClean="0">
                          <a:latin typeface="Times New Roman" panose="02020603050405020304" pitchFamily="18" charset="0"/>
                          <a:cs typeface="Times New Roman" panose="02020603050405020304" pitchFamily="18" charset="0"/>
                        </a:rPr>
                        <a:t>th</a:t>
                      </a:r>
                      <a:r>
                        <a:rPr lang="en-US" sz="2000" baseline="0" smtClean="0">
                          <a:latin typeface="Times New Roman" panose="02020603050405020304" pitchFamily="18" charset="0"/>
                          <a:cs typeface="Times New Roman" panose="02020603050405020304" pitchFamily="18" charset="0"/>
                        </a:rPr>
                        <a:t> Dec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27</a:t>
                      </a:r>
                      <a:r>
                        <a:rPr lang="en-US" sz="2000" baseline="30000" dirty="0" smtClean="0">
                          <a:latin typeface="Times New Roman" panose="02020603050405020304" pitchFamily="18" charset="0"/>
                          <a:cs typeface="Times New Roman" panose="02020603050405020304" pitchFamily="18" charset="0"/>
                        </a:rPr>
                        <a:t>th</a:t>
                      </a:r>
                      <a:r>
                        <a:rPr lang="en-US" sz="2000" baseline="0" dirty="0" smtClean="0">
                          <a:latin typeface="Times New Roman" panose="02020603050405020304" pitchFamily="18" charset="0"/>
                          <a:cs typeface="Times New Roman" panose="02020603050405020304" pitchFamily="18" charset="0"/>
                        </a:rPr>
                        <a:t> Dec</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57754433"/>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2222500" y="952501"/>
            <a:ext cx="10668000" cy="4952997"/>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xmlns="" id="{B77E3798-F1EA-FD0B-4EEA-0BE6FEF51559}"/>
              </a:ext>
            </a:extLst>
          </p:cNvPr>
          <p:cNvSpPr>
            <a:spLocks noChangeArrowheads="1"/>
          </p:cNvSpPr>
          <p:nvPr/>
        </p:nvSpPr>
        <p:spPr bwMode="auto">
          <a:xfrm>
            <a:off x="521219" y="1381183"/>
            <a:ext cx="106351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Accurate Disease Prediction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will provide accurate disease predictions based on patient symptoms and medical history,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helping healthcare professionals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 Case Identification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will identify and rank similar patient cases using cosine similarity, allowing healthcare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professionals to explore historical cases for treatment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Decision-Making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By integrating machine learning with real-time predictions and case similarity, the system will assist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 better diagnosis, treatment planning, and patient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Continuous Improvement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will be scalable to handle more data, and the model will continuously improve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through regular updates with new patient data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Healthcare Support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With a </a:t>
            </a:r>
            <a:r>
              <a:rPr kumimoji="0" lang="en-US" altLang="en-US" sz="1800" b="0" i="0" u="none" strike="noStrike" cap="none" normalizeH="0" baseline="0" dirty="0" smtClean="0">
                <a:ln>
                  <a:noFill/>
                </a:ln>
                <a:solidFill>
                  <a:schemeClr val="tx1"/>
                </a:solidFill>
                <a:effectLst/>
                <a:latin typeface="Arial" panose="020B0604020202020204" pitchFamily="34" charset="0"/>
              </a:rPr>
              <a:t>flask-based </a:t>
            </a:r>
            <a:r>
              <a:rPr kumimoji="0" lang="en-US" altLang="en-US" sz="1800" b="0" i="0" u="none" strike="noStrike" cap="none" normalizeH="0" baseline="0" dirty="0">
                <a:ln>
                  <a:noFill/>
                </a:ln>
                <a:solidFill>
                  <a:schemeClr val="tx1"/>
                </a:solidFill>
                <a:effectLst/>
                <a:latin typeface="Arial" panose="020B0604020202020204" pitchFamily="34" charset="0"/>
              </a:rPr>
              <a:t>interface, the system will provide an intuitive platform for healthcare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professionals, enabling easy access to predictions and relevant patient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B3E17-F261-D3B1-59E7-419527BB3D45}"/>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xmlns="" id="{58FCF9C4-7A80-D4FF-ED23-137336AE2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1303" y="1143000"/>
            <a:ext cx="6110993" cy="4953000"/>
          </a:xfrm>
        </p:spPr>
      </p:pic>
    </p:spTree>
    <p:extLst>
      <p:ext uri="{BB962C8B-B14F-4D97-AF65-F5344CB8AC3E}">
        <p14:creationId xmlns:p14="http://schemas.microsoft.com/office/powerpoint/2010/main" val="345706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30914" y="1330114"/>
            <a:ext cx="10668000" cy="4952997"/>
          </a:xfrm>
        </p:spPr>
        <p:txBody>
          <a:bodyPr>
            <a:noAutofit/>
          </a:bodyPr>
          <a:lstStyle/>
          <a:p>
            <a:r>
              <a:rPr lang="en-US" sz="2000" dirty="0">
                <a:latin typeface="Times New Roman" panose="02020603050405020304" pitchFamily="18" charset="0"/>
                <a:cs typeface="Times New Roman" panose="02020603050405020304" pitchFamily="18" charset="0"/>
              </a:rPr>
              <a:t>The patient case similarity system developed in this project provides an efficient platform for comparing medical cases based on key attributes like symptoms, medical history, and treatment outcomes. Built using </a:t>
            </a:r>
            <a:r>
              <a:rPr lang="en-US" sz="2000" dirty="0" smtClean="0">
                <a:latin typeface="Times New Roman" panose="02020603050405020304" pitchFamily="18" charset="0"/>
                <a:cs typeface="Times New Roman" panose="02020603050405020304" pitchFamily="18" charset="0"/>
              </a:rPr>
              <a:t>flask, </a:t>
            </a:r>
            <a:r>
              <a:rPr lang="en-US" sz="2000" dirty="0">
                <a:latin typeface="Times New Roman" panose="02020603050405020304" pitchFamily="18" charset="0"/>
                <a:cs typeface="Times New Roman" panose="02020603050405020304" pitchFamily="18" charset="0"/>
              </a:rPr>
              <a:t>the system combines user-friendly web interfaces with robust data processing techniques, enabling healthcare professionals to quickly identify similar cases and derive insights for evidence-based decision-making. This tool demonstrates the potential of technology in enhancing clinical workflows, offering a scalable and reliable solution to improve patient care through personalized treatment recommendations.</a:t>
            </a:r>
          </a:p>
          <a:p>
            <a:r>
              <a:rPr lang="en-US" sz="2000" dirty="0">
                <a:latin typeface="Times New Roman" panose="02020603050405020304" pitchFamily="18" charset="0"/>
                <a:cs typeface="Times New Roman" panose="02020603050405020304" pitchFamily="18" charset="0"/>
              </a:rPr>
              <a:t>Looking ahead, this project lays the groundwork for further advancements in healthcare technology. Future developments could include integrating the system with Electronic Health Records (EHR) for real-time data access and incorporating machine learning models to enhance the accuracy of similarity detection. Expanding its use to other domains like rare disease research or large-scale epidemiological studies could significantly broaden its impact. Ultimately, this project highlights the transformative role of data-driven tools in advancing healthcare outcomes and supporting medical professionals</a:t>
            </a: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“Prediction and early warning method of inundation process at waterlogging points based on Bayesian model average and data-driven” by </a:t>
            </a:r>
            <a:r>
              <a:rPr lang="en-IN" sz="2000" dirty="0" err="1">
                <a:solidFill>
                  <a:srgbClr val="C00000"/>
                </a:solidFill>
                <a:latin typeface="Times New Roman" panose="02020603050405020304" pitchFamily="18" charset="0"/>
                <a:cs typeface="Times New Roman" panose="02020603050405020304" pitchFamily="18" charset="0"/>
              </a:rPr>
              <a:t>Yihong</a:t>
            </a:r>
            <a:r>
              <a:rPr lang="en-IN" sz="2000" dirty="0">
                <a:solidFill>
                  <a:srgbClr val="C00000"/>
                </a:solidFill>
                <a:latin typeface="Times New Roman" panose="02020603050405020304" pitchFamily="18" charset="0"/>
                <a:cs typeface="Times New Roman" panose="02020603050405020304" pitchFamily="18" charset="0"/>
              </a:rPr>
              <a:t> Zhou, </a:t>
            </a:r>
            <a:r>
              <a:rPr lang="en-IN" sz="2000" dirty="0" err="1">
                <a:solidFill>
                  <a:srgbClr val="C00000"/>
                </a:solidFill>
                <a:latin typeface="Times New Roman" panose="02020603050405020304" pitchFamily="18" charset="0"/>
                <a:cs typeface="Times New Roman" panose="02020603050405020304" pitchFamily="18" charset="0"/>
              </a:rPr>
              <a:t>Zening</a:t>
            </a:r>
            <a:r>
              <a:rPr lang="en-IN" sz="2000" dirty="0">
                <a:solidFill>
                  <a:srgbClr val="C00000"/>
                </a:solidFill>
                <a:latin typeface="Times New Roman" panose="02020603050405020304" pitchFamily="18" charset="0"/>
                <a:cs typeface="Times New Roman" panose="02020603050405020304" pitchFamily="18" charset="0"/>
              </a:rPr>
              <a:t> Wu, </a:t>
            </a:r>
            <a:r>
              <a:rPr lang="en-IN" sz="2000" dirty="0" err="1">
                <a:solidFill>
                  <a:srgbClr val="C00000"/>
                </a:solidFill>
                <a:latin typeface="Times New Roman" panose="02020603050405020304" pitchFamily="18" charset="0"/>
                <a:cs typeface="Times New Roman" panose="02020603050405020304" pitchFamily="18" charset="0"/>
              </a:rPr>
              <a:t>Hongshi</a:t>
            </a:r>
            <a:r>
              <a:rPr lang="en-IN" sz="2000" dirty="0">
                <a:solidFill>
                  <a:srgbClr val="C00000"/>
                </a:solidFill>
                <a:latin typeface="Times New Roman" panose="02020603050405020304" pitchFamily="18" charset="0"/>
                <a:cs typeface="Times New Roman" panose="02020603050405020304" pitchFamily="18" charset="0"/>
              </a:rPr>
              <a:t> Xu, Huiliang Wang </a:t>
            </a:r>
          </a:p>
          <a:p>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Prediction of waterlogged zones under heavy rainfall conditions using machine learning and GIS tools: a case study of Mumbai</a:t>
            </a:r>
            <a:r>
              <a:rPr lang="en-IN" sz="2000" dirty="0">
                <a:latin typeface="Times New Roman" panose="02020603050405020304" pitchFamily="18" charset="0"/>
                <a:cs typeface="Times New Roman" panose="02020603050405020304" pitchFamily="18" charset="0"/>
              </a:rPr>
              <a:t>”</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by</a:t>
            </a:r>
            <a:r>
              <a:rPr lang="en-IN" sz="2000" dirty="0">
                <a:solidFill>
                  <a:srgbClr val="C00000"/>
                </a:solidFill>
                <a:latin typeface="Times New Roman" panose="02020603050405020304" pitchFamily="18" charset="0"/>
                <a:cs typeface="Times New Roman" panose="02020603050405020304" pitchFamily="18" charset="0"/>
              </a:rPr>
              <a:t> Sunil Khatri · Pravin </a:t>
            </a:r>
            <a:r>
              <a:rPr lang="en-IN" sz="2000" dirty="0" err="1">
                <a:solidFill>
                  <a:srgbClr val="C00000"/>
                </a:solidFill>
                <a:latin typeface="Times New Roman" panose="02020603050405020304" pitchFamily="18" charset="0"/>
                <a:cs typeface="Times New Roman" panose="02020603050405020304" pitchFamily="18" charset="0"/>
              </a:rPr>
              <a:t>Kokane</a:t>
            </a:r>
            <a:r>
              <a:rPr lang="en-IN" sz="2000" dirty="0">
                <a:solidFill>
                  <a:srgbClr val="C00000"/>
                </a:solidFill>
                <a:latin typeface="Times New Roman" panose="02020603050405020304" pitchFamily="18" charset="0"/>
                <a:cs typeface="Times New Roman" panose="02020603050405020304" pitchFamily="18" charset="0"/>
              </a:rPr>
              <a:t> Shubham Pawar</a:t>
            </a:r>
          </a:p>
          <a:p>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Urban Flood Forecast System - A Case study of Bangalore, India </a:t>
            </a:r>
            <a:r>
              <a:rPr lang="en-IN" sz="2000" dirty="0">
                <a:latin typeface="Times New Roman" panose="02020603050405020304" pitchFamily="18" charset="0"/>
                <a:cs typeface="Times New Roman" panose="02020603050405020304" pitchFamily="18" charset="0"/>
              </a:rPr>
              <a:t>” by</a:t>
            </a:r>
            <a:r>
              <a:rPr lang="en-IN" sz="2000" dirty="0">
                <a:solidFill>
                  <a:srgbClr val="C00000"/>
                </a:solidFill>
                <a:latin typeface="Times New Roman" panose="02020603050405020304" pitchFamily="18" charset="0"/>
                <a:cs typeface="Times New Roman" panose="02020603050405020304" pitchFamily="18" charset="0"/>
              </a:rPr>
              <a:t> Shubha Avinash 1, </a:t>
            </a:r>
            <a:r>
              <a:rPr lang="en-IN" sz="2000" dirty="0" err="1">
                <a:solidFill>
                  <a:srgbClr val="C00000"/>
                </a:solidFill>
                <a:latin typeface="Times New Roman" panose="02020603050405020304" pitchFamily="18" charset="0"/>
                <a:cs typeface="Times New Roman" panose="02020603050405020304" pitchFamily="18" charset="0"/>
              </a:rPr>
              <a:t>Dr.</a:t>
            </a:r>
            <a:r>
              <a:rPr lang="en-IN" sz="2000" dirty="0">
                <a:solidFill>
                  <a:srgbClr val="C00000"/>
                </a:solidFill>
                <a:latin typeface="Times New Roman" panose="02020603050405020304" pitchFamily="18" charset="0"/>
                <a:cs typeface="Times New Roman" panose="02020603050405020304" pitchFamily="18" charset="0"/>
              </a:rPr>
              <a:t> K Lakshmi Prasad 2, </a:t>
            </a:r>
            <a:r>
              <a:rPr lang="en-IN" sz="2000" dirty="0" err="1">
                <a:solidFill>
                  <a:srgbClr val="C00000"/>
                </a:solidFill>
                <a:latin typeface="Times New Roman" panose="02020603050405020304" pitchFamily="18" charset="0"/>
                <a:cs typeface="Times New Roman" panose="02020603050405020304" pitchFamily="18" charset="0"/>
              </a:rPr>
              <a:t>Dr.</a:t>
            </a:r>
            <a:r>
              <a:rPr lang="en-IN" sz="2000" dirty="0">
                <a:solidFill>
                  <a:srgbClr val="C00000"/>
                </a:solidFill>
                <a:latin typeface="Times New Roman" panose="02020603050405020304" pitchFamily="18" charset="0"/>
                <a:cs typeface="Times New Roman" panose="02020603050405020304" pitchFamily="18" charset="0"/>
              </a:rPr>
              <a:t> G. S Srinivasa Reddy 3, </a:t>
            </a:r>
            <a:r>
              <a:rPr lang="en-IN" sz="2000" dirty="0" err="1">
                <a:solidFill>
                  <a:srgbClr val="C00000"/>
                </a:solidFill>
                <a:latin typeface="Times New Roman" panose="02020603050405020304" pitchFamily="18" charset="0"/>
                <a:cs typeface="Times New Roman" panose="02020603050405020304" pitchFamily="18" charset="0"/>
              </a:rPr>
              <a:t>Dr.</a:t>
            </a:r>
            <a:r>
              <a:rPr lang="en-IN" sz="2000" dirty="0">
                <a:solidFill>
                  <a:srgbClr val="C00000"/>
                </a:solidFill>
                <a:latin typeface="Times New Roman" panose="02020603050405020304" pitchFamily="18" charset="0"/>
                <a:cs typeface="Times New Roman" panose="02020603050405020304" pitchFamily="18" charset="0"/>
              </a:rPr>
              <a:t> D Mukund </a:t>
            </a:r>
          </a:p>
          <a:p>
            <a:r>
              <a:rPr lang="en-IN" sz="2000" dirty="0">
                <a:latin typeface="Times New Roman" panose="02020603050405020304" pitchFamily="18" charset="0"/>
                <a:cs typeface="Times New Roman" panose="02020603050405020304" pitchFamily="18" charset="0"/>
              </a:rPr>
              <a:t>“Urban waterlogging prediction and risk analysis based on rainfall time series features : A case study of </a:t>
            </a:r>
            <a:r>
              <a:rPr lang="en-IN" sz="2000" dirty="0" err="1">
                <a:latin typeface="Times New Roman" panose="02020603050405020304" pitchFamily="18" charset="0"/>
                <a:cs typeface="Times New Roman" panose="02020603050405020304" pitchFamily="18" charset="0"/>
              </a:rPr>
              <a:t>shenzhen</a:t>
            </a:r>
            <a:r>
              <a:rPr lang="en-IN" sz="2000" dirty="0">
                <a:latin typeface="Times New Roman" panose="02020603050405020304" pitchFamily="18" charset="0"/>
                <a:cs typeface="Times New Roman" panose="02020603050405020304" pitchFamily="18" charset="0"/>
              </a:rPr>
              <a:t>” by</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err="1">
                <a:solidFill>
                  <a:srgbClr val="C00000"/>
                </a:solidFill>
                <a:latin typeface="Times New Roman" panose="02020603050405020304" pitchFamily="18" charset="0"/>
                <a:cs typeface="Times New Roman" panose="02020603050405020304" pitchFamily="18" charset="0"/>
              </a:rPr>
              <a:t>Zongjia</a:t>
            </a:r>
            <a:r>
              <a:rPr lang="en-IN" sz="2000" dirty="0">
                <a:solidFill>
                  <a:srgbClr val="C00000"/>
                </a:solidFill>
                <a:latin typeface="Times New Roman" panose="02020603050405020304" pitchFamily="18" charset="0"/>
                <a:cs typeface="Times New Roman" panose="02020603050405020304" pitchFamily="18" charset="0"/>
              </a:rPr>
              <a:t> Zhang, Xinyao Jian, </a:t>
            </a:r>
            <a:r>
              <a:rPr lang="en-IN" sz="2000" dirty="0" err="1">
                <a:solidFill>
                  <a:srgbClr val="C00000"/>
                </a:solidFill>
                <a:latin typeface="Times New Roman" panose="02020603050405020304" pitchFamily="18" charset="0"/>
                <a:cs typeface="Times New Roman" panose="02020603050405020304" pitchFamily="18" charset="0"/>
              </a:rPr>
              <a:t>Yiye</a:t>
            </a:r>
            <a:r>
              <a:rPr lang="en-IN" sz="2000" dirty="0">
                <a:solidFill>
                  <a:srgbClr val="C00000"/>
                </a:solidFill>
                <a:latin typeface="Times New Roman" panose="02020603050405020304" pitchFamily="18" charset="0"/>
                <a:cs typeface="Times New Roman" panose="02020603050405020304" pitchFamily="18" charset="0"/>
              </a:rPr>
              <a:t> Chen, </a:t>
            </a:r>
            <a:r>
              <a:rPr lang="en-IN" sz="2000" dirty="0" err="1">
                <a:solidFill>
                  <a:srgbClr val="C00000"/>
                </a:solidFill>
                <a:latin typeface="Times New Roman" panose="02020603050405020304" pitchFamily="18" charset="0"/>
                <a:cs typeface="Times New Roman" panose="02020603050405020304" pitchFamily="18" charset="0"/>
              </a:rPr>
              <a:t>Zhejun</a:t>
            </a:r>
            <a:r>
              <a:rPr lang="en-IN" sz="2000" dirty="0">
                <a:solidFill>
                  <a:srgbClr val="C00000"/>
                </a:solidFill>
                <a:latin typeface="Times New Roman" panose="02020603050405020304" pitchFamily="18" charset="0"/>
                <a:cs typeface="Times New Roman" panose="02020603050405020304" pitchFamily="18" charset="0"/>
              </a:rPr>
              <a:t> Huang, </a:t>
            </a:r>
            <a:r>
              <a:rPr lang="en-IN" sz="2000" dirty="0" err="1">
                <a:solidFill>
                  <a:srgbClr val="C00000"/>
                </a:solidFill>
                <a:latin typeface="Times New Roman" panose="02020603050405020304" pitchFamily="18" charset="0"/>
                <a:cs typeface="Times New Roman" panose="02020603050405020304" pitchFamily="18" charset="0"/>
              </a:rPr>
              <a:t>Junguo</a:t>
            </a:r>
            <a:r>
              <a:rPr lang="en-IN" sz="2000" dirty="0">
                <a:solidFill>
                  <a:srgbClr val="C00000"/>
                </a:solidFill>
                <a:latin typeface="Times New Roman" panose="02020603050405020304" pitchFamily="18" charset="0"/>
                <a:cs typeface="Times New Roman" panose="02020603050405020304" pitchFamily="18" charset="0"/>
              </a:rPr>
              <a:t> Liu and Lili Yang.</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Amulti</a:t>
            </a:r>
            <a:r>
              <a:rPr lang="en-US" sz="2000" dirty="0">
                <a:latin typeface="Times New Roman" panose="02020603050405020304" pitchFamily="18" charset="0"/>
                <a:cs typeface="Times New Roman" panose="02020603050405020304" pitchFamily="18" charset="0"/>
              </a:rPr>
              <a:t>-strategy-mode waterlogging-prediction framework for urban flood depth”</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by</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err="1">
                <a:solidFill>
                  <a:srgbClr val="C00000"/>
                </a:solidFill>
                <a:latin typeface="Times New Roman" panose="02020603050405020304" pitchFamily="18" charset="0"/>
                <a:cs typeface="Times New Roman" panose="02020603050405020304" pitchFamily="18" charset="0"/>
              </a:rPr>
              <a:t>Zongjia</a:t>
            </a:r>
            <a:r>
              <a:rPr lang="en-IN" sz="2000" dirty="0">
                <a:solidFill>
                  <a:srgbClr val="C00000"/>
                </a:solidFill>
                <a:latin typeface="Times New Roman" panose="02020603050405020304" pitchFamily="18" charset="0"/>
                <a:cs typeface="Times New Roman" panose="02020603050405020304" pitchFamily="18" charset="0"/>
              </a:rPr>
              <a:t> Zhang, Xinyao Jian, </a:t>
            </a:r>
            <a:r>
              <a:rPr lang="en-IN" sz="2000" dirty="0" err="1">
                <a:solidFill>
                  <a:srgbClr val="C00000"/>
                </a:solidFill>
                <a:latin typeface="Times New Roman" panose="02020603050405020304" pitchFamily="18" charset="0"/>
                <a:cs typeface="Times New Roman" panose="02020603050405020304" pitchFamily="18" charset="0"/>
              </a:rPr>
              <a:t>Yiye</a:t>
            </a:r>
            <a:r>
              <a:rPr lang="en-IN" sz="2000" dirty="0">
                <a:solidFill>
                  <a:srgbClr val="C00000"/>
                </a:solidFill>
                <a:latin typeface="Times New Roman" panose="02020603050405020304" pitchFamily="18" charset="0"/>
                <a:cs typeface="Times New Roman" panose="02020603050405020304" pitchFamily="18" charset="0"/>
              </a:rPr>
              <a:t> Chen, </a:t>
            </a:r>
            <a:r>
              <a:rPr lang="en-IN" sz="2000" dirty="0" err="1">
                <a:solidFill>
                  <a:srgbClr val="C00000"/>
                </a:solidFill>
                <a:latin typeface="Times New Roman" panose="02020603050405020304" pitchFamily="18" charset="0"/>
                <a:cs typeface="Times New Roman" panose="02020603050405020304" pitchFamily="18" charset="0"/>
              </a:rPr>
              <a:t>Zhejun</a:t>
            </a:r>
            <a:r>
              <a:rPr lang="en-IN" sz="2000" dirty="0">
                <a:solidFill>
                  <a:srgbClr val="C00000"/>
                </a:solidFill>
                <a:latin typeface="Times New Roman" panose="02020603050405020304" pitchFamily="18" charset="0"/>
                <a:cs typeface="Times New Roman" panose="02020603050405020304" pitchFamily="18" charset="0"/>
              </a:rPr>
              <a:t> Huang, </a:t>
            </a:r>
            <a:r>
              <a:rPr lang="en-IN" sz="2000" dirty="0" err="1">
                <a:solidFill>
                  <a:srgbClr val="C00000"/>
                </a:solidFill>
                <a:latin typeface="Times New Roman" panose="02020603050405020304" pitchFamily="18" charset="0"/>
                <a:cs typeface="Times New Roman" panose="02020603050405020304" pitchFamily="18" charset="0"/>
              </a:rPr>
              <a:t>Junguo</a:t>
            </a:r>
            <a:r>
              <a:rPr lang="en-IN" sz="2000" dirty="0">
                <a:solidFill>
                  <a:srgbClr val="C00000"/>
                </a:solidFill>
                <a:latin typeface="Times New Roman" panose="02020603050405020304" pitchFamily="18" charset="0"/>
                <a:cs typeface="Times New Roman" panose="02020603050405020304" pitchFamily="18" charset="0"/>
              </a:rPr>
              <a:t> Liu and Lili Yang.</a:t>
            </a:r>
            <a:endParaRPr lang="en-GB"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506895"/>
            <a:ext cx="10668000" cy="4952997"/>
          </a:xfrm>
        </p:spPr>
        <p:txBody>
          <a:bodyPr>
            <a:normAutofit/>
          </a:bodyPr>
          <a:lstStyle/>
          <a:p>
            <a:r>
              <a:rPr lang="en-US" sz="2000" dirty="0">
                <a:latin typeface="Times New Roman" panose="02020603050405020304" pitchFamily="18" charset="0"/>
                <a:cs typeface="Times New Roman" panose="02020603050405020304" pitchFamily="18" charset="0"/>
              </a:rPr>
              <a:t>In modern healthcare, identifying similarities between patient cases plays a critical role in diagnosing diseases, predicting outcomes, and personalizing treatments. Patient case similarity involves comparing patient profiles based on symptoms, demographics, and medical histories to determine related patterns or trends. This method aids healthcare professionals in leveraging existing case data to provide evidence-based recommendations, reducing diagnostic uncertainties and improving care quality. By utilizing machine learning techniques, patient case similarity can enhance the efficiency and accuracy of medical decision-making.</a:t>
            </a:r>
          </a:p>
          <a:p>
            <a:r>
              <a:rPr lang="en-US" sz="2000" dirty="0">
                <a:latin typeface="Times New Roman" panose="02020603050405020304" pitchFamily="18" charset="0"/>
                <a:cs typeface="Times New Roman" panose="02020603050405020304" pitchFamily="18" charset="0"/>
              </a:rPr>
              <a:t>Machine learning algorithms, such as K-Nearest Neighbors (KNN) and similarity measures like cosine similarity, enable the development of systems that analyze large datasets to identify similar cases. These systems not only predict diseases but also highlight comparable cases, providing valuable context for treatment planning. Such technology fosters a data-driven approach in healthcare, offering scalability and consistency in diagnosis while empowering practitioners to make informed decisions for better patient outcomes.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2001"/>
            <a:ext cx="10668000" cy="487362"/>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xmlns="" id="{B55AFB6C-69F4-A627-EAFC-B87EF513D9B3}"/>
              </a:ext>
            </a:extLst>
          </p:cNvPr>
          <p:cNvGraphicFramePr>
            <a:graphicFrameLocks noGrp="1"/>
          </p:cNvGraphicFramePr>
          <p:nvPr>
            <p:ph idx="1"/>
            <p:extLst>
              <p:ext uri="{D42A27DB-BD31-4B8C-83A1-F6EECF244321}">
                <p14:modId xmlns:p14="http://schemas.microsoft.com/office/powerpoint/2010/main" val="366231167"/>
              </p:ext>
            </p:extLst>
          </p:nvPr>
        </p:nvGraphicFramePr>
        <p:xfrm>
          <a:off x="11358880" y="1848323"/>
          <a:ext cx="833120" cy="7315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759869586"/>
                    </a:ext>
                  </a:extLst>
                </a:gridCol>
                <a:gridCol w="208280">
                  <a:extLst>
                    <a:ext uri="{9D8B030D-6E8A-4147-A177-3AD203B41FA5}">
                      <a16:colId xmlns:a16="http://schemas.microsoft.com/office/drawing/2014/main" xmlns="" val="1420665934"/>
                    </a:ext>
                  </a:extLst>
                </a:gridCol>
                <a:gridCol w="208280">
                  <a:extLst>
                    <a:ext uri="{9D8B030D-6E8A-4147-A177-3AD203B41FA5}">
                      <a16:colId xmlns:a16="http://schemas.microsoft.com/office/drawing/2014/main" xmlns="" val="563671909"/>
                    </a:ext>
                  </a:extLst>
                </a:gridCol>
                <a:gridCol w="208280">
                  <a:extLst>
                    <a:ext uri="{9D8B030D-6E8A-4147-A177-3AD203B41FA5}">
                      <a16:colId xmlns:a16="http://schemas.microsoft.com/office/drawing/2014/main" xmlns="" val="2559622256"/>
                    </a:ext>
                  </a:extLst>
                </a:gridCol>
              </a:tblGrid>
              <a:tr h="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942139777"/>
                  </a:ext>
                </a:extLst>
              </a:tr>
              <a:tr h="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80717311"/>
                  </a:ext>
                </a:extLst>
              </a:tr>
            </a:tbl>
          </a:graphicData>
        </a:graphic>
      </p:graphicFrame>
      <p:graphicFrame>
        <p:nvGraphicFramePr>
          <p:cNvPr id="5" name="Table 4">
            <a:extLst>
              <a:ext uri="{FF2B5EF4-FFF2-40B4-BE49-F238E27FC236}">
                <a16:creationId xmlns:a16="http://schemas.microsoft.com/office/drawing/2014/main" xmlns="" id="{B0AC016F-85C3-B81B-8667-DF8829957E31}"/>
              </a:ext>
            </a:extLst>
          </p:cNvPr>
          <p:cNvGraphicFramePr>
            <a:graphicFrameLocks noGrp="1"/>
          </p:cNvGraphicFramePr>
          <p:nvPr>
            <p:extLst>
              <p:ext uri="{D42A27DB-BD31-4B8C-83A1-F6EECF244321}">
                <p14:modId xmlns:p14="http://schemas.microsoft.com/office/powerpoint/2010/main" val="657470709"/>
              </p:ext>
            </p:extLst>
          </p:nvPr>
        </p:nvGraphicFramePr>
        <p:xfrm>
          <a:off x="0" y="1008914"/>
          <a:ext cx="12192000" cy="4195697"/>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xmlns="" val="3309213855"/>
                    </a:ext>
                  </a:extLst>
                </a:gridCol>
                <a:gridCol w="3048000">
                  <a:extLst>
                    <a:ext uri="{9D8B030D-6E8A-4147-A177-3AD203B41FA5}">
                      <a16:colId xmlns:a16="http://schemas.microsoft.com/office/drawing/2014/main" xmlns="" val="636010294"/>
                    </a:ext>
                  </a:extLst>
                </a:gridCol>
                <a:gridCol w="3048000">
                  <a:extLst>
                    <a:ext uri="{9D8B030D-6E8A-4147-A177-3AD203B41FA5}">
                      <a16:colId xmlns:a16="http://schemas.microsoft.com/office/drawing/2014/main" xmlns="" val="44485406"/>
                    </a:ext>
                  </a:extLst>
                </a:gridCol>
                <a:gridCol w="3048000">
                  <a:extLst>
                    <a:ext uri="{9D8B030D-6E8A-4147-A177-3AD203B41FA5}">
                      <a16:colId xmlns:a16="http://schemas.microsoft.com/office/drawing/2014/main" xmlns="" val="1785717637"/>
                    </a:ext>
                  </a:extLst>
                </a:gridCol>
              </a:tblGrid>
              <a:tr h="660017">
                <a:tc>
                  <a:txBody>
                    <a:bodyPr/>
                    <a:lstStyle/>
                    <a:p>
                      <a:endParaRPr lang="en-IN" dirty="0"/>
                    </a:p>
                  </a:txBody>
                  <a:tcPr/>
                </a:tc>
                <a:tc>
                  <a:txBody>
                    <a:bodyPr/>
                    <a:lstStyle/>
                    <a:p>
                      <a:r>
                        <a:rPr lang="en-IN" sz="2000" dirty="0">
                          <a:latin typeface="Times New Roman" panose="02020603050405020304" pitchFamily="18" charset="0"/>
                          <a:cs typeface="Times New Roman" panose="02020603050405020304" pitchFamily="18" charset="0"/>
                        </a:rPr>
                        <a:t>Method</a:t>
                      </a:r>
                    </a:p>
                  </a:txBody>
                  <a:tcPr/>
                </a:tc>
                <a:tc>
                  <a:txBody>
                    <a:bodyPr/>
                    <a:lstStyle/>
                    <a:p>
                      <a:r>
                        <a:rPr lang="en-IN" sz="2000" dirty="0">
                          <a:latin typeface="Times New Roman" panose="02020603050405020304" pitchFamily="18" charset="0"/>
                          <a:cs typeface="Times New Roman" panose="02020603050405020304" pitchFamily="18" charset="0"/>
                        </a:rPr>
                        <a:t>Advantages</a:t>
                      </a:r>
                    </a:p>
                  </a:txBody>
                  <a:tcPr/>
                </a:tc>
                <a:tc>
                  <a:txBody>
                    <a:bodyPr/>
                    <a:lstStyle/>
                    <a:p>
                      <a:r>
                        <a:rPr lang="en-IN" sz="20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xmlns="" val="2808416351"/>
                  </a:ext>
                </a:extLst>
              </a:tr>
              <a:tr h="1783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anose="02020603050405020304" pitchFamily="18" charset="0"/>
                          <a:cs typeface="Times New Roman" panose="02020603050405020304" pitchFamily="18" charset="0"/>
                        </a:rPr>
                        <a:t>1. Feature-Based Similarity</a:t>
                      </a:r>
                    </a:p>
                  </a:txBody>
                  <a:tcPr/>
                </a:tc>
                <a:tc>
                  <a:txBody>
                    <a:bodyPr/>
                    <a:lstStyle/>
                    <a:p>
                      <a:r>
                        <a:rPr lang="en-US" sz="2000" b="0" dirty="0">
                          <a:latin typeface="Times New Roman" panose="02020603050405020304" pitchFamily="18" charset="0"/>
                          <a:cs typeface="Times New Roman" panose="02020603050405020304" pitchFamily="18" charset="0"/>
                        </a:rPr>
                        <a:t>Compares cases based on extracted features (e.g., symptoms, medical history)</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Simplicity and ease of implementation.</a:t>
                      </a:r>
                    </a:p>
                    <a:p>
                      <a:r>
                        <a:rPr lang="en-US" sz="2000" b="0" dirty="0">
                          <a:latin typeface="Times New Roman" panose="02020603050405020304" pitchFamily="18" charset="0"/>
                          <a:cs typeface="Times New Roman" panose="02020603050405020304" pitchFamily="18" charset="0"/>
                        </a:rPr>
                        <a:t>Effective for structured data with predefined attributes.</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Limited handling of unstructured or missing data.</a:t>
                      </a:r>
                    </a:p>
                    <a:p>
                      <a:r>
                        <a:rPr lang="en-US" sz="2000" b="0" dirty="0">
                          <a:latin typeface="Times New Roman" panose="02020603050405020304" pitchFamily="18" charset="0"/>
                          <a:cs typeface="Times New Roman" panose="02020603050405020304" pitchFamily="18" charset="0"/>
                        </a:rPr>
                        <a:t>Performance highly dependent on feature selection.</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32458518"/>
                  </a:ext>
                </a:extLst>
              </a:tr>
              <a:tr h="660017">
                <a:tc>
                  <a:txBody>
                    <a:bodyPr/>
                    <a:lstStyle/>
                    <a:p>
                      <a:r>
                        <a:rPr lang="en-IN" sz="2000" b="0" dirty="0">
                          <a:latin typeface="Times New Roman" panose="02020603050405020304" pitchFamily="18" charset="0"/>
                          <a:cs typeface="Times New Roman" panose="02020603050405020304" pitchFamily="18" charset="0"/>
                        </a:rPr>
                        <a:t>2. </a:t>
                      </a:r>
                      <a:r>
                        <a:rPr lang="en-US" sz="2000" b="0" dirty="0">
                          <a:latin typeface="Times New Roman" panose="02020603050405020304" pitchFamily="18" charset="0"/>
                          <a:cs typeface="Times New Roman" panose="02020603050405020304" pitchFamily="18" charset="0"/>
                        </a:rPr>
                        <a:t>Text-Based Similarity (Natural Language Processing)</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Uses techniques like TF-IDF, Word2Vec, or BERT to analyze textual medical records.</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Handles unstructured data like clinical notes.</a:t>
                      </a:r>
                    </a:p>
                    <a:p>
                      <a:r>
                        <a:rPr lang="en-US" sz="2000" b="0" dirty="0">
                          <a:latin typeface="Times New Roman" panose="02020603050405020304" pitchFamily="18" charset="0"/>
                          <a:cs typeface="Times New Roman" panose="02020603050405020304" pitchFamily="18" charset="0"/>
                        </a:rPr>
                        <a:t>Captures semantic relationships between terms.</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Computationally expensive.</a:t>
                      </a:r>
                    </a:p>
                    <a:p>
                      <a:r>
                        <a:rPr lang="en-US" sz="2000" b="0" dirty="0">
                          <a:latin typeface="Times New Roman" panose="02020603050405020304" pitchFamily="18" charset="0"/>
                          <a:cs typeface="Times New Roman" panose="02020603050405020304" pitchFamily="18" charset="0"/>
                        </a:rPr>
                        <a:t>Requires domain-specific language models for accuracy.</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470603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2001"/>
            <a:ext cx="10668000" cy="487362"/>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xmlns="" id="{B55AFB6C-69F4-A627-EAFC-B87EF513D9B3}"/>
              </a:ext>
            </a:extLst>
          </p:cNvPr>
          <p:cNvGraphicFramePr>
            <a:graphicFrameLocks noGrp="1"/>
          </p:cNvGraphicFramePr>
          <p:nvPr>
            <p:ph idx="1"/>
          </p:nvPr>
        </p:nvGraphicFramePr>
        <p:xfrm>
          <a:off x="11358880" y="1848323"/>
          <a:ext cx="833120" cy="7315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759869586"/>
                    </a:ext>
                  </a:extLst>
                </a:gridCol>
                <a:gridCol w="208280">
                  <a:extLst>
                    <a:ext uri="{9D8B030D-6E8A-4147-A177-3AD203B41FA5}">
                      <a16:colId xmlns:a16="http://schemas.microsoft.com/office/drawing/2014/main" xmlns="" val="1420665934"/>
                    </a:ext>
                  </a:extLst>
                </a:gridCol>
                <a:gridCol w="208280">
                  <a:extLst>
                    <a:ext uri="{9D8B030D-6E8A-4147-A177-3AD203B41FA5}">
                      <a16:colId xmlns:a16="http://schemas.microsoft.com/office/drawing/2014/main" xmlns="" val="563671909"/>
                    </a:ext>
                  </a:extLst>
                </a:gridCol>
                <a:gridCol w="208280">
                  <a:extLst>
                    <a:ext uri="{9D8B030D-6E8A-4147-A177-3AD203B41FA5}">
                      <a16:colId xmlns:a16="http://schemas.microsoft.com/office/drawing/2014/main" xmlns="" val="2559622256"/>
                    </a:ext>
                  </a:extLst>
                </a:gridCol>
              </a:tblGrid>
              <a:tr h="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942139777"/>
                  </a:ext>
                </a:extLst>
              </a:tr>
              <a:tr h="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80717311"/>
                  </a:ext>
                </a:extLst>
              </a:tr>
            </a:tbl>
          </a:graphicData>
        </a:graphic>
      </p:graphicFrame>
      <p:graphicFrame>
        <p:nvGraphicFramePr>
          <p:cNvPr id="5" name="Table 4">
            <a:extLst>
              <a:ext uri="{FF2B5EF4-FFF2-40B4-BE49-F238E27FC236}">
                <a16:creationId xmlns:a16="http://schemas.microsoft.com/office/drawing/2014/main" xmlns="" id="{B0AC016F-85C3-B81B-8667-DF8829957E31}"/>
              </a:ext>
            </a:extLst>
          </p:cNvPr>
          <p:cNvGraphicFramePr>
            <a:graphicFrameLocks noGrp="1"/>
          </p:cNvGraphicFramePr>
          <p:nvPr>
            <p:extLst>
              <p:ext uri="{D42A27DB-BD31-4B8C-83A1-F6EECF244321}">
                <p14:modId xmlns:p14="http://schemas.microsoft.com/office/powerpoint/2010/main" val="4079591730"/>
              </p:ext>
            </p:extLst>
          </p:nvPr>
        </p:nvGraphicFramePr>
        <p:xfrm>
          <a:off x="0" y="1008914"/>
          <a:ext cx="12192000" cy="4058853"/>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xmlns="" val="3309213855"/>
                    </a:ext>
                  </a:extLst>
                </a:gridCol>
                <a:gridCol w="3048000">
                  <a:extLst>
                    <a:ext uri="{9D8B030D-6E8A-4147-A177-3AD203B41FA5}">
                      <a16:colId xmlns:a16="http://schemas.microsoft.com/office/drawing/2014/main" xmlns="" val="636010294"/>
                    </a:ext>
                  </a:extLst>
                </a:gridCol>
                <a:gridCol w="3048000">
                  <a:extLst>
                    <a:ext uri="{9D8B030D-6E8A-4147-A177-3AD203B41FA5}">
                      <a16:colId xmlns:a16="http://schemas.microsoft.com/office/drawing/2014/main" xmlns="" val="44485406"/>
                    </a:ext>
                  </a:extLst>
                </a:gridCol>
                <a:gridCol w="3048000">
                  <a:extLst>
                    <a:ext uri="{9D8B030D-6E8A-4147-A177-3AD203B41FA5}">
                      <a16:colId xmlns:a16="http://schemas.microsoft.com/office/drawing/2014/main" xmlns="" val="1785717637"/>
                    </a:ext>
                  </a:extLst>
                </a:gridCol>
              </a:tblGrid>
              <a:tr h="660017">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Method</a:t>
                      </a:r>
                    </a:p>
                  </a:txBody>
                  <a:tcPr/>
                </a:tc>
                <a:tc>
                  <a:txBody>
                    <a:bodyPr/>
                    <a:lstStyle/>
                    <a:p>
                      <a:r>
                        <a:rPr lang="en-IN" sz="2000" dirty="0">
                          <a:latin typeface="Times New Roman" panose="02020603050405020304" pitchFamily="18" charset="0"/>
                          <a:cs typeface="Times New Roman" panose="02020603050405020304" pitchFamily="18" charset="0"/>
                        </a:rPr>
                        <a:t>Advantages</a:t>
                      </a:r>
                    </a:p>
                  </a:txBody>
                  <a:tcPr/>
                </a:tc>
                <a:tc>
                  <a:txBody>
                    <a:bodyPr/>
                    <a:lstStyle/>
                    <a:p>
                      <a:r>
                        <a:rPr lang="en-IN" sz="20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xmlns="" val="2808416351"/>
                  </a:ext>
                </a:extLst>
              </a:tr>
              <a:tr h="1783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000" dirty="0">
                          <a:latin typeface="Times New Roman" panose="02020603050405020304" pitchFamily="18" charset="0"/>
                          <a:cs typeface="Times New Roman" panose="02020603050405020304" pitchFamily="18" charset="0"/>
                        </a:rPr>
                        <a:t>3. Machine Learning Models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Utilizes supervised/unsupervised models like Random Forest, or Clustering for similarity computation.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Can handle large datasets </a:t>
                      </a:r>
                      <a:r>
                        <a:rPr lang="en-US" sz="2000" dirty="0" err="1">
                          <a:latin typeface="Times New Roman" panose="02020603050405020304" pitchFamily="18" charset="0"/>
                          <a:cs typeface="Times New Roman" panose="02020603050405020304" pitchFamily="18" charset="0"/>
                        </a:rPr>
                        <a:t>effectively.Adaptable</a:t>
                      </a:r>
                      <a:r>
                        <a:rPr lang="en-US" sz="2000" dirty="0">
                          <a:latin typeface="Times New Roman" panose="02020603050405020304" pitchFamily="18" charset="0"/>
                          <a:cs typeface="Times New Roman" panose="02020603050405020304" pitchFamily="18" charset="0"/>
                        </a:rPr>
                        <a:t> to various types of medical data.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Needs labeled data for supervised learning.</a:t>
                      </a:r>
                    </a:p>
                    <a:p>
                      <a:r>
                        <a:rPr lang="en-US" sz="2000" dirty="0">
                          <a:latin typeface="Times New Roman" panose="02020603050405020304" pitchFamily="18" charset="0"/>
                          <a:cs typeface="Times New Roman" panose="02020603050405020304" pitchFamily="18" charset="0"/>
                        </a:rPr>
                        <a:t>Risk of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with limited or imbalanced data.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32458518"/>
                  </a:ext>
                </a:extLst>
              </a:tr>
              <a:tr h="660017">
                <a:tc>
                  <a:txBody>
                    <a:bodyPr/>
                    <a:lstStyle/>
                    <a:p>
                      <a:r>
                        <a:rPr lang="en-IN" sz="2000" dirty="0">
                          <a:latin typeface="Times New Roman" panose="02020603050405020304" pitchFamily="18" charset="0"/>
                          <a:cs typeface="Times New Roman" panose="02020603050405020304" pitchFamily="18" charset="0"/>
                        </a:rPr>
                        <a:t>4. Deep Learning Models</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Leverages neural networks, e.g., CNNs, LSTMs, or </a:t>
                      </a:r>
                      <a:r>
                        <a:rPr lang="en-US" sz="2000" dirty="0" err="1">
                          <a:latin typeface="Times New Roman" panose="02020603050405020304" pitchFamily="18" charset="0"/>
                          <a:cs typeface="Times New Roman" panose="02020603050405020304" pitchFamily="18" charset="0"/>
                        </a:rPr>
                        <a:t>Autoencoders</a:t>
                      </a:r>
                      <a:r>
                        <a:rPr lang="en-US" sz="2000" dirty="0">
                          <a:latin typeface="Times New Roman" panose="02020603050405020304" pitchFamily="18" charset="0"/>
                          <a:cs typeface="Times New Roman" panose="02020603050405020304" pitchFamily="18" charset="0"/>
                        </a:rPr>
                        <a:t>, for similarity detection.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Handles complex patterns and multimodal data.</a:t>
                      </a:r>
                    </a:p>
                    <a:p>
                      <a:r>
                        <a:rPr lang="en-US" sz="2000" dirty="0">
                          <a:latin typeface="Times New Roman" panose="02020603050405020304" pitchFamily="18" charset="0"/>
                          <a:cs typeface="Times New Roman" panose="02020603050405020304" pitchFamily="18" charset="0"/>
                        </a:rPr>
                        <a:t>Provides high accuracy for large datasets..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Requires substantial computational resources.</a:t>
                      </a:r>
                    </a:p>
                    <a:p>
                      <a:r>
                        <a:rPr lang="en-US" sz="2000" dirty="0">
                          <a:latin typeface="Times New Roman" panose="02020603050405020304" pitchFamily="18" charset="0"/>
                          <a:cs typeface="Times New Roman" panose="02020603050405020304" pitchFamily="18" charset="0"/>
                        </a:rPr>
                        <a:t>Challenging to interpret model decisions (black-box nature).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4706032"/>
                  </a:ext>
                </a:extLst>
              </a:tr>
            </a:tbl>
          </a:graphicData>
        </a:graphic>
      </p:graphicFrame>
    </p:spTree>
    <p:extLst>
      <p:ext uri="{BB962C8B-B14F-4D97-AF65-F5344CB8AC3E}">
        <p14:creationId xmlns:p14="http://schemas.microsoft.com/office/powerpoint/2010/main" val="6411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Disease </a:t>
            </a:r>
            <a:r>
              <a:rPr lang="en-US" sz="2000" dirty="0" err="1">
                <a:latin typeface="Times New Roman" panose="02020603050405020304" pitchFamily="18" charset="0"/>
                <a:cs typeface="Times New Roman" panose="02020603050405020304" pitchFamily="18" charset="0"/>
              </a:rPr>
              <a:t>Prediction:To</a:t>
            </a:r>
            <a:r>
              <a:rPr lang="en-US" sz="2000" dirty="0">
                <a:latin typeface="Times New Roman" panose="02020603050405020304" pitchFamily="18" charset="0"/>
                <a:cs typeface="Times New Roman" panose="02020603050405020304" pitchFamily="18" charset="0"/>
              </a:rPr>
              <a:t> develop a machine learning model that can predict the disease of a patient based on their symptoms, medical history, age, and other relevant features. This prediction will aid healthcare professionals in making more informed diagnostic </a:t>
            </a:r>
            <a:r>
              <a:rPr lang="en-US" sz="2000" dirty="0" err="1">
                <a:latin typeface="Times New Roman" panose="02020603050405020304" pitchFamily="18" charset="0"/>
                <a:cs typeface="Times New Roman" panose="02020603050405020304" pitchFamily="18" charset="0"/>
              </a:rPr>
              <a:t>decisions.Patient</a:t>
            </a:r>
            <a:r>
              <a:rPr lang="en-US" sz="2000" dirty="0">
                <a:latin typeface="Times New Roman" panose="02020603050405020304" pitchFamily="18" charset="0"/>
                <a:cs typeface="Times New Roman" panose="02020603050405020304" pitchFamily="18" charset="0"/>
              </a:rPr>
              <a:t> Case Similarity </a:t>
            </a:r>
            <a:r>
              <a:rPr lang="en-US" sz="2000" dirty="0" err="1">
                <a:latin typeface="Times New Roman" panose="02020603050405020304" pitchFamily="18" charset="0"/>
                <a:cs typeface="Times New Roman" panose="02020603050405020304" pitchFamily="18" charset="0"/>
              </a:rPr>
              <a:t>Identification:To</a:t>
            </a:r>
            <a:r>
              <a:rPr lang="en-US" sz="2000" dirty="0">
                <a:latin typeface="Times New Roman" panose="02020603050405020304" pitchFamily="18" charset="0"/>
                <a:cs typeface="Times New Roman" panose="02020603050405020304" pitchFamily="18" charset="0"/>
              </a:rPr>
              <a:t> implement a mechanism that identifies and ranks historical patient cases most similar to a new patient’s profile. By leveraging similarity metrics like cosine similarity, the system can provide valuable insights from past cases to assist in treatment planning and decision-making.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Real-time Disease </a:t>
            </a:r>
            <a:r>
              <a:rPr lang="en-US" sz="2000" dirty="0" err="1">
                <a:latin typeface="Times New Roman" panose="02020603050405020304" pitchFamily="18" charset="0"/>
                <a:cs typeface="Times New Roman" panose="02020603050405020304" pitchFamily="18" charset="0"/>
              </a:rPr>
              <a:t>Diagnosis:To</a:t>
            </a:r>
            <a:r>
              <a:rPr lang="en-US" sz="2000" dirty="0">
                <a:latin typeface="Times New Roman" panose="02020603050405020304" pitchFamily="18" charset="0"/>
                <a:cs typeface="Times New Roman" panose="02020603050405020304" pitchFamily="18" charset="0"/>
              </a:rPr>
              <a:t> create a real-time, user-friendly web application using </a:t>
            </a:r>
            <a:r>
              <a:rPr lang="en-US" sz="2000" dirty="0" smtClean="0">
                <a:latin typeface="Times New Roman" panose="02020603050405020304" pitchFamily="18" charset="0"/>
                <a:cs typeface="Times New Roman" panose="02020603050405020304" pitchFamily="18" charset="0"/>
              </a:rPr>
              <a:t>flask </a:t>
            </a:r>
            <a:r>
              <a:rPr lang="en-US" sz="2000" dirty="0">
                <a:latin typeface="Times New Roman" panose="02020603050405020304" pitchFamily="18" charset="0"/>
                <a:cs typeface="Times New Roman" panose="02020603050405020304" pitchFamily="18" charset="0"/>
              </a:rPr>
              <a:t>that allows healthcare professionals to input a new patient’s data (symptoms, demographics, etc.) and receive instant predictions of potential diseases along with similar case </a:t>
            </a:r>
            <a:r>
              <a:rPr lang="en-US" sz="2000" dirty="0" err="1">
                <a:latin typeface="Times New Roman" panose="02020603050405020304" pitchFamily="18" charset="0"/>
                <a:cs typeface="Times New Roman" panose="02020603050405020304" pitchFamily="18" charset="0"/>
              </a:rPr>
              <a:t>recommendations.Improved</a:t>
            </a:r>
            <a:r>
              <a:rPr lang="en-US" sz="2000" dirty="0">
                <a:latin typeface="Times New Roman" panose="02020603050405020304" pitchFamily="18" charset="0"/>
                <a:cs typeface="Times New Roman" panose="02020603050405020304" pitchFamily="18" charset="0"/>
              </a:rPr>
              <a:t> Healthcare </a:t>
            </a:r>
            <a:r>
              <a:rPr lang="en-US" sz="2000" dirty="0" err="1">
                <a:latin typeface="Times New Roman" panose="02020603050405020304" pitchFamily="18" charset="0"/>
                <a:cs typeface="Times New Roman" panose="02020603050405020304" pitchFamily="18" charset="0"/>
              </a:rPr>
              <a:t>Decision-Making:To</a:t>
            </a:r>
            <a:r>
              <a:rPr lang="en-US" sz="2000" dirty="0">
                <a:latin typeface="Times New Roman" panose="02020603050405020304" pitchFamily="18" charset="0"/>
                <a:cs typeface="Times New Roman" panose="02020603050405020304" pitchFamily="18" charset="0"/>
              </a:rPr>
              <a:t> support healthcare providers by offering a data-driven system that not only predicts disease but also presents similar patient cases, improving the overall decision-making process by considering past outcomes and treatments of similar patients.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A765B97-F257-59D6-24CB-6956AA056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080C819-C477-E291-B64C-A807E9DFDABE}"/>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xmlns="" id="{A4ABC7ED-1C89-2268-376C-2E5C5A65F3B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Scalability and </a:t>
            </a:r>
            <a:r>
              <a:rPr lang="en-US" sz="2000" dirty="0" err="1">
                <a:latin typeface="Times New Roman" panose="02020603050405020304" pitchFamily="18" charset="0"/>
                <a:cs typeface="Times New Roman" panose="02020603050405020304" pitchFamily="18" charset="0"/>
              </a:rPr>
              <a:t>Extensibility:To</a:t>
            </a:r>
            <a:r>
              <a:rPr lang="en-US" sz="2000" dirty="0">
                <a:latin typeface="Times New Roman" panose="02020603050405020304" pitchFamily="18" charset="0"/>
                <a:cs typeface="Times New Roman" panose="02020603050405020304" pitchFamily="18" charset="0"/>
              </a:rPr>
              <a:t> design the system in a way that it can scale to accommodate more patients and diseases. The system should allow easy updates as new patient data and medical research become available, ensuring it remains accurate and relevant over </a:t>
            </a:r>
            <a:r>
              <a:rPr lang="en-US" sz="2000" dirty="0" err="1">
                <a:latin typeface="Times New Roman" panose="02020603050405020304" pitchFamily="18" charset="0"/>
                <a:cs typeface="Times New Roman" panose="02020603050405020304" pitchFamily="18" charset="0"/>
              </a:rPr>
              <a:t>time.Integration</a:t>
            </a:r>
            <a:r>
              <a:rPr lang="en-US" sz="2000" dirty="0">
                <a:latin typeface="Times New Roman" panose="02020603050405020304" pitchFamily="18" charset="0"/>
                <a:cs typeface="Times New Roman" panose="02020603050405020304" pitchFamily="18" charset="0"/>
              </a:rPr>
              <a:t> with Medical </a:t>
            </a:r>
            <a:r>
              <a:rPr lang="en-US" sz="2000" dirty="0" err="1">
                <a:latin typeface="Times New Roman" panose="02020603050405020304" pitchFamily="18" charset="0"/>
                <a:cs typeface="Times New Roman" panose="02020603050405020304" pitchFamily="18" charset="0"/>
              </a:rPr>
              <a:t>Databases:To</a:t>
            </a:r>
            <a:r>
              <a:rPr lang="en-US" sz="2000" dirty="0">
                <a:latin typeface="Times New Roman" panose="02020603050405020304" pitchFamily="18" charset="0"/>
                <a:cs typeface="Times New Roman" panose="02020603050405020304" pitchFamily="18" charset="0"/>
              </a:rPr>
              <a:t> integrate the system with existing medical databases or electronic health records (EHR) for seamless data retrieval, enhancing its accuracy and enabling broader use in clinical </a:t>
            </a:r>
            <a:r>
              <a:rPr lang="en-US" sz="2000" dirty="0" err="1">
                <a:latin typeface="Times New Roman" panose="02020603050405020304" pitchFamily="18" charset="0"/>
                <a:cs typeface="Times New Roman" panose="02020603050405020304" pitchFamily="18" charset="0"/>
              </a:rPr>
              <a:t>settings.User</a:t>
            </a:r>
            <a:r>
              <a:rPr lang="en-US" sz="2000" dirty="0">
                <a:latin typeface="Times New Roman" panose="02020603050405020304" pitchFamily="18" charset="0"/>
                <a:cs typeface="Times New Roman" panose="02020603050405020304" pitchFamily="18" charset="0"/>
              </a:rPr>
              <a:t> Experience and </a:t>
            </a:r>
            <a:r>
              <a:rPr lang="en-US" sz="2000" dirty="0" err="1">
                <a:latin typeface="Times New Roman" panose="02020603050405020304" pitchFamily="18" charset="0"/>
                <a:cs typeface="Times New Roman" panose="02020603050405020304" pitchFamily="18" charset="0"/>
              </a:rPr>
              <a:t>Accessibility:To</a:t>
            </a:r>
            <a:r>
              <a:rPr lang="en-US" sz="2000" dirty="0">
                <a:latin typeface="Times New Roman" panose="02020603050405020304" pitchFamily="18" charset="0"/>
                <a:cs typeface="Times New Roman" panose="02020603050405020304" pitchFamily="18" charset="0"/>
              </a:rPr>
              <a:t> ensure the system is accessible to healthcare professionals through an intuitive web interface powered by </a:t>
            </a:r>
            <a:r>
              <a:rPr lang="en-US" sz="2000" dirty="0" smtClean="0">
                <a:latin typeface="Times New Roman" panose="02020603050405020304" pitchFamily="18" charset="0"/>
                <a:cs typeface="Times New Roman" panose="02020603050405020304" pitchFamily="18" charset="0"/>
              </a:rPr>
              <a:t>flask, </a:t>
            </a:r>
            <a:r>
              <a:rPr lang="en-US" sz="2000" dirty="0">
                <a:latin typeface="Times New Roman" panose="02020603050405020304" pitchFamily="18" charset="0"/>
                <a:cs typeface="Times New Roman" panose="02020603050405020304" pitchFamily="18" charset="0"/>
              </a:rPr>
              <a:t>with easy-to-navigate features that present predictions and similar cases clearly and effectively.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74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5938"/>
            <a:ext cx="10668000" cy="487362"/>
          </a:xfrm>
        </p:spPr>
        <p:txBody>
          <a:bodyPr/>
          <a:lstStyle/>
          <a:p>
            <a:r>
              <a:rPr lang="en-GB" dirty="0"/>
              <a:t>Methodology</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658271" y="952501"/>
            <a:ext cx="10668000" cy="4952997"/>
          </a:xfrm>
        </p:spPr>
        <p:txBody>
          <a:bodyPr>
            <a:noAutofit/>
          </a:bodyPr>
          <a:lstStyle/>
          <a:p>
            <a:r>
              <a:rPr lang="en-IN" b="1" dirty="0">
                <a:latin typeface="Times New Roman" panose="02020603050405020304" pitchFamily="18" charset="0"/>
                <a:cs typeface="Times New Roman" panose="02020603050405020304" pitchFamily="18" charset="0"/>
              </a:rPr>
              <a:t>Data Collection &amp; Preprocessing</a:t>
            </a:r>
          </a:p>
          <a:p>
            <a:pPr>
              <a:buFont typeface="+mj-lt"/>
              <a:buAutoNum type="arabicPeriod"/>
            </a:pPr>
            <a:r>
              <a:rPr lang="en-IN" b="1" dirty="0">
                <a:latin typeface="Times New Roman" panose="02020603050405020304" pitchFamily="18" charset="0"/>
                <a:cs typeface="Times New Roman" panose="02020603050405020304" pitchFamily="18" charset="0"/>
              </a:rPr>
              <a:t>Data Acquisition</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Collect patient data including symptoms (fever, cough, etc.), medical history, demographics (age, gender), and disease outcomes.</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Data can come from healthcare records or be manually generated.</a:t>
            </a:r>
          </a:p>
          <a:p>
            <a:pPr>
              <a:buFont typeface="+mj-lt"/>
              <a:buAutoNum type="arabicPeriod"/>
            </a:pPr>
            <a:r>
              <a:rPr lang="en-IN" b="1" dirty="0">
                <a:latin typeface="Times New Roman" panose="02020603050405020304" pitchFamily="18" charset="0"/>
                <a:cs typeface="Times New Roman" panose="02020603050405020304" pitchFamily="18" charset="0"/>
              </a:rPr>
              <a:t>Data Cleaning &amp; Transformation</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Handle missing data (imputation or removal).</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Label Encoding</a:t>
            </a:r>
            <a:r>
              <a:rPr lang="en-IN" dirty="0">
                <a:latin typeface="Times New Roman" panose="02020603050405020304" pitchFamily="18" charset="0"/>
                <a:cs typeface="Times New Roman" panose="02020603050405020304" pitchFamily="18" charset="0"/>
              </a:rPr>
              <a:t> for categorical features (e.g., symptoms, gender).</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Feature Scaling</a:t>
            </a:r>
            <a:r>
              <a:rPr lang="en-IN" dirty="0">
                <a:latin typeface="Times New Roman" panose="02020603050405020304" pitchFamily="18" charset="0"/>
                <a:cs typeface="Times New Roman" panose="02020603050405020304" pitchFamily="18" charset="0"/>
              </a:rPr>
              <a:t> for numerical values (age) using </a:t>
            </a:r>
            <a:r>
              <a:rPr lang="en-IN" b="1" dirty="0" err="1">
                <a:latin typeface="Times New Roman" panose="02020603050405020304" pitchFamily="18" charset="0"/>
                <a:cs typeface="Times New Roman" panose="02020603050405020304" pitchFamily="18" charset="0"/>
              </a:rPr>
              <a:t>StandardScaler</a:t>
            </a:r>
            <a:r>
              <a:rPr lang="en-IN" dirty="0">
                <a:latin typeface="Times New Roman" panose="02020603050405020304" pitchFamily="18" charset="0"/>
                <a:cs typeface="Times New Roman" panose="02020603050405020304" pitchFamily="18" charset="0"/>
              </a:rPr>
              <a:t>.</a:t>
            </a:r>
          </a:p>
          <a:p>
            <a:pPr>
              <a:buFont typeface="+mj-lt"/>
              <a:buAutoNum type="arabicPeriod"/>
            </a:pPr>
            <a:r>
              <a:rPr lang="en-IN" b="1" dirty="0">
                <a:latin typeface="Times New Roman" panose="02020603050405020304" pitchFamily="18" charset="0"/>
                <a:cs typeface="Times New Roman" panose="02020603050405020304" pitchFamily="18" charset="0"/>
              </a:rPr>
              <a:t>Data Splitting</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Split the dataset into </a:t>
            </a:r>
            <a:r>
              <a:rPr lang="en-IN" b="1" dirty="0">
                <a:latin typeface="Times New Roman" panose="02020603050405020304" pitchFamily="18" charset="0"/>
                <a:cs typeface="Times New Roman" panose="02020603050405020304" pitchFamily="18" charset="0"/>
              </a:rPr>
              <a:t>training</a:t>
            </a:r>
            <a:r>
              <a:rPr lang="en-IN" dirty="0">
                <a:latin typeface="Times New Roman" panose="02020603050405020304" pitchFamily="18" charset="0"/>
                <a:cs typeface="Times New Roman" panose="02020603050405020304" pitchFamily="18" charset="0"/>
              </a:rPr>
              <a:t> (80%) and </a:t>
            </a:r>
            <a:r>
              <a:rPr lang="en-IN" b="1" dirty="0">
                <a:latin typeface="Times New Roman" panose="02020603050405020304" pitchFamily="18" charset="0"/>
                <a:cs typeface="Times New Roman" panose="02020603050405020304" pitchFamily="18" charset="0"/>
              </a:rPr>
              <a:t>testing</a:t>
            </a:r>
            <a:r>
              <a:rPr lang="en-IN" dirty="0">
                <a:latin typeface="Times New Roman" panose="02020603050405020304" pitchFamily="18" charset="0"/>
                <a:cs typeface="Times New Roman" panose="02020603050405020304" pitchFamily="18" charset="0"/>
              </a:rPr>
              <a:t> (20%) sets for model evaluation.</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5938"/>
            <a:ext cx="10668000" cy="487362"/>
          </a:xfrm>
        </p:spPr>
        <p:txBody>
          <a:bodyPr/>
          <a:lstStyle/>
          <a:p>
            <a:r>
              <a:rPr lang="en-GB" dirty="0"/>
              <a:t>Methodology</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639610" y="1374629"/>
            <a:ext cx="10668000" cy="4952997"/>
          </a:xfrm>
        </p:spPr>
        <p:txBody>
          <a:bodyPr>
            <a:noAutofit/>
          </a:bodyPr>
          <a:lstStyle/>
          <a:p>
            <a:r>
              <a:rPr lang="en-US" b="1" dirty="0">
                <a:latin typeface="Times New Roman" panose="02020603050405020304" pitchFamily="18" charset="0"/>
                <a:cs typeface="Times New Roman" panose="02020603050405020304" pitchFamily="18" charset="0"/>
              </a:rPr>
              <a:t>Model Training &amp; Similarity Analysis</a:t>
            </a:r>
          </a:p>
          <a:p>
            <a:pPr>
              <a:buFont typeface="+mj-lt"/>
              <a:buAutoNum type="arabicPeriod"/>
            </a:pPr>
            <a:r>
              <a:rPr lang="en-US" b="1" dirty="0">
                <a:latin typeface="Times New Roman" panose="02020603050405020304" pitchFamily="18" charset="0"/>
                <a:cs typeface="Times New Roman" panose="02020603050405020304" pitchFamily="18" charset="0"/>
              </a:rPr>
              <a:t>Model Selection</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K-Nearest Neighbors (KNN)</a:t>
            </a:r>
            <a:r>
              <a:rPr lang="en-US" dirty="0">
                <a:latin typeface="Times New Roman" panose="02020603050405020304" pitchFamily="18" charset="0"/>
                <a:cs typeface="Times New Roman" panose="02020603050405020304" pitchFamily="18" charset="0"/>
              </a:rPr>
              <a:t> for disease prediction, based on patient feature similarity.</a:t>
            </a:r>
          </a:p>
          <a:p>
            <a:pPr>
              <a:buFont typeface="+mj-lt"/>
              <a:buAutoNum type="arabicPeriod"/>
            </a:pPr>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Train KNN using the training dataset, and tune hyperparameters (number of neighbors).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Evaluate model performance using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b="1" dirty="0">
                <a:latin typeface="Times New Roman" panose="02020603050405020304" pitchFamily="18" charset="0"/>
                <a:cs typeface="Times New Roman" panose="02020603050405020304" pitchFamily="18" charset="0"/>
              </a:rPr>
              <a:t>Similarity Analysis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Cosine Similarity</a:t>
            </a:r>
            <a:r>
              <a:rPr lang="en-US" dirty="0">
                <a:latin typeface="Times New Roman" panose="02020603050405020304" pitchFamily="18" charset="0"/>
                <a:cs typeface="Times New Roman" panose="02020603050405020304" pitchFamily="18" charset="0"/>
              </a:rPr>
              <a:t> measures the similarity between a new patient's features and historical cases.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Rank cases based on similarity scores, identifying the most relevant cases.</a:t>
            </a:r>
          </a:p>
        </p:txBody>
      </p:sp>
    </p:spTree>
    <p:extLst>
      <p:ext uri="{BB962C8B-B14F-4D97-AF65-F5344CB8AC3E}">
        <p14:creationId xmlns:p14="http://schemas.microsoft.com/office/powerpoint/2010/main" val="24368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5938"/>
            <a:ext cx="10668000" cy="487362"/>
          </a:xfrm>
        </p:spPr>
        <p:txBody>
          <a:bodyPr/>
          <a:lstStyle/>
          <a:p>
            <a:r>
              <a:rPr lang="en-GB" dirty="0"/>
              <a:t>Methodology</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639610" y="1374629"/>
            <a:ext cx="10668000" cy="4952997"/>
          </a:xfrm>
        </p:spPr>
        <p:txBody>
          <a:bodyPr>
            <a:noAutofit/>
          </a:bodyPr>
          <a:lstStyle/>
          <a:p>
            <a:r>
              <a:rPr lang="en-US" sz="2000" b="1" dirty="0" smtClean="0">
                <a:latin typeface="Times New Roman" panose="02020603050405020304" pitchFamily="18" charset="0"/>
                <a:cs typeface="Times New Roman" panose="02020603050405020304" pitchFamily="18" charset="0"/>
              </a:rPr>
              <a:t>flask </a:t>
            </a:r>
            <a:r>
              <a:rPr lang="en-US" sz="2000" b="1" dirty="0">
                <a:latin typeface="Times New Roman" panose="02020603050405020304" pitchFamily="18" charset="0"/>
                <a:cs typeface="Times New Roman" panose="02020603050405020304" pitchFamily="18" charset="0"/>
              </a:rPr>
              <a:t>Integration &amp; Deployment</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flask </a:t>
            </a:r>
            <a:r>
              <a:rPr lang="en-US" sz="2000" b="1" dirty="0">
                <a:latin typeface="Times New Roman" panose="02020603050405020304" pitchFamily="18" charset="0"/>
                <a:cs typeface="Times New Roman" panose="02020603050405020304" pitchFamily="18" charset="0"/>
              </a:rPr>
              <a:t>Web Application</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Design a user-friendly interface where healthcare professionals input patient data.</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Provide </a:t>
            </a:r>
            <a:r>
              <a:rPr lang="en-US" b="1" dirty="0">
                <a:latin typeface="Times New Roman" panose="02020603050405020304" pitchFamily="18" charset="0"/>
                <a:cs typeface="Times New Roman" panose="02020603050405020304" pitchFamily="18" charset="0"/>
              </a:rPr>
              <a:t>real-time disease prediction</a:t>
            </a:r>
            <a:r>
              <a:rPr lang="en-US" dirty="0">
                <a:latin typeface="Times New Roman" panose="02020603050405020304" pitchFamily="18" charset="0"/>
                <a:cs typeface="Times New Roman" panose="02020603050405020304" pitchFamily="18" charset="0"/>
              </a:rPr>
              <a:t> and display similar patient cases based on the input.</a:t>
            </a:r>
          </a:p>
          <a:p>
            <a:pPr>
              <a:buFont typeface="+mj-lt"/>
              <a:buAutoNum type="arabicPeriod"/>
            </a:pPr>
            <a:r>
              <a:rPr lang="en-US" sz="2000" b="1" dirty="0">
                <a:latin typeface="Times New Roman" panose="02020603050405020304" pitchFamily="18" charset="0"/>
                <a:cs typeface="Times New Roman" panose="02020603050405020304" pitchFamily="18" charset="0"/>
              </a:rPr>
              <a:t>Backend Logic</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flask </a:t>
            </a:r>
            <a:r>
              <a:rPr lang="en-US" dirty="0">
                <a:latin typeface="Times New Roman" panose="02020603050405020304" pitchFamily="18" charset="0"/>
                <a:cs typeface="Times New Roman" panose="02020603050405020304" pitchFamily="18" charset="0"/>
              </a:rPr>
              <a:t>app processes patient data, passes it to the trained KNN model, and computes similarity scores.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Displays predictions and similar cases in an intuitive format.</a:t>
            </a:r>
          </a:p>
          <a:p>
            <a:pPr>
              <a:buFont typeface="+mj-lt"/>
              <a:buAutoNum type="arabicPeriod"/>
            </a:pPr>
            <a:r>
              <a:rPr lang="en-US" sz="2000" b="1" dirty="0">
                <a:latin typeface="Times New Roman" panose="02020603050405020304" pitchFamily="18" charset="0"/>
                <a:cs typeface="Times New Roman" panose="02020603050405020304" pitchFamily="18" charset="0"/>
              </a:rPr>
              <a:t>Deployment &amp; Continuous Improvement</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Deploy the system on a </a:t>
            </a:r>
            <a:r>
              <a:rPr lang="en-US" b="1" dirty="0">
                <a:latin typeface="Times New Roman" panose="02020603050405020304" pitchFamily="18" charset="0"/>
                <a:cs typeface="Times New Roman" panose="02020603050405020304" pitchFamily="18" charset="0"/>
              </a:rPr>
              <a:t>cloud platform</a:t>
            </a:r>
            <a:r>
              <a:rPr lang="en-US" dirty="0">
                <a:latin typeface="Times New Roman" panose="02020603050405020304" pitchFamily="18" charset="0"/>
                <a:cs typeface="Times New Roman" panose="02020603050405020304" pitchFamily="18" charset="0"/>
              </a:rPr>
              <a:t> or local server.</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Continuously retrain the model with new patient data and feedback to improve accuracy and predictions.</a:t>
            </a:r>
          </a:p>
        </p:txBody>
      </p:sp>
    </p:spTree>
    <p:extLst>
      <p:ext uri="{BB962C8B-B14F-4D97-AF65-F5344CB8AC3E}">
        <p14:creationId xmlns:p14="http://schemas.microsoft.com/office/powerpoint/2010/main" val="111829549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271</TotalTime>
  <Words>1394</Words>
  <Application>Microsoft Office PowerPoint</Application>
  <PresentationFormat>Custom</PresentationFormat>
  <Paragraphs>138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PATIENT CASE SIMILARITY</vt:lpstr>
      <vt:lpstr>Introduction</vt:lpstr>
      <vt:lpstr>Literature Review</vt:lpstr>
      <vt:lpstr>Literature Review</vt:lpstr>
      <vt:lpstr>Objectives</vt:lpstr>
      <vt:lpstr>Objectives</vt:lpstr>
      <vt:lpstr>Methodology: </vt:lpstr>
      <vt:lpstr>Methodology: </vt:lpstr>
      <vt:lpstr>Methodology: </vt:lpstr>
      <vt:lpstr>Timeline of Project</vt:lpstr>
      <vt:lpstr>Expected Outcomes</vt:lpstr>
      <vt:lpstr>Output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Ruman</cp:lastModifiedBy>
  <cp:revision>25</cp:revision>
  <dcterms:created xsi:type="dcterms:W3CDTF">2023-03-16T03:26:27Z</dcterms:created>
  <dcterms:modified xsi:type="dcterms:W3CDTF">2025-01-21T06:21:53Z</dcterms:modified>
</cp:coreProperties>
</file>