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4/24/24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4/24/24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4/24/24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4/24/24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4/24/24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4/24/24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4/24/24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4/24/24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4/24/24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4/24/24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4/24/24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4/24/24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35B5-E1DC-AB97-F86D-931683282CB8}"/>
              </a:ext>
            </a:extLst>
          </p:cNvPr>
          <p:cNvSpPr>
            <a:spLocks noGrp="1"/>
          </p:cNvSpPr>
          <p:nvPr>
            <p:ph type="ctrTitle"/>
          </p:nvPr>
        </p:nvSpPr>
        <p:spPr>
          <a:xfrm>
            <a:off x="2611808" y="2140394"/>
            <a:ext cx="5518066" cy="2268559"/>
          </a:xfrm>
        </p:spPr>
        <p:txBody>
          <a:bodyPr>
            <a:normAutofit fontScale="90000"/>
          </a:bodyPr>
          <a:lstStyle/>
          <a:p>
            <a:r>
              <a:rPr lang="en-US" i="1" dirty="0"/>
              <a:t>BUS MANAGEMENT SYSTEM</a:t>
            </a:r>
          </a:p>
        </p:txBody>
      </p:sp>
      <p:sp>
        <p:nvSpPr>
          <p:cNvPr id="3" name="Subtitle 2">
            <a:extLst>
              <a:ext uri="{FF2B5EF4-FFF2-40B4-BE49-F238E27FC236}">
                <a16:creationId xmlns:a16="http://schemas.microsoft.com/office/drawing/2014/main" id="{4E264E52-0C65-7426-4451-DAF9A5815A83}"/>
              </a:ext>
            </a:extLst>
          </p:cNvPr>
          <p:cNvSpPr>
            <a:spLocks noGrp="1"/>
          </p:cNvSpPr>
          <p:nvPr>
            <p:ph type="subTitle" idx="1"/>
          </p:nvPr>
        </p:nvSpPr>
        <p:spPr>
          <a:xfrm>
            <a:off x="2611808" y="303776"/>
            <a:ext cx="5357600" cy="1160213"/>
          </a:xfrm>
        </p:spPr>
        <p:txBody>
          <a:bodyPr>
            <a:normAutofit/>
          </a:bodyPr>
          <a:lstStyle/>
          <a:p>
            <a:pPr algn="ctr"/>
            <a:r>
              <a:rPr lang="en-US" sz="3200" dirty="0"/>
              <a:t>CAPSTONE PROJECT</a:t>
            </a:r>
          </a:p>
        </p:txBody>
      </p:sp>
      <p:sp>
        <p:nvSpPr>
          <p:cNvPr id="4" name="TextBox 3">
            <a:extLst>
              <a:ext uri="{FF2B5EF4-FFF2-40B4-BE49-F238E27FC236}">
                <a16:creationId xmlns:a16="http://schemas.microsoft.com/office/drawing/2014/main" id="{2DF7D4F5-53FA-87AB-5CE2-C594997EB8EA}"/>
              </a:ext>
            </a:extLst>
          </p:cNvPr>
          <p:cNvSpPr txBox="1"/>
          <p:nvPr/>
        </p:nvSpPr>
        <p:spPr>
          <a:xfrm>
            <a:off x="3068878" y="5085358"/>
            <a:ext cx="4900530" cy="1200329"/>
          </a:xfrm>
          <a:prstGeom prst="rect">
            <a:avLst/>
          </a:prstGeom>
          <a:noFill/>
        </p:spPr>
        <p:txBody>
          <a:bodyPr wrap="square" rtlCol="0">
            <a:spAutoFit/>
          </a:bodyPr>
          <a:lstStyle/>
          <a:p>
            <a:r>
              <a:rPr lang="en-US" dirty="0"/>
              <a:t>Presented by:</a:t>
            </a:r>
          </a:p>
          <a:p>
            <a:r>
              <a:rPr lang="en-US" dirty="0"/>
              <a:t>S. </a:t>
            </a:r>
            <a:r>
              <a:rPr lang="en-US" dirty="0" err="1"/>
              <a:t>Nidhish</a:t>
            </a:r>
            <a:r>
              <a:rPr lang="en-US" dirty="0"/>
              <a:t> Kumar - </a:t>
            </a:r>
            <a:r>
              <a:rPr lang="en-US" dirty="0" err="1"/>
              <a:t>Alagappa</a:t>
            </a:r>
            <a:r>
              <a:rPr lang="en-US" dirty="0"/>
              <a:t> College of Technology - Industrial Biotechnology - 2021305014</a:t>
            </a:r>
          </a:p>
        </p:txBody>
      </p:sp>
    </p:spTree>
    <p:extLst>
      <p:ext uri="{BB962C8B-B14F-4D97-AF65-F5344CB8AC3E}">
        <p14:creationId xmlns:p14="http://schemas.microsoft.com/office/powerpoint/2010/main" val="348977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F3C7-AD13-FA15-54CC-72016E12C399}"/>
              </a:ext>
            </a:extLst>
          </p:cNvPr>
          <p:cNvSpPr>
            <a:spLocks noGrp="1"/>
          </p:cNvSpPr>
          <p:nvPr>
            <p:ph type="title"/>
          </p:nvPr>
        </p:nvSpPr>
        <p:spPr/>
        <p:txBody>
          <a:bodyPr/>
          <a:lstStyle/>
          <a:p>
            <a:pPr algn="l"/>
            <a:r>
              <a:rPr lang="en-US" dirty="0"/>
              <a:t>RESULT &amp; CONCLUSION</a:t>
            </a:r>
          </a:p>
        </p:txBody>
      </p:sp>
      <p:sp>
        <p:nvSpPr>
          <p:cNvPr id="3" name="Content Placeholder 2">
            <a:extLst>
              <a:ext uri="{FF2B5EF4-FFF2-40B4-BE49-F238E27FC236}">
                <a16:creationId xmlns:a16="http://schemas.microsoft.com/office/drawing/2014/main" id="{1644FCA4-0F1B-9BAD-71D0-925D555090EC}"/>
              </a:ext>
            </a:extLst>
          </p:cNvPr>
          <p:cNvSpPr>
            <a:spLocks noGrp="1"/>
          </p:cNvSpPr>
          <p:nvPr>
            <p:ph idx="1"/>
          </p:nvPr>
        </p:nvSpPr>
        <p:spPr/>
        <p:txBody>
          <a:bodyPr/>
          <a:lstStyle/>
          <a:p>
            <a:r>
              <a:rPr lang="en-US" dirty="0"/>
              <a:t>The main purpose of this system is to enable user to reserve or buy ticket online through the internet, and to ensure that customer can purchase ticket without queuing at the counter.</a:t>
            </a:r>
          </a:p>
          <a:p>
            <a:r>
              <a:rPr lang="en-US" dirty="0"/>
              <a:t>It also implements the concurrent control method in order to ensure no data redundancy.</a:t>
            </a:r>
          </a:p>
        </p:txBody>
      </p:sp>
    </p:spTree>
    <p:extLst>
      <p:ext uri="{BB962C8B-B14F-4D97-AF65-F5344CB8AC3E}">
        <p14:creationId xmlns:p14="http://schemas.microsoft.com/office/powerpoint/2010/main" val="18651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8537-4FD8-497D-0A69-A10D40DE86D7}"/>
              </a:ext>
            </a:extLst>
          </p:cNvPr>
          <p:cNvSpPr>
            <a:spLocks noGrp="1"/>
          </p:cNvSpPr>
          <p:nvPr>
            <p:ph type="title"/>
          </p:nvPr>
        </p:nvSpPr>
        <p:spPr/>
        <p:txBody>
          <a:bodyPr/>
          <a:lstStyle/>
          <a:p>
            <a:pPr algn="l"/>
            <a:r>
              <a:rPr lang="en-US" dirty="0"/>
              <a:t>FUTURE SCOPE</a:t>
            </a:r>
          </a:p>
        </p:txBody>
      </p:sp>
      <p:sp>
        <p:nvSpPr>
          <p:cNvPr id="3" name="Content Placeholder 2">
            <a:extLst>
              <a:ext uri="{FF2B5EF4-FFF2-40B4-BE49-F238E27FC236}">
                <a16:creationId xmlns:a16="http://schemas.microsoft.com/office/drawing/2014/main" id="{C5823A4B-0A30-D586-995A-1B38E3F67B13}"/>
              </a:ext>
            </a:extLst>
          </p:cNvPr>
          <p:cNvSpPr>
            <a:spLocks noGrp="1"/>
          </p:cNvSpPr>
          <p:nvPr>
            <p:ph idx="1"/>
          </p:nvPr>
        </p:nvSpPr>
        <p:spPr/>
        <p:txBody>
          <a:bodyPr/>
          <a:lstStyle/>
          <a:p>
            <a:r>
              <a:rPr lang="en-US" dirty="0"/>
              <a:t>Due to the implementation of concurrent control method, large servers and a secure room are required, which makes this method very expensive and difficult to sustain.</a:t>
            </a:r>
          </a:p>
        </p:txBody>
      </p:sp>
    </p:spTree>
    <p:extLst>
      <p:ext uri="{BB962C8B-B14F-4D97-AF65-F5344CB8AC3E}">
        <p14:creationId xmlns:p14="http://schemas.microsoft.com/office/powerpoint/2010/main" val="580827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C990-FD92-E913-EB0E-4C811FB2E8B3}"/>
              </a:ext>
            </a:extLst>
          </p:cNvPr>
          <p:cNvSpPr>
            <a:spLocks noGrp="1"/>
          </p:cNvSpPr>
          <p:nvPr>
            <p:ph type="title"/>
          </p:nvPr>
        </p:nvSpPr>
        <p:spPr>
          <a:xfrm>
            <a:off x="2116834" y="2890385"/>
            <a:ext cx="7958331" cy="1077229"/>
          </a:xfrm>
        </p:spPr>
        <p:txBody>
          <a:bodyPr>
            <a:normAutofit/>
          </a:bodyPr>
          <a:lstStyle/>
          <a:p>
            <a:pPr algn="ctr"/>
            <a:r>
              <a:rPr lang="en-US" sz="4800" dirty="0"/>
              <a:t>THANK YOU!</a:t>
            </a:r>
          </a:p>
        </p:txBody>
      </p:sp>
    </p:spTree>
    <p:extLst>
      <p:ext uri="{BB962C8B-B14F-4D97-AF65-F5344CB8AC3E}">
        <p14:creationId xmlns:p14="http://schemas.microsoft.com/office/powerpoint/2010/main" val="332506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8167D-2340-D313-60A7-4C7EC7F8B559}"/>
              </a:ext>
            </a:extLst>
          </p:cNvPr>
          <p:cNvSpPr>
            <a:spLocks noGrp="1"/>
          </p:cNvSpPr>
          <p:nvPr>
            <p:ph idx="1"/>
          </p:nvPr>
        </p:nvSpPr>
        <p:spPr>
          <a:xfrm>
            <a:off x="2773599" y="713984"/>
            <a:ext cx="7796540" cy="5335960"/>
          </a:xfrm>
        </p:spPr>
        <p:txBody>
          <a:bodyPr/>
          <a:lstStyle/>
          <a:p>
            <a:pPr marL="0" indent="0">
              <a:buNone/>
            </a:pPr>
            <a:r>
              <a:rPr lang="en-IN" dirty="0"/>
              <a:t>OUTLINE : </a:t>
            </a:r>
          </a:p>
          <a:p>
            <a:r>
              <a:rPr lang="en-IN" dirty="0"/>
              <a:t>Problem Statement</a:t>
            </a:r>
          </a:p>
          <a:p>
            <a:r>
              <a:rPr lang="en-IN" dirty="0"/>
              <a:t>Proposed System/Solution  </a:t>
            </a:r>
          </a:p>
          <a:p>
            <a:r>
              <a:rPr lang="en-IN" dirty="0"/>
              <a:t>System Development Approach </a:t>
            </a:r>
          </a:p>
          <a:p>
            <a:r>
              <a:rPr lang="en-IN" dirty="0"/>
              <a:t>Algorithm &amp; Deployment </a:t>
            </a:r>
          </a:p>
          <a:p>
            <a:r>
              <a:rPr lang="en-IN" dirty="0"/>
              <a:t>Result </a:t>
            </a:r>
          </a:p>
          <a:p>
            <a:r>
              <a:rPr lang="en-IN" dirty="0"/>
              <a:t>Conclusion </a:t>
            </a:r>
          </a:p>
          <a:p>
            <a:r>
              <a:rPr lang="en-IN" dirty="0"/>
              <a:t>Future Scope  </a:t>
            </a:r>
          </a:p>
        </p:txBody>
      </p:sp>
    </p:spTree>
    <p:extLst>
      <p:ext uri="{BB962C8B-B14F-4D97-AF65-F5344CB8AC3E}">
        <p14:creationId xmlns:p14="http://schemas.microsoft.com/office/powerpoint/2010/main" val="4749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2D8D-81FA-CAF8-F055-F51D9BB92DDA}"/>
              </a:ext>
            </a:extLst>
          </p:cNvPr>
          <p:cNvSpPr>
            <a:spLocks noGrp="1"/>
          </p:cNvSpPr>
          <p:nvPr>
            <p:ph type="title"/>
          </p:nvPr>
        </p:nvSpPr>
        <p:spPr/>
        <p:txBody>
          <a:bodyPr/>
          <a:lstStyle/>
          <a:p>
            <a:pPr algn="l"/>
            <a:r>
              <a:rPr lang="en-US" dirty="0"/>
              <a:t>PROBLEM STATEMENT</a:t>
            </a:r>
          </a:p>
        </p:txBody>
      </p:sp>
      <p:sp>
        <p:nvSpPr>
          <p:cNvPr id="3" name="Content Placeholder 2">
            <a:extLst>
              <a:ext uri="{FF2B5EF4-FFF2-40B4-BE49-F238E27FC236}">
                <a16:creationId xmlns:a16="http://schemas.microsoft.com/office/drawing/2014/main" id="{376CC683-273C-3F9F-2900-57C98550B01B}"/>
              </a:ext>
            </a:extLst>
          </p:cNvPr>
          <p:cNvSpPr>
            <a:spLocks noGrp="1"/>
          </p:cNvSpPr>
          <p:nvPr>
            <p:ph idx="1"/>
          </p:nvPr>
        </p:nvSpPr>
        <p:spPr/>
        <p:txBody>
          <a:bodyPr/>
          <a:lstStyle/>
          <a:p>
            <a:r>
              <a:rPr lang="en-US" dirty="0"/>
              <a:t>To highlight the importance and relevance of Database Management Systems in the bus ticketing and management process.</a:t>
            </a:r>
          </a:p>
          <a:p>
            <a:r>
              <a:rPr lang="en-US" dirty="0"/>
              <a:t>To enhance customer – service provider relations by making it easier for customer to book tickets with the help of DBMS.</a:t>
            </a:r>
          </a:p>
          <a:p>
            <a:r>
              <a:rPr lang="en-US" dirty="0"/>
              <a:t>To enable online ticket purchase and prevent queueing in order to buy tickets.</a:t>
            </a:r>
          </a:p>
        </p:txBody>
      </p:sp>
    </p:spTree>
    <p:extLst>
      <p:ext uri="{BB962C8B-B14F-4D97-AF65-F5344CB8AC3E}">
        <p14:creationId xmlns:p14="http://schemas.microsoft.com/office/powerpoint/2010/main" val="234777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8DC6-9A01-41F9-E3C1-04520F770EB3}"/>
              </a:ext>
            </a:extLst>
          </p:cNvPr>
          <p:cNvSpPr>
            <a:spLocks noGrp="1"/>
          </p:cNvSpPr>
          <p:nvPr>
            <p:ph type="title"/>
          </p:nvPr>
        </p:nvSpPr>
        <p:spPr/>
        <p:txBody>
          <a:bodyPr/>
          <a:lstStyle/>
          <a:p>
            <a:pPr algn="l"/>
            <a:r>
              <a:rPr lang="en-US" dirty="0"/>
              <a:t>PROPOSED SOLUTION</a:t>
            </a:r>
          </a:p>
        </p:txBody>
      </p:sp>
      <p:sp>
        <p:nvSpPr>
          <p:cNvPr id="3" name="Content Placeholder 2">
            <a:extLst>
              <a:ext uri="{FF2B5EF4-FFF2-40B4-BE49-F238E27FC236}">
                <a16:creationId xmlns:a16="http://schemas.microsoft.com/office/drawing/2014/main" id="{8BE74262-97EB-B304-4DA2-45876FD1F108}"/>
              </a:ext>
            </a:extLst>
          </p:cNvPr>
          <p:cNvSpPr>
            <a:spLocks noGrp="1"/>
          </p:cNvSpPr>
          <p:nvPr>
            <p:ph idx="1"/>
          </p:nvPr>
        </p:nvSpPr>
        <p:spPr/>
        <p:txBody>
          <a:bodyPr/>
          <a:lstStyle/>
          <a:p>
            <a:r>
              <a:rPr lang="en-US" dirty="0"/>
              <a:t>Usage of Database Management Systems to make purchasing tickets online easier and more convenient than standing in queues.</a:t>
            </a:r>
          </a:p>
          <a:p>
            <a:r>
              <a:rPr lang="en-US" dirty="0"/>
              <a:t>A well-constructed interface to make the above process efficient and easy for the customer. </a:t>
            </a:r>
          </a:p>
        </p:txBody>
      </p:sp>
    </p:spTree>
    <p:extLst>
      <p:ext uri="{BB962C8B-B14F-4D97-AF65-F5344CB8AC3E}">
        <p14:creationId xmlns:p14="http://schemas.microsoft.com/office/powerpoint/2010/main" val="334808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983D-D794-1541-492F-A3FD93EEA049}"/>
              </a:ext>
            </a:extLst>
          </p:cNvPr>
          <p:cNvSpPr>
            <a:spLocks noGrp="1"/>
          </p:cNvSpPr>
          <p:nvPr>
            <p:ph type="title"/>
          </p:nvPr>
        </p:nvSpPr>
        <p:spPr/>
        <p:txBody>
          <a:bodyPr/>
          <a:lstStyle/>
          <a:p>
            <a:pPr algn="l"/>
            <a:r>
              <a:rPr lang="en-US" dirty="0"/>
              <a:t>SYSTEM APPROACH</a:t>
            </a:r>
          </a:p>
        </p:txBody>
      </p:sp>
      <p:sp>
        <p:nvSpPr>
          <p:cNvPr id="3" name="Content Placeholder 2">
            <a:extLst>
              <a:ext uri="{FF2B5EF4-FFF2-40B4-BE49-F238E27FC236}">
                <a16:creationId xmlns:a16="http://schemas.microsoft.com/office/drawing/2014/main" id="{CDFD6DB7-DA44-F5B6-527C-F67F404F5DAD}"/>
              </a:ext>
            </a:extLst>
          </p:cNvPr>
          <p:cNvSpPr>
            <a:spLocks noGrp="1"/>
          </p:cNvSpPr>
          <p:nvPr>
            <p:ph idx="1"/>
          </p:nvPr>
        </p:nvSpPr>
        <p:spPr/>
        <p:txBody>
          <a:bodyPr/>
          <a:lstStyle/>
          <a:p>
            <a:pPr marL="0" indent="0">
              <a:lnSpc>
                <a:spcPct val="100000"/>
              </a:lnSpc>
              <a:buNone/>
            </a:pPr>
            <a:r>
              <a:rPr lang="en-IN" sz="2000" b="1" u="sng" strike="noStrike" spc="-1" dirty="0">
                <a:solidFill>
                  <a:srgbClr val="FF0000"/>
                </a:solidFill>
                <a:latin typeface="Arial"/>
              </a:rPr>
              <a:t>1. Registration module -  </a:t>
            </a:r>
          </a:p>
          <a:p>
            <a:pPr>
              <a:lnSpc>
                <a:spcPct val="100000"/>
              </a:lnSpc>
            </a:pPr>
            <a:r>
              <a:rPr lang="en-IN" sz="2000" b="0" strike="noStrike" spc="-1" dirty="0">
                <a:latin typeface="Arial"/>
              </a:rPr>
              <a:t>In the registration module if the customer already has an account then they log in into their account or else if it is a new customer then they are asked to create a new account and to enter their details. The customer can also just log in into their account and check their Bus status and they would not be required to enter any code. The details entered by the customer is later used to automatically fill in the traveller details section if the same person is travelling this makes the process faster and more efficient with less errors</a:t>
            </a:r>
            <a:endParaRPr lang="en-US" dirty="0"/>
          </a:p>
        </p:txBody>
      </p:sp>
    </p:spTree>
    <p:extLst>
      <p:ext uri="{BB962C8B-B14F-4D97-AF65-F5344CB8AC3E}">
        <p14:creationId xmlns:p14="http://schemas.microsoft.com/office/powerpoint/2010/main" val="148887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5482-79B9-7699-E8DA-5FAADFCC5268}"/>
              </a:ext>
            </a:extLst>
          </p:cNvPr>
          <p:cNvSpPr>
            <a:spLocks noGrp="1"/>
          </p:cNvSpPr>
          <p:nvPr>
            <p:ph type="title"/>
          </p:nvPr>
        </p:nvSpPr>
        <p:spPr/>
        <p:txBody>
          <a:bodyPr/>
          <a:lstStyle/>
          <a:p>
            <a:r>
              <a:rPr lang="en-US" dirty="0"/>
              <a:t>SYSTEM APPROACH</a:t>
            </a:r>
          </a:p>
        </p:txBody>
      </p:sp>
      <p:sp>
        <p:nvSpPr>
          <p:cNvPr id="3" name="Content Placeholder 2">
            <a:extLst>
              <a:ext uri="{FF2B5EF4-FFF2-40B4-BE49-F238E27FC236}">
                <a16:creationId xmlns:a16="http://schemas.microsoft.com/office/drawing/2014/main" id="{82EBCF78-A8BC-2AC8-CC5B-64F37A1D6F81}"/>
              </a:ext>
            </a:extLst>
          </p:cNvPr>
          <p:cNvSpPr>
            <a:spLocks noGrp="1"/>
          </p:cNvSpPr>
          <p:nvPr>
            <p:ph idx="1"/>
          </p:nvPr>
        </p:nvSpPr>
        <p:spPr/>
        <p:txBody>
          <a:bodyPr/>
          <a:lstStyle/>
          <a:p>
            <a:pPr marL="0" indent="0">
              <a:lnSpc>
                <a:spcPct val="100000"/>
              </a:lnSpc>
              <a:spcBef>
                <a:spcPts val="1400"/>
              </a:spcBef>
              <a:buClr>
                <a:srgbClr val="000000"/>
              </a:buClr>
              <a:buSzPct val="45000"/>
              <a:buNone/>
            </a:pPr>
            <a:r>
              <a:rPr lang="en-IN" sz="2000" b="1" u="sng" strike="noStrike" spc="-1" dirty="0">
                <a:solidFill>
                  <a:srgbClr val="FF0000"/>
                </a:solidFill>
                <a:latin typeface="Arial"/>
              </a:rPr>
              <a:t>2. Administrative module -  </a:t>
            </a:r>
          </a:p>
          <a:p>
            <a:pPr marL="432000" indent="-323640">
              <a:lnSpc>
                <a:spcPct val="100000"/>
              </a:lnSpc>
              <a:spcBef>
                <a:spcPts val="1400"/>
              </a:spcBef>
              <a:buClr>
                <a:srgbClr val="000000"/>
              </a:buClr>
              <a:buSzPct val="45000"/>
              <a:buFont typeface="Wingdings" charset="2"/>
              <a:buChar char=""/>
            </a:pPr>
            <a:r>
              <a:rPr lang="en-IN" sz="2000" b="0" strike="noStrike" spc="-1" dirty="0">
                <a:latin typeface="Arial"/>
              </a:rPr>
              <a:t>The administrative module is present to manage the back hand of this system. It allows the administrators to manage the site and update the content (like the status of a Bus) at regular intervals. The major operations included in this module are - </a:t>
            </a:r>
          </a:p>
          <a:p>
            <a:pPr marL="432000" indent="-323640">
              <a:lnSpc>
                <a:spcPct val="100000"/>
              </a:lnSpc>
              <a:spcBef>
                <a:spcPts val="1400"/>
              </a:spcBef>
              <a:buClr>
                <a:srgbClr val="000000"/>
              </a:buClr>
              <a:buSzPct val="45000"/>
              <a:buFont typeface="Wingdings" charset="2"/>
              <a:buChar char=""/>
            </a:pPr>
            <a:r>
              <a:rPr lang="en-IN" sz="2000" b="0" strike="noStrike" spc="-1" dirty="0">
                <a:latin typeface="Arial"/>
              </a:rPr>
              <a:t>Create and maintain Bus schedule, fare and timings of the Bus. </a:t>
            </a:r>
          </a:p>
          <a:p>
            <a:pPr marL="432000" indent="-323640">
              <a:lnSpc>
                <a:spcPct val="100000"/>
              </a:lnSpc>
              <a:spcBef>
                <a:spcPts val="1400"/>
              </a:spcBef>
              <a:buClr>
                <a:srgbClr val="000000"/>
              </a:buClr>
              <a:buSzPct val="45000"/>
              <a:buFont typeface="Wingdings" charset="2"/>
              <a:buChar char=""/>
            </a:pPr>
            <a:r>
              <a:rPr lang="en-IN" sz="2000" b="0" strike="noStrike" spc="-1" dirty="0">
                <a:latin typeface="Arial"/>
              </a:rPr>
              <a:t>View the passenger list. </a:t>
            </a:r>
          </a:p>
          <a:p>
            <a:pPr marL="432000" indent="-323640">
              <a:lnSpc>
                <a:spcPct val="100000"/>
              </a:lnSpc>
              <a:spcBef>
                <a:spcPts val="1400"/>
              </a:spcBef>
              <a:buClr>
                <a:srgbClr val="000000"/>
              </a:buClr>
              <a:buSzPct val="45000"/>
              <a:buFont typeface="Wingdings" charset="2"/>
              <a:buChar char=""/>
            </a:pPr>
            <a:r>
              <a:rPr lang="en-IN" sz="2000" b="0" strike="noStrike" spc="-1" dirty="0">
                <a:latin typeface="Arial"/>
              </a:rPr>
              <a:t>Updating the Bus schedule and timings and fare</a:t>
            </a:r>
            <a:endParaRPr lang="en-US" dirty="0"/>
          </a:p>
        </p:txBody>
      </p:sp>
    </p:spTree>
    <p:extLst>
      <p:ext uri="{BB962C8B-B14F-4D97-AF65-F5344CB8AC3E}">
        <p14:creationId xmlns:p14="http://schemas.microsoft.com/office/powerpoint/2010/main" val="305051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74EE-4102-5A65-66F5-15804D97579D}"/>
              </a:ext>
            </a:extLst>
          </p:cNvPr>
          <p:cNvSpPr>
            <a:spLocks noGrp="1"/>
          </p:cNvSpPr>
          <p:nvPr>
            <p:ph type="title"/>
          </p:nvPr>
        </p:nvSpPr>
        <p:spPr/>
        <p:txBody>
          <a:bodyPr/>
          <a:lstStyle/>
          <a:p>
            <a:pPr algn="l"/>
            <a:r>
              <a:rPr lang="en-US" dirty="0"/>
              <a:t>SYSTEM APPROACH</a:t>
            </a:r>
          </a:p>
        </p:txBody>
      </p:sp>
      <p:sp>
        <p:nvSpPr>
          <p:cNvPr id="3" name="Content Placeholder 2">
            <a:extLst>
              <a:ext uri="{FF2B5EF4-FFF2-40B4-BE49-F238E27FC236}">
                <a16:creationId xmlns:a16="http://schemas.microsoft.com/office/drawing/2014/main" id="{5AEF9AFF-CBEB-7264-7CB2-6C51B70E6563}"/>
              </a:ext>
            </a:extLst>
          </p:cNvPr>
          <p:cNvSpPr>
            <a:spLocks noGrp="1"/>
          </p:cNvSpPr>
          <p:nvPr>
            <p:ph idx="1"/>
          </p:nvPr>
        </p:nvSpPr>
        <p:spPr/>
        <p:txBody>
          <a:bodyPr/>
          <a:lstStyle/>
          <a:p>
            <a:pPr marL="108360" indent="0">
              <a:lnSpc>
                <a:spcPct val="100000"/>
              </a:lnSpc>
              <a:spcBef>
                <a:spcPts val="1400"/>
              </a:spcBef>
              <a:buClr>
                <a:srgbClr val="000000"/>
              </a:buClr>
              <a:buSzPct val="45000"/>
              <a:buNone/>
            </a:pPr>
            <a:r>
              <a:rPr lang="en-IN" sz="2000" b="1" u="sng" strike="noStrike" spc="-1" dirty="0">
                <a:solidFill>
                  <a:srgbClr val="FF0000"/>
                </a:solidFill>
                <a:latin typeface="Arial"/>
              </a:rPr>
              <a:t>3. Passenger module </a:t>
            </a:r>
            <a:r>
              <a:rPr lang="en-IN" sz="2000" b="0" strike="noStrike" spc="-1" dirty="0">
                <a:latin typeface="Arial"/>
              </a:rPr>
              <a:t>-  </a:t>
            </a:r>
          </a:p>
          <a:p>
            <a:pPr marL="432000" indent="-323640">
              <a:lnSpc>
                <a:spcPct val="100000"/>
              </a:lnSpc>
              <a:spcBef>
                <a:spcPts val="1400"/>
              </a:spcBef>
              <a:buClr>
                <a:srgbClr val="000000"/>
              </a:buClr>
              <a:buSzPct val="45000"/>
              <a:buFont typeface="Wingdings" charset="2"/>
              <a:buChar char=""/>
            </a:pPr>
            <a:r>
              <a:rPr lang="en-IN" sz="2000" b="0" strike="noStrike" spc="-1" dirty="0">
                <a:latin typeface="Arial"/>
              </a:rPr>
              <a:t>This module is meant for the customer, where by logging into their account they will be able to view this panel. The major functions included in this module are - </a:t>
            </a:r>
          </a:p>
          <a:p>
            <a:pPr marL="432000" indent="-323640">
              <a:lnSpc>
                <a:spcPct val="100000"/>
              </a:lnSpc>
              <a:spcBef>
                <a:spcPts val="1400"/>
              </a:spcBef>
              <a:buClr>
                <a:srgbClr val="000000"/>
              </a:buClr>
              <a:buSzPct val="45000"/>
              <a:buFont typeface="Wingdings" charset="2"/>
              <a:buChar char=""/>
            </a:pPr>
            <a:r>
              <a:rPr lang="en-IN" sz="2000" b="0" strike="noStrike" spc="-1" dirty="0">
                <a:latin typeface="Arial"/>
              </a:rPr>
              <a:t>Booking of tickets. </a:t>
            </a:r>
          </a:p>
          <a:p>
            <a:pPr marL="432000" indent="-323640">
              <a:lnSpc>
                <a:spcPct val="100000"/>
              </a:lnSpc>
              <a:spcBef>
                <a:spcPts val="1400"/>
              </a:spcBef>
              <a:buClr>
                <a:srgbClr val="000000"/>
              </a:buClr>
              <a:buSzPct val="45000"/>
              <a:buFont typeface="Wingdings" charset="2"/>
              <a:buChar char=""/>
            </a:pPr>
            <a:r>
              <a:rPr lang="en-IN" sz="2000" b="0" strike="noStrike" spc="-1" dirty="0">
                <a:latin typeface="Arial"/>
              </a:rPr>
              <a:t>Select their seat number and add meal option. </a:t>
            </a:r>
          </a:p>
          <a:p>
            <a:endParaRPr lang="en-US" dirty="0"/>
          </a:p>
        </p:txBody>
      </p:sp>
    </p:spTree>
    <p:extLst>
      <p:ext uri="{BB962C8B-B14F-4D97-AF65-F5344CB8AC3E}">
        <p14:creationId xmlns:p14="http://schemas.microsoft.com/office/powerpoint/2010/main" val="79123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395C-08BD-4F30-9EE9-88B569598300}"/>
              </a:ext>
            </a:extLst>
          </p:cNvPr>
          <p:cNvSpPr>
            <a:spLocks noGrp="1"/>
          </p:cNvSpPr>
          <p:nvPr>
            <p:ph type="title"/>
          </p:nvPr>
        </p:nvSpPr>
        <p:spPr/>
        <p:txBody>
          <a:bodyPr/>
          <a:lstStyle/>
          <a:p>
            <a:pPr algn="l"/>
            <a:r>
              <a:rPr lang="en-US" dirty="0"/>
              <a:t>ALGORITHM AND DEPLOYMENT</a:t>
            </a:r>
          </a:p>
        </p:txBody>
      </p:sp>
      <p:sp>
        <p:nvSpPr>
          <p:cNvPr id="3" name="Content Placeholder 2">
            <a:extLst>
              <a:ext uri="{FF2B5EF4-FFF2-40B4-BE49-F238E27FC236}">
                <a16:creationId xmlns:a16="http://schemas.microsoft.com/office/drawing/2014/main" id="{DB89BDDB-122E-1762-8C37-A1F39FAD0472}"/>
              </a:ext>
            </a:extLst>
          </p:cNvPr>
          <p:cNvSpPr>
            <a:spLocks noGrp="1"/>
          </p:cNvSpPr>
          <p:nvPr>
            <p:ph idx="1"/>
          </p:nvPr>
        </p:nvSpPr>
        <p:spPr>
          <a:xfrm>
            <a:off x="2197730" y="2427897"/>
            <a:ext cx="7796540" cy="399782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ENTITY RELATIONSHIP DIAGRAM</a:t>
            </a:r>
          </a:p>
        </p:txBody>
      </p:sp>
      <p:pic>
        <p:nvPicPr>
          <p:cNvPr id="4" name="Picture 3">
            <a:extLst>
              <a:ext uri="{FF2B5EF4-FFF2-40B4-BE49-F238E27FC236}">
                <a16:creationId xmlns:a16="http://schemas.microsoft.com/office/drawing/2014/main" id="{7461FF57-066D-823B-1CAF-B4F4A1EC621F}"/>
              </a:ext>
            </a:extLst>
          </p:cNvPr>
          <p:cNvPicPr/>
          <p:nvPr/>
        </p:nvPicPr>
        <p:blipFill>
          <a:blip r:embed="rId2"/>
          <a:stretch/>
        </p:blipFill>
        <p:spPr>
          <a:xfrm>
            <a:off x="3872630" y="1885285"/>
            <a:ext cx="4446740" cy="3997828"/>
          </a:xfrm>
          <a:prstGeom prst="rect">
            <a:avLst/>
          </a:prstGeom>
          <a:ln>
            <a:noFill/>
          </a:ln>
        </p:spPr>
      </p:pic>
    </p:spTree>
    <p:extLst>
      <p:ext uri="{BB962C8B-B14F-4D97-AF65-F5344CB8AC3E}">
        <p14:creationId xmlns:p14="http://schemas.microsoft.com/office/powerpoint/2010/main" val="210939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F4D5-D075-ED9A-5AB9-76EA5AEE8888}"/>
              </a:ext>
            </a:extLst>
          </p:cNvPr>
          <p:cNvSpPr>
            <a:spLocks noGrp="1"/>
          </p:cNvSpPr>
          <p:nvPr>
            <p:ph type="title"/>
          </p:nvPr>
        </p:nvSpPr>
        <p:spPr/>
        <p:txBody>
          <a:bodyPr/>
          <a:lstStyle/>
          <a:p>
            <a:pPr algn="l"/>
            <a:r>
              <a:rPr lang="en-US" dirty="0"/>
              <a:t>ALGORITHM AND DEPLOYMENT</a:t>
            </a:r>
          </a:p>
        </p:txBody>
      </p:sp>
      <p:sp>
        <p:nvSpPr>
          <p:cNvPr id="3" name="Content Placeholder 2">
            <a:extLst>
              <a:ext uri="{FF2B5EF4-FFF2-40B4-BE49-F238E27FC236}">
                <a16:creationId xmlns:a16="http://schemas.microsoft.com/office/drawing/2014/main" id="{9CAC40E1-B697-8185-42BB-DD6D9D84C82C}"/>
              </a:ext>
            </a:extLst>
          </p:cNvPr>
          <p:cNvSpPr>
            <a:spLocks noGrp="1"/>
          </p:cNvSpPr>
          <p:nvPr>
            <p:ph idx="1"/>
          </p:nvPr>
        </p:nvSpPr>
        <p:spPr/>
        <p:txBody>
          <a:bodyPr/>
          <a:lstStyle/>
          <a:p>
            <a:endParaRPr lang="en-US" dirty="0"/>
          </a:p>
          <a:p>
            <a:r>
              <a:rPr lang="en-US" dirty="0"/>
              <a:t>LANGUAGES AND TOOLS USED :</a:t>
            </a:r>
          </a:p>
          <a:p>
            <a:pPr lvl="1"/>
            <a:r>
              <a:rPr lang="en-US" dirty="0"/>
              <a:t>Python</a:t>
            </a:r>
          </a:p>
          <a:p>
            <a:pPr lvl="1"/>
            <a:r>
              <a:rPr lang="en-US" dirty="0"/>
              <a:t>SQLite</a:t>
            </a:r>
          </a:p>
          <a:p>
            <a:r>
              <a:rPr lang="en-US" dirty="0"/>
              <a:t>DATABASE USED : </a:t>
            </a:r>
          </a:p>
          <a:p>
            <a:pPr lvl="1"/>
            <a:r>
              <a:rPr lang="en-US" dirty="0"/>
              <a:t>SQLite3</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723702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42</TotalTime>
  <Words>482</Words>
  <Application>Microsoft Macintosh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MS Shell Dlg 2</vt:lpstr>
      <vt:lpstr>Wingdings</vt:lpstr>
      <vt:lpstr>Wingdings 3</vt:lpstr>
      <vt:lpstr>Madison</vt:lpstr>
      <vt:lpstr>BUS MANAGEMENT SYSTEM</vt:lpstr>
      <vt:lpstr>PowerPoint Presentation</vt:lpstr>
      <vt:lpstr>PROBLEM STATEMENT</vt:lpstr>
      <vt:lpstr>PROPOSED SOLUTION</vt:lpstr>
      <vt:lpstr>SYSTEM APPROACH</vt:lpstr>
      <vt:lpstr>SYSTEM APPROACH</vt:lpstr>
      <vt:lpstr>SYSTEM APPROACH</vt:lpstr>
      <vt:lpstr>ALGORITHM AND DEPLOYMENT</vt:lpstr>
      <vt:lpstr>ALGORITHM AND DEPLOYMENT</vt:lpstr>
      <vt:lpstr>RESULT &amp; 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MANAGEMENT SYSTEM</dc:title>
  <dc:creator>Nidhish Kumar</dc:creator>
  <cp:lastModifiedBy>Nidhish Kumar</cp:lastModifiedBy>
  <cp:revision>1</cp:revision>
  <dcterms:created xsi:type="dcterms:W3CDTF">2024-04-24T15:45:19Z</dcterms:created>
  <dcterms:modified xsi:type="dcterms:W3CDTF">2024-04-24T16:27:32Z</dcterms:modified>
</cp:coreProperties>
</file>