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147469762" r:id="rId5"/>
    <p:sldId id="2147469759" r:id="rId6"/>
    <p:sldId id="2147469765" r:id="rId7"/>
    <p:sldId id="2147469772" r:id="rId8"/>
    <p:sldId id="2147469766" r:id="rId9"/>
    <p:sldId id="2147469761" r:id="rId10"/>
    <p:sldId id="2147469763" r:id="rId11"/>
    <p:sldId id="2147469767" r:id="rId12"/>
    <p:sldId id="2147469768" r:id="rId13"/>
    <p:sldId id="2147469769" r:id="rId14"/>
    <p:sldId id="2147469771" r:id="rId15"/>
    <p:sldId id="2147469770" r:id="rId16"/>
    <p:sldId id="21474697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0E3"/>
    <a:srgbClr val="DDE4E7"/>
    <a:srgbClr val="ECE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5701"/>
  </p:normalViewPr>
  <p:slideViewPr>
    <p:cSldViewPr snapToGrid="0" showGuides="1">
      <p:cViewPr varScale="1">
        <p:scale>
          <a:sx n="67" d="100"/>
          <a:sy n="67" d="100"/>
        </p:scale>
        <p:origin x="680"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66" d="100"/>
          <a:sy n="166" d="100"/>
        </p:scale>
        <p:origin x="546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6/10/2024</a:t>
            </a:fld>
            <a:endParaRPr lang="en-US" dirty="0"/>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dirty="0"/>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dirty="0"/>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dirty="0"/>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[Month 00, 0000]</a:t>
            </a:r>
            <a:br>
              <a:rPr lang="en-US" dirty="0"/>
            </a:br>
            <a:r>
              <a:rPr lang="en-US" dirty="0"/>
              <a:t>[Presenter Name]</a:t>
            </a:r>
            <a:br>
              <a:rPr lang="en-US" dirty="0"/>
            </a:br>
            <a:r>
              <a:rPr lang="en-US" dirty="0"/>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dirty="0"/>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dirty="0"/>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dirty="0"/>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dirty="0"/>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dirty="0"/>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 Region]</a:t>
            </a:r>
          </a:p>
          <a:p>
            <a:pPr lvl="2"/>
            <a:r>
              <a:rPr lang="en-US" dirty="0"/>
              <a:t>[Summary]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[Sector]</a:t>
            </a:r>
          </a:p>
          <a:p>
            <a:pPr lvl="1"/>
            <a:r>
              <a:rPr lang="en-US" dirty="0"/>
              <a:t>[00 years of experience]</a:t>
            </a:r>
          </a:p>
          <a:p>
            <a:pPr lvl="2"/>
            <a:r>
              <a:rPr lang="en-US" dirty="0"/>
              <a:t>[Biography]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dirty="0"/>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dirty="0"/>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dirty="0"/>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dirty="0"/>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dirty="0"/>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2024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dirty="0">
                <a:solidFill>
                  <a:schemeClr val="tx1"/>
                </a:solidFill>
              </a:rPr>
              <a:t>UST</a:t>
            </a:r>
          </a:p>
          <a:p>
            <a:pPr>
              <a:lnSpc>
                <a:spcPct val="100000"/>
              </a:lnSpc>
              <a:spcBef>
                <a:spcPts val="0"/>
              </a:spcBef>
              <a:buSzPct val="100000"/>
            </a:pPr>
            <a:endParaRPr lang="en-US" b="1" dirty="0">
              <a:solidFill>
                <a:schemeClr val="tx1"/>
              </a:solidFill>
            </a:endParaRPr>
          </a:p>
          <a:p>
            <a:pPr>
              <a:lnSpc>
                <a:spcPct val="100000"/>
              </a:lnSpc>
              <a:spcBef>
                <a:spcPts val="0"/>
              </a:spcBef>
              <a:buSzPct val="100000"/>
            </a:pPr>
            <a:r>
              <a:rPr lang="en-US" b="0" dirty="0">
                <a:solidFill>
                  <a:schemeClr val="tx1"/>
                </a:solidFill>
              </a:rPr>
              <a:t>5 Polaris Way</a:t>
            </a:r>
            <a:br>
              <a:rPr lang="en-US" b="0" dirty="0">
                <a:solidFill>
                  <a:schemeClr val="tx1"/>
                </a:solidFill>
              </a:rPr>
            </a:br>
            <a:r>
              <a:rPr lang="en-US" b="0" dirty="0">
                <a:solidFill>
                  <a:schemeClr val="tx1"/>
                </a:solidFill>
              </a:rPr>
              <a:t>Aliso Viejo, CA 92656</a:t>
            </a:r>
          </a:p>
          <a:p>
            <a:pPr>
              <a:lnSpc>
                <a:spcPct val="100000"/>
              </a:lnSpc>
              <a:spcBef>
                <a:spcPts val="0"/>
              </a:spcBef>
              <a:buSzPct val="100000"/>
            </a:pPr>
            <a:endParaRPr lang="en-US" b="0" dirty="0">
              <a:solidFill>
                <a:schemeClr val="tx1"/>
              </a:solidFill>
            </a:endParaRPr>
          </a:p>
          <a:p>
            <a:pPr>
              <a:lnSpc>
                <a:spcPct val="100000"/>
              </a:lnSpc>
              <a:spcBef>
                <a:spcPts val="0"/>
              </a:spcBef>
              <a:buSzPct val="100000"/>
            </a:pPr>
            <a:r>
              <a:rPr lang="en-US" b="0" dirty="0">
                <a:solidFill>
                  <a:schemeClr val="tx1"/>
                </a:solidFill>
              </a:rPr>
              <a:t>T 949.716.8757</a:t>
            </a:r>
            <a:br>
              <a:rPr lang="en-US" b="0" dirty="0">
                <a:solidFill>
                  <a:schemeClr val="tx1"/>
                </a:solidFill>
              </a:rPr>
            </a:br>
            <a:r>
              <a:rPr lang="en-US" b="0" dirty="0">
                <a:solidFill>
                  <a:schemeClr val="tx1"/>
                </a:solidFill>
              </a:rPr>
              <a:t>F 949.716.8396</a:t>
            </a:r>
          </a:p>
          <a:p>
            <a:pPr>
              <a:lnSpc>
                <a:spcPct val="100000"/>
              </a:lnSpc>
              <a:spcBef>
                <a:spcPts val="1200"/>
              </a:spcBef>
              <a:buSzPct val="100000"/>
            </a:pPr>
            <a:r>
              <a:rPr lang="en-US" b="1" dirty="0">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dirty="0"/>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dirty="0"/>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dirty="0">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dirty="0"/>
              <a:t>[Agenda item]</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B2CC-EBB2-6C3C-A8BF-F9A24C12F8F4}"/>
              </a:ext>
            </a:extLst>
          </p:cNvPr>
          <p:cNvSpPr>
            <a:spLocks noGrp="1"/>
          </p:cNvSpPr>
          <p:nvPr>
            <p:ph type="ctrTitle"/>
          </p:nvPr>
        </p:nvSpPr>
        <p:spPr>
          <a:xfrm>
            <a:off x="352096" y="2429533"/>
            <a:ext cx="11487807" cy="2414752"/>
          </a:xfrm>
          <a:effectLst>
            <a:innerShdw blurRad="63500" dist="50800" dir="5400000">
              <a:prstClr val="black">
                <a:alpha val="50000"/>
              </a:prstClr>
            </a:innerShdw>
          </a:effectLst>
        </p:spPr>
        <p:txBody>
          <a:bodyPr/>
          <a:lstStyle/>
          <a:p>
            <a:pPr>
              <a:lnSpc>
                <a:spcPct val="150000"/>
              </a:lnSpc>
            </a:pPr>
            <a:r>
              <a:rPr lang="en-US" sz="3600" dirty="0"/>
              <a:t>Finding Workorder From Notification Status and </a:t>
            </a:r>
            <a:br>
              <a:rPr lang="en-US" sz="3600" dirty="0"/>
            </a:br>
            <a:r>
              <a:rPr lang="en-US" sz="3600" dirty="0"/>
              <a:t>Send via Email Based on Order Type </a:t>
            </a:r>
            <a:endParaRPr lang="en-IN" sz="3600" dirty="0"/>
          </a:p>
        </p:txBody>
      </p:sp>
      <p:sp>
        <p:nvSpPr>
          <p:cNvPr id="6" name="Rectangle 5">
            <a:extLst>
              <a:ext uri="{FF2B5EF4-FFF2-40B4-BE49-F238E27FC236}">
                <a16:creationId xmlns:a16="http://schemas.microsoft.com/office/drawing/2014/main" id="{B448D457-C907-C21B-EDCA-076D7CE992E9}"/>
              </a:ext>
            </a:extLst>
          </p:cNvPr>
          <p:cNvSpPr/>
          <p:nvPr/>
        </p:nvSpPr>
        <p:spPr>
          <a:xfrm>
            <a:off x="6095999" y="1058916"/>
            <a:ext cx="5171090" cy="117715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00000"/>
              </a:lnSpc>
            </a:pPr>
            <a:r>
              <a:rPr lang="en-US" sz="4400" dirty="0"/>
              <a:t>GROUP 1</a:t>
            </a:r>
            <a:endParaRPr lang="en-IN" sz="4400" dirty="0"/>
          </a:p>
        </p:txBody>
      </p:sp>
    </p:spTree>
    <p:extLst>
      <p:ext uri="{BB962C8B-B14F-4D97-AF65-F5344CB8AC3E}">
        <p14:creationId xmlns:p14="http://schemas.microsoft.com/office/powerpoint/2010/main" val="218083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15224E-0BD3-C3C2-7AF6-B38FE08237B9}"/>
              </a:ext>
            </a:extLst>
          </p:cNvPr>
          <p:cNvSpPr>
            <a:spLocks noGrp="1"/>
          </p:cNvSpPr>
          <p:nvPr>
            <p:ph type="sldNum" sz="quarter" idx="12"/>
          </p:nvPr>
        </p:nvSpPr>
        <p:spPr/>
        <p:txBody>
          <a:bodyPr/>
          <a:lstStyle/>
          <a:p>
            <a:fld id="{B58DE5F1-E0F9-4CCA-92B7-7A6FC4DFEE14}" type="slidenum">
              <a:rPr lang="en-US" smtClean="0"/>
              <a:pPr/>
              <a:t>10</a:t>
            </a:fld>
            <a:endParaRPr lang="en-US" dirty="0"/>
          </a:p>
        </p:txBody>
      </p:sp>
      <p:pic>
        <p:nvPicPr>
          <p:cNvPr id="7" name="Picture 6">
            <a:extLst>
              <a:ext uri="{FF2B5EF4-FFF2-40B4-BE49-F238E27FC236}">
                <a16:creationId xmlns:a16="http://schemas.microsoft.com/office/drawing/2014/main" id="{3AEC034A-8F45-CCDE-78A9-BCF6FA814ABD}"/>
              </a:ext>
            </a:extLst>
          </p:cNvPr>
          <p:cNvPicPr>
            <a:picLocks noChangeAspect="1"/>
          </p:cNvPicPr>
          <p:nvPr/>
        </p:nvPicPr>
        <p:blipFill>
          <a:blip r:embed="rId2"/>
          <a:stretch>
            <a:fillRect/>
          </a:stretch>
        </p:blipFill>
        <p:spPr>
          <a:xfrm>
            <a:off x="149087" y="1078400"/>
            <a:ext cx="5804450" cy="5113677"/>
          </a:xfrm>
          <a:prstGeom prst="rect">
            <a:avLst/>
          </a:prstGeom>
        </p:spPr>
      </p:pic>
      <p:pic>
        <p:nvPicPr>
          <p:cNvPr id="9" name="Picture 8">
            <a:extLst>
              <a:ext uri="{FF2B5EF4-FFF2-40B4-BE49-F238E27FC236}">
                <a16:creationId xmlns:a16="http://schemas.microsoft.com/office/drawing/2014/main" id="{560650FE-5879-D889-7414-AB83A2844502}"/>
              </a:ext>
            </a:extLst>
          </p:cNvPr>
          <p:cNvPicPr>
            <a:picLocks noChangeAspect="1"/>
          </p:cNvPicPr>
          <p:nvPr/>
        </p:nvPicPr>
        <p:blipFill>
          <a:blip r:embed="rId3"/>
          <a:stretch>
            <a:fillRect/>
          </a:stretch>
        </p:blipFill>
        <p:spPr>
          <a:xfrm>
            <a:off x="6238463" y="1078400"/>
            <a:ext cx="5804450" cy="5113676"/>
          </a:xfrm>
          <a:prstGeom prst="rect">
            <a:avLst/>
          </a:prstGeom>
        </p:spPr>
      </p:pic>
      <p:sp>
        <p:nvSpPr>
          <p:cNvPr id="10" name="TextBox 9">
            <a:extLst>
              <a:ext uri="{FF2B5EF4-FFF2-40B4-BE49-F238E27FC236}">
                <a16:creationId xmlns:a16="http://schemas.microsoft.com/office/drawing/2014/main" id="{E5CC63BD-2005-62BE-BBBF-E4CDE0936CBD}"/>
              </a:ext>
            </a:extLst>
          </p:cNvPr>
          <p:cNvSpPr txBox="1"/>
          <p:nvPr/>
        </p:nvSpPr>
        <p:spPr>
          <a:xfrm>
            <a:off x="3964914" y="219303"/>
            <a:ext cx="4740966" cy="460902"/>
          </a:xfrm>
          <a:prstGeom prst="rect">
            <a:avLst/>
          </a:prstGeom>
          <a:noFill/>
        </p:spPr>
        <p:txBody>
          <a:bodyPr wrap="square" lIns="0" tIns="0" rIns="0" bIns="0" rtlCol="0">
            <a:noAutofit/>
          </a:bodyPr>
          <a:lstStyle/>
          <a:p>
            <a:pPr>
              <a:lnSpc>
                <a:spcPct val="100000"/>
              </a:lnSpc>
              <a:spcBef>
                <a:spcPts val="1200"/>
              </a:spcBef>
              <a:buSzPct val="100000"/>
            </a:pPr>
            <a:r>
              <a:rPr lang="en-US" sz="4000" b="1" dirty="0">
                <a:solidFill>
                  <a:schemeClr val="bg1"/>
                </a:solidFill>
              </a:rPr>
              <a:t> Distribution Lists</a:t>
            </a:r>
            <a:endParaRPr lang="en-IN" sz="4000" b="1" dirty="0">
              <a:solidFill>
                <a:schemeClr val="bg1"/>
              </a:solidFill>
            </a:endParaRPr>
          </a:p>
        </p:txBody>
      </p:sp>
    </p:spTree>
    <p:extLst>
      <p:ext uri="{BB962C8B-B14F-4D97-AF65-F5344CB8AC3E}">
        <p14:creationId xmlns:p14="http://schemas.microsoft.com/office/powerpoint/2010/main" val="49906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6231BB-38AC-8727-76A0-7E58FBA91823}"/>
              </a:ext>
            </a:extLst>
          </p:cNvPr>
          <p:cNvSpPr>
            <a:spLocks noGrp="1"/>
          </p:cNvSpPr>
          <p:nvPr>
            <p:ph type="sldNum" sz="quarter" idx="12"/>
          </p:nvPr>
        </p:nvSpPr>
        <p:spPr/>
        <p:txBody>
          <a:bodyPr/>
          <a:lstStyle/>
          <a:p>
            <a:fld id="{B58DE5F1-E0F9-4CCA-92B7-7A6FC4DFEE14}" type="slidenum">
              <a:rPr lang="en-US" smtClean="0"/>
              <a:t>11</a:t>
            </a:fld>
            <a:endParaRPr lang="en-US" dirty="0"/>
          </a:p>
        </p:txBody>
      </p:sp>
      <p:sp>
        <p:nvSpPr>
          <p:cNvPr id="5" name="Rectangle 4">
            <a:extLst>
              <a:ext uri="{FF2B5EF4-FFF2-40B4-BE49-F238E27FC236}">
                <a16:creationId xmlns:a16="http://schemas.microsoft.com/office/drawing/2014/main" id="{10FAC06E-C4B1-4732-3DCA-244B43A59372}"/>
              </a:ext>
            </a:extLst>
          </p:cNvPr>
          <p:cNvSpPr/>
          <p:nvPr/>
        </p:nvSpPr>
        <p:spPr>
          <a:xfrm>
            <a:off x="0" y="0"/>
            <a:ext cx="12191999" cy="6162675"/>
          </a:xfrm>
          <a:prstGeom prst="rect">
            <a:avLst/>
          </a:prstGeom>
          <a:solidFill>
            <a:schemeClr val="tx2">
              <a:lumMod val="75000"/>
            </a:schemeClr>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pic>
        <p:nvPicPr>
          <p:cNvPr id="7" name="Picture 6">
            <a:extLst>
              <a:ext uri="{FF2B5EF4-FFF2-40B4-BE49-F238E27FC236}">
                <a16:creationId xmlns:a16="http://schemas.microsoft.com/office/drawing/2014/main" id="{BAF77C69-DB8B-CF7D-52DB-0273C2D971CE}"/>
              </a:ext>
            </a:extLst>
          </p:cNvPr>
          <p:cNvPicPr>
            <a:picLocks noChangeAspect="1"/>
          </p:cNvPicPr>
          <p:nvPr/>
        </p:nvPicPr>
        <p:blipFill>
          <a:blip r:embed="rId2"/>
          <a:stretch>
            <a:fillRect/>
          </a:stretch>
        </p:blipFill>
        <p:spPr>
          <a:xfrm>
            <a:off x="577977" y="937577"/>
            <a:ext cx="10925175" cy="5105400"/>
          </a:xfrm>
          <a:prstGeom prst="rect">
            <a:avLst/>
          </a:prstGeom>
        </p:spPr>
      </p:pic>
      <p:sp>
        <p:nvSpPr>
          <p:cNvPr id="8" name="TextBox 7">
            <a:extLst>
              <a:ext uri="{FF2B5EF4-FFF2-40B4-BE49-F238E27FC236}">
                <a16:creationId xmlns:a16="http://schemas.microsoft.com/office/drawing/2014/main" id="{3A215EC2-5E86-EF82-288C-8636515FE050}"/>
              </a:ext>
            </a:extLst>
          </p:cNvPr>
          <p:cNvSpPr txBox="1"/>
          <p:nvPr/>
        </p:nvSpPr>
        <p:spPr>
          <a:xfrm>
            <a:off x="952500" y="230664"/>
            <a:ext cx="4629150" cy="476250"/>
          </a:xfrm>
          <a:prstGeom prst="rect">
            <a:avLst/>
          </a:prstGeom>
          <a:noFill/>
        </p:spPr>
        <p:txBody>
          <a:bodyPr wrap="square" lIns="0" tIns="0" rIns="0" bIns="0" rtlCol="0">
            <a:noAutofit/>
          </a:bodyPr>
          <a:lstStyle/>
          <a:p>
            <a:pPr>
              <a:lnSpc>
                <a:spcPct val="100000"/>
              </a:lnSpc>
              <a:spcBef>
                <a:spcPts val="1200"/>
              </a:spcBef>
              <a:buSzPct val="100000"/>
            </a:pPr>
            <a:r>
              <a:rPr lang="en-US" sz="3200" dirty="0">
                <a:solidFill>
                  <a:schemeClr val="bg1"/>
                </a:solidFill>
              </a:rPr>
              <a:t>CDS View</a:t>
            </a:r>
            <a:endParaRPr lang="en-IN" sz="3200" dirty="0">
              <a:solidFill>
                <a:schemeClr val="bg1"/>
              </a:solidFill>
            </a:endParaRPr>
          </a:p>
        </p:txBody>
      </p:sp>
    </p:spTree>
    <p:extLst>
      <p:ext uri="{BB962C8B-B14F-4D97-AF65-F5344CB8AC3E}">
        <p14:creationId xmlns:p14="http://schemas.microsoft.com/office/powerpoint/2010/main" val="362952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4A6BA2-30EC-03C1-E89C-0F8A16FBA6EB}"/>
              </a:ext>
            </a:extLst>
          </p:cNvPr>
          <p:cNvSpPr/>
          <p:nvPr/>
        </p:nvSpPr>
        <p:spPr>
          <a:xfrm>
            <a:off x="876301" y="0"/>
            <a:ext cx="10477499" cy="6858000"/>
          </a:xfrm>
          <a:prstGeom prst="rect">
            <a:avLst/>
          </a:prstGeom>
          <a:solidFill>
            <a:srgbClr val="D7E0E3"/>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dirty="0"/>
          </a:p>
        </p:txBody>
      </p:sp>
      <p:sp>
        <p:nvSpPr>
          <p:cNvPr id="4" name="Slide Number Placeholder 3">
            <a:extLst>
              <a:ext uri="{FF2B5EF4-FFF2-40B4-BE49-F238E27FC236}">
                <a16:creationId xmlns:a16="http://schemas.microsoft.com/office/drawing/2014/main" id="{36FD197D-2D9B-1D8B-0503-04375211541D}"/>
              </a:ext>
            </a:extLst>
          </p:cNvPr>
          <p:cNvSpPr>
            <a:spLocks noGrp="1"/>
          </p:cNvSpPr>
          <p:nvPr>
            <p:ph type="sldNum" sz="quarter" idx="12"/>
          </p:nvPr>
        </p:nvSpPr>
        <p:spPr/>
        <p:txBody>
          <a:bodyPr/>
          <a:lstStyle/>
          <a:p>
            <a:fld id="{B58DE5F1-E0F9-4CCA-92B7-7A6FC4DFEE14}" type="slidenum">
              <a:rPr lang="en-US" smtClean="0"/>
              <a:t>12</a:t>
            </a:fld>
            <a:endParaRPr lang="en-US" dirty="0"/>
          </a:p>
        </p:txBody>
      </p:sp>
      <p:pic>
        <p:nvPicPr>
          <p:cNvPr id="7" name="Picture 6">
            <a:extLst>
              <a:ext uri="{FF2B5EF4-FFF2-40B4-BE49-F238E27FC236}">
                <a16:creationId xmlns:a16="http://schemas.microsoft.com/office/drawing/2014/main" id="{376C49CC-6568-73EA-AED7-96FE4A755AC0}"/>
              </a:ext>
            </a:extLst>
          </p:cNvPr>
          <p:cNvPicPr>
            <a:picLocks noChangeAspect="1"/>
          </p:cNvPicPr>
          <p:nvPr/>
        </p:nvPicPr>
        <p:blipFill>
          <a:blip r:embed="rId2"/>
          <a:stretch>
            <a:fillRect/>
          </a:stretch>
        </p:blipFill>
        <p:spPr>
          <a:xfrm>
            <a:off x="464057" y="781050"/>
            <a:ext cx="11359135" cy="5621020"/>
          </a:xfrm>
          <a:prstGeom prst="rect">
            <a:avLst/>
          </a:prstGeom>
        </p:spPr>
      </p:pic>
      <p:sp>
        <p:nvSpPr>
          <p:cNvPr id="8" name="TextBox 7">
            <a:extLst>
              <a:ext uri="{FF2B5EF4-FFF2-40B4-BE49-F238E27FC236}">
                <a16:creationId xmlns:a16="http://schemas.microsoft.com/office/drawing/2014/main" id="{A0A181B2-AD07-C70B-CCC3-A9A88BBB28ED}"/>
              </a:ext>
            </a:extLst>
          </p:cNvPr>
          <p:cNvSpPr txBox="1"/>
          <p:nvPr/>
        </p:nvSpPr>
        <p:spPr>
          <a:xfrm>
            <a:off x="876301" y="236855"/>
            <a:ext cx="6924675" cy="379730"/>
          </a:xfrm>
          <a:prstGeom prst="rect">
            <a:avLst/>
          </a:prstGeom>
          <a:noFill/>
        </p:spPr>
        <p:txBody>
          <a:bodyPr wrap="square" lIns="0" tIns="0" rIns="0" bIns="0" rtlCol="0">
            <a:noAutofit/>
          </a:bodyPr>
          <a:lstStyle/>
          <a:p>
            <a:pPr>
              <a:lnSpc>
                <a:spcPct val="100000"/>
              </a:lnSpc>
              <a:spcBef>
                <a:spcPts val="1200"/>
              </a:spcBef>
              <a:buSzPct val="100000"/>
            </a:pPr>
            <a:r>
              <a:rPr lang="en-US" sz="2800" dirty="0"/>
              <a:t>Calling CDS view through Driver program </a:t>
            </a:r>
            <a:endParaRPr lang="en-IN" sz="2800" dirty="0"/>
          </a:p>
        </p:txBody>
      </p:sp>
    </p:spTree>
    <p:extLst>
      <p:ext uri="{BB962C8B-B14F-4D97-AF65-F5344CB8AC3E}">
        <p14:creationId xmlns:p14="http://schemas.microsoft.com/office/powerpoint/2010/main" val="11145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C5BEC3-3E1F-D23F-4ABA-1D2BFA00C911}"/>
              </a:ext>
            </a:extLst>
          </p:cNvPr>
          <p:cNvSpPr>
            <a:spLocks noGrp="1"/>
          </p:cNvSpPr>
          <p:nvPr>
            <p:ph type="sldNum" sz="quarter" idx="12"/>
          </p:nvPr>
        </p:nvSpPr>
        <p:spPr/>
        <p:txBody>
          <a:bodyPr/>
          <a:lstStyle/>
          <a:p>
            <a:fld id="{B58DE5F1-E0F9-4CCA-92B7-7A6FC4DFEE14}" type="slidenum">
              <a:rPr lang="en-US" smtClean="0"/>
              <a:t>13</a:t>
            </a:fld>
            <a:endParaRPr lang="en-US" dirty="0"/>
          </a:p>
        </p:txBody>
      </p:sp>
      <p:sp>
        <p:nvSpPr>
          <p:cNvPr id="6" name="Rectangle 5">
            <a:extLst>
              <a:ext uri="{FF2B5EF4-FFF2-40B4-BE49-F238E27FC236}">
                <a16:creationId xmlns:a16="http://schemas.microsoft.com/office/drawing/2014/main" id="{349843E1-03D2-7624-0D70-F00CBE09AC78}"/>
              </a:ext>
            </a:extLst>
          </p:cNvPr>
          <p:cNvSpPr/>
          <p:nvPr/>
        </p:nvSpPr>
        <p:spPr>
          <a:xfrm>
            <a:off x="662152" y="1429407"/>
            <a:ext cx="9165020" cy="3633481"/>
          </a:xfrm>
          <a:prstGeom prst="rect">
            <a:avLst/>
          </a:prstGeom>
          <a:solidFill>
            <a:srgbClr val="C2BCBE"/>
          </a:solidFill>
          <a:ln>
            <a:solidFill>
              <a:srgbClr val="DDE4E7"/>
            </a:solidFill>
          </a:ln>
        </p:spPr>
        <p:style>
          <a:lnRef idx="0">
            <a:schemeClr val="accent1"/>
          </a:lnRef>
          <a:fillRef idx="1">
            <a:schemeClr val="accent1"/>
          </a:fillRef>
          <a:effectRef idx="0">
            <a:srgbClr val="000000"/>
          </a:effectRef>
          <a:fontRef idx="minor">
            <a:schemeClr val="bg1"/>
          </a:fontRef>
        </p:style>
        <p:txBody>
          <a:bodyPr rtlCol="0" anchor="ctr"/>
          <a:lstStyle/>
          <a:p>
            <a:pPr>
              <a:lnSpc>
                <a:spcPct val="100000"/>
              </a:lnSpc>
            </a:pPr>
            <a:r>
              <a:rPr lang="en-US" sz="7200" dirty="0">
                <a:solidFill>
                  <a:schemeClr val="tx1"/>
                </a:solidFill>
              </a:rPr>
              <a:t> Thank you </a:t>
            </a:r>
            <a:endParaRPr lang="en-IN" sz="7200" dirty="0">
              <a:solidFill>
                <a:schemeClr val="tx1"/>
              </a:solidFill>
            </a:endParaRPr>
          </a:p>
        </p:txBody>
      </p:sp>
    </p:spTree>
    <p:extLst>
      <p:ext uri="{BB962C8B-B14F-4D97-AF65-F5344CB8AC3E}">
        <p14:creationId xmlns:p14="http://schemas.microsoft.com/office/powerpoint/2010/main" val="17603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6">
            <a:extLst>
              <a:ext uri="{FF2B5EF4-FFF2-40B4-BE49-F238E27FC236}">
                <a16:creationId xmlns:a16="http://schemas.microsoft.com/office/drawing/2014/main" id="{9C14A9D7-6F1F-1307-D964-A412A319BD75}"/>
              </a:ext>
            </a:extLst>
          </p:cNvPr>
          <p:cNvPicPr>
            <a:picLocks noGrp="1" noChangeAspect="1"/>
          </p:cNvPicPr>
          <p:nvPr>
            <p:ph idx="1"/>
          </p:nvPr>
        </p:nvPicPr>
        <p:blipFill>
          <a:blip r:embed="rId2"/>
          <a:stretch/>
        </p:blipFill>
        <p:spPr>
          <a:xfrm>
            <a:off x="0" y="364489"/>
            <a:ext cx="8254274" cy="5512435"/>
          </a:xfrm>
          <a:noFill/>
        </p:spPr>
      </p:pic>
      <p:sp>
        <p:nvSpPr>
          <p:cNvPr id="11" name="Slide Number Placeholder 2">
            <a:extLst>
              <a:ext uri="{FF2B5EF4-FFF2-40B4-BE49-F238E27FC236}">
                <a16:creationId xmlns:a16="http://schemas.microsoft.com/office/drawing/2014/main" id="{E2D0346B-B5C2-72A7-5E21-BC9CFFDA8CC3}"/>
              </a:ext>
            </a:extLst>
          </p:cNvPr>
          <p:cNvSpPr>
            <a:spLocks noGrp="1"/>
          </p:cNvSpPr>
          <p:nvPr>
            <p:ph type="sldNum" sz="quarter" idx="12"/>
          </p:nvPr>
        </p:nvSpPr>
        <p:spPr>
          <a:xfrm>
            <a:off x="11503152" y="6402070"/>
            <a:ext cx="320040" cy="182880"/>
          </a:xfrm>
        </p:spPr>
        <p:txBody>
          <a:bodyPr/>
          <a:lstStyle/>
          <a:p>
            <a:pPr>
              <a:spcAft>
                <a:spcPts val="600"/>
              </a:spcAft>
            </a:pPr>
            <a:fld id="{B58DE5F1-E0F9-4CCA-92B7-7A6FC4DFEE14}" type="slidenum">
              <a:rPr lang="en-US" smtClean="0"/>
              <a:pPr>
                <a:spcAft>
                  <a:spcPts val="600"/>
                </a:spcAft>
              </a:pPr>
              <a:t>2</a:t>
            </a:fld>
            <a:endParaRPr lang="en-US"/>
          </a:p>
        </p:txBody>
      </p:sp>
      <p:sp>
        <p:nvSpPr>
          <p:cNvPr id="7" name="Rectangle 6">
            <a:extLst>
              <a:ext uri="{FF2B5EF4-FFF2-40B4-BE49-F238E27FC236}">
                <a16:creationId xmlns:a16="http://schemas.microsoft.com/office/drawing/2014/main" id="{4723AD5D-98BC-24E2-2A2D-E929FF5C7574}"/>
              </a:ext>
            </a:extLst>
          </p:cNvPr>
          <p:cNvSpPr/>
          <p:nvPr/>
        </p:nvSpPr>
        <p:spPr>
          <a:xfrm>
            <a:off x="6276975" y="3243135"/>
            <a:ext cx="4920234" cy="3190875"/>
          </a:xfrm>
          <a:prstGeom prst="rect">
            <a:avLst/>
          </a:prstGeom>
          <a:solidFill>
            <a:srgbClr val="D7E0E3"/>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dirty="0"/>
          </a:p>
        </p:txBody>
      </p:sp>
      <p:sp>
        <p:nvSpPr>
          <p:cNvPr id="8" name="TextBox 7">
            <a:extLst>
              <a:ext uri="{FF2B5EF4-FFF2-40B4-BE49-F238E27FC236}">
                <a16:creationId xmlns:a16="http://schemas.microsoft.com/office/drawing/2014/main" id="{BF651326-3DAB-12DF-1F99-1DBD533DE407}"/>
              </a:ext>
            </a:extLst>
          </p:cNvPr>
          <p:cNvSpPr txBox="1"/>
          <p:nvPr/>
        </p:nvSpPr>
        <p:spPr>
          <a:xfrm>
            <a:off x="6406134" y="3968878"/>
            <a:ext cx="4791075" cy="2524632"/>
          </a:xfrm>
          <a:prstGeom prst="rect">
            <a:avLst/>
          </a:prstGeom>
          <a:noFill/>
        </p:spPr>
        <p:txBody>
          <a:bodyPr wrap="square" lIns="0" tIns="0" rIns="0" bIns="0" rtlCol="0">
            <a:noAutofit/>
          </a:bodyPr>
          <a:lstStyle/>
          <a:p>
            <a:pPr>
              <a:lnSpc>
                <a:spcPct val="100000"/>
              </a:lnSpc>
              <a:spcBef>
                <a:spcPts val="1200"/>
              </a:spcBef>
              <a:buSzPct val="100000"/>
            </a:pPr>
            <a:r>
              <a:rPr lang="en-US" sz="3200" dirty="0">
                <a:solidFill>
                  <a:schemeClr val="bg1"/>
                </a:solidFill>
                <a:latin typeface="Aptos" panose="020B0004020202020204" pitchFamily="34" charset="0"/>
                <a:cs typeface="Aharoni" panose="020F0502020204030204" pitchFamily="2" charset="-79"/>
              </a:rPr>
              <a:t>Dhanush </a:t>
            </a:r>
            <a:r>
              <a:rPr lang="en-US" sz="3200" dirty="0" err="1">
                <a:solidFill>
                  <a:schemeClr val="bg1"/>
                </a:solidFill>
                <a:latin typeface="Aptos" panose="020B0004020202020204" pitchFamily="34" charset="0"/>
                <a:cs typeface="Aharoni" panose="020F0502020204030204" pitchFamily="2" charset="-79"/>
              </a:rPr>
              <a:t>Kaduluri</a:t>
            </a:r>
            <a:r>
              <a:rPr lang="en-US" sz="3200" dirty="0">
                <a:solidFill>
                  <a:schemeClr val="bg1"/>
                </a:solidFill>
                <a:latin typeface="Aptos" panose="020B0004020202020204" pitchFamily="34" charset="0"/>
                <a:cs typeface="Aharoni" panose="020F0502020204030204" pitchFamily="2" charset="-79"/>
              </a:rPr>
              <a:t> -280403</a:t>
            </a:r>
          </a:p>
          <a:p>
            <a:pPr>
              <a:lnSpc>
                <a:spcPct val="100000"/>
              </a:lnSpc>
              <a:spcBef>
                <a:spcPts val="1200"/>
              </a:spcBef>
              <a:buSzPct val="100000"/>
            </a:pPr>
            <a:r>
              <a:rPr lang="en-US" sz="3200" dirty="0">
                <a:solidFill>
                  <a:schemeClr val="bg1"/>
                </a:solidFill>
                <a:latin typeface="Aptos" panose="020B0004020202020204" pitchFamily="34" charset="0"/>
                <a:cs typeface="Aharoni" panose="020F0502020204030204" pitchFamily="2" charset="-79"/>
              </a:rPr>
              <a:t>Nidhisha Sonaji-280408</a:t>
            </a:r>
          </a:p>
          <a:p>
            <a:pPr>
              <a:lnSpc>
                <a:spcPct val="100000"/>
              </a:lnSpc>
              <a:spcBef>
                <a:spcPts val="1200"/>
              </a:spcBef>
              <a:buSzPct val="100000"/>
            </a:pPr>
            <a:r>
              <a:rPr lang="en-US" sz="3200" dirty="0" err="1">
                <a:solidFill>
                  <a:schemeClr val="bg1"/>
                </a:solidFill>
                <a:latin typeface="Aptos" panose="020B0004020202020204" pitchFamily="34" charset="0"/>
                <a:cs typeface="Aharoni" panose="020F0502020204030204" pitchFamily="2" charset="-79"/>
              </a:rPr>
              <a:t>Rashik</a:t>
            </a:r>
            <a:r>
              <a:rPr lang="en-US" sz="3200" dirty="0">
                <a:solidFill>
                  <a:schemeClr val="bg1"/>
                </a:solidFill>
                <a:latin typeface="Aptos" panose="020B0004020202020204" pitchFamily="34" charset="0"/>
                <a:cs typeface="Aharoni" panose="020F0502020204030204" pitchFamily="2" charset="-79"/>
              </a:rPr>
              <a:t> Shaik-280402</a:t>
            </a:r>
            <a:endParaRPr lang="en-IN" sz="3200" dirty="0">
              <a:solidFill>
                <a:schemeClr val="bg1"/>
              </a:solidFill>
              <a:latin typeface="Aptos" panose="020B0004020202020204" pitchFamily="34" charset="0"/>
              <a:cs typeface="Aharoni" panose="020F0502020204030204" pitchFamily="2" charset="-79"/>
            </a:endParaRPr>
          </a:p>
        </p:txBody>
      </p:sp>
      <p:sp>
        <p:nvSpPr>
          <p:cNvPr id="9" name="Rectangle 8">
            <a:extLst>
              <a:ext uri="{FF2B5EF4-FFF2-40B4-BE49-F238E27FC236}">
                <a16:creationId xmlns:a16="http://schemas.microsoft.com/office/drawing/2014/main" id="{658FDB1C-57DE-21BC-647D-2C79C65576B6}"/>
              </a:ext>
            </a:extLst>
          </p:cNvPr>
          <p:cNvSpPr/>
          <p:nvPr/>
        </p:nvSpPr>
        <p:spPr>
          <a:xfrm>
            <a:off x="7648865" y="1528159"/>
            <a:ext cx="3548344" cy="1343278"/>
          </a:xfrm>
          <a:prstGeom prst="rect">
            <a:avLst/>
          </a:prstGeom>
          <a:solidFill>
            <a:srgbClr val="C2BCBE"/>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dirty="0"/>
          </a:p>
        </p:txBody>
      </p:sp>
      <p:sp>
        <p:nvSpPr>
          <p:cNvPr id="10" name="TextBox 9">
            <a:extLst>
              <a:ext uri="{FF2B5EF4-FFF2-40B4-BE49-F238E27FC236}">
                <a16:creationId xmlns:a16="http://schemas.microsoft.com/office/drawing/2014/main" id="{FA2ECE50-F66B-F632-1389-BDCEA44FECFB}"/>
              </a:ext>
            </a:extLst>
          </p:cNvPr>
          <p:cNvSpPr txBox="1"/>
          <p:nvPr/>
        </p:nvSpPr>
        <p:spPr>
          <a:xfrm>
            <a:off x="8392386" y="1830720"/>
            <a:ext cx="3048000" cy="490506"/>
          </a:xfrm>
          <a:prstGeom prst="rect">
            <a:avLst/>
          </a:prstGeom>
          <a:noFill/>
        </p:spPr>
        <p:txBody>
          <a:bodyPr wrap="square" lIns="0" tIns="0" rIns="0" bIns="0" rtlCol="0">
            <a:noAutofit/>
          </a:bodyPr>
          <a:lstStyle/>
          <a:p>
            <a:pPr>
              <a:lnSpc>
                <a:spcPct val="100000"/>
              </a:lnSpc>
              <a:spcBef>
                <a:spcPts val="1200"/>
              </a:spcBef>
              <a:buSzPct val="100000"/>
            </a:pPr>
            <a:r>
              <a:rPr lang="en-US" sz="1800" dirty="0">
                <a:solidFill>
                  <a:schemeClr val="bg1"/>
                </a:solidFill>
              </a:rPr>
              <a:t>  </a:t>
            </a:r>
            <a:r>
              <a:rPr lang="en-US" sz="4800" b="1" dirty="0">
                <a:solidFill>
                  <a:schemeClr val="bg1"/>
                </a:solidFill>
                <a:latin typeface="Aptos" panose="020B0004020202020204" pitchFamily="34" charset="0"/>
              </a:rPr>
              <a:t>TEAM</a:t>
            </a:r>
            <a:endParaRPr lang="en-IN" sz="1800" b="1" dirty="0">
              <a:solidFill>
                <a:schemeClr val="bg1"/>
              </a:solidFill>
              <a:latin typeface="Aptos" panose="020B0004020202020204" pitchFamily="34" charset="0"/>
            </a:endParaRPr>
          </a:p>
        </p:txBody>
      </p:sp>
    </p:spTree>
    <p:extLst>
      <p:ext uri="{BB962C8B-B14F-4D97-AF65-F5344CB8AC3E}">
        <p14:creationId xmlns:p14="http://schemas.microsoft.com/office/powerpoint/2010/main" val="349261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A959-6D4D-F6F3-6FB1-973A87F452F2}"/>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CA25BC8F-DD25-B1A4-3E98-56F7B231043B}"/>
              </a:ext>
            </a:extLst>
          </p:cNvPr>
          <p:cNvSpPr>
            <a:spLocks noGrp="1"/>
          </p:cNvSpPr>
          <p:nvPr>
            <p:ph sz="half" idx="1"/>
          </p:nvPr>
        </p:nvSpPr>
        <p:spPr>
          <a:xfrm>
            <a:off x="365760" y="1609725"/>
            <a:ext cx="8202168" cy="4471035"/>
          </a:xfrm>
        </p:spPr>
        <p:txBody>
          <a:bodyPr>
            <a:normAutofit/>
          </a:bodyPr>
          <a:lstStyle/>
          <a:p>
            <a:r>
              <a:rPr lang="en-US" dirty="0"/>
              <a:t>Introduction</a:t>
            </a:r>
          </a:p>
          <a:p>
            <a:r>
              <a:rPr lang="en-US" dirty="0"/>
              <a:t>Tables Used</a:t>
            </a:r>
          </a:p>
          <a:p>
            <a:r>
              <a:rPr lang="en-US" dirty="0"/>
              <a:t>Reports</a:t>
            </a:r>
          </a:p>
          <a:p>
            <a:r>
              <a:rPr lang="en-US" dirty="0"/>
              <a:t>Distribution lists</a:t>
            </a:r>
          </a:p>
          <a:p>
            <a:r>
              <a:rPr lang="en-IN" dirty="0"/>
              <a:t>Selection Screen</a:t>
            </a:r>
          </a:p>
          <a:p>
            <a:r>
              <a:rPr lang="en-IN" dirty="0"/>
              <a:t>OOALV Report</a:t>
            </a:r>
          </a:p>
          <a:p>
            <a:r>
              <a:rPr lang="en-IN" dirty="0"/>
              <a:t>Adobe Form</a:t>
            </a:r>
          </a:p>
          <a:p>
            <a:r>
              <a:rPr lang="en-IN" dirty="0"/>
              <a:t>Email Notification</a:t>
            </a:r>
          </a:p>
          <a:p>
            <a:r>
              <a:rPr lang="en-IN" dirty="0"/>
              <a:t>Distribution Lists (PM01, PM02)</a:t>
            </a:r>
          </a:p>
          <a:p>
            <a:r>
              <a:rPr lang="en-IN" dirty="0"/>
              <a:t>CDS View</a:t>
            </a:r>
          </a:p>
        </p:txBody>
      </p:sp>
      <p:sp>
        <p:nvSpPr>
          <p:cNvPr id="5" name="Slide Number Placeholder 4">
            <a:extLst>
              <a:ext uri="{FF2B5EF4-FFF2-40B4-BE49-F238E27FC236}">
                <a16:creationId xmlns:a16="http://schemas.microsoft.com/office/drawing/2014/main" id="{B0B00B4A-0AAF-06F0-F114-D7076C87BA8C}"/>
              </a:ext>
            </a:extLst>
          </p:cNvPr>
          <p:cNvSpPr>
            <a:spLocks noGrp="1"/>
          </p:cNvSpPr>
          <p:nvPr>
            <p:ph type="sldNum" sz="quarter" idx="12"/>
          </p:nvPr>
        </p:nvSpPr>
        <p:spPr/>
        <p:txBody>
          <a:bodyPr/>
          <a:lstStyle/>
          <a:p>
            <a:fld id="{B58DE5F1-E0F9-4CCA-92B7-7A6FC4DFEE14}" type="slidenum">
              <a:rPr lang="en-US" smtClean="0"/>
              <a:t>3</a:t>
            </a:fld>
            <a:endParaRPr lang="en-US" dirty="0"/>
          </a:p>
        </p:txBody>
      </p:sp>
      <p:sp>
        <p:nvSpPr>
          <p:cNvPr id="6" name="TextBox 5">
            <a:extLst>
              <a:ext uri="{FF2B5EF4-FFF2-40B4-BE49-F238E27FC236}">
                <a16:creationId xmlns:a16="http://schemas.microsoft.com/office/drawing/2014/main" id="{DAF3457D-78BB-49BC-1F73-2A3BEEADAA84}"/>
              </a:ext>
            </a:extLst>
          </p:cNvPr>
          <p:cNvSpPr txBox="1"/>
          <p:nvPr/>
        </p:nvSpPr>
        <p:spPr>
          <a:xfrm>
            <a:off x="5314950" y="1054418"/>
            <a:ext cx="3371850" cy="781050"/>
          </a:xfrm>
          <a:prstGeom prst="rect">
            <a:avLst/>
          </a:prstGeom>
          <a:noFill/>
        </p:spPr>
        <p:txBody>
          <a:bodyPr wrap="square" lIns="0" tIns="0" rIns="0" bIns="0" rtlCol="0">
            <a:noAutofit/>
          </a:bodyPr>
          <a:lstStyle/>
          <a:p>
            <a:pPr>
              <a:lnSpc>
                <a:spcPct val="100000"/>
              </a:lnSpc>
              <a:spcBef>
                <a:spcPts val="1200"/>
              </a:spcBef>
              <a:buSzPct val="100000"/>
            </a:pPr>
            <a:r>
              <a:rPr lang="en-US" sz="2400" dirty="0"/>
              <a:t>Package -  ZG01_PACK</a:t>
            </a:r>
            <a:endParaRPr lang="en-IN" sz="2400" dirty="0"/>
          </a:p>
        </p:txBody>
      </p:sp>
    </p:spTree>
    <p:extLst>
      <p:ext uri="{BB962C8B-B14F-4D97-AF65-F5344CB8AC3E}">
        <p14:creationId xmlns:p14="http://schemas.microsoft.com/office/powerpoint/2010/main" val="82441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4347-803B-9182-A464-AD66AF2F1ED9}"/>
              </a:ext>
            </a:extLst>
          </p:cNvPr>
          <p:cNvSpPr>
            <a:spLocks noGrp="1"/>
          </p:cNvSpPr>
          <p:nvPr>
            <p:ph type="title"/>
          </p:nvPr>
        </p:nvSpPr>
        <p:spPr>
          <a:xfrm>
            <a:off x="365760" y="365760"/>
            <a:ext cx="4768215" cy="914400"/>
          </a:xfrm>
        </p:spPr>
        <p:txBody>
          <a:bodyPr/>
          <a:lstStyle/>
          <a:p>
            <a:r>
              <a:rPr lang="en-US" dirty="0"/>
              <a:t>Tables Used</a:t>
            </a:r>
            <a:endParaRPr lang="en-IN" dirty="0"/>
          </a:p>
        </p:txBody>
      </p:sp>
      <p:sp>
        <p:nvSpPr>
          <p:cNvPr id="3" name="Content Placeholder 2">
            <a:extLst>
              <a:ext uri="{FF2B5EF4-FFF2-40B4-BE49-F238E27FC236}">
                <a16:creationId xmlns:a16="http://schemas.microsoft.com/office/drawing/2014/main" id="{4B2AC027-BB8C-D576-BDB6-037EC5F4CA0A}"/>
              </a:ext>
            </a:extLst>
          </p:cNvPr>
          <p:cNvSpPr>
            <a:spLocks noGrp="1"/>
          </p:cNvSpPr>
          <p:nvPr>
            <p:ph idx="1"/>
          </p:nvPr>
        </p:nvSpPr>
        <p:spPr>
          <a:xfrm>
            <a:off x="365759" y="1562100"/>
            <a:ext cx="11137393" cy="3028950"/>
          </a:xfrm>
        </p:spPr>
        <p:txBody>
          <a:bodyPr/>
          <a:lstStyle/>
          <a:p>
            <a:pPr marL="342900" indent="-342900">
              <a:buFont typeface="+mj-lt"/>
              <a:buAutoNum type="arabicPeriod"/>
            </a:pPr>
            <a:r>
              <a:rPr lang="en-US" dirty="0"/>
              <a:t>ZG01_AFKO (Order Header Data PP Orders)</a:t>
            </a:r>
          </a:p>
          <a:p>
            <a:pPr marL="342900" indent="-342900">
              <a:buFont typeface="+mj-lt"/>
              <a:buAutoNum type="arabicPeriod"/>
            </a:pPr>
            <a:r>
              <a:rPr lang="en-US" dirty="0"/>
              <a:t>ZG01_AFVC (Operation within an order)</a:t>
            </a:r>
            <a:endParaRPr lang="en-IN" dirty="0"/>
          </a:p>
          <a:p>
            <a:pPr marL="342900" indent="-342900">
              <a:buFont typeface="+mj-lt"/>
              <a:buAutoNum type="arabicPeriod"/>
            </a:pPr>
            <a:r>
              <a:rPr lang="en-US" dirty="0"/>
              <a:t>ZG01_AUFK (Order Master Data)</a:t>
            </a:r>
            <a:endParaRPr lang="en-IN" dirty="0"/>
          </a:p>
          <a:p>
            <a:pPr marL="342900" indent="-342900">
              <a:buFont typeface="+mj-lt"/>
              <a:buAutoNum type="arabicPeriod"/>
            </a:pPr>
            <a:r>
              <a:rPr lang="en-US" dirty="0"/>
              <a:t>ZG01_JEST (Individual Object Status)</a:t>
            </a:r>
            <a:endParaRPr lang="en-IN" dirty="0"/>
          </a:p>
          <a:p>
            <a:pPr marL="342900" indent="-342900">
              <a:buFont typeface="+mj-lt"/>
              <a:buAutoNum type="arabicPeriod"/>
            </a:pPr>
            <a:r>
              <a:rPr lang="en-US" dirty="0"/>
              <a:t>ZG01_QMEL (Quality Notification)</a:t>
            </a:r>
            <a:endParaRPr lang="en-IN" dirty="0"/>
          </a:p>
          <a:p>
            <a:pPr marL="342900" indent="-342900">
              <a:buFont typeface="+mj-lt"/>
              <a:buAutoNum type="arabicPeriod"/>
            </a:pPr>
            <a:r>
              <a:rPr lang="en-US" dirty="0"/>
              <a:t>ZG01_TJ02T (system Status Text)</a:t>
            </a:r>
            <a:endParaRPr lang="en-IN" dirty="0"/>
          </a:p>
          <a:p>
            <a:pPr marL="342900" indent="-342900">
              <a:buFont typeface="+mj-lt"/>
              <a:buAutoNum type="arabicPeriod"/>
            </a:pPr>
            <a:r>
              <a:rPr lang="en-US" dirty="0"/>
              <a:t>ZG01_TJ30T (Text for user status)</a:t>
            </a:r>
            <a:endParaRPr lang="en-IN" dirty="0"/>
          </a:p>
          <a:p>
            <a:pPr marL="342900" indent="-342900">
              <a:buFont typeface="+mj-lt"/>
              <a:buAutoNum type="arabicPeriod"/>
            </a:pPr>
            <a:endParaRPr lang="en-IN" dirty="0"/>
          </a:p>
        </p:txBody>
      </p:sp>
      <p:sp>
        <p:nvSpPr>
          <p:cNvPr id="4" name="Slide Number Placeholder 3">
            <a:extLst>
              <a:ext uri="{FF2B5EF4-FFF2-40B4-BE49-F238E27FC236}">
                <a16:creationId xmlns:a16="http://schemas.microsoft.com/office/drawing/2014/main" id="{CFF765DE-911E-4F9F-85B8-40424EF5C06D}"/>
              </a:ext>
            </a:extLst>
          </p:cNvPr>
          <p:cNvSpPr>
            <a:spLocks noGrp="1"/>
          </p:cNvSpPr>
          <p:nvPr>
            <p:ph type="sldNum" sz="quarter" idx="12"/>
          </p:nvPr>
        </p:nvSpPr>
        <p:spPr/>
        <p:txBody>
          <a:bodyPr/>
          <a:lstStyle/>
          <a:p>
            <a:fld id="{B58DE5F1-E0F9-4CCA-92B7-7A6FC4DFEE14}" type="slidenum">
              <a:rPr lang="en-US" smtClean="0"/>
              <a:t>4</a:t>
            </a:fld>
            <a:endParaRPr lang="en-US" dirty="0"/>
          </a:p>
        </p:txBody>
      </p:sp>
      <p:sp>
        <p:nvSpPr>
          <p:cNvPr id="5" name="TextBox 4">
            <a:extLst>
              <a:ext uri="{FF2B5EF4-FFF2-40B4-BE49-F238E27FC236}">
                <a16:creationId xmlns:a16="http://schemas.microsoft.com/office/drawing/2014/main" id="{342D9F75-875B-354D-118F-C345FE59BE00}"/>
              </a:ext>
            </a:extLst>
          </p:cNvPr>
          <p:cNvSpPr txBox="1"/>
          <p:nvPr/>
        </p:nvSpPr>
        <p:spPr>
          <a:xfrm>
            <a:off x="6708267" y="1562100"/>
            <a:ext cx="5114925" cy="1476375"/>
          </a:xfrm>
          <a:prstGeom prst="rect">
            <a:avLst/>
          </a:prstGeom>
          <a:noFill/>
        </p:spPr>
        <p:txBody>
          <a:bodyPr wrap="square" lIns="0" tIns="0" rIns="0" bIns="0" rtlCol="0">
            <a:noAutofit/>
          </a:bodyPr>
          <a:lstStyle/>
          <a:p>
            <a:pPr marL="342900" indent="-342900">
              <a:lnSpc>
                <a:spcPct val="100000"/>
              </a:lnSpc>
              <a:spcBef>
                <a:spcPts val="1200"/>
              </a:spcBef>
              <a:buSzPct val="100000"/>
              <a:buFont typeface="+mj-lt"/>
              <a:buAutoNum type="arabicPeriod"/>
            </a:pPr>
            <a:r>
              <a:rPr lang="en-US" sz="1800" dirty="0"/>
              <a:t>ZG01_Workorder_status</a:t>
            </a:r>
          </a:p>
          <a:p>
            <a:pPr marL="342900" indent="-342900">
              <a:spcBef>
                <a:spcPts val="1200"/>
              </a:spcBef>
              <a:buSzPct val="100000"/>
              <a:buFont typeface="+mj-lt"/>
              <a:buAutoNum type="arabicPeriod"/>
            </a:pPr>
            <a:r>
              <a:rPr lang="en-US" dirty="0"/>
              <a:t>ZG01_CDS_PRGM</a:t>
            </a:r>
            <a:endParaRPr lang="en-IN" dirty="0"/>
          </a:p>
          <a:p>
            <a:pPr marL="342900" indent="-342900">
              <a:lnSpc>
                <a:spcPct val="100000"/>
              </a:lnSpc>
              <a:spcBef>
                <a:spcPts val="1200"/>
              </a:spcBef>
              <a:buSzPct val="100000"/>
              <a:buFont typeface="+mj-lt"/>
              <a:buAutoNum type="arabicPeriod"/>
            </a:pPr>
            <a:endParaRPr lang="en-IN" sz="1800" dirty="0"/>
          </a:p>
        </p:txBody>
      </p:sp>
      <p:sp>
        <p:nvSpPr>
          <p:cNvPr id="6" name="TextBox 5">
            <a:extLst>
              <a:ext uri="{FF2B5EF4-FFF2-40B4-BE49-F238E27FC236}">
                <a16:creationId xmlns:a16="http://schemas.microsoft.com/office/drawing/2014/main" id="{900BC1E1-ED69-B217-1BE1-F7DA138AC286}"/>
              </a:ext>
            </a:extLst>
          </p:cNvPr>
          <p:cNvSpPr txBox="1"/>
          <p:nvPr/>
        </p:nvSpPr>
        <p:spPr>
          <a:xfrm>
            <a:off x="6708267" y="386457"/>
            <a:ext cx="3667125" cy="504825"/>
          </a:xfrm>
          <a:prstGeom prst="rect">
            <a:avLst/>
          </a:prstGeom>
          <a:noFill/>
        </p:spPr>
        <p:txBody>
          <a:bodyPr wrap="square" lIns="0" tIns="0" rIns="0" bIns="0" rtlCol="0">
            <a:noAutofit/>
          </a:bodyPr>
          <a:lstStyle/>
          <a:p>
            <a:pPr>
              <a:lnSpc>
                <a:spcPct val="100000"/>
              </a:lnSpc>
              <a:spcBef>
                <a:spcPts val="1200"/>
              </a:spcBef>
              <a:buSzPct val="100000"/>
            </a:pPr>
            <a:r>
              <a:rPr lang="en-US" sz="3200" b="1" dirty="0"/>
              <a:t>Reports</a:t>
            </a:r>
            <a:endParaRPr lang="en-IN" sz="3200" b="1" dirty="0"/>
          </a:p>
        </p:txBody>
      </p:sp>
      <p:sp>
        <p:nvSpPr>
          <p:cNvPr id="11" name="TextBox 10">
            <a:extLst>
              <a:ext uri="{FF2B5EF4-FFF2-40B4-BE49-F238E27FC236}">
                <a16:creationId xmlns:a16="http://schemas.microsoft.com/office/drawing/2014/main" id="{8BEDF43E-3313-E416-3824-8F23718AEA67}"/>
              </a:ext>
            </a:extLst>
          </p:cNvPr>
          <p:cNvSpPr txBox="1"/>
          <p:nvPr/>
        </p:nvSpPr>
        <p:spPr>
          <a:xfrm>
            <a:off x="6708267" y="3612990"/>
            <a:ext cx="6096000" cy="800219"/>
          </a:xfrm>
          <a:prstGeom prst="rect">
            <a:avLst/>
          </a:prstGeom>
          <a:noFill/>
        </p:spPr>
        <p:txBody>
          <a:bodyPr wrap="square">
            <a:spAutoFit/>
          </a:bodyPr>
          <a:lstStyle/>
          <a:p>
            <a:pPr marL="342900" indent="-342900">
              <a:lnSpc>
                <a:spcPct val="100000"/>
              </a:lnSpc>
              <a:spcBef>
                <a:spcPts val="1200"/>
              </a:spcBef>
              <a:buSzPct val="100000"/>
              <a:buFont typeface="+mj-lt"/>
              <a:buAutoNum type="arabicPeriod"/>
            </a:pPr>
            <a:r>
              <a:rPr lang="en-US" sz="1800" dirty="0"/>
              <a:t>DL_BP_PM01</a:t>
            </a:r>
          </a:p>
          <a:p>
            <a:pPr marL="342900" indent="-342900">
              <a:spcBef>
                <a:spcPts val="1200"/>
              </a:spcBef>
              <a:buSzPct val="100000"/>
              <a:buFont typeface="+mj-lt"/>
              <a:buAutoNum type="arabicPeriod"/>
            </a:pPr>
            <a:r>
              <a:rPr lang="en-US" dirty="0"/>
              <a:t>DL_BP_PMO2</a:t>
            </a:r>
            <a:endParaRPr lang="en-IN" dirty="0"/>
          </a:p>
        </p:txBody>
      </p:sp>
      <p:sp>
        <p:nvSpPr>
          <p:cNvPr id="13" name="TextBox 12">
            <a:extLst>
              <a:ext uri="{FF2B5EF4-FFF2-40B4-BE49-F238E27FC236}">
                <a16:creationId xmlns:a16="http://schemas.microsoft.com/office/drawing/2014/main" id="{43F4D203-8A0C-28C0-2B16-E2A5E16C37D7}"/>
              </a:ext>
            </a:extLst>
          </p:cNvPr>
          <p:cNvSpPr txBox="1"/>
          <p:nvPr/>
        </p:nvSpPr>
        <p:spPr>
          <a:xfrm>
            <a:off x="6603492" y="2615515"/>
            <a:ext cx="4752975" cy="584775"/>
          </a:xfrm>
          <a:prstGeom prst="rect">
            <a:avLst/>
          </a:prstGeom>
          <a:noFill/>
        </p:spPr>
        <p:txBody>
          <a:bodyPr wrap="square">
            <a:spAutoFit/>
          </a:bodyPr>
          <a:lstStyle/>
          <a:p>
            <a:pPr>
              <a:lnSpc>
                <a:spcPct val="100000"/>
              </a:lnSpc>
              <a:spcBef>
                <a:spcPts val="1200"/>
              </a:spcBef>
              <a:buSzPct val="100000"/>
            </a:pPr>
            <a:r>
              <a:rPr lang="en-US" sz="3200" b="1" dirty="0"/>
              <a:t>Distribution Lists</a:t>
            </a:r>
            <a:endParaRPr lang="en-IN" sz="3200" b="1" dirty="0"/>
          </a:p>
        </p:txBody>
      </p:sp>
    </p:spTree>
    <p:extLst>
      <p:ext uri="{BB962C8B-B14F-4D97-AF65-F5344CB8AC3E}">
        <p14:creationId xmlns:p14="http://schemas.microsoft.com/office/powerpoint/2010/main" val="189696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C8BA-E483-7F91-4F3C-6DE04B99DF0E}"/>
              </a:ext>
            </a:extLst>
          </p:cNvPr>
          <p:cNvSpPr>
            <a:spLocks noGrp="1"/>
          </p:cNvSpPr>
          <p:nvPr>
            <p:ph type="title"/>
          </p:nvPr>
        </p:nvSpPr>
        <p:spPr>
          <a:xfrm>
            <a:off x="205740" y="655955"/>
            <a:ext cx="11457432" cy="914400"/>
          </a:xfrm>
        </p:spPr>
        <p:txBody>
          <a:bodyPr/>
          <a:lstStyle/>
          <a:p>
            <a:r>
              <a:rPr lang="en-US" dirty="0"/>
              <a:t>Introduction</a:t>
            </a:r>
            <a:endParaRPr lang="en-IN" dirty="0"/>
          </a:p>
        </p:txBody>
      </p:sp>
      <p:sp>
        <p:nvSpPr>
          <p:cNvPr id="21" name="Slide Number Placeholder 20">
            <a:extLst>
              <a:ext uri="{FF2B5EF4-FFF2-40B4-BE49-F238E27FC236}">
                <a16:creationId xmlns:a16="http://schemas.microsoft.com/office/drawing/2014/main" id="{55ECB71F-2B9B-432E-E262-8BFD9F080AF5}"/>
              </a:ext>
            </a:extLst>
          </p:cNvPr>
          <p:cNvSpPr>
            <a:spLocks noGrp="1"/>
          </p:cNvSpPr>
          <p:nvPr>
            <p:ph type="sldNum" sz="quarter" idx="12"/>
          </p:nvPr>
        </p:nvSpPr>
        <p:spPr/>
        <p:txBody>
          <a:bodyPr/>
          <a:lstStyle/>
          <a:p>
            <a:fld id="{B58DE5F1-E0F9-4CCA-92B7-7A6FC4DFEE14}" type="slidenum">
              <a:rPr lang="en-US" smtClean="0"/>
              <a:t>5</a:t>
            </a:fld>
            <a:endParaRPr lang="en-US" dirty="0"/>
          </a:p>
        </p:txBody>
      </p:sp>
      <p:sp>
        <p:nvSpPr>
          <p:cNvPr id="22" name="TextBox 21">
            <a:extLst>
              <a:ext uri="{FF2B5EF4-FFF2-40B4-BE49-F238E27FC236}">
                <a16:creationId xmlns:a16="http://schemas.microsoft.com/office/drawing/2014/main" id="{07018DED-3B43-58CC-9F30-EE6DD3CAB1F4}"/>
              </a:ext>
            </a:extLst>
          </p:cNvPr>
          <p:cNvSpPr txBox="1"/>
          <p:nvPr/>
        </p:nvSpPr>
        <p:spPr>
          <a:xfrm>
            <a:off x="200025" y="1924050"/>
            <a:ext cx="11303127" cy="4124325"/>
          </a:xfrm>
          <a:prstGeom prst="rect">
            <a:avLst/>
          </a:prstGeom>
          <a:noFill/>
        </p:spPr>
        <p:txBody>
          <a:bodyPr wrap="square" lIns="0" tIns="0" rIns="0" bIns="0" rtlCol="0">
            <a:noAutofit/>
          </a:bodyPr>
          <a:lstStyle/>
          <a:p>
            <a:pPr marL="182880" indent="-182880">
              <a:lnSpc>
                <a:spcPct val="150000"/>
              </a:lnSpc>
              <a:spcBef>
                <a:spcPts val="1200"/>
              </a:spcBef>
              <a:buSzPct val="100000"/>
              <a:buFont typeface="Arial"/>
              <a:buChar char="•"/>
            </a:pPr>
            <a:r>
              <a:rPr lang="en-US" sz="1900" dirty="0"/>
              <a:t>Created a program that will fetch workorders of the notification status passed on the selection screen. </a:t>
            </a:r>
          </a:p>
          <a:p>
            <a:pPr marL="182880" indent="-182880">
              <a:lnSpc>
                <a:spcPct val="150000"/>
              </a:lnSpc>
              <a:spcBef>
                <a:spcPts val="1200"/>
              </a:spcBef>
              <a:buSzPct val="100000"/>
              <a:buFont typeface="Arial"/>
              <a:buChar char="•"/>
            </a:pPr>
            <a:r>
              <a:rPr lang="en-US" sz="1900" dirty="0"/>
              <a:t>The program  sends the email intimation to the all persons in Distribution list based on order type. </a:t>
            </a:r>
          </a:p>
          <a:p>
            <a:pPr marL="182880" indent="-182880">
              <a:lnSpc>
                <a:spcPct val="150000"/>
              </a:lnSpc>
              <a:spcBef>
                <a:spcPts val="1200"/>
              </a:spcBef>
              <a:buSzPct val="100000"/>
              <a:buFont typeface="Arial"/>
              <a:buChar char="•"/>
            </a:pPr>
            <a:r>
              <a:rPr lang="en-US" sz="1900" dirty="0"/>
              <a:t>The order types for which Distribution list (DL) is not maintained is displayed in ALV format. </a:t>
            </a:r>
          </a:p>
          <a:p>
            <a:pPr marL="182880" indent="-182880">
              <a:lnSpc>
                <a:spcPct val="150000"/>
              </a:lnSpc>
              <a:spcBef>
                <a:spcPts val="1200"/>
              </a:spcBef>
              <a:buSzPct val="100000"/>
              <a:buFont typeface="Arial"/>
              <a:buChar char="•"/>
            </a:pPr>
            <a:r>
              <a:rPr lang="en-US" sz="1900" dirty="0"/>
              <a:t>If double clicked on any order in ALV then it should display an Adobe form.</a:t>
            </a:r>
          </a:p>
          <a:p>
            <a:pPr marL="182880" indent="-182880">
              <a:lnSpc>
                <a:spcPct val="150000"/>
              </a:lnSpc>
              <a:spcBef>
                <a:spcPts val="1200"/>
              </a:spcBef>
              <a:buSzPct val="100000"/>
              <a:buFont typeface="Arial"/>
              <a:buChar char="•"/>
            </a:pPr>
            <a:r>
              <a:rPr lang="en-US" sz="1900" dirty="0"/>
              <a:t>Also, created a CDS view and used it to display the ALV Report.</a:t>
            </a:r>
            <a:endParaRPr lang="en-IN" sz="1900" dirty="0"/>
          </a:p>
        </p:txBody>
      </p:sp>
    </p:spTree>
    <p:extLst>
      <p:ext uri="{BB962C8B-B14F-4D97-AF65-F5344CB8AC3E}">
        <p14:creationId xmlns:p14="http://schemas.microsoft.com/office/powerpoint/2010/main" val="2635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16F3B2F-D710-AC0D-BCC1-5855A11A9675}"/>
              </a:ext>
            </a:extLst>
          </p:cNvPr>
          <p:cNvPicPr>
            <a:picLocks noChangeAspect="1"/>
          </p:cNvPicPr>
          <p:nvPr/>
        </p:nvPicPr>
        <p:blipFill rotWithShape="1">
          <a:blip r:embed="rId2"/>
          <a:srcRect l="2733" t="46288" r="55854" b="23482"/>
          <a:stretch/>
        </p:blipFill>
        <p:spPr>
          <a:xfrm>
            <a:off x="729202" y="1309182"/>
            <a:ext cx="5049078" cy="1679315"/>
          </a:xfrm>
          <a:prstGeom prst="rect">
            <a:avLst/>
          </a:prstGeom>
        </p:spPr>
      </p:pic>
      <p:pic>
        <p:nvPicPr>
          <p:cNvPr id="17" name="Picture 16" descr="A screenshot of a computer">
            <a:extLst>
              <a:ext uri="{FF2B5EF4-FFF2-40B4-BE49-F238E27FC236}">
                <a16:creationId xmlns:a16="http://schemas.microsoft.com/office/drawing/2014/main" id="{10FA9BAA-2B9B-A20B-32E9-ECE520E932F5}"/>
              </a:ext>
            </a:extLst>
          </p:cNvPr>
          <p:cNvPicPr>
            <a:picLocks noChangeAspect="1"/>
          </p:cNvPicPr>
          <p:nvPr/>
        </p:nvPicPr>
        <p:blipFill rotWithShape="1">
          <a:blip r:embed="rId3"/>
          <a:srcRect l="2673" t="45790" r="52606" b="29045"/>
          <a:stretch/>
        </p:blipFill>
        <p:spPr>
          <a:xfrm>
            <a:off x="6096000" y="1309181"/>
            <a:ext cx="5452460" cy="1679315"/>
          </a:xfrm>
          <a:prstGeom prst="rect">
            <a:avLst/>
          </a:prstGeom>
        </p:spPr>
      </p:pic>
      <p:pic>
        <p:nvPicPr>
          <p:cNvPr id="19" name="Picture 18" descr="A screenshot of a computer">
            <a:extLst>
              <a:ext uri="{FF2B5EF4-FFF2-40B4-BE49-F238E27FC236}">
                <a16:creationId xmlns:a16="http://schemas.microsoft.com/office/drawing/2014/main" id="{855DE4A8-2168-3D2E-A1A8-68A0794C8EEC}"/>
              </a:ext>
            </a:extLst>
          </p:cNvPr>
          <p:cNvPicPr>
            <a:picLocks noChangeAspect="1"/>
          </p:cNvPicPr>
          <p:nvPr/>
        </p:nvPicPr>
        <p:blipFill rotWithShape="1">
          <a:blip r:embed="rId4"/>
          <a:srcRect l="5000" t="45790" r="3707" b="23979"/>
          <a:stretch/>
        </p:blipFill>
        <p:spPr>
          <a:xfrm>
            <a:off x="385012" y="3312160"/>
            <a:ext cx="11474646" cy="2793999"/>
          </a:xfrm>
          <a:prstGeom prst="rect">
            <a:avLst/>
          </a:prstGeom>
        </p:spPr>
      </p:pic>
      <p:sp>
        <p:nvSpPr>
          <p:cNvPr id="20" name="Rectangle 19">
            <a:extLst>
              <a:ext uri="{FF2B5EF4-FFF2-40B4-BE49-F238E27FC236}">
                <a16:creationId xmlns:a16="http://schemas.microsoft.com/office/drawing/2014/main" id="{609672FD-CFFA-A5BE-D51E-34AC985BF1D0}"/>
              </a:ext>
            </a:extLst>
          </p:cNvPr>
          <p:cNvSpPr/>
          <p:nvPr/>
        </p:nvSpPr>
        <p:spPr>
          <a:xfrm>
            <a:off x="3704896" y="386427"/>
            <a:ext cx="4782207" cy="599090"/>
          </a:xfrm>
          <a:prstGeom prst="rect">
            <a:avLst/>
          </a:prstGeom>
          <a:solidFill>
            <a:srgbClr val="DBD3BD"/>
          </a:solidFill>
          <a:ln>
            <a:solidFill>
              <a:schemeClr val="bg2">
                <a:lumMod val="10000"/>
              </a:schemeClr>
            </a:solid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r>
              <a:rPr lang="en-US" sz="2800" dirty="0">
                <a:solidFill>
                  <a:schemeClr val="tx1"/>
                </a:solidFill>
              </a:rPr>
              <a:t>INPUTS AND OUTPUTS</a:t>
            </a:r>
            <a:endParaRPr lang="en-IN" sz="2800" dirty="0">
              <a:solidFill>
                <a:schemeClr val="tx1"/>
              </a:solidFill>
            </a:endParaRPr>
          </a:p>
        </p:txBody>
      </p:sp>
    </p:spTree>
    <p:extLst>
      <p:ext uri="{BB962C8B-B14F-4D97-AF65-F5344CB8AC3E}">
        <p14:creationId xmlns:p14="http://schemas.microsoft.com/office/powerpoint/2010/main" val="5014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F39C6-27E2-DCC3-D886-D995D0E46EC4}"/>
              </a:ext>
            </a:extLst>
          </p:cNvPr>
          <p:cNvSpPr>
            <a:spLocks noGrp="1"/>
          </p:cNvSpPr>
          <p:nvPr>
            <p:ph type="sldNum" sz="quarter" idx="12"/>
          </p:nvPr>
        </p:nvSpPr>
        <p:spPr/>
        <p:txBody>
          <a:bodyPr/>
          <a:lstStyle/>
          <a:p>
            <a:fld id="{B58DE5F1-E0F9-4CCA-92B7-7A6FC4DFEE14}" type="slidenum">
              <a:rPr lang="en-US" smtClean="0"/>
              <a:t>7</a:t>
            </a:fld>
            <a:endParaRPr lang="en-US" dirty="0"/>
          </a:p>
        </p:txBody>
      </p:sp>
      <p:pic>
        <p:nvPicPr>
          <p:cNvPr id="5" name="Picture 4">
            <a:extLst>
              <a:ext uri="{FF2B5EF4-FFF2-40B4-BE49-F238E27FC236}">
                <a16:creationId xmlns:a16="http://schemas.microsoft.com/office/drawing/2014/main" id="{3BC392E0-769B-1929-0EA8-4616EF88891A}"/>
              </a:ext>
            </a:extLst>
          </p:cNvPr>
          <p:cNvPicPr>
            <a:picLocks noChangeAspect="1"/>
          </p:cNvPicPr>
          <p:nvPr/>
        </p:nvPicPr>
        <p:blipFill>
          <a:blip r:embed="rId2"/>
          <a:stretch>
            <a:fillRect/>
          </a:stretch>
        </p:blipFill>
        <p:spPr>
          <a:xfrm>
            <a:off x="752474" y="765372"/>
            <a:ext cx="10620375" cy="5636698"/>
          </a:xfrm>
          <a:prstGeom prst="rect">
            <a:avLst/>
          </a:prstGeom>
        </p:spPr>
      </p:pic>
      <p:sp>
        <p:nvSpPr>
          <p:cNvPr id="2" name="TextBox 1">
            <a:extLst>
              <a:ext uri="{FF2B5EF4-FFF2-40B4-BE49-F238E27FC236}">
                <a16:creationId xmlns:a16="http://schemas.microsoft.com/office/drawing/2014/main" id="{69406816-6D00-C981-C52F-57314D3725D9}"/>
              </a:ext>
            </a:extLst>
          </p:cNvPr>
          <p:cNvSpPr txBox="1"/>
          <p:nvPr/>
        </p:nvSpPr>
        <p:spPr>
          <a:xfrm>
            <a:off x="466726" y="152401"/>
            <a:ext cx="2409826" cy="438150"/>
          </a:xfrm>
          <a:prstGeom prst="rect">
            <a:avLst/>
          </a:prstGeom>
          <a:noFill/>
        </p:spPr>
        <p:txBody>
          <a:bodyPr wrap="square" lIns="0" tIns="0" rIns="0" bIns="0" rtlCol="0">
            <a:noAutofit/>
          </a:bodyPr>
          <a:lstStyle/>
          <a:p>
            <a:pPr>
              <a:lnSpc>
                <a:spcPct val="100000"/>
              </a:lnSpc>
              <a:spcBef>
                <a:spcPts val="1200"/>
              </a:spcBef>
              <a:buSzPct val="100000"/>
            </a:pPr>
            <a:r>
              <a:rPr lang="en-US" sz="2800" dirty="0"/>
              <a:t>Adobe Form</a:t>
            </a:r>
            <a:endParaRPr lang="en-IN" sz="2800" dirty="0"/>
          </a:p>
        </p:txBody>
      </p:sp>
    </p:spTree>
    <p:extLst>
      <p:ext uri="{BB962C8B-B14F-4D97-AF65-F5344CB8AC3E}">
        <p14:creationId xmlns:p14="http://schemas.microsoft.com/office/powerpoint/2010/main" val="10829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74DB27-B934-8BBF-1676-FEE843552B03}"/>
              </a:ext>
            </a:extLst>
          </p:cNvPr>
          <p:cNvSpPr>
            <a:spLocks noGrp="1"/>
          </p:cNvSpPr>
          <p:nvPr>
            <p:ph type="sldNum" sz="quarter" idx="12"/>
          </p:nvPr>
        </p:nvSpPr>
        <p:spPr/>
        <p:txBody>
          <a:bodyPr/>
          <a:lstStyle/>
          <a:p>
            <a:fld id="{B58DE5F1-E0F9-4CCA-92B7-7A6FC4DFEE14}" type="slidenum">
              <a:rPr lang="en-US" smtClean="0"/>
              <a:t>8</a:t>
            </a:fld>
            <a:endParaRPr lang="en-US" dirty="0"/>
          </a:p>
        </p:txBody>
      </p:sp>
      <p:pic>
        <p:nvPicPr>
          <p:cNvPr id="5" name="Picture 4">
            <a:extLst>
              <a:ext uri="{FF2B5EF4-FFF2-40B4-BE49-F238E27FC236}">
                <a16:creationId xmlns:a16="http://schemas.microsoft.com/office/drawing/2014/main" id="{A956E484-7A3E-206E-93AC-61FDADA4BC54}"/>
              </a:ext>
            </a:extLst>
          </p:cNvPr>
          <p:cNvPicPr>
            <a:picLocks noChangeAspect="1"/>
          </p:cNvPicPr>
          <p:nvPr/>
        </p:nvPicPr>
        <p:blipFill>
          <a:blip r:embed="rId2"/>
          <a:stretch>
            <a:fillRect/>
          </a:stretch>
        </p:blipFill>
        <p:spPr>
          <a:xfrm>
            <a:off x="276224" y="911087"/>
            <a:ext cx="11696701" cy="5277677"/>
          </a:xfrm>
          <a:prstGeom prst="rect">
            <a:avLst/>
          </a:prstGeom>
        </p:spPr>
      </p:pic>
      <p:sp>
        <p:nvSpPr>
          <p:cNvPr id="6" name="TextBox 5">
            <a:extLst>
              <a:ext uri="{FF2B5EF4-FFF2-40B4-BE49-F238E27FC236}">
                <a16:creationId xmlns:a16="http://schemas.microsoft.com/office/drawing/2014/main" id="{2852316B-ADBF-1FFD-80AA-E3918BF9236A}"/>
              </a:ext>
            </a:extLst>
          </p:cNvPr>
          <p:cNvSpPr txBox="1"/>
          <p:nvPr/>
        </p:nvSpPr>
        <p:spPr>
          <a:xfrm>
            <a:off x="628650" y="257175"/>
            <a:ext cx="4457700" cy="381000"/>
          </a:xfrm>
          <a:prstGeom prst="rect">
            <a:avLst/>
          </a:prstGeom>
          <a:noFill/>
        </p:spPr>
        <p:txBody>
          <a:bodyPr wrap="square" lIns="0" tIns="0" rIns="0" bIns="0" rtlCol="0">
            <a:noAutofit/>
          </a:bodyPr>
          <a:lstStyle/>
          <a:p>
            <a:pPr>
              <a:lnSpc>
                <a:spcPct val="100000"/>
              </a:lnSpc>
              <a:spcBef>
                <a:spcPts val="1200"/>
              </a:spcBef>
              <a:buSzPct val="100000"/>
            </a:pPr>
            <a:r>
              <a:rPr lang="en-US" sz="2800" dirty="0"/>
              <a:t>Email Notifications</a:t>
            </a:r>
            <a:endParaRPr lang="en-IN" sz="2800" dirty="0"/>
          </a:p>
        </p:txBody>
      </p:sp>
    </p:spTree>
    <p:extLst>
      <p:ext uri="{BB962C8B-B14F-4D97-AF65-F5344CB8AC3E}">
        <p14:creationId xmlns:p14="http://schemas.microsoft.com/office/powerpoint/2010/main" val="397661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0EA89D-ED7A-2B07-75BB-A8B5EA1D722B}"/>
              </a:ext>
            </a:extLst>
          </p:cNvPr>
          <p:cNvSpPr>
            <a:spLocks noGrp="1"/>
          </p:cNvSpPr>
          <p:nvPr>
            <p:ph type="sldNum" sz="quarter" idx="12"/>
          </p:nvPr>
        </p:nvSpPr>
        <p:spPr/>
        <p:txBody>
          <a:bodyPr/>
          <a:lstStyle/>
          <a:p>
            <a:fld id="{B58DE5F1-E0F9-4CCA-92B7-7A6FC4DFEE14}" type="slidenum">
              <a:rPr lang="en-US" smtClean="0"/>
              <a:t>9</a:t>
            </a:fld>
            <a:endParaRPr lang="en-US" dirty="0"/>
          </a:p>
        </p:txBody>
      </p:sp>
      <p:pic>
        <p:nvPicPr>
          <p:cNvPr id="5" name="Picture 4">
            <a:extLst>
              <a:ext uri="{FF2B5EF4-FFF2-40B4-BE49-F238E27FC236}">
                <a16:creationId xmlns:a16="http://schemas.microsoft.com/office/drawing/2014/main" id="{BCB8B51F-EC0D-856F-6D71-23CA8F345C94}"/>
              </a:ext>
            </a:extLst>
          </p:cNvPr>
          <p:cNvPicPr>
            <a:picLocks noChangeAspect="1"/>
          </p:cNvPicPr>
          <p:nvPr/>
        </p:nvPicPr>
        <p:blipFill>
          <a:blip r:embed="rId2"/>
          <a:stretch>
            <a:fillRect/>
          </a:stretch>
        </p:blipFill>
        <p:spPr>
          <a:xfrm>
            <a:off x="209551" y="990600"/>
            <a:ext cx="11067636" cy="4448175"/>
          </a:xfrm>
          <a:prstGeom prst="rect">
            <a:avLst/>
          </a:prstGeom>
        </p:spPr>
      </p:pic>
      <p:pic>
        <p:nvPicPr>
          <p:cNvPr id="7" name="Picture 6">
            <a:extLst>
              <a:ext uri="{FF2B5EF4-FFF2-40B4-BE49-F238E27FC236}">
                <a16:creationId xmlns:a16="http://schemas.microsoft.com/office/drawing/2014/main" id="{636039E2-6A88-84C8-C34E-E5D473FE35FA}"/>
              </a:ext>
            </a:extLst>
          </p:cNvPr>
          <p:cNvPicPr>
            <a:picLocks noChangeAspect="1"/>
          </p:cNvPicPr>
          <p:nvPr/>
        </p:nvPicPr>
        <p:blipFill>
          <a:blip r:embed="rId3"/>
          <a:stretch>
            <a:fillRect/>
          </a:stretch>
        </p:blipFill>
        <p:spPr>
          <a:xfrm>
            <a:off x="4584081" y="4137008"/>
            <a:ext cx="7477236" cy="2603533"/>
          </a:xfrm>
          <a:prstGeom prst="rect">
            <a:avLst/>
          </a:prstGeom>
        </p:spPr>
      </p:pic>
      <p:sp>
        <p:nvSpPr>
          <p:cNvPr id="9" name="TextBox 8">
            <a:extLst>
              <a:ext uri="{FF2B5EF4-FFF2-40B4-BE49-F238E27FC236}">
                <a16:creationId xmlns:a16="http://schemas.microsoft.com/office/drawing/2014/main" id="{489A2004-E95E-C3B0-7AA3-6F521148AD86}"/>
              </a:ext>
            </a:extLst>
          </p:cNvPr>
          <p:cNvSpPr txBox="1"/>
          <p:nvPr/>
        </p:nvSpPr>
        <p:spPr>
          <a:xfrm>
            <a:off x="752475" y="261937"/>
            <a:ext cx="2476500" cy="276225"/>
          </a:xfrm>
          <a:prstGeom prst="rect">
            <a:avLst/>
          </a:prstGeom>
          <a:noFill/>
        </p:spPr>
        <p:txBody>
          <a:bodyPr wrap="square" lIns="0" tIns="0" rIns="0" bIns="0" rtlCol="0">
            <a:noAutofit/>
          </a:bodyPr>
          <a:lstStyle/>
          <a:p>
            <a:pPr>
              <a:lnSpc>
                <a:spcPct val="100000"/>
              </a:lnSpc>
              <a:spcBef>
                <a:spcPts val="1200"/>
              </a:spcBef>
              <a:buSzPct val="100000"/>
            </a:pPr>
            <a:r>
              <a:rPr lang="en-US" sz="2800" dirty="0"/>
              <a:t>Email Body</a:t>
            </a:r>
            <a:endParaRPr lang="en-IN" sz="2800" dirty="0"/>
          </a:p>
        </p:txBody>
      </p:sp>
    </p:spTree>
    <p:extLst>
      <p:ext uri="{BB962C8B-B14F-4D97-AF65-F5344CB8AC3E}">
        <p14:creationId xmlns:p14="http://schemas.microsoft.com/office/powerpoint/2010/main" val="317099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BEC9D8D92F2744944D097F20496B71" ma:contentTypeVersion="0" ma:contentTypeDescription="Create a new document." ma:contentTypeScope="" ma:versionID="4ac7772b8a4ffe753fb5b4b4445229f4">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DD57A-72D1-48C6-AD75-D10A1090C28F}">
  <ds:schemaRefs>
    <ds:schemaRef ds:uri="http://schemas.microsoft.com/sharepoint/v3/contenttype/forms"/>
  </ds:schemaRefs>
</ds:datastoreItem>
</file>

<file path=customXml/itemProps2.xml><?xml version="1.0" encoding="utf-8"?>
<ds:datastoreItem xmlns:ds="http://schemas.openxmlformats.org/officeDocument/2006/customXml" ds:itemID="{C44B4988-AF94-4530-A572-2D8F68FA16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F61339-B1F4-48EC-8CE5-81603B109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Template>
  <TotalTime>9529</TotalTime>
  <Words>261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Aptos</vt:lpstr>
      <vt:lpstr>Arial</vt:lpstr>
      <vt:lpstr>UST</vt:lpstr>
      <vt:lpstr>Finding Workorder From Notification Status and  Send via Email Based on Order Type </vt:lpstr>
      <vt:lpstr>PowerPoint Presentation</vt:lpstr>
      <vt:lpstr>Table of Contents</vt:lpstr>
      <vt:lpstr>Tables Used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Nidhisha Sonaji(UST,IN)</cp:lastModifiedBy>
  <cp:revision>101</cp:revision>
  <cp:lastPrinted>2019-10-06T00:46:52Z</cp:lastPrinted>
  <dcterms:created xsi:type="dcterms:W3CDTF">2020-11-03T11:34:40Z</dcterms:created>
  <dcterms:modified xsi:type="dcterms:W3CDTF">2024-06-10T15:55:19Z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