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tfJ53HZE1ZhnwzABe6mf40PWD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B214B4-41FB-4ED8-A719-4039CCFF54AB}">
  <a:tblStyle styleId="{50B214B4-41FB-4ED8-A719-4039CCFF54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b916d4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4b916d4b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showMasterSp="0">
  <p:cSld name="1_Title Slid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366" y="925"/>
            <a:ext cx="12193646" cy="685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/>
          <p:nvPr/>
        </p:nvSpPr>
        <p:spPr>
          <a:xfrm>
            <a:off x="485153" y="6185611"/>
            <a:ext cx="3078338" cy="3886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16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proprietary: Any use of this material without specific permission of McKinsey &amp; Company is strictly prohibited</a:t>
            </a:r>
            <a:endParaRPr/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494" y="5388470"/>
            <a:ext cx="2874750" cy="389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8"/>
          <p:cNvCxnSpPr/>
          <p:nvPr/>
        </p:nvCxnSpPr>
        <p:spPr>
          <a:xfrm flipH="1" rot="10800000">
            <a:off x="485153" y="-650"/>
            <a:ext cx="946722" cy="165279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8"/>
          <p:cNvSpPr txBox="1"/>
          <p:nvPr>
            <p:ph type="ctrTitle"/>
          </p:nvPr>
        </p:nvSpPr>
        <p:spPr>
          <a:xfrm>
            <a:off x="485153" y="1652140"/>
            <a:ext cx="4726705" cy="1017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73"/>
              <a:buFont typeface="Calibri"/>
              <a:buNone/>
              <a:defRPr b="0" sz="367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485153" y="3442518"/>
            <a:ext cx="4726705" cy="219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ts val="1428"/>
              <a:buChar char="•"/>
              <a:defRPr b="0" sz="1428" cap="none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/>
          <p:nvPr/>
        </p:nvSpPr>
        <p:spPr>
          <a:xfrm>
            <a:off x="10670215" y="51833"/>
            <a:ext cx="1190119" cy="96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2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485236" y="1721835"/>
            <a:ext cx="4726635" cy="878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Team NAGA</a:t>
            </a:r>
            <a:br>
              <a:rPr lang="en-GB"/>
            </a:br>
            <a:r>
              <a:rPr lang="en-GB" sz="2000"/>
              <a:t>By Nidhi, Amber &amp; Alya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485236" y="3442519"/>
            <a:ext cx="4726635" cy="1234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ts val="1400"/>
              <a:buChar char="•"/>
            </a:pPr>
            <a:r>
              <a:rPr lang="en-GB"/>
              <a:t>Data Exploration &amp; Visualization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A8D08C"/>
              </a:buClr>
              <a:buSzPts val="1400"/>
              <a:buChar char="•"/>
            </a:pPr>
            <a:r>
              <a:rPr lang="en-GB"/>
              <a:t>Model Selection &amp; Hyperparameter Tuning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A8D08C"/>
              </a:buClr>
              <a:buSzPts val="1400"/>
              <a:buChar char="•"/>
            </a:pPr>
            <a:r>
              <a:rPr lang="en-GB"/>
              <a:t>Ensemble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A8D08C"/>
              </a:buClr>
              <a:buSzPts val="1400"/>
              <a:buChar char="•"/>
            </a:pPr>
            <a:r>
              <a:rPr lang="en-GB"/>
              <a:t>Summary</a:t>
            </a:r>
            <a:endParaRPr/>
          </a:p>
          <a:p>
            <a:pPr indent="-137922" lvl="0" marL="2286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A8D08C"/>
              </a:buClr>
              <a:buSzPts val="1428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2800" y="1556471"/>
            <a:ext cx="2876566" cy="253606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>
            <p:ph type="title"/>
          </p:nvPr>
        </p:nvSpPr>
        <p:spPr>
          <a:xfrm>
            <a:off x="222379" y="-157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Data Exploration &amp; Visualisation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246" y="1562987"/>
            <a:ext cx="3062620" cy="229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4240" y="1556471"/>
            <a:ext cx="3183519" cy="2516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6">
            <a:alphaModFix/>
          </a:blip>
          <a:srcRect b="0" l="3433" r="828" t="0"/>
          <a:stretch/>
        </p:blipFill>
        <p:spPr>
          <a:xfrm>
            <a:off x="2476279" y="4049621"/>
            <a:ext cx="2985173" cy="280837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610834" y="4814511"/>
            <a:ext cx="1436914" cy="3918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25246" y="4200564"/>
            <a:ext cx="18116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dropping 14 features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401002" y="1196842"/>
            <a:ext cx="2570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Plot1 - Histogram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136735" y="1149793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Plot2 - Violin plot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8617630" y="1110610"/>
            <a:ext cx="2973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3 – Correlation map</a:t>
            </a:r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5532" y="4460664"/>
            <a:ext cx="4679405" cy="138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222379" y="-15714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GB" sz="4800"/>
              <a:t>Model Selection</a:t>
            </a:r>
            <a:endParaRPr/>
          </a:p>
        </p:txBody>
      </p:sp>
      <p:cxnSp>
        <p:nvCxnSpPr>
          <p:cNvPr id="114" name="Google Shape;114;p3"/>
          <p:cNvCxnSpPr/>
          <p:nvPr/>
        </p:nvCxnSpPr>
        <p:spPr>
          <a:xfrm>
            <a:off x="3849700" y="1348550"/>
            <a:ext cx="11400" cy="26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3"/>
          <p:cNvCxnSpPr/>
          <p:nvPr/>
        </p:nvCxnSpPr>
        <p:spPr>
          <a:xfrm>
            <a:off x="8243700" y="1348550"/>
            <a:ext cx="43500" cy="27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3"/>
          <p:cNvSpPr txBox="1"/>
          <p:nvPr/>
        </p:nvSpPr>
        <p:spPr>
          <a:xfrm>
            <a:off x="893875" y="968200"/>
            <a:ext cx="21669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136050" y="968200"/>
            <a:ext cx="18327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9809175" y="968200"/>
            <a:ext cx="18327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SVM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391875" y="1878750"/>
            <a:ext cx="6639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Simple baseline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Compare results with other models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948950" y="1878750"/>
            <a:ext cx="42069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 faster computational time as actions are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parallelizable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Robust to outliers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Handles unbiased data well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8465250" y="1868400"/>
            <a:ext cx="3407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Tested various other algorithms (KNeighborsClassifier, Naive Bayes etc.)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SVM outputs the highest recall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0" y="3140000"/>
            <a:ext cx="3744749" cy="304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500" y="3063800"/>
            <a:ext cx="3916425" cy="32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9600" y="3254100"/>
            <a:ext cx="3744750" cy="30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893875" y="6319769"/>
            <a:ext cx="1625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Recall: 94.1%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5136050" y="6319769"/>
            <a:ext cx="1625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Recall: 90.6%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9378225" y="6319769"/>
            <a:ext cx="1625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Recall: 94.7%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4b916d4b4_0_20"/>
          <p:cNvSpPr txBox="1"/>
          <p:nvPr>
            <p:ph type="title"/>
          </p:nvPr>
        </p:nvSpPr>
        <p:spPr>
          <a:xfrm>
            <a:off x="222379" y="-15714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GB" sz="4800"/>
              <a:t>Hyperparameter Tuning (Grid Search)</a:t>
            </a:r>
            <a:endParaRPr/>
          </a:p>
        </p:txBody>
      </p:sp>
      <p:cxnSp>
        <p:nvCxnSpPr>
          <p:cNvPr id="133" name="Google Shape;133;g84b916d4b4_0_20"/>
          <p:cNvCxnSpPr/>
          <p:nvPr/>
        </p:nvCxnSpPr>
        <p:spPr>
          <a:xfrm>
            <a:off x="3849700" y="1348550"/>
            <a:ext cx="11400" cy="26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g84b916d4b4_0_20"/>
          <p:cNvCxnSpPr/>
          <p:nvPr/>
        </p:nvCxnSpPr>
        <p:spPr>
          <a:xfrm>
            <a:off x="8167500" y="1348550"/>
            <a:ext cx="32100" cy="27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g84b916d4b4_0_20"/>
          <p:cNvSpPr txBox="1"/>
          <p:nvPr/>
        </p:nvSpPr>
        <p:spPr>
          <a:xfrm>
            <a:off x="893875" y="968200"/>
            <a:ext cx="21669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84b916d4b4_0_20"/>
          <p:cNvSpPr txBox="1"/>
          <p:nvPr/>
        </p:nvSpPr>
        <p:spPr>
          <a:xfrm>
            <a:off x="5136050" y="968200"/>
            <a:ext cx="18327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84b916d4b4_0_20"/>
          <p:cNvSpPr txBox="1"/>
          <p:nvPr/>
        </p:nvSpPr>
        <p:spPr>
          <a:xfrm>
            <a:off x="9809175" y="968200"/>
            <a:ext cx="18327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Calibri"/>
                <a:ea typeface="Calibri"/>
                <a:cs typeface="Calibri"/>
                <a:sym typeface="Calibri"/>
              </a:rPr>
              <a:t>SVM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84b916d4b4_0_20"/>
          <p:cNvSpPr txBox="1"/>
          <p:nvPr/>
        </p:nvSpPr>
        <p:spPr>
          <a:xfrm>
            <a:off x="893875" y="5512944"/>
            <a:ext cx="1625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Recall: 92.9%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84b916d4b4_0_20"/>
          <p:cNvSpPr txBox="1"/>
          <p:nvPr/>
        </p:nvSpPr>
        <p:spPr>
          <a:xfrm>
            <a:off x="5136050" y="5623319"/>
            <a:ext cx="1625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Recall: 95.2%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84b916d4b4_0_20"/>
          <p:cNvSpPr txBox="1"/>
          <p:nvPr/>
        </p:nvSpPr>
        <p:spPr>
          <a:xfrm>
            <a:off x="9228400" y="5623319"/>
            <a:ext cx="1625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Recall: 95.2%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84b916d4b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3800"/>
            <a:ext cx="3544900" cy="260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84b916d4b4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450" y="1467600"/>
            <a:ext cx="3086081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84b916d4b4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724" y="2134350"/>
            <a:ext cx="3208462" cy="24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84b916d4b4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4600" y="1543800"/>
            <a:ext cx="3927400" cy="28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84b916d4b4_0_20"/>
          <p:cNvSpPr txBox="1"/>
          <p:nvPr/>
        </p:nvSpPr>
        <p:spPr>
          <a:xfrm>
            <a:off x="0" y="4702625"/>
            <a:ext cx="6639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</a:rPr>
              <a:t>grid_values </a:t>
            </a:r>
            <a:r>
              <a:rPr lang="en-GB" sz="1050">
                <a:solidFill>
                  <a:srgbClr val="666666"/>
                </a:solidFill>
              </a:rPr>
              <a:t>=</a:t>
            </a:r>
            <a:r>
              <a:rPr lang="en-GB" sz="1050">
                <a:solidFill>
                  <a:srgbClr val="333333"/>
                </a:solidFill>
              </a:rPr>
              <a:t> {</a:t>
            </a:r>
            <a:r>
              <a:rPr lang="en-GB" sz="1050">
                <a:solidFill>
                  <a:srgbClr val="BA2121"/>
                </a:solidFill>
              </a:rPr>
              <a:t>"C"</a:t>
            </a:r>
            <a:r>
              <a:rPr lang="en-GB" sz="1050">
                <a:solidFill>
                  <a:srgbClr val="333333"/>
                </a:solidFill>
              </a:rPr>
              <a:t>:np</a:t>
            </a:r>
            <a:r>
              <a:rPr lang="en-GB" sz="1050">
                <a:solidFill>
                  <a:srgbClr val="666666"/>
                </a:solidFill>
              </a:rPr>
              <a:t>.</a:t>
            </a:r>
            <a:r>
              <a:rPr lang="en-GB" sz="1050">
                <a:solidFill>
                  <a:srgbClr val="333333"/>
                </a:solidFill>
              </a:rPr>
              <a:t>logspace(</a:t>
            </a:r>
            <a:r>
              <a:rPr lang="en-GB" sz="1050">
                <a:solidFill>
                  <a:srgbClr val="666666"/>
                </a:solidFill>
              </a:rPr>
              <a:t>0</a:t>
            </a:r>
            <a:r>
              <a:rPr lang="en-GB" sz="1050">
                <a:solidFill>
                  <a:srgbClr val="333333"/>
                </a:solidFill>
              </a:rPr>
              <a:t>,</a:t>
            </a:r>
            <a:r>
              <a:rPr lang="en-GB" sz="1050">
                <a:solidFill>
                  <a:srgbClr val="666666"/>
                </a:solidFill>
              </a:rPr>
              <a:t>10</a:t>
            </a:r>
            <a:r>
              <a:rPr lang="en-GB" sz="1050">
                <a:solidFill>
                  <a:srgbClr val="333333"/>
                </a:solidFill>
              </a:rPr>
              <a:t>,</a:t>
            </a:r>
            <a:r>
              <a:rPr lang="en-GB" sz="1050">
                <a:solidFill>
                  <a:srgbClr val="666666"/>
                </a:solidFill>
              </a:rPr>
              <a:t>1</a:t>
            </a:r>
            <a:r>
              <a:rPr lang="en-GB" sz="1050">
                <a:solidFill>
                  <a:srgbClr val="333333"/>
                </a:solidFill>
              </a:rPr>
              <a:t>), </a:t>
            </a:r>
            <a:r>
              <a:rPr lang="en-GB" sz="1050">
                <a:solidFill>
                  <a:srgbClr val="BA2121"/>
                </a:solidFill>
              </a:rPr>
              <a:t>"penalty"</a:t>
            </a:r>
            <a:r>
              <a:rPr lang="en-GB" sz="1050">
                <a:solidFill>
                  <a:srgbClr val="333333"/>
                </a:solidFill>
              </a:rPr>
              <a:t>:[</a:t>
            </a:r>
            <a:r>
              <a:rPr lang="en-GB" sz="1050">
                <a:solidFill>
                  <a:srgbClr val="BA2121"/>
                </a:solidFill>
              </a:rPr>
              <a:t>"l1"</a:t>
            </a:r>
            <a:r>
              <a:rPr lang="en-GB" sz="1050">
                <a:solidFill>
                  <a:srgbClr val="333333"/>
                </a:solidFill>
              </a:rPr>
              <a:t>,</a:t>
            </a:r>
            <a:r>
              <a:rPr lang="en-GB" sz="1050">
                <a:solidFill>
                  <a:srgbClr val="BA2121"/>
                </a:solidFill>
              </a:rPr>
              <a:t>"l2"</a:t>
            </a:r>
            <a:r>
              <a:rPr lang="en-GB" sz="1050">
                <a:solidFill>
                  <a:srgbClr val="333333"/>
                </a:solidFill>
              </a:rPr>
              <a:t>]}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84b916d4b4_0_20"/>
          <p:cNvSpPr txBox="1"/>
          <p:nvPr/>
        </p:nvSpPr>
        <p:spPr>
          <a:xfrm>
            <a:off x="3906000" y="4702625"/>
            <a:ext cx="43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</a:rPr>
              <a:t>   {</a:t>
            </a:r>
            <a:r>
              <a:rPr lang="en-GB" sz="1050">
                <a:solidFill>
                  <a:srgbClr val="BA2121"/>
                </a:solidFill>
              </a:rPr>
              <a:t>'n_estimators'</a:t>
            </a:r>
            <a:r>
              <a:rPr lang="en-GB" sz="1050">
                <a:solidFill>
                  <a:srgbClr val="333333"/>
                </a:solidFill>
              </a:rPr>
              <a:t>: [</a:t>
            </a:r>
            <a:r>
              <a:rPr lang="en-GB" sz="1050">
                <a:solidFill>
                  <a:srgbClr val="666666"/>
                </a:solidFill>
              </a:rPr>
              <a:t>3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10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30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50</a:t>
            </a:r>
            <a:r>
              <a:rPr lang="en-GB" sz="1050">
                <a:solidFill>
                  <a:srgbClr val="333333"/>
                </a:solidFill>
              </a:rPr>
              <a:t>], </a:t>
            </a:r>
            <a:r>
              <a:rPr lang="en-GB" sz="1050">
                <a:solidFill>
                  <a:srgbClr val="BA2121"/>
                </a:solidFill>
              </a:rPr>
              <a:t>'max_features'</a:t>
            </a:r>
            <a:r>
              <a:rPr lang="en-GB" sz="1050">
                <a:solidFill>
                  <a:srgbClr val="333333"/>
                </a:solidFill>
              </a:rPr>
              <a:t>: [</a:t>
            </a:r>
            <a:r>
              <a:rPr lang="en-GB" sz="1050">
                <a:solidFill>
                  <a:srgbClr val="666666"/>
                </a:solidFill>
              </a:rPr>
              <a:t>2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4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6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8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16</a:t>
            </a:r>
            <a:r>
              <a:rPr lang="en-GB" sz="1050">
                <a:solidFill>
                  <a:srgbClr val="333333"/>
                </a:solidFill>
              </a:rPr>
              <a:t>]},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</a:rPr>
              <a:t>    {</a:t>
            </a:r>
            <a:r>
              <a:rPr lang="en-GB" sz="1050">
                <a:solidFill>
                  <a:srgbClr val="BA2121"/>
                </a:solidFill>
              </a:rPr>
              <a:t>'bootstrap'</a:t>
            </a:r>
            <a:r>
              <a:rPr lang="en-GB" sz="1050">
                <a:solidFill>
                  <a:srgbClr val="333333"/>
                </a:solidFill>
              </a:rPr>
              <a:t>: [</a:t>
            </a:r>
            <a:r>
              <a:rPr b="1" lang="en-GB" sz="1050">
                <a:solidFill>
                  <a:srgbClr val="008000"/>
                </a:solidFill>
              </a:rPr>
              <a:t>False</a:t>
            </a:r>
            <a:r>
              <a:rPr lang="en-GB" sz="1050">
                <a:solidFill>
                  <a:srgbClr val="333333"/>
                </a:solidFill>
              </a:rPr>
              <a:t>], </a:t>
            </a:r>
            <a:r>
              <a:rPr lang="en-GB" sz="1050">
                <a:solidFill>
                  <a:srgbClr val="BA2121"/>
                </a:solidFill>
              </a:rPr>
              <a:t>'n_estimators'</a:t>
            </a:r>
            <a:r>
              <a:rPr lang="en-GB" sz="1050">
                <a:solidFill>
                  <a:srgbClr val="333333"/>
                </a:solidFill>
              </a:rPr>
              <a:t>: [</a:t>
            </a:r>
            <a:r>
              <a:rPr lang="en-GB" sz="1050">
                <a:solidFill>
                  <a:srgbClr val="666666"/>
                </a:solidFill>
              </a:rPr>
              <a:t>3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10</a:t>
            </a:r>
            <a:r>
              <a:rPr lang="en-GB" sz="1050">
                <a:solidFill>
                  <a:srgbClr val="333333"/>
                </a:solidFill>
              </a:rPr>
              <a:t>], </a:t>
            </a:r>
            <a:r>
              <a:rPr lang="en-GB" sz="1050">
                <a:solidFill>
                  <a:srgbClr val="BA2121"/>
                </a:solidFill>
              </a:rPr>
              <a:t>'max_features'</a:t>
            </a:r>
            <a:r>
              <a:rPr lang="en-GB" sz="1050">
                <a:solidFill>
                  <a:srgbClr val="333333"/>
                </a:solidFill>
              </a:rPr>
              <a:t>: [</a:t>
            </a:r>
            <a:r>
              <a:rPr lang="en-GB" sz="1050">
                <a:solidFill>
                  <a:srgbClr val="666666"/>
                </a:solidFill>
              </a:rPr>
              <a:t>2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3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4</a:t>
            </a:r>
            <a:r>
              <a:rPr lang="en-GB" sz="1050">
                <a:solidFill>
                  <a:srgbClr val="333333"/>
                </a:solidFill>
              </a:rPr>
              <a:t>]},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84b916d4b4_0_20"/>
          <p:cNvSpPr txBox="1"/>
          <p:nvPr/>
        </p:nvSpPr>
        <p:spPr>
          <a:xfrm>
            <a:off x="8782850" y="4702625"/>
            <a:ext cx="2328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</a:rPr>
              <a:t>params </a:t>
            </a:r>
            <a:r>
              <a:rPr lang="en-GB" sz="1050">
                <a:solidFill>
                  <a:srgbClr val="666666"/>
                </a:solidFill>
              </a:rPr>
              <a:t>=</a:t>
            </a:r>
            <a:r>
              <a:rPr lang="en-GB" sz="1050">
                <a:solidFill>
                  <a:srgbClr val="333333"/>
                </a:solidFill>
              </a:rPr>
              <a:t> {</a:t>
            </a:r>
            <a:r>
              <a:rPr lang="en-GB" sz="1050">
                <a:solidFill>
                  <a:srgbClr val="BA2121"/>
                </a:solidFill>
              </a:rPr>
              <a:t>'C'</a:t>
            </a:r>
            <a:r>
              <a:rPr lang="en-GB" sz="1050">
                <a:solidFill>
                  <a:srgbClr val="333333"/>
                </a:solidFill>
              </a:rPr>
              <a:t>: [</a:t>
            </a:r>
            <a:r>
              <a:rPr lang="en-GB" sz="1050">
                <a:solidFill>
                  <a:srgbClr val="666666"/>
                </a:solidFill>
              </a:rPr>
              <a:t>0.1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1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10</a:t>
            </a:r>
            <a:r>
              <a:rPr lang="en-GB" sz="1050">
                <a:solidFill>
                  <a:srgbClr val="333333"/>
                </a:solidFill>
              </a:rPr>
              <a:t>, </a:t>
            </a:r>
            <a:r>
              <a:rPr lang="en-GB" sz="1050">
                <a:solidFill>
                  <a:srgbClr val="666666"/>
                </a:solidFill>
              </a:rPr>
              <a:t>100</a:t>
            </a:r>
            <a:r>
              <a:rPr lang="en-GB" sz="1050">
                <a:solidFill>
                  <a:srgbClr val="333333"/>
                </a:solidFill>
              </a:rPr>
              <a:t>]}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222379" y="1225603"/>
            <a:ext cx="6919997" cy="4153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GB" sz="1850"/>
              <a:t>Combines multiple models to increase predictive performance by: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GB" sz="1480"/>
              <a:t>Compensating for weaknesses in / combining strengths of each model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GB" sz="1480"/>
              <a:t>Reducing overfitting as takes an average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GB" sz="1850"/>
              <a:t>We used VotingClassifier</a:t>
            </a:r>
            <a:endParaRPr b="1" sz="185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GB" sz="1480"/>
              <a:t>voting=soft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GB" sz="1480"/>
              <a:t>Output is probability of Class 1 (malignant) calculated as average probability across all included classifiers</a:t>
            </a:r>
            <a:endParaRPr/>
          </a:p>
          <a:p>
            <a:pPr indent="-13462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GB" sz="1850"/>
              <a:t>Ensemble performed best with regard to metrics of interest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Char char="•"/>
            </a:pPr>
            <a:r>
              <a:rPr lang="en-GB" sz="1387"/>
              <a:t>High recall minimises false negatives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Char char="•"/>
            </a:pPr>
            <a:r>
              <a:rPr lang="en-GB" sz="1387"/>
              <a:t>High precision minimises false positives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Char char="•"/>
            </a:pPr>
            <a:r>
              <a:rPr lang="en-GB" sz="1387"/>
              <a:t>High F1 score indicates good balance between precision and recall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1850"/>
          </a:p>
          <a:p>
            <a:pPr indent="-13462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b="1"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b="1"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b="1"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53" name="Google Shape;153;p4"/>
          <p:cNvSpPr txBox="1"/>
          <p:nvPr>
            <p:ph type="title"/>
          </p:nvPr>
        </p:nvSpPr>
        <p:spPr>
          <a:xfrm>
            <a:off x="222379" y="-157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GB" sz="4800"/>
              <a:t>Ensemble Learning</a:t>
            </a:r>
            <a:endParaRPr/>
          </a:p>
        </p:txBody>
      </p:sp>
      <p:grpSp>
        <p:nvGrpSpPr>
          <p:cNvPr id="154" name="Google Shape;154;p4"/>
          <p:cNvGrpSpPr/>
          <p:nvPr/>
        </p:nvGrpSpPr>
        <p:grpSpPr>
          <a:xfrm>
            <a:off x="1442022" y="5436137"/>
            <a:ext cx="4133850" cy="1076325"/>
            <a:chOff x="7848157" y="4489818"/>
            <a:chExt cx="4133850" cy="1076325"/>
          </a:xfrm>
        </p:grpSpPr>
        <p:pic>
          <p:nvPicPr>
            <p:cNvPr id="155" name="Google Shape;15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48157" y="4489818"/>
              <a:ext cx="4133850" cy="107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4"/>
            <p:cNvSpPr/>
            <p:nvPr/>
          </p:nvSpPr>
          <p:spPr>
            <a:xfrm>
              <a:off x="7848157" y="5289698"/>
              <a:ext cx="4121464" cy="18607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7" name="Google Shape;15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2376" y="1327330"/>
            <a:ext cx="4827245" cy="430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5"/>
          <p:cNvGrpSpPr/>
          <p:nvPr/>
        </p:nvGrpSpPr>
        <p:grpSpPr>
          <a:xfrm>
            <a:off x="1266491" y="843447"/>
            <a:ext cx="9659018" cy="5171105"/>
            <a:chOff x="1430856" y="843447"/>
            <a:chExt cx="9659018" cy="5171105"/>
          </a:xfrm>
        </p:grpSpPr>
        <p:pic>
          <p:nvPicPr>
            <p:cNvPr id="163" name="Google Shape;16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30856" y="843447"/>
              <a:ext cx="5306811" cy="5171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" name="Google Shape;164;p5"/>
            <p:cNvGrpSpPr/>
            <p:nvPr/>
          </p:nvGrpSpPr>
          <p:grpSpPr>
            <a:xfrm>
              <a:off x="6737667" y="5013262"/>
              <a:ext cx="2050733" cy="982450"/>
              <a:chOff x="7174623" y="2480268"/>
              <a:chExt cx="2581275" cy="1238250"/>
            </a:xfrm>
          </p:grpSpPr>
          <p:pic>
            <p:nvPicPr>
              <p:cNvPr id="165" name="Google Shape;165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74623" y="2480268"/>
                <a:ext cx="2581275" cy="1238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" name="Google Shape;166;p5"/>
              <p:cNvSpPr/>
              <p:nvPr/>
            </p:nvSpPr>
            <p:spPr>
              <a:xfrm>
                <a:off x="7243876" y="3462718"/>
                <a:ext cx="1446924" cy="238439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67" name="Google Shape;167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37667" y="1013502"/>
              <a:ext cx="4352207" cy="38347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222379" y="-157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GB" sz="4800"/>
              <a:t>Summary</a:t>
            </a:r>
            <a:endParaRPr/>
          </a:p>
        </p:txBody>
      </p:sp>
      <p:graphicFrame>
        <p:nvGraphicFramePr>
          <p:cNvPr id="173" name="Google Shape;173;p6"/>
          <p:cNvGraphicFramePr/>
          <p:nvPr/>
        </p:nvGraphicFramePr>
        <p:xfrm>
          <a:off x="838200" y="132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{50B214B4-41FB-4ED8-A719-4039CCFF54AB}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What Went Well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How We Could Expand / Improve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Range of clear visualisations that allowed us to select features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Could have explored correlation / multicollinearity of features with VIF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In-depth exploration of different methods of feature selection (RandomForestClassifier, PCA, handpicking)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Could have experimented more with KNeighborsClassifier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Our ensemble performed better than each model independently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Could have tried a different ensemble method, e.g. boosting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Could have plotted precision-recall curve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Could have tried RandomisedSearch instead of GridSearch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Could have added an extra layer of machine learning by combining our models with tuned hyperparameters into an ensemble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2020-05-05T08:33:23Z</dcterms:created>
  <dc:creator>Fattah, Alya</dc:creator>
</cp:coreProperties>
</file>