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2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83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FDD6-87B9-4D31-8BF8-72538872DEB5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E533E-D025-4AD3-A1FA-44FD410F8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533E-D025-4AD3-A1FA-44FD410F8F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533E-D025-4AD3-A1FA-44FD410F8F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`33F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E533E-D025-4AD3-A1FA-44FD410F8F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065D-E4C7-42CE-9D2A-65EAE071708B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27B2-C066-4764-AE15-EFC0C1FEB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46412647_E-retail_factors_for_customer_activation_and_retention_An_empirical_study_from_Indian_e-commerce_custome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8077200" cy="276225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E-retail factors for customer activation and retention: A case study from Indian e-commerce customers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study </a:t>
            </a:r>
            <a:r>
              <a:rPr lang="en-IN" dirty="0" smtClean="0"/>
              <a:t>factors </a:t>
            </a:r>
            <a:r>
              <a:rPr lang="en-IN" dirty="0"/>
              <a:t>that guarantee the success of online </a:t>
            </a:r>
            <a:r>
              <a:rPr lang="en-IN" dirty="0" smtClean="0"/>
              <a:t>store. </a:t>
            </a:r>
            <a:r>
              <a:rPr lang="en-IN" dirty="0"/>
              <a:t>A comprehensive review of the literature, theories and models have been carried out to propose the models for customer activation and customer retention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8038096" cy="2425492"/>
          </a:xfrm>
          <a:prstGeom prst="rect">
            <a:avLst/>
          </a:prstGeom>
        </p:spPr>
      </p:pic>
      <p:pic>
        <p:nvPicPr>
          <p:cNvPr id="5" name="Picture 4" descr="download (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38400"/>
            <a:ext cx="8660318" cy="2133600"/>
          </a:xfrm>
          <a:prstGeom prst="rect">
            <a:avLst/>
          </a:prstGeom>
        </p:spPr>
      </p:pic>
      <p:pic>
        <p:nvPicPr>
          <p:cNvPr id="6" name="Picture 5" descr="download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91000"/>
            <a:ext cx="723809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174604" cy="2679403"/>
          </a:xfrm>
          <a:prstGeom prst="rect">
            <a:avLst/>
          </a:prstGeom>
        </p:spPr>
      </p:pic>
      <p:pic>
        <p:nvPicPr>
          <p:cNvPr id="4" name="Picture 3" descr="download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6984127" cy="30858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6400000" cy="2349292"/>
          </a:xfrm>
          <a:prstGeom prst="rect">
            <a:avLst/>
          </a:prstGeom>
        </p:spPr>
      </p:pic>
      <p:pic>
        <p:nvPicPr>
          <p:cNvPr id="3" name="Picture 2" descr="download (1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6463493" cy="2438400"/>
          </a:xfrm>
          <a:prstGeom prst="rect">
            <a:avLst/>
          </a:prstGeom>
        </p:spPr>
      </p:pic>
      <p:pic>
        <p:nvPicPr>
          <p:cNvPr id="4" name="Picture 3" descr="download (1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7200"/>
            <a:ext cx="7009524" cy="2196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Analysis of System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system quality on most of the parameter max customer are strongly agreed or agreed on ease of navigation ,loading </a:t>
            </a:r>
            <a:r>
              <a:rPr lang="en-US" sz="2000" dirty="0" err="1" smtClean="0"/>
              <a:t>processing,ser</a:t>
            </a:r>
            <a:r>
              <a:rPr lang="en-US" sz="2000" dirty="0" smtClean="0"/>
              <a:t> friendly </a:t>
            </a:r>
            <a:r>
              <a:rPr lang="en-US" sz="2000" dirty="0" err="1" smtClean="0"/>
              <a:t>Interface,Convenient</a:t>
            </a:r>
            <a:r>
              <a:rPr lang="en-US" sz="2000" dirty="0" smtClean="0"/>
              <a:t> Payment methods etc</a:t>
            </a:r>
          </a:p>
          <a:p>
            <a:r>
              <a:rPr lang="en-US" sz="2000" dirty="0" smtClean="0"/>
              <a:t>max customer says </a:t>
            </a:r>
            <a:r>
              <a:rPr lang="en-US" sz="2000" dirty="0" err="1" smtClean="0"/>
              <a:t>amazon</a:t>
            </a:r>
            <a:r>
              <a:rPr lang="en-US" sz="2000" dirty="0" smtClean="0"/>
              <a:t> and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have visual appealing web page</a:t>
            </a:r>
          </a:p>
          <a:p>
            <a:r>
              <a:rPr lang="en-US" sz="2000" dirty="0" smtClean="0"/>
              <a:t>Amazon has the fastest loading speed of </a:t>
            </a:r>
            <a:r>
              <a:rPr lang="en-US" sz="2000" dirty="0" err="1" smtClean="0"/>
              <a:t>website,reliability,quickness</a:t>
            </a:r>
            <a:r>
              <a:rPr lang="en-US" sz="2000" dirty="0" smtClean="0"/>
              <a:t> to complete </a:t>
            </a:r>
            <a:r>
              <a:rPr lang="en-US" sz="2000" dirty="0" err="1" smtClean="0"/>
              <a:t>purchas,change</a:t>
            </a:r>
            <a:r>
              <a:rPr lang="en-US" sz="2000" dirty="0" smtClean="0"/>
              <a:t> in website </a:t>
            </a:r>
            <a:r>
              <a:rPr lang="en-US" sz="2000" dirty="0" err="1" smtClean="0"/>
              <a:t>design,website</a:t>
            </a:r>
            <a:r>
              <a:rPr lang="en-US" sz="2000" dirty="0" smtClean="0"/>
              <a:t> efficient as before.</a:t>
            </a:r>
          </a:p>
          <a:p>
            <a:r>
              <a:rPr lang="en-US" sz="2000" dirty="0" smtClean="0"/>
              <a:t>But </a:t>
            </a:r>
            <a:r>
              <a:rPr lang="en-US" sz="2000" dirty="0" err="1" smtClean="0"/>
              <a:t>amazon</a:t>
            </a:r>
            <a:r>
              <a:rPr lang="en-US" sz="2000" dirty="0" smtClean="0"/>
              <a:t> has longer time to get logged </a:t>
            </a:r>
            <a:r>
              <a:rPr lang="en-US" sz="2000" dirty="0" err="1" smtClean="0"/>
              <a:t>in.Amazon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takes longer time in displaying photos and graphics</a:t>
            </a:r>
          </a:p>
          <a:p>
            <a:r>
              <a:rPr lang="en-US" sz="2000" dirty="0" err="1" smtClean="0"/>
              <a:t>Myntra</a:t>
            </a:r>
            <a:r>
              <a:rPr lang="en-US" sz="2000" dirty="0" smtClean="0"/>
              <a:t> and </a:t>
            </a:r>
            <a:r>
              <a:rPr lang="en-US" sz="2000" dirty="0" err="1" smtClean="0"/>
              <a:t>paytm</a:t>
            </a:r>
            <a:r>
              <a:rPr lang="en-US" sz="2000" dirty="0" smtClean="0"/>
              <a:t> have longer page loading time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Information Quality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related to service quality are—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The content on the website must be easy to read and </a:t>
            </a:r>
            <a:r>
              <a:rPr lang="en-US" sz="2000" b="1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Information on similar product to the one highlighted is important for product </a:t>
            </a:r>
            <a:r>
              <a:rPr lang="en-US" sz="2000" b="1" dirty="0" smtClean="0"/>
              <a:t>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 Complete information on listed seller and product being offered is important for purchase decision</a:t>
            </a:r>
            <a:r>
              <a:rPr lang="en-US" sz="2000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All relevant information on listed products must be stated </a:t>
            </a:r>
            <a:r>
              <a:rPr lang="en-US" sz="2000" b="1" dirty="0" smtClean="0"/>
              <a:t>clearly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Displaying quality Information on the website improves satisfaction of </a:t>
            </a:r>
            <a:r>
              <a:rPr lang="en-US" sz="2000" b="1" dirty="0" smtClean="0"/>
              <a:t>customers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Provision of complete and relevant product information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5904762" cy="3365117"/>
          </a:xfrm>
          <a:prstGeom prst="rect">
            <a:avLst/>
          </a:prstGeom>
        </p:spPr>
      </p:pic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29000"/>
            <a:ext cx="6031746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6031746" cy="2863569"/>
          </a:xfrm>
          <a:prstGeom prst="rect">
            <a:avLst/>
          </a:prstGeom>
        </p:spPr>
      </p:pic>
      <p:pic>
        <p:nvPicPr>
          <p:cNvPr id="3" name="Picture 2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95600"/>
            <a:ext cx="584127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1" y="914400"/>
            <a:ext cx="8825397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Analysis of </a:t>
            </a:r>
            <a:r>
              <a:rPr lang="en-US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Max customer agree or strongly on the content on the website must be easy to read and </a:t>
            </a:r>
            <a:r>
              <a:rPr lang="en-US" sz="2000" dirty="0" smtClean="0"/>
              <a:t>understand ,</a:t>
            </a:r>
            <a:r>
              <a:rPr lang="en-US" sz="2000" dirty="0" smtClean="0"/>
              <a:t>information on listed products must be stated clearly</a:t>
            </a:r>
            <a:r>
              <a:rPr lang="en-US" sz="2000" dirty="0" smtClean="0"/>
              <a:t>, Displaying </a:t>
            </a:r>
            <a:r>
              <a:rPr lang="en-US" sz="2000" dirty="0" smtClean="0"/>
              <a:t>quality Information</a:t>
            </a:r>
            <a:r>
              <a:rPr lang="en-US" sz="2000" dirty="0" smtClean="0"/>
              <a:t>, Complete </a:t>
            </a:r>
            <a:r>
              <a:rPr lang="en-US" sz="2000" dirty="0" smtClean="0"/>
              <a:t>information on listed seller and product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Amazon and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have </a:t>
            </a:r>
            <a:r>
              <a:rPr lang="en-US" sz="2000" dirty="0" err="1" smtClean="0"/>
              <a:t>complete,relevant</a:t>
            </a:r>
            <a:r>
              <a:rPr lang="en-US" sz="2000" dirty="0" smtClean="0"/>
              <a:t> description information of products.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Trust factors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related to service quality are—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Trust that the online retail store will fulfill its part of the transaction at the stipulated </a:t>
            </a:r>
            <a:r>
              <a:rPr lang="en-US" sz="2000" b="1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Empathy (readiness to assist with queries) towards the </a:t>
            </a:r>
            <a:r>
              <a:rPr lang="en-US" sz="2000" b="1" dirty="0" smtClean="0"/>
              <a:t>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Being able to guarantee the privacy of the </a:t>
            </a:r>
            <a:r>
              <a:rPr lang="en-US" sz="2000" b="1" dirty="0" smtClean="0"/>
              <a:t>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 User satisfaction cannot exist without trust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>
                <a:solidFill>
                  <a:schemeClr val="accent1"/>
                </a:solidFill>
              </a:rPr>
              <a:t>Five major factors that contributed to the success of an e-commerce store 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Service quality</a:t>
            </a:r>
          </a:p>
          <a:p>
            <a:r>
              <a:rPr lang="en-IN" dirty="0" smtClean="0"/>
              <a:t>System quality</a:t>
            </a:r>
          </a:p>
          <a:p>
            <a:r>
              <a:rPr lang="en-IN" dirty="0" smtClean="0"/>
              <a:t>Information quality</a:t>
            </a:r>
          </a:p>
          <a:p>
            <a:r>
              <a:rPr lang="en-IN" dirty="0" smtClean="0"/>
              <a:t>Trust quality</a:t>
            </a:r>
          </a:p>
          <a:p>
            <a:r>
              <a:rPr lang="en-IN" dirty="0" smtClean="0"/>
              <a:t>Net benefits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3400" cy="3429000"/>
          </a:xfrm>
          <a:prstGeom prst="rect">
            <a:avLst/>
          </a:prstGeom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0"/>
            <a:ext cx="4648200" cy="3352800"/>
          </a:xfrm>
          <a:prstGeom prst="rect">
            <a:avLst/>
          </a:prstGeom>
        </p:spPr>
      </p:pic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200"/>
            <a:ext cx="4572000" cy="3352800"/>
          </a:xfrm>
          <a:prstGeom prst="rect">
            <a:avLst/>
          </a:prstGeom>
        </p:spPr>
      </p:pic>
      <p:pic>
        <p:nvPicPr>
          <p:cNvPr id="7" name="Picture 6" descr="download (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42127"/>
            <a:ext cx="4572000" cy="34158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5397" cy="2362200"/>
          </a:xfrm>
          <a:prstGeom prst="rect">
            <a:avLst/>
          </a:prstGeom>
        </p:spPr>
      </p:pic>
      <p:pic>
        <p:nvPicPr>
          <p:cNvPr id="3" name="Picture 2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8825397" cy="2057400"/>
          </a:xfrm>
          <a:prstGeom prst="rect">
            <a:avLst/>
          </a:prstGeom>
        </p:spPr>
      </p:pic>
      <p:pic>
        <p:nvPicPr>
          <p:cNvPr id="4" name="Picture 3" descr="download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8708"/>
            <a:ext cx="8825397" cy="23492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Hedonistic &amp; Utilitarian values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Hedonistic values are combination of certain values which are follows—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Gratification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Role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Best deal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Social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Adventure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Utilitarian values are combination of certain values which are follows—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Product offerings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Convenience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Product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Monetary Savings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Analysis of Information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maintain </a:t>
            </a:r>
            <a:r>
              <a:rPr lang="en-US" dirty="0" smtClean="0"/>
              <a:t>highest </a:t>
            </a:r>
            <a:r>
              <a:rPr lang="en-US" dirty="0" smtClean="0"/>
              <a:t>privacy of customer information also it maintain </a:t>
            </a:r>
            <a:r>
              <a:rPr lang="en-US" dirty="0" smtClean="0"/>
              <a:t>highest </a:t>
            </a:r>
            <a:r>
              <a:rPr lang="en-US" dirty="0" smtClean="0"/>
              <a:t>security of customer financial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Amazon perceived </a:t>
            </a:r>
            <a:r>
              <a:rPr lang="en-US" dirty="0" smtClean="0"/>
              <a:t>highest </a:t>
            </a:r>
            <a:r>
              <a:rPr lang="en-US" dirty="0" smtClean="0"/>
              <a:t>trustworthiness and </a:t>
            </a:r>
            <a:r>
              <a:rPr lang="en-US" dirty="0" err="1" smtClean="0"/>
              <a:t>Myntra</a:t>
            </a:r>
            <a:r>
              <a:rPr lang="en-US" dirty="0" smtClean="0"/>
              <a:t> </a:t>
            </a:r>
            <a:r>
              <a:rPr lang="en-US" dirty="0" smtClean="0"/>
              <a:t>has low </a:t>
            </a:r>
            <a:r>
              <a:rPr lang="en-US" dirty="0" smtClean="0"/>
              <a:t>trustworthiness.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Net Benefit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related to service quality are—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Online shopping gives monetary benefit and </a:t>
            </a:r>
            <a:r>
              <a:rPr lang="en-US" sz="2400" dirty="0" smtClean="0"/>
              <a:t>discounts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Gaining access to loyalty programs is a benefit of shopping </a:t>
            </a:r>
            <a:r>
              <a:rPr lang="en-US" sz="2400" dirty="0" smtClean="0"/>
              <a:t>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Net Benefit derived from shopping online can lead to users </a:t>
            </a:r>
            <a:r>
              <a:rPr lang="en-US" sz="2400" dirty="0" smtClean="0"/>
              <a:t>satisfaction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Monetary savings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8200" cy="2971801"/>
          </a:xfrm>
          <a:prstGeom prst="rect">
            <a:avLst/>
          </a:prstGeom>
        </p:spPr>
      </p:pic>
      <p:pic>
        <p:nvPicPr>
          <p:cNvPr id="5" name="Picture 4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73" y="0"/>
            <a:ext cx="4489027" cy="3124200"/>
          </a:xfrm>
          <a:prstGeom prst="rect">
            <a:avLst/>
          </a:prstGeom>
        </p:spPr>
      </p:pic>
      <p:pic>
        <p:nvPicPr>
          <p:cNvPr id="6" name="Picture 5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1800"/>
            <a:ext cx="4749435" cy="3593794"/>
          </a:xfrm>
          <a:prstGeom prst="rect">
            <a:avLst/>
          </a:prstGeom>
        </p:spPr>
      </p:pic>
      <p:pic>
        <p:nvPicPr>
          <p:cNvPr id="7" name="Picture 6" descr="download (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505200"/>
            <a:ext cx="4419600" cy="29459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2"/>
                </a:solidFill>
              </a:rPr>
              <a:t>Repeat Purchase Intention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 per research there are certain factors which are responsible for repeat purchase in online shopping. These factors are categorizes into </a:t>
            </a:r>
            <a:r>
              <a:rPr lang="en-IN" sz="2400" dirty="0" smtClean="0"/>
              <a:t>utilitarian value </a:t>
            </a:r>
            <a:r>
              <a:rPr lang="en-IN" sz="2400" dirty="0" smtClean="0"/>
              <a:t>and </a:t>
            </a:r>
            <a:r>
              <a:rPr lang="en-IN" sz="2400" dirty="0" smtClean="0"/>
              <a:t>hedonistic </a:t>
            </a:r>
            <a:r>
              <a:rPr lang="en-IN" sz="2400" dirty="0" smtClean="0"/>
              <a:t>values.</a:t>
            </a:r>
          </a:p>
          <a:p>
            <a:r>
              <a:rPr lang="en-IN" sz="2400" dirty="0" smtClean="0"/>
              <a:t>Combination of both the values results in repeat order of customers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www.researchgate.net/profile/Vikas_Kumar146/publication/346412647/figure/fig1/AS:962618307145728@1606517497246/Proposed-customer-retention-model_W640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772400" cy="480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Features related to Utilitarian values in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 The content on the website must be easy to read and </a:t>
            </a:r>
            <a:r>
              <a:rPr lang="en-US" sz="1600" dirty="0" smtClean="0"/>
              <a:t>understand</a:t>
            </a:r>
          </a:p>
          <a:p>
            <a:r>
              <a:rPr lang="en-US" sz="1600" dirty="0" smtClean="0"/>
              <a:t>Information on similar product to the one highlighted is important for product comparison</a:t>
            </a:r>
          </a:p>
          <a:p>
            <a:r>
              <a:rPr lang="en-US" sz="1600" dirty="0" smtClean="0"/>
              <a:t> Complete information on listed seller and product being offered is important for purchase decision.</a:t>
            </a:r>
          </a:p>
          <a:p>
            <a:r>
              <a:rPr lang="en-US" sz="1600" dirty="0" smtClean="0"/>
              <a:t> All relevant information on listed products must be stated clearly</a:t>
            </a:r>
          </a:p>
          <a:p>
            <a:r>
              <a:rPr lang="en-US" sz="1600" dirty="0" smtClean="0"/>
              <a:t> Convenient Payment methods</a:t>
            </a:r>
          </a:p>
          <a:p>
            <a:r>
              <a:rPr lang="en-US" sz="1600" dirty="0" smtClean="0"/>
              <a:t> Online shopping gives monetary benefit and discounts</a:t>
            </a:r>
          </a:p>
          <a:p>
            <a:r>
              <a:rPr lang="en-US" sz="1600" dirty="0" smtClean="0"/>
              <a:t> Shopping online is convenient and flexible</a:t>
            </a:r>
          </a:p>
          <a:p>
            <a:r>
              <a:rPr lang="en-US" sz="1600" dirty="0" smtClean="0"/>
              <a:t> Displaying quality Information on the website improves satisfaction of customers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Offering a wide variety of listed product in several </a:t>
            </a:r>
            <a:r>
              <a:rPr lang="en-US" sz="1600" dirty="0" smtClean="0"/>
              <a:t>category</a:t>
            </a:r>
          </a:p>
          <a:p>
            <a:r>
              <a:rPr lang="en-US" sz="1600" dirty="0" smtClean="0"/>
              <a:t>Provision </a:t>
            </a:r>
            <a:r>
              <a:rPr lang="en-US" sz="1600" dirty="0" smtClean="0"/>
              <a:t>of complete and relevant product </a:t>
            </a:r>
            <a:r>
              <a:rPr lang="en-US" sz="1600" dirty="0" smtClean="0"/>
              <a:t>information</a:t>
            </a:r>
          </a:p>
          <a:p>
            <a:r>
              <a:rPr lang="en-US" sz="1600" dirty="0" smtClean="0"/>
              <a:t>Monetary savings</a:t>
            </a:r>
          </a:p>
          <a:p>
            <a:r>
              <a:rPr lang="en-US" sz="1600" dirty="0" smtClean="0"/>
              <a:t>The </a:t>
            </a:r>
            <a:r>
              <a:rPr lang="en-US" sz="1600" dirty="0" smtClean="0"/>
              <a:t>Convenience of patronizing the online </a:t>
            </a:r>
            <a:r>
              <a:rPr lang="en-US" sz="1600" dirty="0" smtClean="0"/>
              <a:t>retailer</a:t>
            </a:r>
          </a:p>
          <a:p>
            <a:r>
              <a:rPr lang="en-US" sz="1600" dirty="0" smtClean="0"/>
              <a:t>Easy to use website or </a:t>
            </a:r>
            <a:r>
              <a:rPr lang="en-US" sz="1600" dirty="0" smtClean="0"/>
              <a:t>application</a:t>
            </a:r>
          </a:p>
          <a:p>
            <a:r>
              <a:rPr lang="en-US" sz="1600" dirty="0" smtClean="0"/>
              <a:t>Wild </a:t>
            </a:r>
            <a:r>
              <a:rPr lang="en-US" sz="1600" dirty="0" smtClean="0"/>
              <a:t>variety of product on </a:t>
            </a:r>
            <a:r>
              <a:rPr lang="en-US" sz="1600" dirty="0" smtClean="0"/>
              <a:t>offer</a:t>
            </a:r>
          </a:p>
          <a:p>
            <a:r>
              <a:rPr lang="en-US" sz="1600" dirty="0" smtClean="0"/>
              <a:t>Complete</a:t>
            </a:r>
            <a:r>
              <a:rPr lang="en-US" sz="1600" dirty="0" smtClean="0"/>
              <a:t>, relevant description information of </a:t>
            </a:r>
            <a:r>
              <a:rPr lang="en-US" sz="1600" dirty="0" smtClean="0"/>
              <a:t>products</a:t>
            </a:r>
          </a:p>
          <a:p>
            <a:r>
              <a:rPr lang="en-US" sz="1600" dirty="0" smtClean="0"/>
              <a:t>Availability </a:t>
            </a:r>
            <a:r>
              <a:rPr lang="en-US" sz="1600" dirty="0" smtClean="0"/>
              <a:t>of several payment options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Features related to Hedonistic </a:t>
            </a:r>
            <a:r>
              <a:rPr lang="en-US" i="1" dirty="0" smtClean="0">
                <a:solidFill>
                  <a:schemeClr val="tx2"/>
                </a:solidFill>
              </a:rPr>
              <a:t>value in </a:t>
            </a:r>
            <a:r>
              <a:rPr lang="en-US" i="1" dirty="0" smtClean="0">
                <a:solidFill>
                  <a:schemeClr val="tx2"/>
                </a:solidFill>
              </a:rPr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</a:t>
            </a:r>
            <a:r>
              <a:rPr lang="en-US" dirty="0" smtClean="0"/>
              <a:t>feel gratification shopping on your favorite </a:t>
            </a:r>
            <a:r>
              <a:rPr lang="en-US" dirty="0" smtClean="0"/>
              <a:t>e-</a:t>
            </a:r>
            <a:r>
              <a:rPr lang="en-US" dirty="0" err="1" smtClean="0"/>
              <a:t>tailer</a:t>
            </a:r>
            <a:endParaRPr lang="en-US" dirty="0" smtClean="0"/>
          </a:p>
          <a:p>
            <a:r>
              <a:rPr lang="en-US" dirty="0" smtClean="0"/>
              <a:t>Shopping </a:t>
            </a:r>
            <a:r>
              <a:rPr lang="en-US" dirty="0" smtClean="0"/>
              <a:t>on the website helps you fulfill certain </a:t>
            </a:r>
            <a:r>
              <a:rPr lang="en-US" dirty="0" smtClean="0"/>
              <a:t>roles</a:t>
            </a:r>
          </a:p>
          <a:p>
            <a:r>
              <a:rPr lang="en-US" dirty="0" smtClean="0"/>
              <a:t>Online </a:t>
            </a:r>
            <a:r>
              <a:rPr lang="en-US" dirty="0" smtClean="0"/>
              <a:t>shopping gives monetary benefit and </a:t>
            </a:r>
            <a:r>
              <a:rPr lang="en-US" dirty="0" smtClean="0"/>
              <a:t>discounts</a:t>
            </a:r>
          </a:p>
          <a:p>
            <a:r>
              <a:rPr lang="en-US" dirty="0" smtClean="0"/>
              <a:t>Offering </a:t>
            </a:r>
            <a:r>
              <a:rPr lang="en-US" dirty="0" smtClean="0"/>
              <a:t>a wide variety of listed product in several </a:t>
            </a:r>
            <a:r>
              <a:rPr lang="en-US" dirty="0" smtClean="0"/>
              <a:t>category</a:t>
            </a:r>
          </a:p>
          <a:p>
            <a:r>
              <a:rPr lang="en-US" dirty="0" smtClean="0"/>
              <a:t>Shopping </a:t>
            </a:r>
            <a:r>
              <a:rPr lang="en-US" dirty="0" smtClean="0"/>
              <a:t>on your preferred e-</a:t>
            </a:r>
            <a:r>
              <a:rPr lang="en-US" dirty="0" err="1" smtClean="0"/>
              <a:t>tailer</a:t>
            </a:r>
            <a:r>
              <a:rPr lang="en-US" dirty="0" smtClean="0"/>
              <a:t> enhances your social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Shopping </a:t>
            </a:r>
            <a:r>
              <a:rPr lang="en-US" dirty="0" smtClean="0"/>
              <a:t>on the website gives you the sense of </a:t>
            </a:r>
            <a:r>
              <a:rPr lang="en-US" dirty="0" smtClean="0"/>
              <a:t>adventure</a:t>
            </a:r>
          </a:p>
          <a:p>
            <a:r>
              <a:rPr lang="en-US" dirty="0" smtClean="0"/>
              <a:t>Which </a:t>
            </a:r>
            <a:r>
              <a:rPr lang="en-US" dirty="0" smtClean="0"/>
              <a:t>of the Indian online retailer would you recommend to a friend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954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5"/>
                </a:solidFill>
              </a:rPr>
              <a:t>Analyzing </a:t>
            </a:r>
            <a:r>
              <a:rPr lang="en-US" sz="3200" b="1" i="1" dirty="0">
                <a:solidFill>
                  <a:schemeClr val="accent5"/>
                </a:solidFill>
              </a:rPr>
              <a:t>Service factors which are responsible for E commerce </a:t>
            </a:r>
            <a:r>
              <a:rPr lang="en-US" sz="3200" b="1" i="1" dirty="0" smtClean="0">
                <a:solidFill>
                  <a:schemeClr val="accent5"/>
                </a:solidFill>
              </a:rPr>
              <a:t>success</a:t>
            </a:r>
            <a:endParaRPr lang="en-US" sz="3200" b="1" i="1" dirty="0">
              <a:solidFill>
                <a:schemeClr val="accent5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related to service quality are—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Responsiveness, availability of several communication channels (email, online rep, twitter, phone etc</a:t>
            </a:r>
            <a:r>
              <a:rPr lang="en-US" sz="2400" b="1" dirty="0" smtClean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Shopping online is convenient and </a:t>
            </a:r>
            <a:r>
              <a:rPr lang="en-US" sz="2400" b="1" dirty="0" smtClean="0"/>
              <a:t>flexible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Return and replacement policy of the e-</a:t>
            </a:r>
            <a:r>
              <a:rPr lang="en-US" sz="2400" b="1" dirty="0" err="1"/>
              <a:t>tailer</a:t>
            </a:r>
            <a:r>
              <a:rPr lang="en-US" sz="2400" b="1" dirty="0"/>
              <a:t> is important for purchase </a:t>
            </a:r>
            <a:r>
              <a:rPr lang="en-US" sz="2400" b="1" dirty="0" smtClean="0"/>
              <a:t>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 You feel gratification shopping on your favorite e-</a:t>
            </a:r>
            <a:r>
              <a:rPr lang="en-US" sz="2400" b="1" dirty="0" err="1"/>
              <a:t>tailer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038096" cy="2590800"/>
          </a:xfrm>
          <a:prstGeom prst="rect">
            <a:avLst/>
          </a:prstGeom>
        </p:spPr>
      </p:pic>
      <p:pic>
        <p:nvPicPr>
          <p:cNvPr id="5" name="Picture 4" descr="download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3800"/>
            <a:ext cx="8825397" cy="28382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Utilitarian graph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8825397" cy="2971800"/>
          </a:xfrm>
          <a:prstGeom prst="rect">
            <a:avLst/>
          </a:prstGeom>
        </p:spPr>
      </p:pic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016"/>
            <a:ext cx="8825397" cy="33269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Analysis of </a:t>
            </a:r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Utilitarian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amazon,flipkart,paytm,myntra,snapdeal</a:t>
            </a:r>
            <a:r>
              <a:rPr lang="en-US" sz="2800" dirty="0" smtClean="0"/>
              <a:t> are easy to use in website and </a:t>
            </a:r>
            <a:r>
              <a:rPr lang="en-US" sz="2800" dirty="0" smtClean="0"/>
              <a:t>application</a:t>
            </a:r>
          </a:p>
          <a:p>
            <a:r>
              <a:rPr lang="en-US" sz="2800" dirty="0" err="1" smtClean="0"/>
              <a:t>amazon</a:t>
            </a:r>
            <a:r>
              <a:rPr lang="en-US" sz="2800" dirty="0" smtClean="0"/>
              <a:t> and </a:t>
            </a:r>
            <a:r>
              <a:rPr lang="en-US" sz="2800" dirty="0" err="1" smtClean="0"/>
              <a:t>flipkart</a:t>
            </a:r>
            <a:r>
              <a:rPr lang="en-US" sz="2800" dirty="0" smtClean="0"/>
              <a:t> have wild variety of product on </a:t>
            </a:r>
            <a:r>
              <a:rPr lang="en-US" sz="2800" dirty="0" err="1" smtClean="0"/>
              <a:t>offer,they</a:t>
            </a:r>
            <a:r>
              <a:rPr lang="en-US" sz="2800" dirty="0" smtClean="0"/>
              <a:t> also have complete relevant description information of </a:t>
            </a:r>
            <a:r>
              <a:rPr lang="en-US" sz="2800" dirty="0" err="1" smtClean="0"/>
              <a:t>products.They</a:t>
            </a:r>
            <a:r>
              <a:rPr lang="en-US" sz="2800" dirty="0" smtClean="0"/>
              <a:t> have availability of several payment options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C00000"/>
                </a:solidFill>
              </a:rPr>
              <a:t>Hedonic Graph</a:t>
            </a:r>
            <a:endParaRPr lang="en-US" i="1" dirty="0">
              <a:solidFill>
                <a:srgbClr val="C00000"/>
              </a:solidFill>
            </a:endParaRPr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4463673" cy="3847619"/>
          </a:xfrm>
          <a:prstGeom prst="rect">
            <a:avLst/>
          </a:prstGeom>
        </p:spPr>
      </p:pic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05000"/>
            <a:ext cx="3930273" cy="37841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30273" cy="3200124"/>
          </a:xfrm>
          <a:prstGeom prst="rect">
            <a:avLst/>
          </a:prstGeom>
        </p:spPr>
      </p:pic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0"/>
            <a:ext cx="4946146" cy="3200400"/>
          </a:xfrm>
          <a:prstGeom prst="rect">
            <a:avLst/>
          </a:prstGeom>
        </p:spPr>
      </p:pic>
      <p:pic>
        <p:nvPicPr>
          <p:cNvPr id="5" name="Picture 4" descr="download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8063493" cy="33588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Analysis of Hedonic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</a:t>
            </a:r>
            <a:r>
              <a:rPr lang="en-US" dirty="0" smtClean="0"/>
              <a:t>customer has indifferent view on shopping on your </a:t>
            </a:r>
            <a:r>
              <a:rPr lang="en-US" dirty="0" smtClean="0"/>
              <a:t>preferred </a:t>
            </a:r>
            <a:r>
              <a:rPr lang="en-US" dirty="0" smtClean="0"/>
              <a:t>e-</a:t>
            </a:r>
            <a:r>
              <a:rPr lang="en-US" dirty="0" err="1" smtClean="0"/>
              <a:t>tailer</a:t>
            </a:r>
            <a:r>
              <a:rPr lang="en-US" dirty="0" smtClean="0"/>
              <a:t> enhances your social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Max customer says that would recommend Amazon to their friend.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401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314" y="3962400"/>
            <a:ext cx="4577686" cy="2667000"/>
          </a:xfrm>
          <a:prstGeom prst="rect">
            <a:avLst/>
          </a:prstGeom>
        </p:spPr>
      </p:pic>
      <p:pic>
        <p:nvPicPr>
          <p:cNvPr id="4" name="Picture 3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048000"/>
            <a:ext cx="3860070" cy="3591543"/>
          </a:xfrm>
          <a:prstGeom prst="rect">
            <a:avLst/>
          </a:prstGeo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4876800" cy="3124199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0"/>
            <a:ext cx="4191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24399" cy="2667000"/>
          </a:xfrm>
          <a:prstGeom prst="rect">
            <a:avLst/>
          </a:prstGeom>
        </p:spPr>
      </p:pic>
      <p:pic>
        <p:nvPicPr>
          <p:cNvPr id="8" name="Picture 7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0"/>
            <a:ext cx="4495800" cy="2743200"/>
          </a:xfrm>
          <a:prstGeom prst="rect">
            <a:avLst/>
          </a:prstGeom>
        </p:spPr>
      </p:pic>
      <p:pic>
        <p:nvPicPr>
          <p:cNvPr id="10" name="Picture 9" descr="download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0400"/>
            <a:ext cx="5029200" cy="3238048"/>
          </a:xfrm>
          <a:prstGeom prst="rect">
            <a:avLst/>
          </a:prstGeom>
        </p:spPr>
      </p:pic>
      <p:pic>
        <p:nvPicPr>
          <p:cNvPr id="11" name="Picture 10" descr="download (7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429000"/>
            <a:ext cx="4191000" cy="3022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6361905" cy="2971800"/>
          </a:xfrm>
          <a:prstGeom prst="rect">
            <a:avLst/>
          </a:prstGeom>
        </p:spPr>
      </p:pic>
      <p:pic>
        <p:nvPicPr>
          <p:cNvPr id="4" name="Picture 3" descr="download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6425397" cy="33649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i="1" u="sng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Analysis of service factors</a:t>
            </a:r>
            <a:endParaRPr lang="en-US" i="1" u="sng" dirty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From column 29,32,33 it is clear that max customers are strongly agree on Responsiveness </a:t>
            </a:r>
            <a:r>
              <a:rPr lang="en-US" sz="2000" dirty="0" err="1" smtClean="0"/>
              <a:t>availability,Shopping</a:t>
            </a:r>
            <a:r>
              <a:rPr lang="en-US" sz="2000" dirty="0" smtClean="0"/>
              <a:t> online is convenient and flexible and  Return and replacement policy for purchase decision</a:t>
            </a:r>
          </a:p>
          <a:p>
            <a:r>
              <a:rPr lang="en-US" sz="2000" dirty="0" smtClean="0"/>
              <a:t>from col. 45 customers have </a:t>
            </a:r>
            <a:r>
              <a:rPr lang="en-US" sz="2000" dirty="0" err="1" smtClean="0"/>
              <a:t>indiffernt</a:t>
            </a:r>
            <a:r>
              <a:rPr lang="en-US" sz="2000" dirty="0" smtClean="0"/>
              <a:t> views on feeling gratification shopping on your favorite e-</a:t>
            </a:r>
            <a:r>
              <a:rPr lang="en-US" sz="2000" dirty="0" err="1" smtClean="0"/>
              <a:t>tailer</a:t>
            </a:r>
            <a:endParaRPr lang="en-US" sz="2000" dirty="0" smtClean="0"/>
          </a:p>
          <a:p>
            <a:r>
              <a:rPr lang="en-US" sz="2000" dirty="0" smtClean="0"/>
              <a:t>from graph it is 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that max customer says that Amazon and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has several payment </a:t>
            </a:r>
            <a:r>
              <a:rPr lang="en-US" sz="2000" dirty="0" err="1" smtClean="0"/>
              <a:t>option,snapdeal</a:t>
            </a:r>
            <a:r>
              <a:rPr lang="en-US" sz="2000" dirty="0" smtClean="0"/>
              <a:t> has limited mode of payment.</a:t>
            </a:r>
          </a:p>
          <a:p>
            <a:r>
              <a:rPr lang="en-US" sz="2000" dirty="0" smtClean="0"/>
              <a:t>Amazon has the fastest delivery </a:t>
            </a:r>
            <a:r>
              <a:rPr lang="en-US" sz="2000" dirty="0" err="1" smtClean="0"/>
              <a:t>system,amazon</a:t>
            </a:r>
            <a:r>
              <a:rPr lang="en-US" sz="2000" dirty="0" smtClean="0"/>
              <a:t> </a:t>
            </a:r>
            <a:r>
              <a:rPr lang="en-US" sz="2000" dirty="0" err="1" smtClean="0"/>
              <a:t>flipkart</a:t>
            </a:r>
            <a:r>
              <a:rPr lang="en-US" sz="2000" dirty="0" smtClean="0"/>
              <a:t> </a:t>
            </a:r>
            <a:r>
              <a:rPr lang="en-US" sz="2000" dirty="0" err="1" smtClean="0"/>
              <a:t>myntra</a:t>
            </a:r>
            <a:r>
              <a:rPr lang="en-US" sz="2000" dirty="0" smtClean="0"/>
              <a:t> &amp; </a:t>
            </a:r>
            <a:r>
              <a:rPr lang="en-US" sz="2000" dirty="0" err="1" smtClean="0"/>
              <a:t>snapdeal</a:t>
            </a:r>
            <a:r>
              <a:rPr lang="en-US" sz="2000" dirty="0" smtClean="0"/>
              <a:t> have presence of online assistance through multiple channel.</a:t>
            </a:r>
          </a:p>
          <a:p>
            <a:r>
              <a:rPr lang="en-US" sz="2000" dirty="0" err="1" smtClean="0"/>
              <a:t>Paytm</a:t>
            </a:r>
            <a:r>
              <a:rPr lang="en-US" sz="2000" dirty="0" smtClean="0"/>
              <a:t> has the longest delivery period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en-US" i="1" dirty="0" smtClean="0">
                <a:solidFill>
                  <a:schemeClr val="accent1"/>
                </a:solidFill>
              </a:rPr>
              <a:t>System Quality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related to service quality are—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Ease of navigation in </a:t>
            </a:r>
            <a:r>
              <a:rPr lang="en-US" sz="2400" dirty="0" smtClean="0"/>
              <a:t>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Loading and processing </a:t>
            </a:r>
            <a:r>
              <a:rPr lang="en-US" sz="2400" dirty="0" smtClean="0"/>
              <a:t>speed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friendly Interface of the </a:t>
            </a:r>
            <a:r>
              <a:rPr lang="en-US" sz="2400" dirty="0" smtClean="0"/>
              <a:t>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Convenient Payment </a:t>
            </a:r>
            <a:r>
              <a:rPr lang="en-US" sz="2400" dirty="0" smtClean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User derive satisfaction while shopping on a good quality website or </a:t>
            </a:r>
            <a:r>
              <a:rPr lang="en-US" sz="2400" dirty="0" smtClean="0"/>
              <a:t>application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5397" cy="2362200"/>
          </a:xfrm>
          <a:prstGeom prst="rect">
            <a:avLst/>
          </a:prstGeom>
        </p:spPr>
      </p:pic>
      <p:pic>
        <p:nvPicPr>
          <p:cNvPr id="4" name="Picture 3" descr="download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8825397" cy="2209800"/>
          </a:xfrm>
          <a:prstGeom prst="rect">
            <a:avLst/>
          </a:prstGeom>
        </p:spPr>
      </p:pic>
      <p:pic>
        <p:nvPicPr>
          <p:cNvPr id="5" name="Picture 4" descr="download (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400"/>
            <a:ext cx="8825397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791</Words>
  <Application>Microsoft Office PowerPoint</Application>
  <PresentationFormat>On-screen Show (4:3)</PresentationFormat>
  <Paragraphs>113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E-retail factors for customer activation and retention: A case study from Indian e-commerce customers </vt:lpstr>
      <vt:lpstr>Five major factors that contributed to the success of an e-commerce store </vt:lpstr>
      <vt:lpstr>Analyzing Service factors which are responsible for E commerce success</vt:lpstr>
      <vt:lpstr>Slide 4</vt:lpstr>
      <vt:lpstr>Slide 5</vt:lpstr>
      <vt:lpstr>Slide 6</vt:lpstr>
      <vt:lpstr>Analysis of service factors</vt:lpstr>
      <vt:lpstr>System Quality</vt:lpstr>
      <vt:lpstr>Slide 9</vt:lpstr>
      <vt:lpstr>Slide 10</vt:lpstr>
      <vt:lpstr>Slide 11</vt:lpstr>
      <vt:lpstr>Slide 12</vt:lpstr>
      <vt:lpstr>Analysis of System factors</vt:lpstr>
      <vt:lpstr>Information Quality</vt:lpstr>
      <vt:lpstr>Slide 15</vt:lpstr>
      <vt:lpstr>Slide 16</vt:lpstr>
      <vt:lpstr>Slide 17</vt:lpstr>
      <vt:lpstr>Analysis of Information factors</vt:lpstr>
      <vt:lpstr>Trust factors</vt:lpstr>
      <vt:lpstr>Slide 20</vt:lpstr>
      <vt:lpstr>Slide 21</vt:lpstr>
      <vt:lpstr>Hedonistic &amp; Utilitarian values</vt:lpstr>
      <vt:lpstr>Analysis of Information factors</vt:lpstr>
      <vt:lpstr>Net Benefit</vt:lpstr>
      <vt:lpstr>Slide 25</vt:lpstr>
      <vt:lpstr>Repeat Purchase Intention</vt:lpstr>
      <vt:lpstr>Slide 27</vt:lpstr>
      <vt:lpstr>Features related to Utilitarian values in dataset</vt:lpstr>
      <vt:lpstr>Features related to Hedonistic value in dataset</vt:lpstr>
      <vt:lpstr>Utilitarian graph</vt:lpstr>
      <vt:lpstr>Slide 31</vt:lpstr>
      <vt:lpstr>Analysis of Utilitarian value</vt:lpstr>
      <vt:lpstr>Hedonic Graph</vt:lpstr>
      <vt:lpstr>Slide 34</vt:lpstr>
      <vt:lpstr>Analysis of Hedonic value</vt:lpstr>
      <vt:lpstr>Thank you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customer activation and retention: A case study from Indian e-commerce customers</dc:title>
  <dc:creator>LENOVO</dc:creator>
  <cp:lastModifiedBy>LENOVO</cp:lastModifiedBy>
  <cp:revision>72</cp:revision>
  <dcterms:created xsi:type="dcterms:W3CDTF">2022-09-25T08:13:33Z</dcterms:created>
  <dcterms:modified xsi:type="dcterms:W3CDTF">2022-09-27T17:30:21Z</dcterms:modified>
</cp:coreProperties>
</file>