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77" r:id="rId2"/>
    <p:sldId id="278" r:id="rId3"/>
    <p:sldId id="328" r:id="rId4"/>
    <p:sldId id="339" r:id="rId5"/>
    <p:sldId id="340" r:id="rId6"/>
    <p:sldId id="332" r:id="rId7"/>
    <p:sldId id="333" r:id="rId8"/>
    <p:sldId id="336" r:id="rId9"/>
    <p:sldId id="334" r:id="rId10"/>
    <p:sldId id="341" r:id="rId11"/>
    <p:sldId id="342" r:id="rId12"/>
    <p:sldId id="335" r:id="rId13"/>
    <p:sldId id="343" r:id="rId14"/>
    <p:sldId id="337" r:id="rId15"/>
    <p:sldId id="338" r:id="rId16"/>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69" autoAdjust="0"/>
  </p:normalViewPr>
  <p:slideViewPr>
    <p:cSldViewPr>
      <p:cViewPr varScale="1">
        <p:scale>
          <a:sx n="62" d="100"/>
          <a:sy n="62" d="100"/>
        </p:scale>
        <p:origin x="804" y="44"/>
      </p:cViewPr>
      <p:guideLst>
        <p:guide orient="horz" pos="2160"/>
        <p:guide pos="3840"/>
      </p:guideLst>
    </p:cSldViewPr>
  </p:slideViewPr>
  <p:outlineViewPr>
    <p:cViewPr>
      <p:scale>
        <a:sx n="33" d="100"/>
        <a:sy n="33" d="100"/>
      </p:scale>
      <p:origin x="0" y="51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F4AE9-A696-4AFA-8F35-371EB1C85EDA}" type="datetimeFigureOut">
              <a:rPr lang="en-US" smtClean="0"/>
              <a:pPr/>
              <a:t>11/25/2022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CD5FF-B98B-4FEF-8331-E4D78C517A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round/>
            <a:headEnd/>
            <a:tailEnd/>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0B3B6ED-8828-40B7-9990-CA563FED33CD}" type="slidenum">
              <a:rPr lang="en-US" b="1" smtClean="0">
                <a:solidFill>
                  <a:srgbClr val="000000"/>
                </a:solidFill>
                <a:ea typeface="Droid Sans Fallback"/>
                <a:cs typeface="DejaVu Sans"/>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b="1">
              <a:solidFill>
                <a:srgbClr val="000000"/>
              </a:solidFill>
              <a:ea typeface="Droid Sans Fallback"/>
              <a:cs typeface="DejaVu Sans"/>
            </a:endParaRPr>
          </a:p>
        </p:txBody>
      </p:sp>
      <p:sp>
        <p:nvSpPr>
          <p:cNvPr id="32771"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D8D9069-0349-40FC-B0B6-75CD0E9936C3}" type="slidenum">
              <a:rPr lang="en-US" sz="1200" baseline="-18000">
                <a:solidFill>
                  <a:srgbClr val="000000"/>
                </a:solidFill>
                <a:latin typeface="Times New Roman" pitchFamily="18" charset="0"/>
                <a:ea typeface="Droid Sans Fallback"/>
                <a:cs typeface="Droid Sans Fallback"/>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baseline="-18000">
              <a:solidFill>
                <a:srgbClr val="000000"/>
              </a:solidFill>
              <a:latin typeface="Times New Roman" pitchFamily="18" charset="0"/>
              <a:ea typeface="Droid Sans Fallback"/>
              <a:cs typeface="Droid Sans Fallback"/>
            </a:endParaRPr>
          </a:p>
        </p:txBody>
      </p:sp>
      <p:sp>
        <p:nvSpPr>
          <p:cNvPr id="32772" name="Rectangle 2"/>
          <p:cNvSpPr>
            <a:spLocks noGrp="1" noRot="1" noChangeAspect="1" noChangeArrowheads="1" noTextEdit="1"/>
          </p:cNvSpPr>
          <p:nvPr>
            <p:ph type="sldImg"/>
          </p:nvPr>
        </p:nvSpPr>
        <p:spPr>
          <a:xfrm>
            <a:off x="382588" y="685800"/>
            <a:ext cx="6092825" cy="3429000"/>
          </a:xfrm>
          <a:solidFill>
            <a:srgbClr val="FFFFFF"/>
          </a:solidFill>
          <a:ln/>
        </p:spPr>
      </p:sp>
      <p:sp>
        <p:nvSpPr>
          <p:cNvPr id="3277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baseline="-18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1" y="6053328"/>
            <a:ext cx="299884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127" y="6044184"/>
            <a:ext cx="90452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190" y="4038600"/>
            <a:ext cx="8634876"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190" y="6050037"/>
            <a:ext cx="8939636"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587" y="6068699"/>
            <a:ext cx="2742843" cy="685800"/>
          </a:xfrm>
        </p:spPr>
        <p:txBody>
          <a:bodyPr>
            <a:noAutofit/>
          </a:bodyPr>
          <a:lstStyle>
            <a:lvl1pPr algn="ctr">
              <a:defRPr sz="2000">
                <a:solidFill>
                  <a:srgbClr val="FFFFFF"/>
                </a:solidFill>
              </a:defRPr>
            </a:lvl1pPr>
          </a:lstStyle>
          <a:p>
            <a:fld id="{7D5E575F-F345-4A3F-974A-241716AD3462}" type="datetime1">
              <a:rPr lang="en-US" smtClean="0"/>
              <a:t>11/25/2022</a:t>
            </a:fld>
            <a:endParaRPr lang="en-US"/>
          </a:p>
        </p:txBody>
      </p:sp>
      <p:sp>
        <p:nvSpPr>
          <p:cNvPr id="17" name="Footer Placeholder 16"/>
          <p:cNvSpPr>
            <a:spLocks noGrp="1"/>
          </p:cNvSpPr>
          <p:nvPr>
            <p:ph type="ftr" sz="quarter" idx="11"/>
          </p:nvPr>
        </p:nvSpPr>
        <p:spPr>
          <a:xfrm>
            <a:off x="2780162" y="236539"/>
            <a:ext cx="7822182"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6611" y="228600"/>
            <a:ext cx="1117455"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92C539-0BC8-4B5B-A2C7-813FBCF0E73B}" type="datetime1">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6463" y="609601"/>
            <a:ext cx="2742843"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520" y="609600"/>
            <a:ext cx="7415835"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6463" y="6248403"/>
            <a:ext cx="2946016" cy="365125"/>
          </a:xfrm>
        </p:spPr>
        <p:txBody>
          <a:bodyPr/>
          <a:lstStyle/>
          <a:p>
            <a:fld id="{A2D2EAB8-E7FB-46AD-8DF1-AA781B55FFC3}" type="datetime1">
              <a:rPr lang="en-US" smtClean="0"/>
              <a:t>11/25/2022</a:t>
            </a:fld>
            <a:endParaRPr lang="en-US"/>
          </a:p>
        </p:txBody>
      </p:sp>
      <p:sp>
        <p:nvSpPr>
          <p:cNvPr id="5" name="Footer Placeholder 4"/>
          <p:cNvSpPr>
            <a:spLocks noGrp="1"/>
          </p:cNvSpPr>
          <p:nvPr>
            <p:ph type="ftr" sz="quarter" idx="11"/>
          </p:nvPr>
        </p:nvSpPr>
        <p:spPr>
          <a:xfrm>
            <a:off x="609523" y="6248208"/>
            <a:ext cx="7430343" cy="365125"/>
          </a:xfrm>
        </p:spPr>
        <p:txBody>
          <a:bodyPr/>
          <a:lstStyle/>
          <a:p>
            <a:endParaRPr lang="en-US"/>
          </a:p>
        </p:txBody>
      </p:sp>
      <p:sp>
        <p:nvSpPr>
          <p:cNvPr id="7" name="Rectangle 6"/>
          <p:cNvSpPr/>
          <p:nvPr/>
        </p:nvSpPr>
        <p:spPr bwMode="white">
          <a:xfrm>
            <a:off x="8127366" y="0"/>
            <a:ext cx="426664"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8318" y="609600"/>
            <a:ext cx="30476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8318" y="0"/>
            <a:ext cx="30476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3998" y="103737"/>
            <a:ext cx="533400" cy="325926"/>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758" y="228600"/>
            <a:ext cx="10869785"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5AAEC8F-FD0B-44B2-8E21-03B55A361622}" type="datetime1">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758" y="1600200"/>
            <a:ext cx="10869785"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562" y="2743200"/>
            <a:ext cx="9496248"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0413"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975"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562" y="1600200"/>
            <a:ext cx="1036185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562" y="1600200"/>
            <a:ext cx="10158678"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9AAF763-8DBE-4D0C-96C8-9BF02BB60660}" type="datetime1">
              <a:rPr lang="en-US" smtClean="0"/>
              <a:t>11/25/2022</a:t>
            </a:fld>
            <a:endParaRPr lang="en-US"/>
          </a:p>
        </p:txBody>
      </p:sp>
      <p:sp>
        <p:nvSpPr>
          <p:cNvPr id="13" name="Slide Number Placeholder 12"/>
          <p:cNvSpPr>
            <a:spLocks noGrp="1"/>
          </p:cNvSpPr>
          <p:nvPr>
            <p:ph type="sldNum" sz="quarter" idx="11"/>
          </p:nvPr>
        </p:nvSpPr>
        <p:spPr>
          <a:xfrm>
            <a:off x="0" y="1752600"/>
            <a:ext cx="1726975"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694"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027"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0DB0CB7-26D0-4E1F-A6D0-373EF20FDFE2}" type="datetime1">
              <a:rPr lang="en-US" smtClean="0"/>
              <a:t>11/25/2022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107" y="273050"/>
            <a:ext cx="10869785"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694"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399967"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25C03B9-5C14-41D2-9DF4-4F69EDB93F4A}" type="datetime1">
              <a:rPr lang="en-US" smtClean="0"/>
              <a:t>11/25/2022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694" y="1752600"/>
            <a:ext cx="5180926"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399967" y="1752600"/>
            <a:ext cx="5180926"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0EB944-5A24-4804-85B5-D8D8E70494CB}" type="datetime1">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8F5B5-CA4D-4AA8-9496-F32EAA9EC68A}" type="datetime1">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107"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694" y="273050"/>
            <a:ext cx="10768198"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396411E-8F20-4E7C-A72C-C73AEDD7C273}" type="datetime1">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694" y="1752600"/>
            <a:ext cx="2133322"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190" y="1752600"/>
            <a:ext cx="8533289"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322" y="5486400"/>
            <a:ext cx="975233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0" y="4572000"/>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0" y="4663440"/>
            <a:ext cx="195046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180" y="4654296"/>
            <a:ext cx="10130233"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322" y="4648200"/>
            <a:ext cx="975233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148" y="0"/>
            <a:ext cx="13409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0116" y="6248401"/>
            <a:ext cx="3555537" cy="365125"/>
          </a:xfrm>
        </p:spPr>
        <p:txBody>
          <a:bodyPr rtlCol="0"/>
          <a:lstStyle/>
          <a:p>
            <a:fld id="{574F8C34-6E34-49A8-A798-C387BA0CE972}" type="datetime1">
              <a:rPr lang="en-US" smtClean="0"/>
              <a:t>11/25/2022</a:t>
            </a:fld>
            <a:endParaRPr lang="en-US"/>
          </a:p>
        </p:txBody>
      </p:sp>
      <p:sp>
        <p:nvSpPr>
          <p:cNvPr id="13" name="Slide Number Placeholder 12"/>
          <p:cNvSpPr>
            <a:spLocks noGrp="1"/>
          </p:cNvSpPr>
          <p:nvPr>
            <p:ph type="sldNum" sz="quarter" idx="11"/>
          </p:nvPr>
        </p:nvSpPr>
        <p:spPr>
          <a:xfrm>
            <a:off x="0" y="4667249"/>
            <a:ext cx="1930149"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322" y="6248207"/>
            <a:ext cx="6095207" cy="365125"/>
          </a:xfrm>
        </p:spPr>
        <p:txBody>
          <a:bodyPr rtlCol="0"/>
          <a:lstStyle/>
          <a:p>
            <a:endParaRPr lang="en-US"/>
          </a:p>
        </p:txBody>
      </p:sp>
      <p:sp>
        <p:nvSpPr>
          <p:cNvPr id="3" name="Picture Placeholder 2"/>
          <p:cNvSpPr>
            <a:spLocks noGrp="1"/>
          </p:cNvSpPr>
          <p:nvPr>
            <p:ph type="pic" idx="1"/>
          </p:nvPr>
        </p:nvSpPr>
        <p:spPr>
          <a:xfrm>
            <a:off x="2080497" y="0"/>
            <a:ext cx="10109916"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694" y="228600"/>
            <a:ext cx="10869785"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758" y="1600200"/>
            <a:ext cx="10869785"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6942" y="6248401"/>
            <a:ext cx="3555537" cy="365125"/>
          </a:xfrm>
          <a:prstGeom prst="rect">
            <a:avLst/>
          </a:prstGeom>
        </p:spPr>
        <p:txBody>
          <a:bodyPr vert="horz" anchor="ctr" anchorCtr="0"/>
          <a:lstStyle>
            <a:lvl1pPr algn="l" eaLnBrk="1" latinLnBrk="0" hangingPunct="1">
              <a:defRPr kumimoji="0" sz="1400">
                <a:solidFill>
                  <a:schemeClr val="tx2"/>
                </a:solidFill>
              </a:defRPr>
            </a:lvl1pPr>
          </a:lstStyle>
          <a:p>
            <a:fld id="{079B43AF-0321-4C12-84A6-28676C718E95}" type="datetime1">
              <a:rPr lang="en-US" smtClean="0"/>
              <a:t>11/25/2022</a:t>
            </a:fld>
            <a:endParaRPr lang="en-US"/>
          </a:p>
        </p:txBody>
      </p:sp>
      <p:sp>
        <p:nvSpPr>
          <p:cNvPr id="3" name="Footer Placeholder 2"/>
          <p:cNvSpPr>
            <a:spLocks noGrp="1"/>
          </p:cNvSpPr>
          <p:nvPr>
            <p:ph type="ftr" sz="quarter" idx="3"/>
          </p:nvPr>
        </p:nvSpPr>
        <p:spPr>
          <a:xfrm>
            <a:off x="812695" y="6248207"/>
            <a:ext cx="7227170"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0413"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107"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298" y="1280160"/>
            <a:ext cx="11403115"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107"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lucidchart.com/pages/" TargetMode="External"/><Relationship Id="rId3" Type="http://schemas.openxmlformats.org/officeDocument/2006/relationships/hyperlink" Target="http://millionsongdataset.com/" TargetMode="External"/><Relationship Id="rId7" Type="http://schemas.openxmlformats.org/officeDocument/2006/relationships/hyperlink" Target="https://www.nltk.org/" TargetMode="External"/><Relationship Id="rId2" Type="http://schemas.openxmlformats.org/officeDocument/2006/relationships/hyperlink" Target="https://jupyter.org/"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github.com/" TargetMode="External"/><Relationship Id="rId10" Type="http://schemas.openxmlformats.org/officeDocument/2006/relationships/image" Target="../media/image3.png"/><Relationship Id="rId4" Type="http://schemas.openxmlformats.org/officeDocument/2006/relationships/hyperlink" Target="https://streamlit.io/"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532606" y="2819400"/>
            <a:ext cx="11072958" cy="3335401"/>
          </a:xfrm>
          <a:prstGeom prst="rect">
            <a:avLst/>
          </a:prstGeom>
          <a:noFill/>
          <a:ln w="9525">
            <a:noFill/>
            <a:round/>
            <a:headEnd/>
            <a:tailEnd/>
          </a:ln>
        </p:spPr>
        <p:txBody>
          <a:bodyPr wrap="square" lIns="90000" tIns="46800" rIns="90000" bIns="46800" anchor="t">
            <a:spAutoFit/>
          </a:bodyPr>
          <a:lstStyle/>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Presented By:</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a:cs typeface="Times New Roman"/>
              </a:rPr>
              <a:t>Nidhi Singhal (2000681530033)</a:t>
            </a:r>
            <a:endParaRPr lang="en-US" dirty="0">
              <a:latin typeface="Tw Cen MT"/>
              <a:cs typeface="Times New Roman"/>
            </a:endParaRP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a:cs typeface="Times New Roman"/>
              </a:rPr>
              <a:t>Shreya Singh (2000681530047)</a:t>
            </a:r>
            <a:endParaRPr lang="en-US" dirty="0"/>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a:cs typeface="Times New Roman"/>
              </a:rPr>
              <a:t>Umika Khugshal (2000681530052)</a:t>
            </a:r>
            <a:endParaRPr lang="en-US" dirty="0">
              <a:latin typeface="TW Cen MT"/>
              <a:cs typeface="Times New Roman"/>
            </a:endParaRP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latin typeface="Times New Roman" panose="02020603050405020304" pitchFamily="18" charset="0"/>
              <a:cs typeface="Times New Roman" panose="02020603050405020304" pitchFamily="18" charset="0"/>
            </a:endParaRP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Under the Guidance of:</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a:ea typeface="+mn-lt"/>
                <a:cs typeface="+mn-lt"/>
              </a:rPr>
              <a:t>MR. AJAY SAH</a:t>
            </a:r>
            <a:endParaRPr lang="en-US" b="1" dirty="0" err="1">
              <a:latin typeface="Times New Roman"/>
            </a:endParaRP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Department of Information Technology</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Meerut Institute of Engineering &amp; Technology, Meerut (U.P.)</a:t>
            </a:r>
          </a:p>
        </p:txBody>
      </p:sp>
      <p:sp>
        <p:nvSpPr>
          <p:cNvPr id="3075" name="Text Box 2"/>
          <p:cNvSpPr txBox="1">
            <a:spLocks noChangeArrowheads="1"/>
          </p:cNvSpPr>
          <p:nvPr/>
        </p:nvSpPr>
        <p:spPr bwMode="auto">
          <a:xfrm>
            <a:off x="532606" y="393305"/>
            <a:ext cx="11353800" cy="833178"/>
          </a:xfrm>
          <a:prstGeom prst="rect">
            <a:avLst/>
          </a:prstGeom>
          <a:noFill/>
          <a:ln w="9525">
            <a:noFill/>
            <a:round/>
            <a:headEnd/>
            <a:tailEnd/>
          </a:ln>
        </p:spPr>
        <p:txBody>
          <a:bodyPr wrap="square" lIns="90000" tIns="46800" rIns="90000" bIns="46800" anchor="t">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rgbClr val="000000"/>
                </a:solidFill>
                <a:effectLst>
                  <a:outerShdw blurRad="50800" dist="38100" dir="2700000" algn="tl" rotWithShape="0">
                    <a:prstClr val="black">
                      <a:alpha val="40000"/>
                    </a:prstClr>
                  </a:outerShdw>
                </a:effectLst>
                <a:latin typeface="Tw Cen MT"/>
                <a:ea typeface="Segoe UI Black"/>
                <a:cs typeface="Times New Roman"/>
              </a:rPr>
              <a:t>MUSIC</a:t>
            </a:r>
            <a:r>
              <a:rPr lang="en-US" sz="4800" b="1" dirty="0">
                <a:effectLst>
                  <a:outerShdw blurRad="50800" dist="38100" dir="2700000" algn="tl" rotWithShape="0">
                    <a:prstClr val="black">
                      <a:alpha val="40000"/>
                    </a:prstClr>
                  </a:outerShdw>
                </a:effectLst>
                <a:ea typeface="+mn-lt"/>
                <a:cs typeface="+mn-lt"/>
              </a:rPr>
              <a:t> RECOMMENDATION SYSTEM</a:t>
            </a:r>
            <a:endParaRPr lang="en-US" sz="2000" b="1" baseline="-18000" dirty="0">
              <a:latin typeface="Times New Roman"/>
              <a:ea typeface="Segoe UI Black"/>
              <a:cs typeface="Times New Roman"/>
            </a:endParaRPr>
          </a:p>
        </p:txBody>
      </p:sp>
      <p:sp>
        <p:nvSpPr>
          <p:cNvPr id="3077" name="AutoShape 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8" name="AutoShape 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9" name="AutoShape 10"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0" name="AutoShape 12"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1" name="AutoShape 14"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2" name="AutoShape 1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3" name="AutoShape 1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pic>
        <p:nvPicPr>
          <p:cNvPr id="14" name="Picture 19">
            <a:extLst>
              <a:ext uri="{FF2B5EF4-FFF2-40B4-BE49-F238E27FC236}">
                <a16:creationId xmlns:a16="http://schemas.microsoft.com/office/drawing/2014/main" id="{2FF59BC7-951A-5B9F-7A73-AF81FFBDC52A}"/>
              </a:ext>
            </a:extLst>
          </p:cNvPr>
          <p:cNvPicPr>
            <a:picLocks noChangeAspect="1" noChangeArrowheads="1"/>
          </p:cNvPicPr>
          <p:nvPr/>
        </p:nvPicPr>
        <p:blipFill>
          <a:blip r:embed="rId3" cstate="print"/>
          <a:srcRect/>
          <a:stretch>
            <a:fillRect/>
          </a:stretch>
        </p:blipFill>
        <p:spPr bwMode="auto">
          <a:xfrm>
            <a:off x="5036266" y="1066800"/>
            <a:ext cx="2170122" cy="1804939"/>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307F-1D55-1CB5-2189-50FA67C45ACE}"/>
              </a:ext>
            </a:extLst>
          </p:cNvPr>
          <p:cNvSpPr>
            <a:spLocks noGrp="1"/>
          </p:cNvSpPr>
          <p:nvPr>
            <p:ph type="title"/>
          </p:nvPr>
        </p:nvSpPr>
        <p:spPr/>
        <p:txBody>
          <a:bodyPr vert="horz" lIns="91440" tIns="45720" rIns="91440" bIns="45720" anchor="ctr">
            <a:normAutofit/>
          </a:bodyPr>
          <a:lstStyle/>
          <a:p>
            <a:r>
              <a:rPr lang="en-IN" b="1" dirty="0">
                <a:solidFill>
                  <a:schemeClr val="tx1"/>
                </a:solidFill>
                <a:latin typeface="TW Cen MT"/>
              </a:rPr>
              <a:t> Methodology continue.....</a:t>
            </a:r>
            <a:endParaRPr lang="en-US" dirty="0">
              <a:solidFill>
                <a:schemeClr val="tx1"/>
              </a:solidFill>
            </a:endParaRPr>
          </a:p>
        </p:txBody>
      </p:sp>
      <p:sp>
        <p:nvSpPr>
          <p:cNvPr id="3" name="Slide Number Placeholder 2">
            <a:extLst>
              <a:ext uri="{FF2B5EF4-FFF2-40B4-BE49-F238E27FC236}">
                <a16:creationId xmlns:a16="http://schemas.microsoft.com/office/drawing/2014/main" id="{9D2421E9-35A0-B499-FBB9-59C3B3A86316}"/>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a:extLst>
              <a:ext uri="{FF2B5EF4-FFF2-40B4-BE49-F238E27FC236}">
                <a16:creationId xmlns:a16="http://schemas.microsoft.com/office/drawing/2014/main" id="{BA4E4193-BD47-F616-D710-EC44589AA782}"/>
              </a:ext>
            </a:extLst>
          </p:cNvPr>
          <p:cNvSpPr>
            <a:spLocks noGrp="1"/>
          </p:cNvSpPr>
          <p:nvPr>
            <p:ph sz="quarter" idx="1"/>
          </p:nvPr>
        </p:nvSpPr>
        <p:spPr>
          <a:xfrm>
            <a:off x="816758" y="1517145"/>
            <a:ext cx="10608901" cy="5053457"/>
          </a:xfrm>
        </p:spPr>
        <p:txBody>
          <a:bodyPr vert="horz" lIns="91440" tIns="45720" rIns="91440" bIns="45720" anchor="t">
            <a:noAutofit/>
          </a:bodyPr>
          <a:lstStyle/>
          <a:p>
            <a:pPr marL="0" indent="0">
              <a:buNone/>
            </a:pPr>
            <a:r>
              <a:rPr lang="en-US" sz="3200" dirty="0">
                <a:latin typeface="Times New Roman"/>
                <a:ea typeface="+mn-lt"/>
                <a:cs typeface="+mn-lt"/>
              </a:rPr>
              <a:t>2. Apply some pre-processing over data</a:t>
            </a:r>
          </a:p>
          <a:p>
            <a:pPr marL="457200" indent="-457200">
              <a:buFont typeface="Arial"/>
              <a:buChar char="•"/>
            </a:pPr>
            <a:r>
              <a:rPr lang="en-US" sz="3000" dirty="0">
                <a:latin typeface="Times New Roman"/>
                <a:ea typeface="+mn-lt"/>
                <a:cs typeface="+mn-lt"/>
              </a:rPr>
              <a:t>If more than one csv files of a dataset then merge them together.</a:t>
            </a:r>
          </a:p>
          <a:p>
            <a:pPr marL="457200" indent="-457200">
              <a:buFont typeface="Arial"/>
              <a:buChar char="•"/>
            </a:pPr>
            <a:r>
              <a:rPr lang="en-US" sz="3000" dirty="0">
                <a:latin typeface="Times New Roman"/>
                <a:ea typeface="+mn-lt"/>
                <a:cs typeface="+mn-lt"/>
              </a:rPr>
              <a:t>Check for Null Values and remove them.</a:t>
            </a:r>
          </a:p>
          <a:p>
            <a:pPr marL="457200" indent="-457200">
              <a:buFont typeface="Arial"/>
              <a:buChar char="•"/>
            </a:pPr>
            <a:r>
              <a:rPr lang="en-US" sz="3000" dirty="0">
                <a:latin typeface="Times New Roman"/>
                <a:ea typeface="+mn-lt"/>
                <a:cs typeface="+mn-lt"/>
              </a:rPr>
              <a:t>Check for Duplicate Values and Remove if any.</a:t>
            </a:r>
          </a:p>
          <a:p>
            <a:pPr marL="457200" indent="-457200">
              <a:buFont typeface="Arial"/>
              <a:buChar char="•"/>
            </a:pPr>
            <a:r>
              <a:rPr lang="en-US" sz="3000" dirty="0">
                <a:latin typeface="Times New Roman"/>
                <a:ea typeface="+mn-lt"/>
                <a:cs typeface="+mn-lt"/>
              </a:rPr>
              <a:t>Lemmatize the data.</a:t>
            </a:r>
          </a:p>
          <a:p>
            <a:pPr marL="457200" indent="-457200">
              <a:buFont typeface="Arial"/>
              <a:buChar char="•"/>
            </a:pPr>
            <a:r>
              <a:rPr lang="en-US" sz="3000" dirty="0">
                <a:latin typeface="Times New Roman"/>
                <a:ea typeface="+mn-lt"/>
                <a:cs typeface="+mn-lt"/>
              </a:rPr>
              <a:t>Merge the columns to form tags for comparison</a:t>
            </a:r>
          </a:p>
          <a:p>
            <a:pPr marL="457200" indent="-457200">
              <a:buFont typeface="Arial"/>
              <a:buChar char="•"/>
            </a:pPr>
            <a:endParaRPr lang="en-US" sz="3000" dirty="0">
              <a:latin typeface="Times New Roman"/>
              <a:ea typeface="+mn-lt"/>
              <a:cs typeface="+mn-lt"/>
            </a:endParaRPr>
          </a:p>
          <a:p>
            <a:pPr marL="0" indent="0">
              <a:buNone/>
            </a:pPr>
            <a:r>
              <a:rPr lang="en-US" sz="3200" dirty="0">
                <a:latin typeface="Times New Roman"/>
                <a:ea typeface="+mn-lt"/>
                <a:cs typeface="+mn-lt"/>
              </a:rPr>
              <a:t>3. Now tags are converted to vectors and then cosine distance is found and stored in similarity matrics (spars matrix).</a:t>
            </a:r>
            <a:endParaRPr lang="en-US" sz="3200" dirty="0">
              <a:latin typeface="Times New Roman"/>
            </a:endParaRPr>
          </a:p>
        </p:txBody>
      </p:sp>
    </p:spTree>
    <p:extLst>
      <p:ext uri="{BB962C8B-B14F-4D97-AF65-F5344CB8AC3E}">
        <p14:creationId xmlns:p14="http://schemas.microsoft.com/office/powerpoint/2010/main" val="295690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2E9-2FC7-8EA5-EB14-FB252AA64B91}"/>
              </a:ext>
            </a:extLst>
          </p:cNvPr>
          <p:cNvSpPr>
            <a:spLocks noGrp="1"/>
          </p:cNvSpPr>
          <p:nvPr>
            <p:ph type="title"/>
          </p:nvPr>
        </p:nvSpPr>
        <p:spPr/>
        <p:txBody>
          <a:bodyPr vert="horz" lIns="91440" tIns="45720" rIns="91440" bIns="45720" anchor="ctr">
            <a:normAutofit/>
          </a:bodyPr>
          <a:lstStyle/>
          <a:p>
            <a:r>
              <a:rPr lang="en-IN" b="1" dirty="0">
                <a:solidFill>
                  <a:schemeClr val="tx1"/>
                </a:solidFill>
                <a:latin typeface="TW Cen MT"/>
              </a:rPr>
              <a:t> Methodology continue.....</a:t>
            </a:r>
            <a:endParaRPr lang="en-US" dirty="0">
              <a:ea typeface="+mj-lt"/>
              <a:cs typeface="+mj-lt"/>
            </a:endParaRPr>
          </a:p>
        </p:txBody>
      </p:sp>
      <p:sp>
        <p:nvSpPr>
          <p:cNvPr id="3" name="Slide Number Placeholder 2">
            <a:extLst>
              <a:ext uri="{FF2B5EF4-FFF2-40B4-BE49-F238E27FC236}">
                <a16:creationId xmlns:a16="http://schemas.microsoft.com/office/drawing/2014/main" id="{1194894A-2AD0-BA6F-190F-75AF2848D4C3}"/>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a:extLst>
              <a:ext uri="{FF2B5EF4-FFF2-40B4-BE49-F238E27FC236}">
                <a16:creationId xmlns:a16="http://schemas.microsoft.com/office/drawing/2014/main" id="{52AA6AF2-E269-EB16-64E3-75BE2D399980}"/>
              </a:ext>
            </a:extLst>
          </p:cNvPr>
          <p:cNvSpPr>
            <a:spLocks noGrp="1"/>
          </p:cNvSpPr>
          <p:nvPr>
            <p:ph sz="quarter" idx="1"/>
          </p:nvPr>
        </p:nvSpPr>
        <p:spPr/>
        <p:txBody>
          <a:bodyPr vert="horz" lIns="91440" tIns="45720" rIns="91440" bIns="45720" anchor="t">
            <a:normAutofit/>
          </a:bodyPr>
          <a:lstStyle/>
          <a:p>
            <a:pPr marL="0" indent="0">
              <a:buNone/>
            </a:pPr>
            <a:r>
              <a:rPr lang="en-US" sz="3200" dirty="0">
                <a:latin typeface="Times New Roman"/>
                <a:ea typeface="+mn-lt"/>
                <a:cs typeface="+mn-lt"/>
              </a:rPr>
              <a:t>4. Creating a Recommend Function which take title of songs as input and then finds its index in dataset afterwards closest value to it is found using similarity matrix.</a:t>
            </a:r>
            <a:endParaRPr lang="en-US" sz="3200" dirty="0">
              <a:latin typeface="Times New Roman"/>
              <a:cs typeface="Times New Roman"/>
            </a:endParaRPr>
          </a:p>
          <a:p>
            <a:pPr marL="0" indent="0">
              <a:buNone/>
            </a:pPr>
            <a:endParaRPr lang="en-US" sz="3200" dirty="0">
              <a:latin typeface="Times New Roman"/>
              <a:ea typeface="+mn-lt"/>
              <a:cs typeface="+mn-lt"/>
            </a:endParaRPr>
          </a:p>
          <a:p>
            <a:pPr marL="0" indent="0">
              <a:buNone/>
            </a:pPr>
            <a:r>
              <a:rPr lang="en-US" sz="3200" dirty="0">
                <a:latin typeface="Times New Roman"/>
                <a:ea typeface="+mn-lt"/>
                <a:cs typeface="+mn-lt"/>
              </a:rPr>
              <a:t>5. And result is displayed on webpage created using Python .</a:t>
            </a:r>
            <a:endParaRPr lang="en-US" sz="3200" dirty="0">
              <a:latin typeface="Times New Roman"/>
              <a:cs typeface="Times New Roman"/>
            </a:endParaRPr>
          </a:p>
        </p:txBody>
      </p:sp>
    </p:spTree>
    <p:extLst>
      <p:ext uri="{BB962C8B-B14F-4D97-AF65-F5344CB8AC3E}">
        <p14:creationId xmlns:p14="http://schemas.microsoft.com/office/powerpoint/2010/main" val="256842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vert="horz" lIns="91440" tIns="45720" rIns="91440" bIns="45720" anchor="ctr">
            <a:normAutofit/>
          </a:bodyPr>
          <a:lstStyle/>
          <a:p>
            <a:r>
              <a:rPr lang="en-IN" b="1" dirty="0">
                <a:solidFill>
                  <a:schemeClr val="tx1"/>
                </a:solidFill>
                <a:effectLst>
                  <a:outerShdw blurRad="50800" dist="38100" dir="2700000" algn="tl" rotWithShape="0">
                    <a:prstClr val="black">
                      <a:alpha val="40000"/>
                    </a:prstClr>
                  </a:outerShdw>
                </a:effectLst>
                <a:ea typeface="Segoe UI Black"/>
              </a:rPr>
              <a:t> Flow chart  </a:t>
            </a:r>
            <a:endPar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pic>
        <p:nvPicPr>
          <p:cNvPr id="11" name="Content Placeholder 10">
            <a:extLst>
              <a:ext uri="{FF2B5EF4-FFF2-40B4-BE49-F238E27FC236}">
                <a16:creationId xmlns:a16="http://schemas.microsoft.com/office/drawing/2014/main" id="{CFC196FC-86B4-84E7-BFC3-C8A62365852C}"/>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904206" y="1600200"/>
            <a:ext cx="8077200" cy="5080869"/>
          </a:xfrm>
        </p:spPr>
      </p:pic>
    </p:spTree>
    <p:extLst>
      <p:ext uri="{BB962C8B-B14F-4D97-AF65-F5344CB8AC3E}">
        <p14:creationId xmlns:p14="http://schemas.microsoft.com/office/powerpoint/2010/main" val="318924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C804-62E1-186E-EB98-78B8F66493CA}"/>
              </a:ext>
            </a:extLst>
          </p:cNvPr>
          <p:cNvSpPr>
            <a:spLocks noGrp="1"/>
          </p:cNvSpPr>
          <p:nvPr>
            <p:ph type="title"/>
          </p:nvPr>
        </p:nvSpPr>
        <p:spPr/>
        <p:txBody>
          <a:bodyPr/>
          <a:lstStyle/>
          <a:p>
            <a:r>
              <a:rPr lang="en-IN" dirty="0"/>
              <a:t>OUTPUT</a:t>
            </a:r>
          </a:p>
        </p:txBody>
      </p:sp>
      <p:sp>
        <p:nvSpPr>
          <p:cNvPr id="3" name="Slide Number Placeholder 2">
            <a:extLst>
              <a:ext uri="{FF2B5EF4-FFF2-40B4-BE49-F238E27FC236}">
                <a16:creationId xmlns:a16="http://schemas.microsoft.com/office/drawing/2014/main" id="{C1D8FD32-AECE-3C9D-D6DD-32A19D4B5DF3}"/>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pic>
        <p:nvPicPr>
          <p:cNvPr id="5" name="Content Placeholder 4">
            <a:extLst>
              <a:ext uri="{FF2B5EF4-FFF2-40B4-BE49-F238E27FC236}">
                <a16:creationId xmlns:a16="http://schemas.microsoft.com/office/drawing/2014/main" id="{482297DF-1E29-DF5E-60E9-1DC55A9CBBB4}"/>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408" t="14258" b="7066"/>
          <a:stretch/>
        </p:blipFill>
        <p:spPr bwMode="auto">
          <a:xfrm>
            <a:off x="456406" y="1600200"/>
            <a:ext cx="11230137" cy="4953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472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vert="horz" lIns="91440" tIns="45720" rIns="91440" bIns="45720" anchor="ctr">
            <a:normAutofit/>
          </a:bodyPr>
          <a:lstStyle/>
          <a:p>
            <a:r>
              <a:rPr lang="en-IN" b="1" dirty="0">
                <a:solidFill>
                  <a:schemeClr val="tx1"/>
                </a:solidFill>
                <a:effectLst>
                  <a:outerShdw blurRad="50800" dist="38100" dir="2700000" algn="tl" rotWithShape="0">
                    <a:prstClr val="black">
                      <a:alpha val="40000"/>
                    </a:prstClr>
                  </a:outerShdw>
                </a:effectLst>
                <a:ea typeface="Segoe UI Black"/>
              </a:rPr>
              <a:t> Technologies to be used</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761206" y="1524000"/>
            <a:ext cx="11201400" cy="5105400"/>
          </a:xfrm>
        </p:spPr>
        <p:txBody>
          <a:bodyPr vert="horz" lIns="91440" tIns="45720" rIns="91440" bIns="45720" anchor="t">
            <a:noAutofit/>
          </a:bodyPr>
          <a:lstStyle/>
          <a:p>
            <a:pPr algn="just">
              <a:buFont typeface="Wingdings" panose="05000000000000000000" pitchFamily="2" charset="2"/>
              <a:buChar char="Ø"/>
            </a:pPr>
            <a:r>
              <a:rPr lang="en-IN" sz="3200" dirty="0">
                <a:ea typeface="+mn-lt"/>
                <a:cs typeface="+mn-lt"/>
              </a:rPr>
              <a:t>This project will be using the following technology stack:</a:t>
            </a:r>
            <a:endParaRPr lang="en-IN" sz="3200" dirty="0">
              <a:latin typeface="Times New Roman" panose="02020603050405020304" pitchFamily="18" charset="0"/>
              <a:ea typeface="+mn-lt"/>
              <a:cs typeface="Times New Roman" panose="02020603050405020304" pitchFamily="18" charset="0"/>
            </a:endParaRPr>
          </a:p>
          <a:p>
            <a:pPr marL="514350" indent="-514350" algn="just">
              <a:buAutoNum type="arabicPeriod"/>
            </a:pPr>
            <a:r>
              <a:rPr lang="en-IN" sz="3200" dirty="0">
                <a:ea typeface="+mn-lt"/>
                <a:cs typeface="+mn-lt"/>
              </a:rPr>
              <a:t>Python</a:t>
            </a:r>
            <a:endParaRPr lang="en-IN" sz="3200" dirty="0" err="1">
              <a:latin typeface="Times New Roman" panose="02020603050405020304" pitchFamily="18" charset="0"/>
              <a:ea typeface="+mn-lt"/>
              <a:cs typeface="Times New Roman" panose="02020603050405020304" pitchFamily="18" charset="0"/>
            </a:endParaRPr>
          </a:p>
          <a:p>
            <a:pPr marL="514350" indent="-514350" algn="just">
              <a:buAutoNum type="arabicPeriod"/>
            </a:pPr>
            <a:r>
              <a:rPr lang="en-IN" sz="3200" dirty="0">
                <a:ea typeface="+mn-lt"/>
                <a:cs typeface="+mn-lt"/>
              </a:rPr>
              <a:t>Machine Learning</a:t>
            </a:r>
            <a:endParaRPr lang="en-IN" sz="3200" dirty="0">
              <a:latin typeface="Times New Roman" panose="02020603050405020304" pitchFamily="18" charset="0"/>
              <a:ea typeface="+mn-lt"/>
              <a:cs typeface="Times New Roman" panose="02020603050405020304" pitchFamily="18" charset="0"/>
            </a:endParaRPr>
          </a:p>
          <a:p>
            <a:pPr marL="514350" indent="-514350" algn="just">
              <a:buAutoNum type="arabicPeriod"/>
            </a:pPr>
            <a:r>
              <a:rPr lang="en-IN" sz="3200" dirty="0">
                <a:ea typeface="+mn-lt"/>
                <a:cs typeface="+mn-lt"/>
              </a:rPr>
              <a:t>Computation over data like Cosine Similarity, Vectorization</a:t>
            </a:r>
            <a:endParaRPr lang="en-IN" sz="3200" dirty="0">
              <a:latin typeface="Times New Roman" panose="02020603050405020304" pitchFamily="18" charset="0"/>
              <a:ea typeface="+mn-lt"/>
              <a:cs typeface="Times New Roman" panose="02020603050405020304" pitchFamily="18" charset="0"/>
            </a:endParaRPr>
          </a:p>
          <a:p>
            <a:pPr marL="514350" indent="-514350" algn="just">
              <a:buAutoNum type="arabicPeriod"/>
            </a:pPr>
            <a:r>
              <a:rPr lang="en-IN" sz="3200" dirty="0">
                <a:ea typeface="+mn-lt"/>
                <a:cs typeface="+mn-lt"/>
              </a:rPr>
              <a:t>Python Libraries like </a:t>
            </a:r>
          </a:p>
          <a:p>
            <a:pPr marL="0" indent="0" algn="just">
              <a:buNone/>
            </a:pPr>
            <a:r>
              <a:rPr lang="en-IN" sz="3200" dirty="0">
                <a:latin typeface="Times New Roman" panose="02020603050405020304" pitchFamily="18" charset="0"/>
                <a:ea typeface="+mn-lt"/>
                <a:cs typeface="+mn-lt"/>
              </a:rPr>
              <a:t>         </a:t>
            </a:r>
            <a:r>
              <a:rPr lang="en-IN" sz="3200" dirty="0">
                <a:ea typeface="+mn-lt"/>
                <a:cs typeface="+mn-lt"/>
              </a:rPr>
              <a:t>Pandas , </a:t>
            </a:r>
            <a:r>
              <a:rPr lang="en-IN" sz="3200" dirty="0" err="1">
                <a:ea typeface="+mn-lt"/>
                <a:cs typeface="+mn-lt"/>
              </a:rPr>
              <a:t>Numpy</a:t>
            </a:r>
            <a:r>
              <a:rPr lang="en-IN" sz="3200" dirty="0">
                <a:ea typeface="+mn-lt"/>
                <a:cs typeface="+mn-lt"/>
              </a:rPr>
              <a:t> , </a:t>
            </a:r>
            <a:r>
              <a:rPr lang="en-IN" sz="3200" dirty="0" err="1">
                <a:ea typeface="+mn-lt"/>
                <a:cs typeface="+mn-lt"/>
              </a:rPr>
              <a:t>Streamlit</a:t>
            </a:r>
            <a:r>
              <a:rPr lang="en-IN" sz="3200" dirty="0">
                <a:ea typeface="+mn-lt"/>
                <a:cs typeface="+mn-lt"/>
              </a:rPr>
              <a:t> , Pickle</a:t>
            </a:r>
            <a:endParaRPr lang="en-IN" sz="3200" dirty="0">
              <a:latin typeface="Times New Roman" panose="02020603050405020304" pitchFamily="18" charset="0"/>
              <a:ea typeface="+mn-lt"/>
              <a:cs typeface="Times New Roman" panose="02020603050405020304" pitchFamily="18" charset="0"/>
            </a:endParaRPr>
          </a:p>
          <a:p>
            <a:pPr marL="514350" indent="-514350" algn="just">
              <a:buFont typeface="Courier New"/>
              <a:buChar char="o"/>
            </a:pPr>
            <a:endParaRPr lang="en-IN" sz="3200" dirty="0">
              <a:latin typeface="Times New Roman" panose="02020603050405020304" pitchFamily="18" charset="0"/>
              <a:ea typeface="+mn-lt"/>
              <a:cs typeface="Times New Roman" panose="02020603050405020304" pitchFamily="18" charset="0"/>
            </a:endParaRPr>
          </a:p>
          <a:p>
            <a:pPr marL="514350" indent="-514350" algn="just">
              <a:buAutoNum type="arabicPeriod"/>
            </a:pPr>
            <a:endParaRPr lang="en-IN" sz="3200" dirty="0">
              <a:latin typeface="Times New Roman" panose="02020603050405020304" pitchFamily="18" charset="0"/>
              <a:ea typeface="+mn-lt"/>
              <a:cs typeface="Times New Roman" panose="02020603050405020304" pitchFamily="18" charset="0"/>
            </a:endParaRPr>
          </a:p>
          <a:p>
            <a:pPr marL="514350" indent="-514350" algn="just">
              <a:buAutoNum type="arabicPeriod"/>
            </a:pPr>
            <a:endParaRPr lang="en-IN" sz="3200" dirty="0">
              <a:latin typeface="Times New Roman" panose="02020603050405020304" pitchFamily="18" charset="0"/>
              <a:ea typeface="+mn-lt"/>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71368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References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761206" y="1524000"/>
            <a:ext cx="11201400" cy="5105400"/>
          </a:xfrm>
        </p:spPr>
        <p:txBody>
          <a:bodyPr vert="horz" lIns="91440" tIns="45720" rIns="91440" bIns="45720" anchor="t">
            <a:noAutofit/>
          </a:bodyPr>
          <a:lstStyle/>
          <a:p>
            <a:pPr algn="just">
              <a:buFont typeface="Wingdings" panose="05000000000000000000" pitchFamily="2" charset="2"/>
              <a:buChar char="Ø"/>
            </a:pPr>
            <a:r>
              <a:rPr lang="en-IN" sz="3200" dirty="0">
                <a:ea typeface="+mn-lt"/>
                <a:cs typeface="+mn-lt"/>
                <a:hlinkClick r:id="rId2"/>
              </a:rPr>
              <a:t>https://jupyter.org/</a:t>
            </a:r>
            <a:endParaRPr lang="en-IN" sz="3200" dirty="0">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Ø"/>
            </a:pPr>
            <a:r>
              <a:rPr lang="en-IN" sz="3200" dirty="0">
                <a:ea typeface="+mn-lt"/>
                <a:cs typeface="+mn-lt"/>
                <a:hlinkClick r:id="rId3"/>
              </a:rPr>
              <a:t>http://millionsongdataset.com/</a:t>
            </a:r>
            <a:endParaRPr lang="en-IN" sz="3200">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Ø"/>
            </a:pPr>
            <a:r>
              <a:rPr lang="en-IN" sz="3200" dirty="0">
                <a:ea typeface="+mn-lt"/>
                <a:cs typeface="+mn-lt"/>
                <a:hlinkClick r:id="rId4"/>
              </a:rPr>
              <a:t>https://streamlit.io/</a:t>
            </a:r>
            <a:endParaRPr lang="en-IN" sz="3200">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Ø"/>
            </a:pPr>
            <a:r>
              <a:rPr lang="en-IN" sz="3200" dirty="0">
                <a:ea typeface="+mn-lt"/>
                <a:cs typeface="+mn-lt"/>
                <a:hlinkClick r:id="rId5"/>
              </a:rPr>
              <a:t>https://github.com/</a:t>
            </a:r>
            <a:endParaRPr lang="en-IN" sz="3200">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Ø"/>
            </a:pPr>
            <a:r>
              <a:rPr lang="en-IN" sz="3200" dirty="0">
                <a:ea typeface="+mn-lt"/>
                <a:cs typeface="+mn-lt"/>
                <a:hlinkClick r:id="rId6"/>
              </a:rPr>
              <a:t>https://stackoverflow.com/</a:t>
            </a:r>
            <a:endParaRPr lang="en-IN" sz="3200">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Ø"/>
            </a:pPr>
            <a:r>
              <a:rPr lang="en-IN" sz="3200" dirty="0">
                <a:ea typeface="+mn-lt"/>
                <a:cs typeface="+mn-lt"/>
                <a:hlinkClick r:id="rId7"/>
              </a:rPr>
              <a:t>https://www.nltk.org/</a:t>
            </a:r>
            <a:endParaRPr lang="en-IN" sz="3200">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Ø"/>
            </a:pPr>
            <a:r>
              <a:rPr lang="en-IN" sz="3200" dirty="0">
                <a:ea typeface="+mn-lt"/>
                <a:cs typeface="+mn-lt"/>
                <a:hlinkClick r:id="rId8"/>
              </a:rPr>
              <a:t>https://www.lucidchart.com/pages/</a:t>
            </a:r>
            <a:r>
              <a:rPr lang="en-IN" sz="3200" dirty="0">
                <a:ea typeface="+mn-lt"/>
                <a:cs typeface="+mn-lt"/>
              </a:rPr>
              <a:t> </a:t>
            </a:r>
            <a:endParaRPr lang="en-IN" sz="320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9"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10"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4922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761206" y="1516698"/>
            <a:ext cx="10896600" cy="5036502"/>
          </a:xfrm>
          <a:noFill/>
          <a:ln>
            <a:miter lim="800000"/>
            <a:headEnd/>
            <a:tailEnd/>
          </a:ln>
        </p:spPr>
        <p:txBody>
          <a:bodyPr vert="horz" wrap="square" lIns="91440" tIns="45720" rIns="91440" bIns="45720" numCol="1" anchor="t" anchorCtr="0" compatLnSpc="1">
            <a:prstTxWarp prst="textNoShape">
              <a:avLst/>
            </a:prstTxWarp>
            <a:noAutofit/>
          </a:bodyPr>
          <a:lstStyle/>
          <a:p>
            <a:pPr lvl="1">
              <a:lnSpc>
                <a:spcPct val="150000"/>
              </a:lnSpc>
              <a:buFont typeface="Arial" panose="05000000000000000000" pitchFamily="2" charset="2"/>
              <a:buChar char="•"/>
            </a:pPr>
            <a:r>
              <a:rPr lang="en-IN" sz="2400" b="1" dirty="0">
                <a:latin typeface="Times New Roman"/>
                <a:cs typeface="Times New Roman"/>
              </a:rPr>
              <a:t>Introduction</a:t>
            </a:r>
            <a:endParaRPr lang="en-US" sz="2400" dirty="0">
              <a:latin typeface="Tw Cen MT"/>
              <a:cs typeface="Times New Roman"/>
            </a:endParaRPr>
          </a:p>
          <a:p>
            <a:pPr lvl="1">
              <a:lnSpc>
                <a:spcPct val="150000"/>
              </a:lnSpc>
              <a:buFont typeface="Arial" panose="05000000000000000000" pitchFamily="2" charset="2"/>
              <a:buChar char="•"/>
            </a:pPr>
            <a:r>
              <a:rPr lang="en-IN" sz="2400" b="1" dirty="0">
                <a:latin typeface="Times New Roman"/>
                <a:cs typeface="Times New Roman"/>
              </a:rPr>
              <a:t>Research/Study Gap</a:t>
            </a:r>
          </a:p>
          <a:p>
            <a:pPr lvl="1">
              <a:lnSpc>
                <a:spcPct val="150000"/>
              </a:lnSpc>
              <a:buFont typeface="Arial" panose="05000000000000000000" pitchFamily="2" charset="2"/>
              <a:buChar char="•"/>
            </a:pPr>
            <a:r>
              <a:rPr lang="en-IN" sz="2400" b="1" dirty="0">
                <a:latin typeface="Times New Roman"/>
                <a:cs typeface="Times New Roman"/>
              </a:rPr>
              <a:t>Problem Statement</a:t>
            </a:r>
          </a:p>
          <a:p>
            <a:pPr lvl="1">
              <a:lnSpc>
                <a:spcPct val="150000"/>
              </a:lnSpc>
              <a:buFont typeface="Arial" panose="05000000000000000000" pitchFamily="2" charset="2"/>
              <a:buChar char="•"/>
            </a:pPr>
            <a:r>
              <a:rPr lang="en-IN" sz="2400" b="1" dirty="0">
                <a:latin typeface="Times New Roman"/>
                <a:cs typeface="Times New Roman"/>
              </a:rPr>
              <a:t>Objectives of the study</a:t>
            </a:r>
          </a:p>
          <a:p>
            <a:pPr lvl="1">
              <a:lnSpc>
                <a:spcPct val="150000"/>
              </a:lnSpc>
              <a:buFont typeface="Arial" panose="05000000000000000000" pitchFamily="2" charset="2"/>
              <a:buChar char="•"/>
            </a:pPr>
            <a:r>
              <a:rPr lang="en-IN" sz="2400" b="1" dirty="0">
                <a:latin typeface="Times New Roman"/>
                <a:cs typeface="Times New Roman"/>
              </a:rPr>
              <a:t>Methodology </a:t>
            </a:r>
            <a:endParaRPr lang="en-IN" sz="2400" b="1" dirty="0">
              <a:latin typeface="Times New Roman" pitchFamily="18" charset="0"/>
              <a:cs typeface="Times New Roman" pitchFamily="18" charset="0"/>
            </a:endParaRPr>
          </a:p>
          <a:p>
            <a:pPr lvl="1">
              <a:lnSpc>
                <a:spcPct val="150000"/>
              </a:lnSpc>
              <a:buFont typeface="Arial" panose="05000000000000000000" pitchFamily="2" charset="2"/>
              <a:buChar char="•"/>
            </a:pPr>
            <a:r>
              <a:rPr lang="en-IN" sz="2400" b="1" dirty="0">
                <a:latin typeface="Times New Roman" pitchFamily="18" charset="0"/>
                <a:cs typeface="Times New Roman" pitchFamily="18" charset="0"/>
              </a:rPr>
              <a:t>DFD/Flow chart related to study</a:t>
            </a:r>
          </a:p>
          <a:p>
            <a:pPr lvl="1">
              <a:lnSpc>
                <a:spcPct val="150000"/>
              </a:lnSpc>
              <a:buFont typeface="Arial" panose="05000000000000000000" pitchFamily="2" charset="2"/>
              <a:buChar char="•"/>
            </a:pPr>
            <a:r>
              <a:rPr lang="en-IN" sz="2400" b="1" dirty="0">
                <a:latin typeface="Times New Roman"/>
                <a:cs typeface="Times New Roman"/>
              </a:rPr>
              <a:t>Technologies to be used</a:t>
            </a:r>
          </a:p>
          <a:p>
            <a:pPr lvl="1">
              <a:lnSpc>
                <a:spcPct val="150000"/>
              </a:lnSpc>
              <a:buFont typeface="Arial" panose="05000000000000000000" pitchFamily="2" charset="2"/>
              <a:buChar char="•"/>
            </a:pPr>
            <a:r>
              <a:rPr lang="en-IN" sz="2400" b="1"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pic>
        <p:nvPicPr>
          <p:cNvPr id="5" name="Picture 3">
            <a:extLst>
              <a:ext uri="{FF2B5EF4-FFF2-40B4-BE49-F238E27FC236}">
                <a16:creationId xmlns:a16="http://schemas.microsoft.com/office/drawing/2014/main" id="{96589855-767F-2226-9398-58CF3C1C8E94}"/>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73772DA1-FD77-052D-D947-60F875C4B36F}"/>
              </a:ext>
            </a:extLst>
          </p:cNvPr>
          <p:cNvPicPr>
            <a:picLocks noChangeAspect="1" noChangeArrowheads="1"/>
          </p:cNvPicPr>
          <p:nvPr/>
        </p:nvPicPr>
        <p:blipFill>
          <a:blip r:embed="rId3" cstate="print"/>
          <a:srcRect/>
          <a:stretch>
            <a:fillRect/>
          </a:stretch>
        </p:blipFill>
        <p:spPr bwMode="auto">
          <a:xfrm>
            <a:off x="10832003" y="45080"/>
            <a:ext cx="1374806" cy="1227142"/>
          </a:xfrm>
          <a:prstGeom prst="rect">
            <a:avLst/>
          </a:prstGeom>
          <a:noFill/>
          <a:ln w="9525">
            <a:noFill/>
            <a:miter lim="800000"/>
            <a:headEnd/>
            <a:tailEnd/>
          </a:ln>
        </p:spPr>
      </p:pic>
      <p:sp>
        <p:nvSpPr>
          <p:cNvPr id="10" name="Title 1">
            <a:extLst>
              <a:ext uri="{FF2B5EF4-FFF2-40B4-BE49-F238E27FC236}">
                <a16:creationId xmlns:a16="http://schemas.microsoft.com/office/drawing/2014/main" id="{6283D59E-80D7-D604-B5DD-5590473CD45C}"/>
              </a:ext>
            </a:extLst>
          </p:cNvPr>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Presentation Outlines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vert="horz" lIns="91440" tIns="45720" rIns="91440" bIns="45720" anchor="ctr">
            <a:normAutofit fontScale="90000"/>
          </a:bodyPr>
          <a:lstStyle/>
          <a:p>
            <a:r>
              <a:rPr lang="en-IN" b="1" dirty="0">
                <a:solidFill>
                  <a:schemeClr val="tx1"/>
                </a:solidFill>
                <a:effectLst>
                  <a:outerShdw blurRad="50800" dist="38100" dir="2700000" algn="tl" rotWithShape="0">
                    <a:prstClr val="black">
                      <a:alpha val="40000"/>
                    </a:prstClr>
                  </a:outerShdw>
                </a:effectLst>
                <a:ea typeface="Segoe UI Black"/>
              </a:rPr>
              <a:t> Introduction to Recommendation System </a:t>
            </a:r>
            <a:endPar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4" name="Content Placeholder 3"/>
          <p:cNvSpPr>
            <a:spLocks noGrp="1"/>
          </p:cNvSpPr>
          <p:nvPr>
            <p:ph sz="quarter" idx="1"/>
          </p:nvPr>
        </p:nvSpPr>
        <p:spPr>
          <a:xfrm>
            <a:off x="714499" y="1512317"/>
            <a:ext cx="11201400" cy="4789956"/>
          </a:xfrm>
        </p:spPr>
        <p:txBody>
          <a:bodyPr vert="horz" lIns="91440" tIns="45720" rIns="91440" bIns="45720" anchor="t">
            <a:noAutofit/>
          </a:bodyPr>
          <a:lstStyle/>
          <a:p>
            <a:pPr marL="0" indent="0" algn="just">
              <a:buNone/>
            </a:pPr>
            <a:r>
              <a:rPr lang="en-IN" sz="3200" dirty="0">
                <a:latin typeface="Times New Roman"/>
                <a:cs typeface="Times New Roman"/>
              </a:rPr>
              <a:t>What is recommendation system?</a:t>
            </a:r>
          </a:p>
          <a:p>
            <a:pPr algn="just">
              <a:buFont typeface="Wingdings,Sans-Serif" panose="05000000000000000000" pitchFamily="2" charset="2"/>
              <a:buChar char="Ø"/>
            </a:pPr>
            <a:r>
              <a:rPr lang="en-IN" sz="3200" dirty="0">
                <a:latin typeface="Times New Roman"/>
                <a:ea typeface="+mn-lt"/>
                <a:cs typeface="+mn-lt"/>
              </a:rPr>
              <a:t>A recommendation system assists users by making suggestions for items that are most relevant to them.</a:t>
            </a:r>
            <a:r>
              <a:rPr lang="en-IN" sz="3200" dirty="0">
                <a:latin typeface="Times New Roman"/>
                <a:cs typeface="Times New Roman"/>
              </a:rPr>
              <a:t> </a:t>
            </a:r>
            <a:endParaRPr lang="en-US" sz="3200" dirty="0">
              <a:latin typeface="Times New Roman"/>
              <a:cs typeface="Times New Roman"/>
            </a:endParaRPr>
          </a:p>
          <a:p>
            <a:pPr algn="just">
              <a:buFont typeface="Wingdings,Sans-Serif" panose="05000000000000000000" pitchFamily="2" charset="2"/>
              <a:buChar char="Ø"/>
            </a:pPr>
            <a:r>
              <a:rPr lang="en-IN" sz="3200" dirty="0">
                <a:latin typeface="Times New Roman"/>
                <a:cs typeface="Times New Roman"/>
              </a:rPr>
              <a:t>It has</a:t>
            </a:r>
            <a:r>
              <a:rPr lang="en-IN" sz="3200" dirty="0">
                <a:latin typeface="Times New Roman"/>
                <a:ea typeface="+mn-lt"/>
                <a:cs typeface="+mn-lt"/>
              </a:rPr>
              <a:t> the ability to predict whether a particular user would prefer an item or not based on the user's profile.</a:t>
            </a:r>
            <a:endParaRPr lang="en-US" sz="3200" dirty="0">
              <a:latin typeface="Times New Roman"/>
              <a:cs typeface="Times New Roman"/>
            </a:endParaRPr>
          </a:p>
          <a:p>
            <a:pPr algn="just">
              <a:buFont typeface="Wingdings,Sans-Serif" panose="05000000000000000000" pitchFamily="2" charset="2"/>
              <a:buChar char="Ø"/>
            </a:pPr>
            <a:r>
              <a:rPr lang="en-IN" sz="3200" dirty="0">
                <a:latin typeface="Times New Roman"/>
                <a:cs typeface="Times New Roman"/>
              </a:rPr>
              <a:t>It is a subclass of an  information filtering system that</a:t>
            </a:r>
            <a:r>
              <a:rPr lang="en-IN" sz="3200" dirty="0">
                <a:latin typeface="Times New Roman"/>
                <a:ea typeface="+mn-lt"/>
                <a:cs typeface="Times New Roman"/>
              </a:rPr>
              <a:t> uses</a:t>
            </a:r>
            <a:r>
              <a:rPr lang="en-IN" sz="3200" dirty="0">
                <a:ea typeface="+mn-lt"/>
                <a:cs typeface="Times New Roman"/>
              </a:rPr>
              <a:t> </a:t>
            </a:r>
            <a:r>
              <a:rPr lang="en-IN" sz="3200" dirty="0">
                <a:latin typeface="Times New Roman"/>
                <a:ea typeface="+mn-lt"/>
                <a:cs typeface="+mn-lt"/>
              </a:rPr>
              <a:t>computerized methods to remove redundant or unwanted information from an information stream before presenting it to a user.</a:t>
            </a:r>
            <a:endParaRPr lang="en-IN" sz="3200" dirty="0">
              <a:latin typeface="Times New Roman"/>
              <a:cs typeface="Times New Roman"/>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0113-3AB6-EFB6-9BFE-73C55C8FA6E4}"/>
              </a:ext>
            </a:extLst>
          </p:cNvPr>
          <p:cNvSpPr>
            <a:spLocks noGrp="1"/>
          </p:cNvSpPr>
          <p:nvPr>
            <p:ph type="title"/>
          </p:nvPr>
        </p:nvSpPr>
        <p:spPr/>
        <p:txBody>
          <a:bodyPr vert="horz" lIns="91440" tIns="45720" rIns="91440" bIns="45720" anchor="ctr">
            <a:normAutofit/>
          </a:bodyPr>
          <a:lstStyle/>
          <a:p>
            <a:pPr algn="just">
              <a:spcBef>
                <a:spcPts val="700"/>
              </a:spcBef>
            </a:pPr>
            <a:r>
              <a:rPr lang="en-IN" dirty="0">
                <a:latin typeface="Times New Roman"/>
                <a:cs typeface="Times New Roman"/>
              </a:rPr>
              <a:t>Major types of recommendation system are:-</a:t>
            </a:r>
            <a:endParaRPr lang="en-IN" dirty="0">
              <a:ea typeface="+mj-lt"/>
              <a:cs typeface="+mj-lt"/>
            </a:endParaRPr>
          </a:p>
        </p:txBody>
      </p:sp>
      <p:sp>
        <p:nvSpPr>
          <p:cNvPr id="3" name="Slide Number Placeholder 2">
            <a:extLst>
              <a:ext uri="{FF2B5EF4-FFF2-40B4-BE49-F238E27FC236}">
                <a16:creationId xmlns:a16="http://schemas.microsoft.com/office/drawing/2014/main" id="{0A3BF020-1493-47A2-EFCE-DA75DF0C8ACE}"/>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a:extLst>
              <a:ext uri="{FF2B5EF4-FFF2-40B4-BE49-F238E27FC236}">
                <a16:creationId xmlns:a16="http://schemas.microsoft.com/office/drawing/2014/main" id="{EFA2ED5A-F068-A92A-9974-DB6B88CBEAC1}"/>
              </a:ext>
            </a:extLst>
          </p:cNvPr>
          <p:cNvSpPr>
            <a:spLocks noGrp="1"/>
          </p:cNvSpPr>
          <p:nvPr>
            <p:ph sz="quarter" idx="1"/>
          </p:nvPr>
        </p:nvSpPr>
        <p:spPr>
          <a:xfrm>
            <a:off x="707818" y="1605226"/>
            <a:ext cx="10869785" cy="5243519"/>
          </a:xfrm>
        </p:spPr>
        <p:txBody>
          <a:bodyPr vert="horz" lIns="91440" tIns="45720" rIns="91440" bIns="45720" anchor="t">
            <a:normAutofit/>
          </a:bodyPr>
          <a:lstStyle/>
          <a:p>
            <a:pPr algn="just">
              <a:buFont typeface="Courier New,monospace"/>
              <a:buChar char="o"/>
            </a:pPr>
            <a:r>
              <a:rPr lang="en-IN" sz="3200" dirty="0">
                <a:latin typeface="Times New Roman"/>
                <a:cs typeface="Times New Roman"/>
              </a:rPr>
              <a:t>Collaborative Recommender System</a:t>
            </a:r>
            <a:endParaRPr lang="en-US" sz="3200" dirty="0">
              <a:ea typeface="+mn-lt"/>
              <a:cs typeface="+mn-lt"/>
            </a:endParaRPr>
          </a:p>
          <a:p>
            <a:pPr algn="just">
              <a:buFont typeface="Courier New,monospace"/>
              <a:buChar char="o"/>
            </a:pPr>
            <a:r>
              <a:rPr lang="en-IN" sz="3200" dirty="0">
                <a:latin typeface="Times New Roman"/>
                <a:cs typeface="Times New Roman"/>
              </a:rPr>
              <a:t>Content Based Recommender System</a:t>
            </a:r>
            <a:endParaRPr lang="en-US" sz="3200" dirty="0">
              <a:ea typeface="+mn-lt"/>
              <a:cs typeface="+mn-lt"/>
            </a:endParaRPr>
          </a:p>
          <a:p>
            <a:pPr algn="just">
              <a:buFont typeface="Courier New,monospace"/>
              <a:buChar char="o"/>
            </a:pPr>
            <a:r>
              <a:rPr lang="en-IN" sz="3200" dirty="0">
                <a:latin typeface="Times New Roman"/>
                <a:cs typeface="Times New Roman"/>
              </a:rPr>
              <a:t>Knowledge Based Recommender System</a:t>
            </a:r>
            <a:endParaRPr lang="en-US" sz="3200" dirty="0">
              <a:ea typeface="+mn-lt"/>
              <a:cs typeface="+mn-lt"/>
            </a:endParaRPr>
          </a:p>
          <a:p>
            <a:pPr algn="just">
              <a:buFont typeface="Courier New,monospace"/>
              <a:buChar char="o"/>
            </a:pPr>
            <a:r>
              <a:rPr lang="en-IN" sz="3200" dirty="0">
                <a:latin typeface="Times New Roman"/>
                <a:cs typeface="Times New Roman"/>
              </a:rPr>
              <a:t>Popularity Based Recommender System</a:t>
            </a:r>
            <a:endParaRPr lang="en-US" sz="3200" dirty="0">
              <a:ea typeface="+mn-lt"/>
              <a:cs typeface="+mn-lt"/>
            </a:endParaRPr>
          </a:p>
          <a:p>
            <a:pPr algn="just">
              <a:buFont typeface="Courier New,monospace"/>
              <a:buChar char="o"/>
            </a:pPr>
            <a:r>
              <a:rPr lang="en-IN" sz="3200" dirty="0">
                <a:latin typeface="Times New Roman"/>
                <a:cs typeface="Times New Roman"/>
              </a:rPr>
              <a:t>Hybrid Recommender System </a:t>
            </a:r>
            <a:endParaRPr lang="en-US" sz="3200" dirty="0">
              <a:ea typeface="+mn-lt"/>
              <a:cs typeface="+mn-lt"/>
            </a:endParaRPr>
          </a:p>
          <a:p>
            <a:pPr marL="0" indent="0">
              <a:buNone/>
            </a:pPr>
            <a:endParaRPr lang="en-US" sz="3200" dirty="0">
              <a:latin typeface="Times New Roman"/>
              <a:ea typeface="+mn-lt"/>
              <a:cs typeface="Times New Roman"/>
            </a:endParaRPr>
          </a:p>
          <a:p>
            <a:pPr algn="just">
              <a:buFont typeface="Wingdings,Sans-Serif"/>
              <a:buChar char="Ø"/>
            </a:pPr>
            <a:endParaRPr lang="en-IN" sz="3200" dirty="0">
              <a:latin typeface="Times New Roman"/>
              <a:cs typeface="Times New Roman"/>
            </a:endParaRPr>
          </a:p>
        </p:txBody>
      </p:sp>
    </p:spTree>
    <p:extLst>
      <p:ext uri="{BB962C8B-B14F-4D97-AF65-F5344CB8AC3E}">
        <p14:creationId xmlns:p14="http://schemas.microsoft.com/office/powerpoint/2010/main" val="78911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8A99-0B51-6E63-93EB-4111F86EB143}"/>
              </a:ext>
            </a:extLst>
          </p:cNvPr>
          <p:cNvSpPr>
            <a:spLocks noGrp="1"/>
          </p:cNvSpPr>
          <p:nvPr>
            <p:ph type="title"/>
          </p:nvPr>
        </p:nvSpPr>
        <p:spPr/>
        <p:txBody>
          <a:bodyPr vert="horz" lIns="91440" tIns="45720" rIns="91440" bIns="45720" anchor="ctr">
            <a:normAutofit/>
          </a:bodyPr>
          <a:lstStyle/>
          <a:p>
            <a:r>
              <a:rPr lang="en-US" sz="3200" dirty="0">
                <a:latin typeface="Times New Roman"/>
                <a:ea typeface="+mj-lt"/>
                <a:cs typeface="+mj-lt"/>
              </a:rPr>
              <a:t>Why do we need recommendation system?</a:t>
            </a:r>
            <a:endParaRPr lang="en-US" sz="3200">
              <a:latin typeface="Times New Roman"/>
              <a:cs typeface="Times New Roman"/>
            </a:endParaRPr>
          </a:p>
        </p:txBody>
      </p:sp>
      <p:sp>
        <p:nvSpPr>
          <p:cNvPr id="3" name="Slide Number Placeholder 2">
            <a:extLst>
              <a:ext uri="{FF2B5EF4-FFF2-40B4-BE49-F238E27FC236}">
                <a16:creationId xmlns:a16="http://schemas.microsoft.com/office/drawing/2014/main" id="{914A92D0-2139-AC8B-3F98-B77057BF6772}"/>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a:extLst>
              <a:ext uri="{FF2B5EF4-FFF2-40B4-BE49-F238E27FC236}">
                <a16:creationId xmlns:a16="http://schemas.microsoft.com/office/drawing/2014/main" id="{C64C29C5-7A56-E076-43C0-C5C1AEA514E2}"/>
              </a:ext>
            </a:extLst>
          </p:cNvPr>
          <p:cNvSpPr>
            <a:spLocks noGrp="1"/>
          </p:cNvSpPr>
          <p:nvPr>
            <p:ph sz="quarter" idx="1"/>
          </p:nvPr>
        </p:nvSpPr>
        <p:spPr>
          <a:xfrm>
            <a:off x="618255" y="1676400"/>
            <a:ext cx="11068288" cy="4664946"/>
          </a:xfrm>
        </p:spPr>
        <p:txBody>
          <a:bodyPr vert="horz" lIns="91440" tIns="45720" rIns="91440" bIns="45720" anchor="t">
            <a:noAutofit/>
          </a:bodyPr>
          <a:lstStyle/>
          <a:p>
            <a:pPr>
              <a:buFont typeface="Wingdings"/>
              <a:buChar char="v"/>
            </a:pPr>
            <a:r>
              <a:rPr lang="en-US" sz="3200" dirty="0">
                <a:latin typeface="Times New Roman"/>
                <a:ea typeface="+mn-lt"/>
                <a:cs typeface="+mn-lt"/>
              </a:rPr>
              <a:t>A recommendation system assists customers in receiving individualized recommendations and helps them in making wise selections besides getting lost in vast possible options over web. For instance, it is used by entertainment-based websites like Spotify and Netflix as well as e-commerce sites like Amazon.</a:t>
            </a:r>
            <a:endParaRPr lang="en-US" sz="3200" dirty="0">
              <a:latin typeface="Times New Roman"/>
              <a:cs typeface="Times New Roman"/>
            </a:endParaRPr>
          </a:p>
        </p:txBody>
      </p:sp>
    </p:spTree>
    <p:extLst>
      <p:ext uri="{BB962C8B-B14F-4D97-AF65-F5344CB8AC3E}">
        <p14:creationId xmlns:p14="http://schemas.microsoft.com/office/powerpoint/2010/main" val="99038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Research Gap</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p:cNvSpPr>
            <a:spLocks noGrp="1"/>
          </p:cNvSpPr>
          <p:nvPr>
            <p:ph sz="quarter" idx="1"/>
          </p:nvPr>
        </p:nvSpPr>
        <p:spPr>
          <a:xfrm>
            <a:off x="761206" y="1752600"/>
            <a:ext cx="11201400" cy="4876800"/>
          </a:xfrm>
        </p:spPr>
        <p:txBody>
          <a:bodyPr vert="horz" lIns="91440" tIns="45720" rIns="91440" bIns="45720" anchor="t">
            <a:noAutofit/>
          </a:bodyPr>
          <a:lstStyle/>
          <a:p>
            <a:pPr algn="just">
              <a:buFont typeface="Wingdings" panose="05000000000000000000" pitchFamily="2" charset="2"/>
              <a:buChar char="Ø"/>
            </a:pPr>
            <a:r>
              <a:rPr lang="en-IN" sz="3200" dirty="0">
                <a:latin typeface="Times New Roman"/>
                <a:ea typeface="+mn-lt"/>
                <a:cs typeface="+mn-lt"/>
              </a:rPr>
              <a:t>User preferences are always changing, and keeping up with them while maintaining accuracy is a difficult challenge for recommendation systems.</a:t>
            </a:r>
            <a:endParaRPr lang="en-IN" sz="3200" dirty="0">
              <a:latin typeface="Times New Roman"/>
              <a:ea typeface="+mn-lt"/>
              <a:cs typeface="Times New Roman" panose="02020603050405020304" pitchFamily="18" charset="0"/>
            </a:endParaRPr>
          </a:p>
          <a:p>
            <a:pPr algn="just">
              <a:buFont typeface="Wingdings" panose="05000000000000000000" pitchFamily="2" charset="2"/>
              <a:buChar char="Ø"/>
            </a:pPr>
            <a:r>
              <a:rPr lang="en-IN" sz="3200" dirty="0">
                <a:latin typeface="Times New Roman"/>
                <a:ea typeface="+mn-lt"/>
                <a:cs typeface="+mn-lt"/>
              </a:rPr>
              <a:t>Recommendation systems that are only based on user preferences may make incorrect recommendations since any users intention for exploring a certain item can vary over time hence Content based recommendation are way better as based on current item </a:t>
            </a:r>
            <a:r>
              <a:rPr lang="en-IN" sz="3200">
                <a:latin typeface="Times New Roman"/>
                <a:ea typeface="+mn-lt"/>
                <a:cs typeface="+mn-lt"/>
              </a:rPr>
              <a:t>into consideration</a:t>
            </a:r>
            <a:r>
              <a:rPr lang="en-IN" sz="3200" dirty="0">
                <a:latin typeface="Times New Roman"/>
                <a:ea typeface="+mn-lt"/>
                <a:cs typeface="+mn-lt"/>
              </a:rPr>
              <a:t>.</a:t>
            </a:r>
            <a:endParaRPr lang="en-IN" sz="3200" dirty="0">
              <a:latin typeface="Times New Roman"/>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85760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Problem Statement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789956" y="1752600"/>
            <a:ext cx="10798888" cy="4531744"/>
          </a:xfrm>
        </p:spPr>
        <p:txBody>
          <a:bodyPr vert="horz" lIns="91440" tIns="45720" rIns="91440" bIns="45720" anchor="t">
            <a:noAutofit/>
          </a:bodyPr>
          <a:lstStyle/>
          <a:p>
            <a:pPr algn="just">
              <a:buFont typeface="Wingdings" panose="05000000000000000000" pitchFamily="2" charset="2"/>
              <a:buChar char="Ø"/>
            </a:pPr>
            <a:r>
              <a:rPr lang="en-IN" sz="3200" dirty="0">
                <a:latin typeface="Times New Roman"/>
                <a:ea typeface="+mn-lt"/>
                <a:cs typeface="+mn-lt"/>
              </a:rPr>
              <a:t>Nowadays, recommendation systems are used by every application, although there have been some issues with music recommendation systems due to shifting user preferences. This attempt to create a system for recommending music is based on content-based recommendation, which compares tags assigned to each dataset with each other before producing results. Therefore, the development of recommendation systems would benefit business providers and provide users with a positive experience.</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5111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Objectives of the study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784922" y="1752600"/>
            <a:ext cx="10738925" cy="4876800"/>
          </a:xfrm>
        </p:spPr>
        <p:txBody>
          <a:bodyPr vert="horz" lIns="91440" tIns="45720" rIns="91440" bIns="45720" anchor="t">
            <a:noAutofit/>
          </a:bodyPr>
          <a:lstStyle/>
          <a:p>
            <a:pPr algn="just">
              <a:buFont typeface="Wingdings" panose="05000000000000000000" pitchFamily="2" charset="2"/>
              <a:buChar char="Ø"/>
            </a:pPr>
            <a:r>
              <a:rPr lang="en-IN" sz="3200" dirty="0">
                <a:latin typeface="Times New Roman"/>
                <a:ea typeface="+mn-lt"/>
                <a:cs typeface="+mn-lt"/>
              </a:rPr>
              <a:t>This project's objective is to give the user recommendations based on his or her interests and actions about an entity currently into consideration.</a:t>
            </a:r>
          </a:p>
          <a:p>
            <a:pPr algn="just">
              <a:buFont typeface="Wingdings" panose="05000000000000000000" pitchFamily="2" charset="2"/>
              <a:buChar char="Ø"/>
            </a:pPr>
            <a:r>
              <a:rPr lang="en-IN" sz="3200" dirty="0">
                <a:latin typeface="Times New Roman"/>
                <a:ea typeface="+mn-lt"/>
                <a:cs typeface="+mn-lt"/>
              </a:rPr>
              <a:t>To benefit commercial service providers </a:t>
            </a:r>
          </a:p>
          <a:p>
            <a:pPr algn="just">
              <a:buFont typeface="Wingdings" panose="05000000000000000000" pitchFamily="2" charset="2"/>
              <a:buChar char="Ø"/>
            </a:pPr>
            <a:r>
              <a:rPr lang="en-IN" sz="3200" dirty="0">
                <a:latin typeface="Times New Roman"/>
                <a:ea typeface="+mn-lt"/>
                <a:cs typeface="+mn-lt"/>
              </a:rPr>
              <a:t>Provide users with a satisfying experience.</a:t>
            </a:r>
          </a:p>
          <a:p>
            <a:pPr algn="just">
              <a:buFont typeface="Wingdings" panose="05000000000000000000" pitchFamily="2" charset="2"/>
              <a:buChar char="Ø"/>
            </a:pPr>
            <a:endParaRPr lang="en-IN" sz="3200" dirty="0">
              <a:latin typeface="Times New Roman"/>
              <a:ea typeface="+mn-lt"/>
              <a:cs typeface="+mn-lt"/>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94982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p:cNvSpPr>
            <a:spLocks noGrp="1"/>
          </p:cNvSpPr>
          <p:nvPr>
            <p:ph sz="quarter" idx="1"/>
          </p:nvPr>
        </p:nvSpPr>
        <p:spPr>
          <a:xfrm>
            <a:off x="796780" y="1524000"/>
            <a:ext cx="10632199" cy="5105400"/>
          </a:xfrm>
        </p:spPr>
        <p:txBody>
          <a:bodyPr vert="horz" lIns="91440" tIns="45720" rIns="91440" bIns="45720" anchor="t">
            <a:noAutofit/>
          </a:bodyPr>
          <a:lstStyle/>
          <a:p>
            <a:pPr algn="just">
              <a:buFont typeface="Wingdings" panose="05000000000000000000" pitchFamily="2" charset="2"/>
              <a:buChar char="Ø"/>
            </a:pPr>
            <a:r>
              <a:rPr lang="en-IN" sz="3200" dirty="0">
                <a:latin typeface="Times New Roman"/>
                <a:ea typeface="+mn-lt"/>
                <a:cs typeface="+mn-lt"/>
              </a:rPr>
              <a:t>The methodology for building this system is fairly simple, an individual can follow the below steps to develop such a recommendation system.</a:t>
            </a:r>
          </a:p>
          <a:p>
            <a:pPr algn="just">
              <a:buFont typeface="Wingdings" panose="05000000000000000000" pitchFamily="2" charset="2"/>
              <a:buChar char="Ø"/>
            </a:pPr>
            <a:endParaRPr lang="en-IN" sz="3200" dirty="0">
              <a:latin typeface="Times New Roman"/>
              <a:ea typeface="+mn-lt"/>
              <a:cs typeface="+mn-lt"/>
            </a:endParaRPr>
          </a:p>
          <a:p>
            <a:pPr marL="0" indent="0" algn="just">
              <a:buNone/>
            </a:pPr>
            <a:r>
              <a:rPr lang="en-IN" sz="3200" dirty="0">
                <a:latin typeface="Times New Roman"/>
                <a:ea typeface="+mn-lt"/>
                <a:cs typeface="+mn-lt"/>
              </a:rPr>
              <a:t>1. Choose a dataset of songs of your choice and requirement usually available on Kaggle.</a:t>
            </a:r>
          </a:p>
          <a:p>
            <a:pPr algn="just">
              <a:buFont typeface="Arial"/>
              <a:buChar char="•"/>
            </a:pPr>
            <a:r>
              <a:rPr lang="en-IN" sz="3200" dirty="0">
                <a:latin typeface="Times New Roman"/>
                <a:ea typeface="+mn-lt"/>
                <a:cs typeface="+mn-lt"/>
              </a:rPr>
              <a:t>In this project we used Million songs dataset</a:t>
            </a:r>
            <a:br>
              <a:rPr lang="en-IN" sz="3200" dirty="0">
                <a:latin typeface="Times New Roman"/>
                <a:ea typeface="+mn-lt"/>
                <a:cs typeface="+mn-lt"/>
              </a:rPr>
            </a:br>
            <a:endParaRPr lang="en-IN" sz="3200" dirty="0">
              <a:latin typeface="Times New Roman"/>
              <a:ea typeface="+mn-lt"/>
              <a:cs typeface="+mn-lt"/>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3384589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5632</TotalTime>
  <Words>698</Words>
  <Application>Microsoft Office PowerPoint</Application>
  <PresentationFormat>Custom</PresentationFormat>
  <Paragraphs>94</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Courier New</vt:lpstr>
      <vt:lpstr>Courier New,monospace</vt:lpstr>
      <vt:lpstr>Times New Roman</vt:lpstr>
      <vt:lpstr>Tw Cen MT</vt:lpstr>
      <vt:lpstr>Tw Cen MT</vt:lpstr>
      <vt:lpstr>Wingdings</vt:lpstr>
      <vt:lpstr>Wingdings 2</vt:lpstr>
      <vt:lpstr>Wingdings,Sans-Serif</vt:lpstr>
      <vt:lpstr>Median</vt:lpstr>
      <vt:lpstr>PowerPoint Presentation</vt:lpstr>
      <vt:lpstr>Presentation Outlines </vt:lpstr>
      <vt:lpstr> Introduction to Recommendation System </vt:lpstr>
      <vt:lpstr>Major types of recommendation system are:-</vt:lpstr>
      <vt:lpstr>Why do we need recommendation system?</vt:lpstr>
      <vt:lpstr> Research Gap</vt:lpstr>
      <vt:lpstr> Problem Statement</vt:lpstr>
      <vt:lpstr> Objectives of the study</vt:lpstr>
      <vt:lpstr> Methodology</vt:lpstr>
      <vt:lpstr> Methodology continue.....</vt:lpstr>
      <vt:lpstr> Methodology continue.....</vt:lpstr>
      <vt:lpstr> Flow chart  </vt:lpstr>
      <vt:lpstr>OUTPUT</vt:lpstr>
      <vt:lpstr> Technologies to be used</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 Structure</dc:title>
  <dc:creator>upasana</dc:creator>
  <cp:lastModifiedBy>Nidhi Singhal</cp:lastModifiedBy>
  <cp:revision>583</cp:revision>
  <dcterms:created xsi:type="dcterms:W3CDTF">2006-08-16T00:00:00Z</dcterms:created>
  <dcterms:modified xsi:type="dcterms:W3CDTF">2022-11-25T05:12:37Z</dcterms:modified>
</cp:coreProperties>
</file>