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5" r:id="rId2"/>
    <p:sldId id="256" r:id="rId3"/>
    <p:sldId id="267" r:id="rId4"/>
    <p:sldId id="269" r:id="rId5"/>
    <p:sldId id="262" r:id="rId6"/>
    <p:sldId id="257" r:id="rId7"/>
    <p:sldId id="258" r:id="rId8"/>
    <p:sldId id="259" r:id="rId9"/>
    <p:sldId id="260" r:id="rId10"/>
    <p:sldId id="261" r:id="rId11"/>
    <p:sldId id="263" r:id="rId12"/>
    <p:sldId id="264" r:id="rId13"/>
    <p:sldId id="270" r:id="rId14"/>
    <p:sldId id="273" r:id="rId15"/>
    <p:sldId id="272" r:id="rId16"/>
    <p:sldId id="271" r:id="rId17"/>
    <p:sldId id="274" r:id="rId18"/>
    <p:sldId id="266"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18C70C-0D88-4ABB-81F3-4FD42FDFD31E}"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65431-40C3-405B-B261-14E63B8913B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18C70C-0D88-4ABB-81F3-4FD42FDFD31E}"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65431-40C3-405B-B261-14E63B8913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18C70C-0D88-4ABB-81F3-4FD42FDFD31E}"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65431-40C3-405B-B261-14E63B8913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18C70C-0D88-4ABB-81F3-4FD42FDFD31E}"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65431-40C3-405B-B261-14E63B8913B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8C70C-0D88-4ABB-81F3-4FD42FDFD31E}"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65431-40C3-405B-B261-14E63B8913B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8C70C-0D88-4ABB-81F3-4FD42FDFD31E}"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965431-40C3-405B-B261-14E63B8913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18C70C-0D88-4ABB-81F3-4FD42FDFD31E}"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965431-40C3-405B-B261-14E63B8913B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18C70C-0D88-4ABB-81F3-4FD42FDFD31E}"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965431-40C3-405B-B261-14E63B8913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8C70C-0D88-4ABB-81F3-4FD42FDFD31E}"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965431-40C3-405B-B261-14E63B8913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8C70C-0D88-4ABB-81F3-4FD42FDFD31E}"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965431-40C3-405B-B261-14E63B8913B8}"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218C70C-0D88-4ABB-81F3-4FD42FDFD31E}" type="datetimeFigureOut">
              <a:rPr lang="en-US" smtClean="0"/>
              <a:t>2/22/2024</a:t>
            </a:fld>
            <a:endParaRPr lang="en-US"/>
          </a:p>
        </p:txBody>
      </p:sp>
      <p:sp>
        <p:nvSpPr>
          <p:cNvPr id="9" name="Slide Number Placeholder 8"/>
          <p:cNvSpPr>
            <a:spLocks noGrp="1"/>
          </p:cNvSpPr>
          <p:nvPr>
            <p:ph type="sldNum" sz="quarter" idx="11"/>
          </p:nvPr>
        </p:nvSpPr>
        <p:spPr/>
        <p:txBody>
          <a:bodyPr/>
          <a:lstStyle/>
          <a:p>
            <a:fld id="{76965431-40C3-405B-B261-14E63B8913B8}"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6965431-40C3-405B-B261-14E63B8913B8}"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218C70C-0D88-4ABB-81F3-4FD42FDFD31E}" type="datetimeFigureOut">
              <a:rPr lang="en-US" smtClean="0"/>
              <a:t>2/22/2024</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772400" cy="4746625"/>
          </a:xfrm>
        </p:spPr>
        <p:txBody>
          <a:bodyPr/>
          <a:lstStyle/>
          <a:p>
            <a:pPr algn="ctr"/>
            <a:r>
              <a:rPr lang="en-US" dirty="0"/>
              <a:t>PROJECT NAME </a:t>
            </a:r>
            <a:r>
              <a:rPr lang="en-US" b="1" dirty="0"/>
              <a:t>-</a:t>
            </a:r>
            <a:br>
              <a:rPr lang="en-US" b="1" dirty="0"/>
            </a:br>
            <a:r>
              <a:rPr lang="en-US" b="1" dirty="0"/>
              <a:t>PROJECT MANAGEMENT SOLUTION</a:t>
            </a:r>
          </a:p>
        </p:txBody>
      </p:sp>
    </p:spTree>
    <p:extLst>
      <p:ext uri="{BB962C8B-B14F-4D97-AF65-F5344CB8AC3E}">
        <p14:creationId xmlns:p14="http://schemas.microsoft.com/office/powerpoint/2010/main" val="1462472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marL="0" indent="0" fontAlgn="base">
              <a:buNone/>
            </a:pPr>
            <a:r>
              <a:rPr lang="en-US" sz="2800" b="1" dirty="0"/>
              <a:t>3) Team Leader Module: </a:t>
            </a:r>
          </a:p>
          <a:p>
            <a:pPr marL="0" indent="0" fontAlgn="base">
              <a:buNone/>
            </a:pPr>
            <a:r>
              <a:rPr lang="en-US" sz="2800" dirty="0"/>
              <a:t>Register Teammate, View Teammate, Delete Teammate, Change Password.</a:t>
            </a:r>
            <a:br>
              <a:rPr lang="en-US" sz="2800" dirty="0"/>
            </a:br>
            <a:br>
              <a:rPr lang="en-US" sz="2800" dirty="0"/>
            </a:br>
            <a:r>
              <a:rPr lang="en-US" sz="2800" b="1" dirty="0"/>
              <a:t>4) Project Module: </a:t>
            </a:r>
            <a:endParaRPr lang="en-US" sz="2800" dirty="0"/>
          </a:p>
          <a:p>
            <a:pPr marL="0" indent="0" fontAlgn="base">
              <a:buNone/>
            </a:pPr>
            <a:r>
              <a:rPr lang="en-US" sz="2800" dirty="0"/>
              <a:t>Add Project, View Project, Assign Project to Team Leader, Assign Project To Teammate, Update Project Status.</a:t>
            </a:r>
          </a:p>
          <a:p>
            <a:endParaRPr lang="en-US" sz="2800" dirty="0"/>
          </a:p>
        </p:txBody>
      </p:sp>
    </p:spTree>
    <p:extLst>
      <p:ext uri="{BB962C8B-B14F-4D97-AF65-F5344CB8AC3E}">
        <p14:creationId xmlns:p14="http://schemas.microsoft.com/office/powerpoint/2010/main" val="4167289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458200" cy="6827520"/>
          </a:xfrm>
        </p:spPr>
        <p:txBody>
          <a:bodyPr>
            <a:normAutofit/>
          </a:bodyPr>
          <a:lstStyle/>
          <a:p>
            <a:endParaRPr lang="en-US" dirty="0"/>
          </a:p>
          <a:p>
            <a:endParaRPr lang="en-US" dirty="0"/>
          </a:p>
          <a:p>
            <a:r>
              <a:rPr lang="en-US" dirty="0"/>
              <a:t>Project Management Solution : Our Project Management Solution, built using React JS and Spring Boot, simplifies project coordination for managers, team leaders, and teammates. </a:t>
            </a:r>
          </a:p>
          <a:p>
            <a:endParaRPr lang="en-US" dirty="0"/>
          </a:p>
          <a:p>
            <a:r>
              <a:rPr lang="en-US" dirty="0"/>
              <a:t>With three core modules, it ensures smooth task delegation and progress tracking:</a:t>
            </a:r>
          </a:p>
          <a:p>
            <a:endParaRPr lang="en-US" dirty="0"/>
          </a:p>
          <a:p>
            <a:pPr marL="971550" lvl="1" indent="-514350">
              <a:buFont typeface="+mj-lt"/>
              <a:buAutoNum type="arabicPeriod"/>
            </a:pPr>
            <a:r>
              <a:rPr lang="en-US" sz="2200" dirty="0"/>
              <a:t>Manager Module : Managers initiate projects, set deadlines, and assign tasks to team leaders based on their expertise. They oversee project progress and can register new team leaders when needed.</a:t>
            </a:r>
          </a:p>
        </p:txBody>
      </p:sp>
    </p:spTree>
    <p:extLst>
      <p:ext uri="{BB962C8B-B14F-4D97-AF65-F5344CB8AC3E}">
        <p14:creationId xmlns:p14="http://schemas.microsoft.com/office/powerpoint/2010/main" val="3287922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pPr marL="457200" lvl="1" indent="0">
              <a:buNone/>
            </a:pPr>
            <a:r>
              <a:rPr lang="en-US" sz="2200" dirty="0"/>
              <a:t>2. Team Leader Module : Team leaders manage tasks within 	projects, assigning them to teammates as necessary . They 	monitor deadlines and collaborate with team member for efficient project completion . </a:t>
            </a:r>
          </a:p>
          <a:p>
            <a:pPr marL="457200" lvl="1" indent="0">
              <a:buNone/>
            </a:pPr>
            <a:endParaRPr lang="en-US" sz="2200" dirty="0"/>
          </a:p>
          <a:p>
            <a:pPr marL="457200" lvl="1" indent="0">
              <a:buNone/>
            </a:pPr>
            <a:r>
              <a:rPr lang="en-US" sz="2200" dirty="0"/>
              <a:t>3.   Team Member Module : Team Member view assigned tasks and deadlines, updating statuses upon completion . They communicate with team leaders and collaborate with colleagues as required</a:t>
            </a:r>
            <a:r>
              <a:rPr lang="en-US" dirty="0"/>
              <a:t>.</a:t>
            </a:r>
          </a:p>
          <a:p>
            <a:endParaRPr lang="en-US" dirty="0"/>
          </a:p>
        </p:txBody>
      </p:sp>
    </p:spTree>
    <p:extLst>
      <p:ext uri="{BB962C8B-B14F-4D97-AF65-F5344CB8AC3E}">
        <p14:creationId xmlns:p14="http://schemas.microsoft.com/office/powerpoint/2010/main" val="159790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F5E2-DD51-50F0-831A-34A3FB4FE6B7}"/>
              </a:ext>
            </a:extLst>
          </p:cNvPr>
          <p:cNvSpPr>
            <a:spLocks noGrp="1"/>
          </p:cNvSpPr>
          <p:nvPr>
            <p:ph type="title"/>
          </p:nvPr>
        </p:nvSpPr>
        <p:spPr/>
        <p:txBody>
          <a:bodyPr/>
          <a:lstStyle/>
          <a:p>
            <a:r>
              <a:rPr lang="en-US" dirty="0"/>
              <a:t>Home Page</a:t>
            </a:r>
            <a:endParaRPr lang="en-IN" dirty="0"/>
          </a:p>
        </p:txBody>
      </p:sp>
      <p:pic>
        <p:nvPicPr>
          <p:cNvPr id="5" name="Content Placeholder 4">
            <a:extLst>
              <a:ext uri="{FF2B5EF4-FFF2-40B4-BE49-F238E27FC236}">
                <a16:creationId xmlns:a16="http://schemas.microsoft.com/office/drawing/2014/main" id="{878B399C-EE54-48EA-EA20-5ABB24487A2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857375"/>
            <a:ext cx="7620000" cy="4286250"/>
          </a:xfrm>
        </p:spPr>
      </p:pic>
    </p:spTree>
    <p:extLst>
      <p:ext uri="{BB962C8B-B14F-4D97-AF65-F5344CB8AC3E}">
        <p14:creationId xmlns:p14="http://schemas.microsoft.com/office/powerpoint/2010/main" val="2040560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60CB-F73E-05A4-2965-52B5674318B0}"/>
              </a:ext>
            </a:extLst>
          </p:cNvPr>
          <p:cNvSpPr>
            <a:spLocks noGrp="1"/>
          </p:cNvSpPr>
          <p:nvPr>
            <p:ph type="title"/>
          </p:nvPr>
        </p:nvSpPr>
        <p:spPr/>
        <p:txBody>
          <a:bodyPr/>
          <a:lstStyle/>
          <a:p>
            <a:r>
              <a:rPr lang="en-US" dirty="0"/>
              <a:t>Login page</a:t>
            </a:r>
            <a:endParaRPr lang="en-IN" dirty="0"/>
          </a:p>
        </p:txBody>
      </p:sp>
      <p:pic>
        <p:nvPicPr>
          <p:cNvPr id="5" name="Content Placeholder 4">
            <a:extLst>
              <a:ext uri="{FF2B5EF4-FFF2-40B4-BE49-F238E27FC236}">
                <a16:creationId xmlns:a16="http://schemas.microsoft.com/office/drawing/2014/main" id="{BAF802C1-1FB5-DF8A-F38F-B97E6200664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857375"/>
            <a:ext cx="7620000" cy="4286250"/>
          </a:xfrm>
        </p:spPr>
      </p:pic>
    </p:spTree>
    <p:extLst>
      <p:ext uri="{BB962C8B-B14F-4D97-AF65-F5344CB8AC3E}">
        <p14:creationId xmlns:p14="http://schemas.microsoft.com/office/powerpoint/2010/main" val="3973839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9C88A-6F88-A8C4-97A5-121F0B0E5C13}"/>
              </a:ext>
            </a:extLst>
          </p:cNvPr>
          <p:cNvSpPr>
            <a:spLocks noGrp="1"/>
          </p:cNvSpPr>
          <p:nvPr>
            <p:ph type="title"/>
          </p:nvPr>
        </p:nvSpPr>
        <p:spPr/>
        <p:txBody>
          <a:bodyPr/>
          <a:lstStyle/>
          <a:p>
            <a:r>
              <a:rPr lang="en-US" dirty="0"/>
              <a:t>Add Project</a:t>
            </a:r>
            <a:endParaRPr lang="en-IN" dirty="0"/>
          </a:p>
        </p:txBody>
      </p:sp>
      <p:pic>
        <p:nvPicPr>
          <p:cNvPr id="5" name="Content Placeholder 4">
            <a:extLst>
              <a:ext uri="{FF2B5EF4-FFF2-40B4-BE49-F238E27FC236}">
                <a16:creationId xmlns:a16="http://schemas.microsoft.com/office/drawing/2014/main" id="{A527F823-F51E-6F7F-072F-79D7B2CA6A3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857375"/>
            <a:ext cx="7620000" cy="4286250"/>
          </a:xfrm>
        </p:spPr>
      </p:pic>
    </p:spTree>
    <p:extLst>
      <p:ext uri="{BB962C8B-B14F-4D97-AF65-F5344CB8AC3E}">
        <p14:creationId xmlns:p14="http://schemas.microsoft.com/office/powerpoint/2010/main" val="2695850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FB72-DD06-2A8C-051D-88B67B262144}"/>
              </a:ext>
            </a:extLst>
          </p:cNvPr>
          <p:cNvSpPr>
            <a:spLocks noGrp="1"/>
          </p:cNvSpPr>
          <p:nvPr>
            <p:ph type="title"/>
          </p:nvPr>
        </p:nvSpPr>
        <p:spPr/>
        <p:txBody>
          <a:bodyPr/>
          <a:lstStyle/>
          <a:p>
            <a:r>
              <a:rPr lang="en-US" dirty="0"/>
              <a:t>All Projects</a:t>
            </a:r>
            <a:endParaRPr lang="en-IN" dirty="0"/>
          </a:p>
        </p:txBody>
      </p:sp>
      <p:pic>
        <p:nvPicPr>
          <p:cNvPr id="5" name="Content Placeholder 4">
            <a:extLst>
              <a:ext uri="{FF2B5EF4-FFF2-40B4-BE49-F238E27FC236}">
                <a16:creationId xmlns:a16="http://schemas.microsoft.com/office/drawing/2014/main" id="{8796393A-8112-2160-7A67-FE97A82C626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857375"/>
            <a:ext cx="7620000" cy="4286250"/>
          </a:xfrm>
        </p:spPr>
      </p:pic>
    </p:spTree>
    <p:extLst>
      <p:ext uri="{BB962C8B-B14F-4D97-AF65-F5344CB8AC3E}">
        <p14:creationId xmlns:p14="http://schemas.microsoft.com/office/powerpoint/2010/main" val="1027895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1AA49-B94B-573F-6DD7-3BB706502CB3}"/>
              </a:ext>
            </a:extLst>
          </p:cNvPr>
          <p:cNvSpPr>
            <a:spLocks noGrp="1"/>
          </p:cNvSpPr>
          <p:nvPr>
            <p:ph type="title"/>
          </p:nvPr>
        </p:nvSpPr>
        <p:spPr/>
        <p:txBody>
          <a:bodyPr/>
          <a:lstStyle/>
          <a:p>
            <a:r>
              <a:rPr lang="en-US" dirty="0"/>
              <a:t>Assign Project</a:t>
            </a:r>
            <a:endParaRPr lang="en-IN" dirty="0"/>
          </a:p>
        </p:txBody>
      </p:sp>
      <p:pic>
        <p:nvPicPr>
          <p:cNvPr id="5" name="Content Placeholder 4">
            <a:extLst>
              <a:ext uri="{FF2B5EF4-FFF2-40B4-BE49-F238E27FC236}">
                <a16:creationId xmlns:a16="http://schemas.microsoft.com/office/drawing/2014/main" id="{55CC53E0-75AE-9241-09AE-DD8CBC81D82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857375"/>
            <a:ext cx="7620000" cy="4286250"/>
          </a:xfrm>
        </p:spPr>
      </p:pic>
    </p:spTree>
    <p:extLst>
      <p:ext uri="{BB962C8B-B14F-4D97-AF65-F5344CB8AC3E}">
        <p14:creationId xmlns:p14="http://schemas.microsoft.com/office/powerpoint/2010/main" val="380088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1F6E-85AC-CF3F-64AA-A03CC8B3F7EF}"/>
              </a:ext>
            </a:extLst>
          </p:cNvPr>
          <p:cNvSpPr>
            <a:spLocks noGrp="1"/>
          </p:cNvSpPr>
          <p:nvPr>
            <p:ph type="ctrTitle"/>
          </p:nvPr>
        </p:nvSpPr>
        <p:spPr>
          <a:xfrm>
            <a:off x="685800" y="1905001"/>
            <a:ext cx="7543800" cy="609599"/>
          </a:xfrm>
        </p:spPr>
        <p:txBody>
          <a:bodyPr/>
          <a:lstStyle/>
          <a:p>
            <a:r>
              <a:rPr lang="en-US" sz="6600" b="1" dirty="0">
                <a:effectLst/>
                <a:latin typeface="Times New Roman" panose="02020603050405020304" pitchFamily="18" charset="0"/>
                <a:ea typeface="Verdana" panose="020B0604030504040204" pitchFamily="34" charset="0"/>
                <a:cs typeface="Verdana" panose="020B0604030504040204" pitchFamily="34" charset="0"/>
              </a:rPr>
              <a:t>FUTURE</a:t>
            </a:r>
            <a:r>
              <a:rPr lang="en-US" sz="6600" b="1" spc="-30" dirty="0">
                <a:effectLst/>
                <a:latin typeface="Times New Roman" panose="02020603050405020304" pitchFamily="18" charset="0"/>
                <a:ea typeface="Verdana" panose="020B0604030504040204" pitchFamily="34" charset="0"/>
                <a:cs typeface="Verdana" panose="020B0604030504040204" pitchFamily="34" charset="0"/>
              </a:rPr>
              <a:t> </a:t>
            </a:r>
            <a:r>
              <a:rPr lang="en-US" sz="6600" b="1" dirty="0">
                <a:effectLst/>
                <a:latin typeface="Times New Roman" panose="02020603050405020304" pitchFamily="18" charset="0"/>
                <a:ea typeface="Verdana" panose="020B0604030504040204" pitchFamily="34" charset="0"/>
                <a:cs typeface="Verdana" panose="020B0604030504040204" pitchFamily="34" charset="0"/>
              </a:rPr>
              <a:t>SCOPE :</a:t>
            </a:r>
            <a:br>
              <a:rPr lang="en-IN" sz="6600" b="1" dirty="0">
                <a:effectLst/>
                <a:latin typeface="Verdana" panose="020B0604030504040204" pitchFamily="34" charset="0"/>
                <a:ea typeface="Verdana" panose="020B0604030504040204" pitchFamily="34" charset="0"/>
                <a:cs typeface="Verdana" panose="020B0604030504040204" pitchFamily="34" charset="0"/>
              </a:rPr>
            </a:br>
            <a:endParaRPr lang="en-IN" dirty="0"/>
          </a:p>
        </p:txBody>
      </p:sp>
      <p:sp>
        <p:nvSpPr>
          <p:cNvPr id="4" name="TextBox 3">
            <a:extLst>
              <a:ext uri="{FF2B5EF4-FFF2-40B4-BE49-F238E27FC236}">
                <a16:creationId xmlns:a16="http://schemas.microsoft.com/office/drawing/2014/main" id="{F8D87C8F-5886-FA65-62B8-A9E81313C1B7}"/>
              </a:ext>
            </a:extLst>
          </p:cNvPr>
          <p:cNvSpPr txBox="1"/>
          <p:nvPr/>
        </p:nvSpPr>
        <p:spPr>
          <a:xfrm>
            <a:off x="565731" y="1447800"/>
            <a:ext cx="7892469" cy="4524315"/>
          </a:xfrm>
          <a:prstGeom prst="rect">
            <a:avLst/>
          </a:prstGeom>
          <a:noFill/>
        </p:spPr>
        <p:txBody>
          <a:bodyPr wrap="square" rtlCol="0">
            <a:spAutoFit/>
          </a:bodyPr>
          <a:lstStyle/>
          <a:p>
            <a:pPr marL="421005">
              <a:spcBef>
                <a:spcPts val="5"/>
              </a:spcBef>
              <a:tabLst>
                <a:tab pos="421640" algn="l"/>
              </a:tabLst>
            </a:pPr>
            <a:r>
              <a:rPr lang="en-US" sz="1800" b="0" dirty="0">
                <a:effectLst/>
                <a:latin typeface="Times New Roman" panose="02020603050405020304" pitchFamily="18" charset="0"/>
                <a:ea typeface="Verdana" panose="020B0604030504040204" pitchFamily="34" charset="0"/>
                <a:cs typeface="Verdana" panose="020B0604030504040204" pitchFamily="34" charset="0"/>
              </a:rPr>
              <a:t> </a:t>
            </a:r>
            <a:endParaRPr lang="en-IN" sz="1800" b="1" dirty="0">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arenR"/>
            </a:pPr>
            <a:r>
              <a:rPr lang="en-US" sz="1800" dirty="0">
                <a:effectLst/>
                <a:latin typeface="Times New Roman" panose="02020603050405020304" pitchFamily="18" charset="0"/>
                <a:ea typeface="Verdana" panose="020B0604030504040204" pitchFamily="34" charset="0"/>
                <a:cs typeface="Verdana" panose="020B0604030504040204" pitchFamily="34" charset="0"/>
              </a:rPr>
              <a:t>Mobile App Development: Extend to native mobile platforms.</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L="826135"/>
            <a:r>
              <a:rPr lang="en-US" sz="1800" dirty="0">
                <a:effectLst/>
                <a:latin typeface="Times New Roman" panose="02020603050405020304" pitchFamily="18" charset="0"/>
                <a:ea typeface="Verdana" panose="020B0604030504040204" pitchFamily="34" charset="0"/>
                <a:cs typeface="Verdana" panose="020B0604030504040204" pitchFamily="34" charset="0"/>
              </a:rPr>
              <a:t> </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arenR"/>
            </a:pPr>
            <a:r>
              <a:rPr lang="en-US" sz="1800" dirty="0">
                <a:effectLst/>
                <a:latin typeface="Times New Roman" panose="02020603050405020304" pitchFamily="18" charset="0"/>
                <a:ea typeface="Verdana" panose="020B0604030504040204" pitchFamily="34" charset="0"/>
                <a:cs typeface="Verdana" panose="020B0604030504040204" pitchFamily="34" charset="0"/>
              </a:rPr>
              <a:t>Blockchain Integration: Ensure secure and transparent project management.</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L="826135"/>
            <a:r>
              <a:rPr lang="en-US" sz="1800" dirty="0">
                <a:effectLst/>
                <a:latin typeface="Times New Roman" panose="02020603050405020304" pitchFamily="18" charset="0"/>
                <a:ea typeface="Verdana" panose="020B0604030504040204" pitchFamily="34" charset="0"/>
                <a:cs typeface="Verdana" panose="020B0604030504040204" pitchFamily="34" charset="0"/>
              </a:rPr>
              <a:t> </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arenR"/>
            </a:pPr>
            <a:r>
              <a:rPr lang="en-US" sz="1800" dirty="0">
                <a:effectLst/>
                <a:latin typeface="Times New Roman" panose="02020603050405020304" pitchFamily="18" charset="0"/>
                <a:ea typeface="Verdana" panose="020B0604030504040204" pitchFamily="34" charset="0"/>
                <a:cs typeface="Verdana" panose="020B0604030504040204" pitchFamily="34" charset="0"/>
              </a:rPr>
              <a:t>Advanced Analytics: Provide actionable insights from project data.</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L="826135"/>
            <a:r>
              <a:rPr lang="en-US" sz="1800" dirty="0">
                <a:effectLst/>
                <a:latin typeface="Times New Roman" panose="02020603050405020304" pitchFamily="18" charset="0"/>
                <a:ea typeface="Verdana" panose="020B0604030504040204" pitchFamily="34" charset="0"/>
                <a:cs typeface="Verdana" panose="020B0604030504040204" pitchFamily="34" charset="0"/>
              </a:rPr>
              <a:t> </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arenR"/>
            </a:pPr>
            <a:r>
              <a:rPr lang="en-US" sz="1800" dirty="0">
                <a:effectLst/>
                <a:latin typeface="Times New Roman" panose="02020603050405020304" pitchFamily="18" charset="0"/>
                <a:ea typeface="Verdana" panose="020B0604030504040204" pitchFamily="34" charset="0"/>
                <a:cs typeface="Verdana" panose="020B0604030504040204" pitchFamily="34" charset="0"/>
              </a:rPr>
              <a:t>Enhanced User Experience: Focus on UI/UX refinement.</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r>
              <a:rPr lang="en-US" sz="1800" dirty="0">
                <a:effectLst/>
                <a:latin typeface="Times New Roman" panose="02020603050405020304" pitchFamily="18" charset="0"/>
                <a:ea typeface="Verdana" panose="020B0604030504040204" pitchFamily="34" charset="0"/>
                <a:cs typeface="Verdana" panose="020B0604030504040204" pitchFamily="34" charset="0"/>
              </a:rPr>
              <a:t> </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arenR"/>
            </a:pPr>
            <a:r>
              <a:rPr lang="en-US" sz="1800" dirty="0">
                <a:effectLst/>
                <a:latin typeface="Times New Roman" panose="02020603050405020304" pitchFamily="18" charset="0"/>
                <a:ea typeface="Verdana" panose="020B0604030504040204" pitchFamily="34" charset="0"/>
                <a:cs typeface="Verdana" panose="020B0604030504040204" pitchFamily="34" charset="0"/>
              </a:rPr>
              <a:t>Globalization: Support multiple languages and localization.</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r>
              <a:rPr lang="en-US" sz="1800" dirty="0">
                <a:effectLst/>
                <a:latin typeface="Times New Roman" panose="02020603050405020304" pitchFamily="18" charset="0"/>
                <a:ea typeface="Verdana" panose="020B0604030504040204" pitchFamily="34" charset="0"/>
                <a:cs typeface="Verdana" panose="020B0604030504040204" pitchFamily="34" charset="0"/>
              </a:rPr>
              <a:t> </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arenR"/>
            </a:pPr>
            <a:r>
              <a:rPr lang="en-US" sz="1800" dirty="0">
                <a:effectLst/>
                <a:latin typeface="Times New Roman" panose="02020603050405020304" pitchFamily="18" charset="0"/>
                <a:ea typeface="Verdana" panose="020B0604030504040204" pitchFamily="34" charset="0"/>
                <a:cs typeface="Verdana" panose="020B0604030504040204" pitchFamily="34" charset="0"/>
              </a:rPr>
              <a:t>Continuous Improvement: Regularly update and innovate features.</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r>
              <a:rPr lang="en-US" sz="1800" dirty="0">
                <a:effectLst/>
                <a:latin typeface="Times New Roman" panose="02020603050405020304" pitchFamily="18" charset="0"/>
                <a:ea typeface="Verdana" panose="020B0604030504040204" pitchFamily="34" charset="0"/>
                <a:cs typeface="Verdana" panose="020B0604030504040204" pitchFamily="34" charset="0"/>
              </a:rPr>
              <a:t> </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arenR"/>
            </a:pPr>
            <a:r>
              <a:rPr lang="en-US" sz="1800" dirty="0">
                <a:effectLst/>
                <a:latin typeface="Times New Roman" panose="02020603050405020304" pitchFamily="18" charset="0"/>
                <a:ea typeface="Verdana" panose="020B0604030504040204" pitchFamily="34" charset="0"/>
                <a:cs typeface="Verdana" panose="020B0604030504040204" pitchFamily="34" charset="0"/>
              </a:rPr>
              <a:t>AI and Automation: Implement AI for task automation and risk prediction.</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endParaRPr lang="en-IN" dirty="0"/>
          </a:p>
          <a:p>
            <a:endParaRPr lang="en-IN" dirty="0"/>
          </a:p>
        </p:txBody>
      </p:sp>
    </p:spTree>
    <p:extLst>
      <p:ext uri="{BB962C8B-B14F-4D97-AF65-F5344CB8AC3E}">
        <p14:creationId xmlns:p14="http://schemas.microsoft.com/office/powerpoint/2010/main" val="2203611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5AEA-3E49-3F84-3AD0-2B78CE6961C1}"/>
              </a:ext>
            </a:extLst>
          </p:cNvPr>
          <p:cNvSpPr>
            <a:spLocks noGrp="1"/>
          </p:cNvSpPr>
          <p:nvPr>
            <p:ph type="title"/>
          </p:nvPr>
        </p:nvSpPr>
        <p:spPr>
          <a:xfrm>
            <a:off x="381000" y="2209800"/>
            <a:ext cx="7620000" cy="1295400"/>
          </a:xfrm>
        </p:spPr>
        <p:txBody>
          <a:bodyPr/>
          <a:lstStyle/>
          <a:p>
            <a:pPr algn="ctr"/>
            <a:r>
              <a:rPr lang="en-US" dirty="0"/>
              <a:t>END</a:t>
            </a:r>
            <a:endParaRPr lang="en-IN" dirty="0"/>
          </a:p>
        </p:txBody>
      </p:sp>
    </p:spTree>
    <p:extLst>
      <p:ext uri="{BB962C8B-B14F-4D97-AF65-F5344CB8AC3E}">
        <p14:creationId xmlns:p14="http://schemas.microsoft.com/office/powerpoint/2010/main" val="292866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533400"/>
            <a:ext cx="7162800" cy="1371600"/>
          </a:xfrm>
        </p:spPr>
        <p:txBody>
          <a:bodyPr/>
          <a:lstStyle/>
          <a:p>
            <a:pPr algn="ctr"/>
            <a:r>
              <a:rPr lang="en-US" sz="4000" dirty="0"/>
              <a:t>Diploma in Advance Computing</a:t>
            </a:r>
            <a:br>
              <a:rPr lang="en-US" sz="4000" dirty="0"/>
            </a:br>
            <a:r>
              <a:rPr lang="en-US" sz="4000" dirty="0"/>
              <a:t>CDAC  HYDERABAD</a:t>
            </a:r>
          </a:p>
        </p:txBody>
      </p:sp>
      <p:sp>
        <p:nvSpPr>
          <p:cNvPr id="5" name="TextBox 4"/>
          <p:cNvSpPr txBox="1"/>
          <p:nvPr/>
        </p:nvSpPr>
        <p:spPr>
          <a:xfrm>
            <a:off x="1371600" y="2362200"/>
            <a:ext cx="6019800" cy="4031873"/>
          </a:xfrm>
          <a:prstGeom prst="rect">
            <a:avLst/>
          </a:prstGeom>
          <a:noFill/>
        </p:spPr>
        <p:txBody>
          <a:bodyPr wrap="square" rtlCol="0">
            <a:spAutoFit/>
          </a:bodyPr>
          <a:lstStyle/>
          <a:p>
            <a:pPr algn="ctr"/>
            <a:r>
              <a:rPr lang="en-US" sz="2000" b="1" dirty="0"/>
              <a:t> Guided by   </a:t>
            </a:r>
          </a:p>
          <a:p>
            <a:pPr algn="ctr"/>
            <a:endParaRPr lang="en-US" sz="2000" b="1" dirty="0"/>
          </a:p>
          <a:p>
            <a:pPr algn="ctr"/>
            <a:r>
              <a:rPr lang="en-US" sz="2000" b="1" dirty="0"/>
              <a:t>Mr. Kale </a:t>
            </a:r>
            <a:r>
              <a:rPr lang="en-US" sz="2000" b="1" dirty="0" err="1"/>
              <a:t>Sandip</a:t>
            </a:r>
            <a:r>
              <a:rPr lang="en-US" sz="2000" b="1" dirty="0"/>
              <a:t> </a:t>
            </a:r>
            <a:r>
              <a:rPr lang="en-US" sz="2000" b="1" dirty="0" err="1"/>
              <a:t>Shivaji</a:t>
            </a:r>
            <a:endParaRPr lang="en-US" sz="2000" b="1" dirty="0"/>
          </a:p>
          <a:p>
            <a:endParaRPr lang="en-US" dirty="0"/>
          </a:p>
          <a:p>
            <a:r>
              <a:rPr lang="en-US" dirty="0"/>
              <a:t>          </a:t>
            </a:r>
            <a:r>
              <a:rPr lang="en-US" sz="2000" dirty="0"/>
              <a:t>Presented by:                                   PRN Number</a:t>
            </a:r>
          </a:p>
          <a:p>
            <a:r>
              <a:rPr lang="en-US" sz="2000" dirty="0"/>
              <a:t>          Ms. </a:t>
            </a:r>
            <a:r>
              <a:rPr lang="en-US" sz="2000" dirty="0" err="1"/>
              <a:t>Bhavana</a:t>
            </a:r>
            <a:r>
              <a:rPr lang="en-US" sz="2000" dirty="0"/>
              <a:t> </a:t>
            </a:r>
            <a:r>
              <a:rPr lang="en-US" sz="2000" dirty="0" err="1"/>
              <a:t>Naikwad</a:t>
            </a:r>
            <a:r>
              <a:rPr lang="en-US" sz="2000" dirty="0"/>
              <a:t>                   230950320050 </a:t>
            </a:r>
          </a:p>
          <a:p>
            <a:r>
              <a:rPr lang="en-US" sz="2000" dirty="0"/>
              <a:t>          Mr. </a:t>
            </a:r>
            <a:r>
              <a:rPr lang="en-US" sz="2000" dirty="0" err="1"/>
              <a:t>Namit</a:t>
            </a:r>
            <a:r>
              <a:rPr lang="en-US" sz="2000" dirty="0"/>
              <a:t> </a:t>
            </a:r>
            <a:r>
              <a:rPr lang="en-US" sz="2000" dirty="0" err="1"/>
              <a:t>Devidan</a:t>
            </a:r>
            <a:r>
              <a:rPr lang="en-US" sz="2000" dirty="0"/>
              <a:t>                         230950320051</a:t>
            </a:r>
          </a:p>
          <a:p>
            <a:r>
              <a:rPr lang="en-US" sz="2000" dirty="0"/>
              <a:t>          Ms. </a:t>
            </a:r>
            <a:r>
              <a:rPr lang="en-US" sz="2000" dirty="0" err="1"/>
              <a:t>Neha</a:t>
            </a:r>
            <a:r>
              <a:rPr lang="en-US" sz="2000" dirty="0"/>
              <a:t> Mishra                            230950320052 </a:t>
            </a:r>
          </a:p>
          <a:p>
            <a:r>
              <a:rPr lang="en-US" sz="2000" dirty="0"/>
              <a:t>          Ms. </a:t>
            </a:r>
            <a:r>
              <a:rPr lang="en-US" sz="2000" dirty="0" err="1"/>
              <a:t>Nidhi</a:t>
            </a:r>
            <a:r>
              <a:rPr lang="en-US" sz="2000" dirty="0"/>
              <a:t> </a:t>
            </a:r>
            <a:r>
              <a:rPr lang="en-US" sz="2000" dirty="0" err="1"/>
              <a:t>Tidke</a:t>
            </a:r>
            <a:r>
              <a:rPr lang="en-US" sz="2000" dirty="0"/>
              <a:t>                               230950320053</a:t>
            </a:r>
          </a:p>
          <a:p>
            <a:r>
              <a:rPr lang="en-US" sz="2000" dirty="0"/>
              <a:t>          Mr. </a:t>
            </a:r>
            <a:r>
              <a:rPr lang="en-US" sz="2000" dirty="0" err="1"/>
              <a:t>Nihar</a:t>
            </a:r>
            <a:r>
              <a:rPr lang="en-US" sz="2000" dirty="0"/>
              <a:t> </a:t>
            </a:r>
            <a:r>
              <a:rPr lang="en-US" sz="2000" dirty="0" err="1"/>
              <a:t>Agrawal</a:t>
            </a:r>
            <a:r>
              <a:rPr lang="en-US" sz="2000" dirty="0"/>
              <a:t>                           230950320054</a:t>
            </a:r>
          </a:p>
          <a:p>
            <a:r>
              <a:rPr lang="en-US" sz="2000" dirty="0"/>
              <a:t>          Mr. </a:t>
            </a:r>
            <a:r>
              <a:rPr lang="en-US" sz="2000" dirty="0" err="1"/>
              <a:t>Ronak</a:t>
            </a:r>
            <a:r>
              <a:rPr lang="en-US" sz="2000" dirty="0"/>
              <a:t> </a:t>
            </a:r>
            <a:r>
              <a:rPr lang="en-US" sz="2000" dirty="0" err="1"/>
              <a:t>Nikose</a:t>
            </a:r>
            <a:r>
              <a:rPr lang="en-US" sz="2000" dirty="0"/>
              <a:t>                            230950320055</a:t>
            </a:r>
          </a:p>
          <a:p>
            <a:r>
              <a:rPr lang="en-US" sz="2000" dirty="0"/>
              <a:t>          Mr. </a:t>
            </a:r>
            <a:r>
              <a:rPr lang="en-US" sz="2000" dirty="0" err="1"/>
              <a:t>Nomesh</a:t>
            </a:r>
            <a:r>
              <a:rPr lang="en-US" sz="2000" dirty="0"/>
              <a:t> </a:t>
            </a:r>
            <a:r>
              <a:rPr lang="en-US" sz="2000" dirty="0" err="1"/>
              <a:t>Chakole</a:t>
            </a:r>
            <a:r>
              <a:rPr lang="en-US" sz="2000" dirty="0"/>
              <a:t>                      230950320056</a:t>
            </a:r>
          </a:p>
          <a:p>
            <a:endParaRPr lang="en-US" dirty="0"/>
          </a:p>
        </p:txBody>
      </p:sp>
    </p:spTree>
    <p:extLst>
      <p:ext uri="{BB962C8B-B14F-4D97-AF65-F5344CB8AC3E}">
        <p14:creationId xmlns:p14="http://schemas.microsoft.com/office/powerpoint/2010/main" val="333234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F454-0142-70C9-6E99-4FFE3768D241}"/>
              </a:ext>
            </a:extLst>
          </p:cNvPr>
          <p:cNvSpPr>
            <a:spLocks noGrp="1"/>
          </p:cNvSpPr>
          <p:nvPr>
            <p:ph type="title"/>
          </p:nvPr>
        </p:nvSpPr>
        <p:spPr/>
        <p:txBody>
          <a:bodyPr/>
          <a:lstStyle/>
          <a:p>
            <a:r>
              <a:rPr lang="en-US" dirty="0"/>
              <a:t>Presentation Overview</a:t>
            </a:r>
            <a:endParaRPr lang="en-IN" dirty="0"/>
          </a:p>
        </p:txBody>
      </p:sp>
      <p:sp>
        <p:nvSpPr>
          <p:cNvPr id="3" name="Content Placeholder 2">
            <a:extLst>
              <a:ext uri="{FF2B5EF4-FFF2-40B4-BE49-F238E27FC236}">
                <a16:creationId xmlns:a16="http://schemas.microsoft.com/office/drawing/2014/main" id="{7632E9E6-2D5B-7A6B-E2D9-629073214F28}"/>
              </a:ext>
            </a:extLst>
          </p:cNvPr>
          <p:cNvSpPr>
            <a:spLocks noGrp="1"/>
          </p:cNvSpPr>
          <p:nvPr>
            <p:ph idx="1"/>
          </p:nvPr>
        </p:nvSpPr>
        <p:spPr>
          <a:xfrm>
            <a:off x="457200" y="1600200"/>
            <a:ext cx="7162800" cy="4572000"/>
          </a:xfrm>
        </p:spPr>
        <p:txBody>
          <a:bodyPr>
            <a:normAutofit/>
          </a:bodyPr>
          <a:lstStyle/>
          <a:p>
            <a:r>
              <a:rPr lang="en-US"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Technologies Used in Project</a:t>
            </a:r>
          </a:p>
          <a:p>
            <a:r>
              <a:rPr lang="en-US" dirty="0">
                <a:latin typeface="Times New Roman" panose="02020603050405020304" pitchFamily="18" charset="0"/>
                <a:cs typeface="Times New Roman" panose="02020603050405020304" pitchFamily="18" charset="0"/>
              </a:rPr>
              <a:t>Software Used in Project Management Solution</a:t>
            </a:r>
          </a:p>
          <a:p>
            <a:r>
              <a:rPr lang="en-US" dirty="0">
                <a:latin typeface="Times New Roman" panose="02020603050405020304" pitchFamily="18" charset="0"/>
                <a:cs typeface="Times New Roman" panose="02020603050405020304" pitchFamily="18" charset="0"/>
              </a:rPr>
              <a:t>User Modules</a:t>
            </a:r>
          </a:p>
          <a:p>
            <a:r>
              <a:rPr lang="en-US" dirty="0">
                <a:latin typeface="Times New Roman" panose="02020603050405020304" pitchFamily="18" charset="0"/>
                <a:cs typeface="Times New Roman" panose="02020603050405020304" pitchFamily="18" charset="0"/>
              </a:rPr>
              <a:t>Modules Functionality</a:t>
            </a:r>
          </a:p>
          <a:p>
            <a:r>
              <a:rPr lang="en-US" dirty="0">
                <a:latin typeface="Times New Roman" panose="02020603050405020304" pitchFamily="18" charset="0"/>
                <a:cs typeface="Times New Roman" panose="02020603050405020304" pitchFamily="18" charset="0"/>
              </a:rPr>
              <a:t>Home Page</a:t>
            </a:r>
          </a:p>
          <a:p>
            <a:r>
              <a:rPr lang="en-US" dirty="0">
                <a:latin typeface="Times New Roman" panose="02020603050405020304" pitchFamily="18" charset="0"/>
                <a:cs typeface="Times New Roman" panose="02020603050405020304" pitchFamily="18" charset="0"/>
              </a:rPr>
              <a:t>Login Page</a:t>
            </a:r>
          </a:p>
          <a:p>
            <a:r>
              <a:rPr lang="en-US" dirty="0">
                <a:latin typeface="Times New Roman" panose="02020603050405020304" pitchFamily="18" charset="0"/>
                <a:cs typeface="Times New Roman" panose="02020603050405020304" pitchFamily="18" charset="0"/>
              </a:rPr>
              <a:t>Add Projects</a:t>
            </a:r>
          </a:p>
          <a:p>
            <a:r>
              <a:rPr lang="en-US" dirty="0">
                <a:latin typeface="Times New Roman" panose="02020603050405020304" pitchFamily="18" charset="0"/>
                <a:cs typeface="Times New Roman" panose="02020603050405020304" pitchFamily="18" charset="0"/>
              </a:rPr>
              <a:t>All Projects</a:t>
            </a:r>
          </a:p>
          <a:p>
            <a:r>
              <a:rPr lang="en-US" dirty="0">
                <a:latin typeface="Times New Roman" panose="02020603050405020304" pitchFamily="18" charset="0"/>
                <a:cs typeface="Times New Roman" panose="02020603050405020304" pitchFamily="18" charset="0"/>
              </a:rPr>
              <a:t>Assign Project</a:t>
            </a:r>
          </a:p>
          <a:p>
            <a:r>
              <a:rPr lang="en-US" dirty="0">
                <a:latin typeface="Times New Roman" panose="02020603050405020304" pitchFamily="18" charset="0"/>
                <a:cs typeface="Times New Roman" panose="02020603050405020304" pitchFamily="18" charset="0"/>
              </a:rPr>
              <a:t>Future Scope</a:t>
            </a:r>
          </a:p>
          <a:p>
            <a:endParaRPr lang="en-US" dirty="0"/>
          </a:p>
          <a:p>
            <a:endParaRPr lang="en-IN" dirty="0"/>
          </a:p>
        </p:txBody>
      </p:sp>
    </p:spTree>
    <p:extLst>
      <p:ext uri="{BB962C8B-B14F-4D97-AF65-F5344CB8AC3E}">
        <p14:creationId xmlns:p14="http://schemas.microsoft.com/office/powerpoint/2010/main" val="2734116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FB26-CDAB-DFF0-9AA3-859282B682E7}"/>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5307C3A1-0F3E-4C0E-F08B-B646D7DAC201}"/>
              </a:ext>
            </a:extLst>
          </p:cNvPr>
          <p:cNvSpPr>
            <a:spLocks noGrp="1"/>
          </p:cNvSpPr>
          <p:nvPr>
            <p:ph idx="1"/>
          </p:nvPr>
        </p:nvSpPr>
        <p:spPr/>
        <p:txBody>
          <a:bodyPr/>
          <a:lstStyle/>
          <a:p>
            <a:r>
              <a:rPr lang="en-US" sz="1800" dirty="0">
                <a:effectLst/>
                <a:latin typeface="Times New Roman" panose="02020603050405020304" pitchFamily="18" charset="0"/>
                <a:ea typeface="Verdana" panose="020B0604030504040204" pitchFamily="34" charset="0"/>
              </a:rPr>
              <a:t>In the fast-paced world of project management, efficient coordination, delegation, and monitoring are paramount for successful project execution. With the advent of modern technologies, the integration of robust software solutions has become indispensable in streamlining these processes.</a:t>
            </a:r>
          </a:p>
          <a:p>
            <a:endParaRPr lang="en-US" sz="1800" dirty="0">
              <a:latin typeface="Times New Roman" panose="02020603050405020304" pitchFamily="18" charset="0"/>
              <a:ea typeface="Verdana" panose="020B0604030504040204" pitchFamily="34" charset="0"/>
            </a:endParaRPr>
          </a:p>
          <a:p>
            <a:r>
              <a:rPr lang="en-US" sz="1800" dirty="0">
                <a:effectLst/>
                <a:latin typeface="Times New Roman" panose="02020603050405020304" pitchFamily="18" charset="0"/>
                <a:ea typeface="Verdana" panose="020B0604030504040204" pitchFamily="34" charset="0"/>
              </a:rPr>
              <a:t> Welcome to our Project Management Solution – a comprehensive tool designed to empower administrators, team leads, managers, and team members in effectively managing tasks and projects from inception to completion</a:t>
            </a:r>
            <a:endParaRPr lang="en-IN" dirty="0"/>
          </a:p>
        </p:txBody>
      </p:sp>
    </p:spTree>
    <p:extLst>
      <p:ext uri="{BB962C8B-B14F-4D97-AF65-F5344CB8AC3E}">
        <p14:creationId xmlns:p14="http://schemas.microsoft.com/office/powerpoint/2010/main" val="3321830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829924"/>
          </a:xfrm>
        </p:spPr>
        <p:txBody>
          <a:bodyPr/>
          <a:lstStyle/>
          <a:p>
            <a:pPr marL="0" indent="0">
              <a:buNone/>
            </a:pPr>
            <a:r>
              <a:rPr lang="en-US" b="1" dirty="0"/>
              <a:t> </a:t>
            </a:r>
          </a:p>
          <a:p>
            <a:endParaRPr lang="en-US" dirty="0"/>
          </a:p>
        </p:txBody>
      </p:sp>
      <p:sp>
        <p:nvSpPr>
          <p:cNvPr id="4" name="Rectangle 1"/>
          <p:cNvSpPr>
            <a:spLocks noChangeArrowheads="1"/>
          </p:cNvSpPr>
          <p:nvPr/>
        </p:nvSpPr>
        <p:spPr bwMode="auto">
          <a:xfrm>
            <a:off x="4411716" y="111276"/>
            <a:ext cx="320563" cy="2346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8700" tIns="0" rIns="158700" bIns="952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1" i="0" u="none" strike="noStrike" cap="none" normalizeH="0" baseline="0" dirty="0">
              <a:ln>
                <a:noFill/>
              </a:ln>
              <a:solidFill>
                <a:srgbClr val="2C3E50"/>
              </a:solidFill>
              <a:effectLst/>
              <a:latin typeface="inherit"/>
              <a:cs typeface="Arial"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5344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702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17638"/>
          </a:xfrm>
        </p:spPr>
        <p:txBody>
          <a:bodyPr>
            <a:normAutofit/>
          </a:bodyPr>
          <a:lstStyle/>
          <a:p>
            <a:pPr fontAlgn="base"/>
            <a:r>
              <a:rPr lang="en-US" sz="4000" b="1" dirty="0"/>
              <a:t>Technologies Used in Project </a:t>
            </a:r>
            <a:br>
              <a:rPr lang="en-US" sz="4000" b="1" dirty="0"/>
            </a:br>
            <a:endParaRPr lang="en-US" sz="4000" b="1" dirty="0"/>
          </a:p>
        </p:txBody>
      </p:sp>
      <p:sp>
        <p:nvSpPr>
          <p:cNvPr id="3" name="Content Placeholder 2"/>
          <p:cNvSpPr>
            <a:spLocks noGrp="1"/>
          </p:cNvSpPr>
          <p:nvPr>
            <p:ph idx="1"/>
          </p:nvPr>
        </p:nvSpPr>
        <p:spPr/>
        <p:txBody>
          <a:bodyPr/>
          <a:lstStyle/>
          <a:p>
            <a:pPr marL="0" indent="0" fontAlgn="base">
              <a:buNone/>
            </a:pPr>
            <a:endParaRPr lang="en-US" b="1" dirty="0"/>
          </a:p>
          <a:p>
            <a:pPr marL="0" indent="0" fontAlgn="base">
              <a:buNone/>
            </a:pPr>
            <a:r>
              <a:rPr lang="en-US" dirty="0"/>
              <a:t>1. Spring Boot (REST APIS)</a:t>
            </a:r>
          </a:p>
          <a:p>
            <a:pPr marL="0" indent="0" fontAlgn="base">
              <a:buNone/>
            </a:pPr>
            <a:r>
              <a:rPr lang="en-US" dirty="0"/>
              <a:t>2. React JS (Frontend)</a:t>
            </a:r>
          </a:p>
          <a:p>
            <a:pPr marL="0" indent="0" fontAlgn="base">
              <a:buNone/>
            </a:pPr>
            <a:r>
              <a:rPr lang="en-US" dirty="0"/>
              <a:t>3. MySQL for Database</a:t>
            </a:r>
          </a:p>
          <a:p>
            <a:pPr marL="0" indent="0" fontAlgn="base">
              <a:buNone/>
            </a:pPr>
            <a:r>
              <a:rPr lang="en-US" dirty="0"/>
              <a:t>4. Maven for project management</a:t>
            </a:r>
          </a:p>
          <a:p>
            <a:pPr marL="0" indent="0" fontAlgn="base">
              <a:buNone/>
            </a:pPr>
            <a:r>
              <a:rPr lang="en-US" dirty="0"/>
              <a:t>5. Bootstrap (Styling)</a:t>
            </a:r>
          </a:p>
          <a:p>
            <a:endParaRPr lang="en-US" dirty="0"/>
          </a:p>
        </p:txBody>
      </p:sp>
    </p:spTree>
    <p:extLst>
      <p:ext uri="{BB962C8B-B14F-4D97-AF65-F5344CB8AC3E}">
        <p14:creationId xmlns:p14="http://schemas.microsoft.com/office/powerpoint/2010/main" val="2038128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10600" cy="1828800"/>
          </a:xfrm>
        </p:spPr>
        <p:txBody>
          <a:bodyPr>
            <a:normAutofit fontScale="90000"/>
          </a:bodyPr>
          <a:lstStyle/>
          <a:p>
            <a:pPr algn="l"/>
            <a:r>
              <a:rPr lang="en-US" b="1" dirty="0"/>
              <a:t>Software Used in Project Management Solution</a:t>
            </a:r>
            <a:br>
              <a:rPr lang="en-US" b="1" dirty="0"/>
            </a:br>
            <a:endParaRPr lang="en-US" dirty="0"/>
          </a:p>
        </p:txBody>
      </p:sp>
      <p:sp>
        <p:nvSpPr>
          <p:cNvPr id="3" name="Content Placeholder 2"/>
          <p:cNvSpPr>
            <a:spLocks noGrp="1"/>
          </p:cNvSpPr>
          <p:nvPr>
            <p:ph idx="1"/>
          </p:nvPr>
        </p:nvSpPr>
        <p:spPr>
          <a:xfrm>
            <a:off x="228600" y="1143000"/>
            <a:ext cx="7924800" cy="5181600"/>
          </a:xfrm>
        </p:spPr>
        <p:txBody>
          <a:bodyPr>
            <a:noAutofit/>
          </a:bodyPr>
          <a:lstStyle/>
          <a:p>
            <a:pPr marL="0" indent="0" fontAlgn="base">
              <a:buNone/>
            </a:pPr>
            <a:endParaRPr lang="en-US" sz="2400" b="1" dirty="0"/>
          </a:p>
          <a:p>
            <a:pPr fontAlgn="base"/>
            <a:r>
              <a:rPr lang="en-US" sz="2400" b="1" dirty="0"/>
              <a:t>1. STS (Spring Tool Suite)</a:t>
            </a:r>
          </a:p>
          <a:p>
            <a:pPr fontAlgn="base"/>
            <a:r>
              <a:rPr lang="en-US" sz="2400" dirty="0"/>
              <a:t>For developing  backend of our project using Spring Boot, we have used STS (Spring Tool Suite) or Eclipse Ide. But yes, we can use other IDEs also like </a:t>
            </a:r>
            <a:r>
              <a:rPr lang="en-US" sz="2400" dirty="0" err="1"/>
              <a:t>Intellij</a:t>
            </a:r>
            <a:r>
              <a:rPr lang="en-US" sz="2400" dirty="0"/>
              <a:t> Idea, </a:t>
            </a:r>
            <a:r>
              <a:rPr lang="en-US" sz="2400" dirty="0" err="1"/>
              <a:t>NetBeans</a:t>
            </a:r>
            <a:r>
              <a:rPr lang="en-US" sz="2400" dirty="0"/>
              <a:t>, etc.</a:t>
            </a:r>
            <a:endParaRPr lang="en-US" sz="2400" b="1" dirty="0"/>
          </a:p>
          <a:p>
            <a:pPr fontAlgn="base"/>
            <a:r>
              <a:rPr lang="en-US" sz="2400" b="1" dirty="0"/>
              <a:t>2. VS Code (Visual Studio Code)</a:t>
            </a:r>
          </a:p>
          <a:p>
            <a:pPr fontAlgn="base"/>
            <a:r>
              <a:rPr lang="en-US" sz="2400" dirty="0"/>
              <a:t>For developing our frontend of our project using react JS, we have used VS Code (Visual Studio Code).</a:t>
            </a:r>
            <a:endParaRPr lang="en-US" sz="2400" b="1" dirty="0"/>
          </a:p>
          <a:p>
            <a:pPr fontAlgn="base"/>
            <a:r>
              <a:rPr lang="en-US" sz="2400" b="1" dirty="0"/>
              <a:t>3. MySQL Command Line Client</a:t>
            </a:r>
          </a:p>
          <a:p>
            <a:pPr fontAlgn="base"/>
            <a:r>
              <a:rPr lang="en-US" sz="2400" dirty="0"/>
              <a:t>For efficient querying , storing and manipulation of our Project's information, we have used MySQL Command Line Client. MySQL  Workbench can also be used.</a:t>
            </a:r>
            <a:endParaRPr lang="en-US" sz="2400" b="1" dirty="0"/>
          </a:p>
          <a:p>
            <a:pPr marL="0" indent="0" fontAlgn="base">
              <a:buNone/>
            </a:pPr>
            <a:br>
              <a:rPr lang="en-US" sz="2400" u="none" strike="noStrike" dirty="0">
                <a:effectLst/>
              </a:rPr>
            </a:br>
            <a:endParaRPr lang="en-US" sz="2400" dirty="0"/>
          </a:p>
        </p:txBody>
      </p:sp>
    </p:spTree>
    <p:extLst>
      <p:ext uri="{BB962C8B-B14F-4D97-AF65-F5344CB8AC3E}">
        <p14:creationId xmlns:p14="http://schemas.microsoft.com/office/powerpoint/2010/main" val="418433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676400"/>
          </a:xfrm>
        </p:spPr>
        <p:txBody>
          <a:bodyPr>
            <a:normAutofit fontScale="90000"/>
          </a:bodyPr>
          <a:lstStyle/>
          <a:p>
            <a:pPr algn="l"/>
            <a:r>
              <a:rPr lang="en-US" b="1" dirty="0"/>
              <a:t>User Modules in Project Management Solution</a:t>
            </a:r>
            <a:br>
              <a:rPr lang="en-US" b="1" dirty="0"/>
            </a:br>
            <a:endParaRPr lang="en-US" dirty="0"/>
          </a:p>
        </p:txBody>
      </p:sp>
      <p:sp>
        <p:nvSpPr>
          <p:cNvPr id="3" name="Content Placeholder 2"/>
          <p:cNvSpPr>
            <a:spLocks noGrp="1"/>
          </p:cNvSpPr>
          <p:nvPr>
            <p:ph idx="1"/>
          </p:nvPr>
        </p:nvSpPr>
        <p:spPr/>
        <p:txBody>
          <a:bodyPr>
            <a:normAutofit/>
          </a:bodyPr>
          <a:lstStyle/>
          <a:p>
            <a:pPr marL="0" indent="0" fontAlgn="base">
              <a:buNone/>
            </a:pPr>
            <a:endParaRPr lang="en-US" b="1" dirty="0"/>
          </a:p>
          <a:p>
            <a:pPr marL="0" indent="0" fontAlgn="base">
              <a:buNone/>
            </a:pPr>
            <a:r>
              <a:rPr lang="en-US" dirty="0"/>
              <a:t>The project basically has three user modules:</a:t>
            </a:r>
          </a:p>
          <a:p>
            <a:pPr marL="0" indent="0" fontAlgn="base">
              <a:buNone/>
            </a:pPr>
            <a:br>
              <a:rPr lang="en-US" dirty="0"/>
            </a:br>
            <a:r>
              <a:rPr lang="en-US" sz="2800" b="1" dirty="0"/>
              <a:t>1) MANAGER MODULE</a:t>
            </a:r>
          </a:p>
          <a:p>
            <a:pPr marL="0" indent="0" fontAlgn="base">
              <a:buNone/>
            </a:pPr>
            <a:r>
              <a:rPr lang="en-US" sz="2800" b="1" dirty="0"/>
              <a:t>2) TEAM LEADER MODULE</a:t>
            </a:r>
            <a:br>
              <a:rPr lang="en-US" sz="2800" b="1" dirty="0"/>
            </a:br>
            <a:r>
              <a:rPr lang="en-US" sz="2800" b="1" dirty="0"/>
              <a:t>3) TEAM MEMBER MODULE</a:t>
            </a:r>
          </a:p>
          <a:p>
            <a:endParaRPr lang="en-US" dirty="0"/>
          </a:p>
        </p:txBody>
      </p:sp>
    </p:spTree>
    <p:extLst>
      <p:ext uri="{BB962C8B-B14F-4D97-AF65-F5344CB8AC3E}">
        <p14:creationId xmlns:p14="http://schemas.microsoft.com/office/powerpoint/2010/main" val="3677651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447800"/>
          </a:xfrm>
        </p:spPr>
        <p:txBody>
          <a:bodyPr>
            <a:normAutofit/>
          </a:bodyPr>
          <a:lstStyle/>
          <a:p>
            <a:pPr algn="l"/>
            <a:r>
              <a:rPr lang="en-US" sz="4000" b="1" dirty="0"/>
              <a:t>Module Functionality</a:t>
            </a:r>
            <a:br>
              <a:rPr lang="en-US" sz="4000" b="1" dirty="0"/>
            </a:br>
            <a:endParaRPr lang="en-US" sz="4000" dirty="0"/>
          </a:p>
        </p:txBody>
      </p:sp>
      <p:sp>
        <p:nvSpPr>
          <p:cNvPr id="3" name="Content Placeholder 2"/>
          <p:cNvSpPr>
            <a:spLocks noGrp="1"/>
          </p:cNvSpPr>
          <p:nvPr>
            <p:ph idx="1"/>
          </p:nvPr>
        </p:nvSpPr>
        <p:spPr/>
        <p:txBody>
          <a:bodyPr>
            <a:noAutofit/>
          </a:bodyPr>
          <a:lstStyle/>
          <a:p>
            <a:pPr marL="0" indent="0" fontAlgn="base">
              <a:buNone/>
            </a:pPr>
            <a:endParaRPr lang="en-US" sz="2800" b="1" dirty="0"/>
          </a:p>
          <a:p>
            <a:pPr marL="0" indent="0" fontAlgn="base">
              <a:buNone/>
            </a:pPr>
            <a:r>
              <a:rPr lang="en-US" sz="2800" b="1" dirty="0"/>
              <a:t>1) User Authentication Module:</a:t>
            </a:r>
          </a:p>
          <a:p>
            <a:pPr marL="0" indent="0" fontAlgn="base">
              <a:buNone/>
            </a:pPr>
            <a:r>
              <a:rPr lang="en-US" sz="2800" dirty="0"/>
              <a:t>The registration and Login system has been added so that only authenticated users (Project Manager &amp; Customer) can perform their functionalities.</a:t>
            </a:r>
          </a:p>
          <a:p>
            <a:pPr marL="0" indent="0" fontAlgn="base">
              <a:buNone/>
            </a:pPr>
            <a:r>
              <a:rPr lang="en-US" sz="2800" dirty="0"/>
              <a:t>                                 </a:t>
            </a:r>
          </a:p>
          <a:p>
            <a:pPr marL="0" indent="0" fontAlgn="base">
              <a:buNone/>
            </a:pPr>
            <a:r>
              <a:rPr lang="en-US" sz="2800" b="1" dirty="0"/>
              <a:t>2) Manager Module: </a:t>
            </a:r>
          </a:p>
          <a:p>
            <a:pPr marL="0" indent="0" fontAlgn="base">
              <a:buNone/>
            </a:pPr>
            <a:r>
              <a:rPr lang="en-US" sz="2800" dirty="0"/>
              <a:t>Register Manager, View Managers, Delete Manager, Change Password.</a:t>
            </a:r>
          </a:p>
          <a:p>
            <a:pPr marL="0" indent="0" fontAlgn="base">
              <a:buNone/>
            </a:pPr>
            <a:br>
              <a:rPr lang="en-US" sz="2800" dirty="0"/>
            </a:br>
            <a:endParaRPr lang="en-US" sz="2800" dirty="0"/>
          </a:p>
        </p:txBody>
      </p:sp>
    </p:spTree>
    <p:extLst>
      <p:ext uri="{BB962C8B-B14F-4D97-AF65-F5344CB8AC3E}">
        <p14:creationId xmlns:p14="http://schemas.microsoft.com/office/powerpoint/2010/main" val="244973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118</TotalTime>
  <Words>701</Words>
  <Application>Microsoft Office PowerPoint</Application>
  <PresentationFormat>On-screen Show (4:3)</PresentationFormat>
  <Paragraphs>95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vt:lpstr>
      <vt:lpstr>inherit</vt:lpstr>
      <vt:lpstr>Times New Roman</vt:lpstr>
      <vt:lpstr>Verdana</vt:lpstr>
      <vt:lpstr>Adjacency</vt:lpstr>
      <vt:lpstr>PROJECT NAME - PROJECT MANAGEMENT SOLUTION</vt:lpstr>
      <vt:lpstr>Diploma in Advance Computing CDAC  HYDERABAD</vt:lpstr>
      <vt:lpstr>Presentation Overview</vt:lpstr>
      <vt:lpstr>Introduction </vt:lpstr>
      <vt:lpstr>PowerPoint Presentation</vt:lpstr>
      <vt:lpstr>Technologies Used in Project  </vt:lpstr>
      <vt:lpstr>Software Used in Project Management Solution </vt:lpstr>
      <vt:lpstr>User Modules in Project Management Solution </vt:lpstr>
      <vt:lpstr>Module Functionality </vt:lpstr>
      <vt:lpstr>PowerPoint Presentation</vt:lpstr>
      <vt:lpstr>PowerPoint Presentation</vt:lpstr>
      <vt:lpstr>Conti.</vt:lpstr>
      <vt:lpstr>Home Page</vt:lpstr>
      <vt:lpstr>Login page</vt:lpstr>
      <vt:lpstr>Add Project</vt:lpstr>
      <vt:lpstr>All Projects</vt:lpstr>
      <vt:lpstr>Assign Project</vt:lpstr>
      <vt:lpstr>FUTURE SCOPE : </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SOLUTION</dc:title>
  <dc:creator>NIDHI TIDKE</dc:creator>
  <cp:lastModifiedBy>Nomesh Chakole</cp:lastModifiedBy>
  <cp:revision>17</cp:revision>
  <dcterms:created xsi:type="dcterms:W3CDTF">2024-02-22T09:00:35Z</dcterms:created>
  <dcterms:modified xsi:type="dcterms:W3CDTF">2024-02-22T11:19:47Z</dcterms:modified>
</cp:coreProperties>
</file>