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 id="2147483662" r:id="rId6"/>
    <p:sldMasterId id="214748366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5143500" cx="9144000"/>
  <p:notesSz cx="6858000" cy="9144000"/>
  <p:embeddedFontLst>
    <p:embeddedFont>
      <p:font typeface="Playfair Display"/>
      <p:regular r:id="rId30"/>
      <p:bold r:id="rId31"/>
      <p:italic r:id="rId32"/>
      <p:boldItalic r:id="rId33"/>
    </p:embeddedFont>
    <p:embeddedFont>
      <p:font typeface="Jura"/>
      <p:regular r:id="rId34"/>
      <p:bold r:id="rId35"/>
    </p:embeddedFont>
    <p:embeddedFont>
      <p:font typeface="Helvetica Neue"/>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FF1FF6-FC5B-4B6F-BD88-C67950039F2C}">
  <a:tblStyle styleId="{F9FF1FF6-FC5B-4B6F-BD88-C67950039F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032B021-CAE3-409B-9EDE-9BE00A6DD58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3.xml"/><Relationship Id="rId33" Type="http://schemas.openxmlformats.org/officeDocument/2006/relationships/font" Target="fonts/PlayfairDisplay-boldItalic.fntdata"/><Relationship Id="rId10" Type="http://schemas.openxmlformats.org/officeDocument/2006/relationships/slide" Target="slides/slide2.xml"/><Relationship Id="rId32" Type="http://schemas.openxmlformats.org/officeDocument/2006/relationships/font" Target="fonts/PlayfairDisplay-italic.fntdata"/><Relationship Id="rId13" Type="http://schemas.openxmlformats.org/officeDocument/2006/relationships/slide" Target="slides/slide5.xml"/><Relationship Id="rId35" Type="http://schemas.openxmlformats.org/officeDocument/2006/relationships/font" Target="fonts/Jura-bold.fntdata"/><Relationship Id="rId12" Type="http://schemas.openxmlformats.org/officeDocument/2006/relationships/slide" Target="slides/slide4.xml"/><Relationship Id="rId34" Type="http://schemas.openxmlformats.org/officeDocument/2006/relationships/font" Target="fonts/Jura-regular.fntdata"/><Relationship Id="rId15" Type="http://schemas.openxmlformats.org/officeDocument/2006/relationships/slide" Target="slides/slide7.xml"/><Relationship Id="rId37" Type="http://schemas.openxmlformats.org/officeDocument/2006/relationships/font" Target="fonts/HelveticaNeue-boldItalic.fntdata"/><Relationship Id="rId14" Type="http://schemas.openxmlformats.org/officeDocument/2006/relationships/slide" Target="slides/slide6.xml"/><Relationship Id="rId36" Type="http://schemas.openxmlformats.org/officeDocument/2006/relationships/font" Target="fonts/HelveticaNeue-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b00ac947d_5_16: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3" name="Google Shape;83;g2ab00ac947d_5_16:notes"/>
          <p:cNvSpPr txBox="1"/>
          <p:nvPr>
            <p:ph idx="1" type="body"/>
          </p:nvPr>
        </p:nvSpPr>
        <p:spPr>
          <a:xfrm>
            <a:off x="685583" y="4400004"/>
            <a:ext cx="5486833" cy="3601637"/>
          </a:xfrm>
          <a:prstGeom prst="rect">
            <a:avLst/>
          </a:prstGeom>
          <a:noFill/>
          <a:ln>
            <a:noFill/>
          </a:ln>
        </p:spPr>
        <p:txBody>
          <a:bodyPr anchorCtr="0" anchor="t" bIns="22700" lIns="45425" spcFirstLastPara="1" rIns="45425" wrap="square" tIns="22700">
            <a:noAutofit/>
          </a:bodyPr>
          <a:lstStyle/>
          <a:p>
            <a:pPr indent="0" lvl="0" marL="0" rtl="0" algn="l">
              <a:spcBef>
                <a:spcPts val="0"/>
              </a:spcBef>
              <a:spcAft>
                <a:spcPts val="0"/>
              </a:spcAft>
              <a:buNone/>
            </a:pPr>
            <a:r>
              <a:t/>
            </a:r>
            <a:endParaRPr sz="700"/>
          </a:p>
        </p:txBody>
      </p:sp>
      <p:sp>
        <p:nvSpPr>
          <p:cNvPr id="84" name="Google Shape;84;g2ab00ac947d_5_16:notes"/>
          <p:cNvSpPr txBox="1"/>
          <p:nvPr/>
        </p:nvSpPr>
        <p:spPr>
          <a:xfrm>
            <a:off x="3884431" y="8685773"/>
            <a:ext cx="2971944" cy="458226"/>
          </a:xfrm>
          <a:prstGeom prst="rect">
            <a:avLst/>
          </a:prstGeom>
          <a:noFill/>
          <a:ln>
            <a:noFill/>
          </a:ln>
        </p:spPr>
        <p:txBody>
          <a:bodyPr anchorCtr="0" anchor="b" bIns="22700" lIns="45425" spcFirstLastPara="1" rIns="45425" wrap="square" tIns="22700">
            <a:noAutofit/>
          </a:bodyPr>
          <a:lstStyle/>
          <a:p>
            <a:pPr indent="0" lvl="0" marL="0" marR="0" rtl="0" algn="r">
              <a:lnSpc>
                <a:spcPct val="100000"/>
              </a:lnSpc>
              <a:spcBef>
                <a:spcPts val="0"/>
              </a:spcBef>
              <a:spcAft>
                <a:spcPts val="0"/>
              </a:spcAft>
              <a:buClr>
                <a:srgbClr val="000000"/>
              </a:buClr>
              <a:buSzPts val="600"/>
              <a:buFont typeface="Calibri"/>
              <a:buNone/>
            </a:pPr>
            <a:fld id="{00000000-1234-1234-1234-123412341234}" type="slidenum">
              <a:rPr b="0" i="0" lang="en" sz="600" u="none">
                <a:solidFill>
                  <a:srgbClr val="000000"/>
                </a:solidFill>
                <a:latin typeface="Calibri"/>
                <a:ea typeface="Calibri"/>
                <a:cs typeface="Calibri"/>
                <a:sym typeface="Calibri"/>
              </a:rPr>
              <a:t>‹#›</a:t>
            </a:fld>
            <a:endParaRPr sz="7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b00ac947d_5_49: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64" name="Google Shape;164;g2ab00ac947d_5_49: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b00ac947d_5_54: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72" name="Google Shape;172;g2ab00ac947d_5_54: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b2876dc47_0_15: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79" name="Google Shape;179;g2ab2876dc47_0_15: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b2876dc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b2876dc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b2ca8f847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b2ca8f847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b2876dc4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b2876dc4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4e59644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4e59644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4e59644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4e59644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b027f1bf6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b027f1bf6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b00ac947d_5_59: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26" name="Google Shape;226;g2ab00ac947d_5_59: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b00ac947d_5_44: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97" name="Google Shape;97;g2ab00ac947d_5_44: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b00ac947d_5_69: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33" name="Google Shape;233;g2ab00ac947d_5_69: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b00ac947d_5_84: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240" name="Google Shape;240;g2ab00ac947d_5_84: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46d9bfc95_0_7: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04" name="Google Shape;104;g2646d9bfc95_0_7: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46d9bfc95_0_14: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11" name="Google Shape;111;g2646d9bfc95_0_14: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b00ac947d_5_89:notes"/>
          <p:cNvSpPr txBox="1"/>
          <p:nvPr>
            <p:ph idx="1" type="body"/>
          </p:nvPr>
        </p:nvSpPr>
        <p:spPr>
          <a:xfrm>
            <a:off x="685583" y="4400004"/>
            <a:ext cx="5486833" cy="3601637"/>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22" name="Google Shape;122;g2ab00ac947d_5_89:notes"/>
          <p:cNvSpPr/>
          <p:nvPr>
            <p:ph idx="2" type="sldImg"/>
          </p:nvPr>
        </p:nvSpPr>
        <p:spPr>
          <a:xfrm>
            <a:off x="2271658" y="1143641"/>
            <a:ext cx="2314683" cy="308565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b2876dc47_0_5: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31" name="Google Shape;131;g2ab2876dc47_0_5: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b2ca8f847_3_27: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40" name="Google Shape;140;g2ab2ca8f847_3_27: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2ca8f847_3_35:notes"/>
          <p:cNvSpPr txBox="1"/>
          <p:nvPr>
            <p:ph idx="1" type="body"/>
          </p:nvPr>
        </p:nvSpPr>
        <p:spPr>
          <a:xfrm>
            <a:off x="685583" y="4400004"/>
            <a:ext cx="5486700" cy="3601500"/>
          </a:xfrm>
          <a:prstGeom prst="rect">
            <a:avLst/>
          </a:prstGeom>
        </p:spPr>
        <p:txBody>
          <a:bodyPr anchorCtr="0" anchor="t" bIns="45425" lIns="45425" spcFirstLastPara="1" rIns="45425" wrap="square" tIns="45425">
            <a:noAutofit/>
          </a:bodyPr>
          <a:lstStyle/>
          <a:p>
            <a:pPr indent="0" lvl="0" marL="0" rtl="0" algn="l">
              <a:spcBef>
                <a:spcPts val="0"/>
              </a:spcBef>
              <a:spcAft>
                <a:spcPts val="0"/>
              </a:spcAft>
              <a:buNone/>
            </a:pPr>
            <a:r>
              <a:t/>
            </a:r>
            <a:endParaRPr/>
          </a:p>
        </p:txBody>
      </p:sp>
      <p:sp>
        <p:nvSpPr>
          <p:cNvPr id="149" name="Google Shape;149;g2ab2ca8f847_3_35:notes"/>
          <p:cNvSpPr/>
          <p:nvPr>
            <p:ph idx="2" type="sldImg"/>
          </p:nvPr>
        </p:nvSpPr>
        <p:spPr>
          <a:xfrm>
            <a:off x="2271658" y="1143641"/>
            <a:ext cx="2314800" cy="3085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b00ac947d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b00ac947d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62" name="Shape 62"/>
        <p:cNvGrpSpPr/>
        <p:nvPr/>
      </p:nvGrpSpPr>
      <p:grpSpPr>
        <a:xfrm>
          <a:off x="0" y="0"/>
          <a:ext cx="0" cy="0"/>
          <a:chOff x="0" y="0"/>
          <a:chExt cx="0" cy="0"/>
        </a:xfrm>
      </p:grpSpPr>
      <p:sp>
        <p:nvSpPr>
          <p:cNvPr id="63" name="Google Shape;63;p14"/>
          <p:cNvSpPr txBox="1"/>
          <p:nvPr>
            <p:ph idx="10" type="dt"/>
          </p:nvPr>
        </p:nvSpPr>
        <p:spPr>
          <a:xfrm>
            <a:off x="457055" y="4783224"/>
            <a:ext cx="2103322" cy="12562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64" name="Google Shape;64;p14"/>
          <p:cNvSpPr txBox="1"/>
          <p:nvPr>
            <p:ph idx="11" type="ftr"/>
          </p:nvPr>
        </p:nvSpPr>
        <p:spPr>
          <a:xfrm>
            <a:off x="3109133" y="4783224"/>
            <a:ext cx="2925733" cy="12562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65" name="Google Shape;65;p14"/>
          <p:cNvSpPr txBox="1"/>
          <p:nvPr>
            <p:ph idx="12" type="sldNum"/>
          </p:nvPr>
        </p:nvSpPr>
        <p:spPr>
          <a:xfrm>
            <a:off x="6583622" y="4783224"/>
            <a:ext cx="2103322" cy="12562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idx="11" type="ftr"/>
          </p:nvPr>
        </p:nvSpPr>
        <p:spPr>
          <a:xfrm>
            <a:off x="3109133" y="4783224"/>
            <a:ext cx="2925733" cy="25775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79" name="Google Shape;79;p16"/>
          <p:cNvSpPr txBox="1"/>
          <p:nvPr>
            <p:ph idx="10" type="dt"/>
          </p:nvPr>
        </p:nvSpPr>
        <p:spPr>
          <a:xfrm>
            <a:off x="457055" y="4783224"/>
            <a:ext cx="2103322" cy="25775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80" name="Google Shape;80;p16"/>
          <p:cNvSpPr txBox="1"/>
          <p:nvPr>
            <p:ph idx="12" type="sldNum"/>
          </p:nvPr>
        </p:nvSpPr>
        <p:spPr>
          <a:xfrm>
            <a:off x="6583622" y="4783224"/>
            <a:ext cx="2103322" cy="257752"/>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5137724"/>
            <a:ext cx="9144000" cy="0"/>
          </a:xfrm>
          <a:custGeom>
            <a:rect b="b" l="l" r="r" t="t"/>
            <a:pathLst>
              <a:path extrusionOk="0" h="120000" w="20104100">
                <a:moveTo>
                  <a:pt x="0" y="0"/>
                </a:moveTo>
                <a:lnTo>
                  <a:pt x="20104099" y="0"/>
                </a:lnTo>
              </a:path>
            </a:pathLst>
          </a:custGeom>
          <a:noFill/>
          <a:ln cap="flat" cmpd="sng" w="22850">
            <a:solidFill>
              <a:srgbClr val="E76A81"/>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2" name="Google Shape;52;p13"/>
          <p:cNvSpPr/>
          <p:nvPr/>
        </p:nvSpPr>
        <p:spPr>
          <a:xfrm>
            <a:off x="0" y="5127616"/>
            <a:ext cx="9131003" cy="0"/>
          </a:xfrm>
          <a:custGeom>
            <a:rect b="b" l="l" r="r" t="t"/>
            <a:pathLst>
              <a:path extrusionOk="0" h="120000" w="20076160">
                <a:moveTo>
                  <a:pt x="0" y="0"/>
                </a:moveTo>
                <a:lnTo>
                  <a:pt x="20076037" y="0"/>
                </a:lnTo>
              </a:path>
            </a:pathLst>
          </a:custGeom>
          <a:noFill/>
          <a:ln cap="flat" cmpd="sng" w="22850">
            <a:solidFill>
              <a:srgbClr val="E76A81"/>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3" name="Google Shape;53;p13"/>
          <p:cNvSpPr/>
          <p:nvPr/>
        </p:nvSpPr>
        <p:spPr>
          <a:xfrm>
            <a:off x="12997" y="21660"/>
            <a:ext cx="0" cy="5100180"/>
          </a:xfrm>
          <a:custGeom>
            <a:rect b="b" l="l" r="r" t="t"/>
            <a:pathLst>
              <a:path extrusionOk="0" h="11215370" w="120000">
                <a:moveTo>
                  <a:pt x="0" y="0"/>
                </a:moveTo>
                <a:lnTo>
                  <a:pt x="0" y="11215370"/>
                </a:lnTo>
              </a:path>
            </a:pathLst>
          </a:custGeom>
          <a:noFill/>
          <a:ln cap="flat" cmpd="sng" w="56200">
            <a:solidFill>
              <a:srgbClr val="E76A81"/>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4" name="Google Shape;54;p13"/>
          <p:cNvSpPr/>
          <p:nvPr/>
        </p:nvSpPr>
        <p:spPr>
          <a:xfrm>
            <a:off x="0" y="10830"/>
            <a:ext cx="9144000" cy="0"/>
          </a:xfrm>
          <a:custGeom>
            <a:rect b="b" l="l" r="r" t="t"/>
            <a:pathLst>
              <a:path extrusionOk="0" h="120000" w="20104100">
                <a:moveTo>
                  <a:pt x="0" y="0"/>
                </a:moveTo>
                <a:lnTo>
                  <a:pt x="20104099" y="0"/>
                </a:lnTo>
              </a:path>
            </a:pathLst>
          </a:custGeom>
          <a:noFill/>
          <a:ln cap="flat" cmpd="sng" w="46975">
            <a:solidFill>
              <a:srgbClr val="E76A81"/>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5" name="Google Shape;55;p13"/>
          <p:cNvSpPr/>
          <p:nvPr/>
        </p:nvSpPr>
        <p:spPr>
          <a:xfrm>
            <a:off x="9131003" y="5121840"/>
            <a:ext cx="12997" cy="10830"/>
          </a:xfrm>
          <a:custGeom>
            <a:rect b="b" l="l" r="r" t="t"/>
            <a:pathLst>
              <a:path extrusionOk="0" h="22859" w="28575">
                <a:moveTo>
                  <a:pt x="0" y="22856"/>
                </a:moveTo>
                <a:lnTo>
                  <a:pt x="28061" y="22856"/>
                </a:lnTo>
                <a:lnTo>
                  <a:pt x="28061" y="0"/>
                </a:lnTo>
                <a:lnTo>
                  <a:pt x="0" y="0"/>
                </a:lnTo>
                <a:lnTo>
                  <a:pt x="0" y="22856"/>
                </a:lnTo>
                <a:close/>
              </a:path>
            </a:pathLst>
          </a:custGeom>
          <a:solidFill>
            <a:srgbClr val="E76A8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6" name="Google Shape;56;p13"/>
          <p:cNvSpPr/>
          <p:nvPr/>
        </p:nvSpPr>
        <p:spPr>
          <a:xfrm>
            <a:off x="9131003" y="21660"/>
            <a:ext cx="0" cy="5100180"/>
          </a:xfrm>
          <a:custGeom>
            <a:rect b="b" l="l" r="r" t="t"/>
            <a:pathLst>
              <a:path extrusionOk="0" h="11215370" w="120000">
                <a:moveTo>
                  <a:pt x="0" y="0"/>
                </a:moveTo>
                <a:lnTo>
                  <a:pt x="0" y="11215370"/>
                </a:lnTo>
              </a:path>
            </a:pathLst>
          </a:custGeom>
          <a:noFill/>
          <a:ln cap="flat" cmpd="sng" w="56175">
            <a:solidFill>
              <a:srgbClr val="E76A81"/>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7" name="Google Shape;57;p13"/>
          <p:cNvSpPr txBox="1"/>
          <p:nvPr>
            <p:ph type="title"/>
          </p:nvPr>
        </p:nvSpPr>
        <p:spPr>
          <a:xfrm>
            <a:off x="264269" y="185553"/>
            <a:ext cx="8615462" cy="22020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1pPr>
            <a:lvl2pPr lvl="1"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2pPr>
            <a:lvl3pPr lvl="2"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3pPr>
            <a:lvl4pPr lvl="3"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4pPr>
            <a:lvl5pPr lvl="4"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5pPr>
            <a:lvl6pPr lvl="5"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6pPr>
            <a:lvl7pPr lvl="6"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7pPr>
            <a:lvl8pPr lvl="7"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8pPr>
            <a:lvl9pPr lvl="8"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9pPr>
          </a:lstStyle>
          <a:p/>
        </p:txBody>
      </p:sp>
      <p:sp>
        <p:nvSpPr>
          <p:cNvPr id="58" name="Google Shape;58;p13"/>
          <p:cNvSpPr txBox="1"/>
          <p:nvPr>
            <p:ph idx="1" type="body"/>
          </p:nvPr>
        </p:nvSpPr>
        <p:spPr>
          <a:xfrm>
            <a:off x="1249141" y="1188406"/>
            <a:ext cx="6645718" cy="1033176"/>
          </a:xfrm>
          <a:prstGeom prst="rect">
            <a:avLst/>
          </a:prstGeom>
          <a:noFill/>
          <a:ln>
            <a:noFill/>
          </a:ln>
        </p:spPr>
        <p:txBody>
          <a:bodyPr anchorCtr="0" anchor="t" bIns="0" lIns="0" spcFirstLastPara="1" rIns="0" wrap="square" tIns="0">
            <a:spAutoFit/>
          </a:bodyPr>
          <a:lstStyle>
            <a:lvl1pPr indent="-228600" lvl="0" marL="4572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59" name="Google Shape;59;p13"/>
          <p:cNvSpPr txBox="1"/>
          <p:nvPr>
            <p:ph idx="10" type="dt"/>
          </p:nvPr>
        </p:nvSpPr>
        <p:spPr>
          <a:xfrm>
            <a:off x="457055" y="4783224"/>
            <a:ext cx="2103322" cy="12562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600"/>
              <a:buNone/>
              <a:defRPr b="0" i="0" sz="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60" name="Google Shape;60;p13"/>
          <p:cNvSpPr txBox="1"/>
          <p:nvPr>
            <p:ph idx="11" type="ftr"/>
          </p:nvPr>
        </p:nvSpPr>
        <p:spPr>
          <a:xfrm>
            <a:off x="3109133" y="4783224"/>
            <a:ext cx="2925733" cy="12562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600"/>
              <a:buNone/>
              <a:defRPr b="0" i="0" sz="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61" name="Google Shape;61;p13"/>
          <p:cNvSpPr txBox="1"/>
          <p:nvPr>
            <p:ph idx="12" type="sldNum"/>
          </p:nvPr>
        </p:nvSpPr>
        <p:spPr>
          <a:xfrm>
            <a:off x="6583622" y="4783224"/>
            <a:ext cx="2103322" cy="12562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nvSpPr>
        <p:spPr>
          <a:xfrm>
            <a:off x="2888" y="-8664"/>
            <a:ext cx="9144000" cy="5143500"/>
          </a:xfrm>
          <a:prstGeom prst="rect">
            <a:avLst/>
          </a:prstGeom>
          <a:solidFill>
            <a:schemeClr val="lt1">
              <a:alpha val="98431"/>
            </a:schemeClr>
          </a:solidFill>
          <a:ln cap="flat" cmpd="sng" w="76200">
            <a:solidFill>
              <a:srgbClr val="005893"/>
            </a:solidFill>
            <a:prstDash val="solid"/>
            <a:miter lim="800000"/>
            <a:headEnd len="sm" w="sm" type="none"/>
            <a:tailEnd len="sm" w="sm" type="none"/>
          </a:ln>
        </p:spPr>
        <p:txBody>
          <a:bodyPr anchorCtr="0" anchor="ctr" bIns="20775" lIns="41575" spcFirstLastPara="1" rIns="41575" wrap="square" tIns="20775">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8" name="Google Shape;68;p15"/>
          <p:cNvSpPr/>
          <p:nvPr/>
        </p:nvSpPr>
        <p:spPr>
          <a:xfrm>
            <a:off x="458499" y="542219"/>
            <a:ext cx="8427007"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9" name="Google Shape;69;p15"/>
          <p:cNvSpPr txBox="1"/>
          <p:nvPr/>
        </p:nvSpPr>
        <p:spPr>
          <a:xfrm>
            <a:off x="457055" y="137179"/>
            <a:ext cx="322033" cy="32273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70" name="Google Shape;70;p15"/>
          <p:cNvSpPr txBox="1"/>
          <p:nvPr/>
        </p:nvSpPr>
        <p:spPr>
          <a:xfrm>
            <a:off x="828910" y="199271"/>
            <a:ext cx="623848" cy="223819"/>
          </a:xfrm>
          <a:prstGeom prst="rect">
            <a:avLst/>
          </a:prstGeom>
          <a:noFill/>
          <a:ln>
            <a:noFill/>
          </a:ln>
        </p:spPr>
        <p:txBody>
          <a:bodyPr anchorCtr="0" anchor="t" bIns="0" lIns="0" spcFirstLastPara="1" rIns="0" wrap="square" tIns="7800">
            <a:spAutoFit/>
          </a:bodyPr>
          <a:lstStyle/>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RV College of</a:t>
            </a:r>
            <a:endParaRPr sz="600"/>
          </a:p>
          <a:p>
            <a:pPr indent="0" lvl="0" marL="0" marR="0" rtl="0" algn="l">
              <a:lnSpc>
                <a:spcPct val="106250"/>
              </a:lnSpc>
              <a:spcBef>
                <a:spcPts val="0"/>
              </a:spcBef>
              <a:spcAft>
                <a:spcPts val="0"/>
              </a:spcAft>
              <a:buClr>
                <a:srgbClr val="231F20"/>
              </a:buClr>
              <a:buSzPts val="700"/>
              <a:buFont typeface="Helvetica Neue"/>
              <a:buNone/>
            </a:pPr>
            <a:r>
              <a:rPr b="1" i="0" lang="en" sz="700" u="none">
                <a:solidFill>
                  <a:srgbClr val="231F20"/>
                </a:solidFill>
                <a:latin typeface="Helvetica Neue"/>
                <a:ea typeface="Helvetica Neue"/>
                <a:cs typeface="Helvetica Neue"/>
                <a:sym typeface="Helvetica Neue"/>
              </a:rPr>
              <a:t>Engineering </a:t>
            </a:r>
            <a:endParaRPr sz="600"/>
          </a:p>
        </p:txBody>
      </p:sp>
      <p:sp>
        <p:nvSpPr>
          <p:cNvPr id="71" name="Google Shape;71;p15"/>
          <p:cNvSpPr txBox="1"/>
          <p:nvPr/>
        </p:nvSpPr>
        <p:spPr>
          <a:xfrm>
            <a:off x="7206027" y="185553"/>
            <a:ext cx="1673704" cy="210101"/>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2"/>
              </a:buClr>
              <a:buSzPts val="800"/>
              <a:buFont typeface="Playfair Display"/>
              <a:buNone/>
            </a:pPr>
            <a:r>
              <a:rPr b="0" i="0" lang="en" sz="800" u="none">
                <a:solidFill>
                  <a:schemeClr val="dk2"/>
                </a:solidFill>
                <a:latin typeface="Playfair Display"/>
                <a:ea typeface="Playfair Display"/>
                <a:cs typeface="Playfair Display"/>
                <a:sym typeface="Playfair Display"/>
              </a:rPr>
              <a:t>Go, change the world</a:t>
            </a:r>
            <a:endParaRPr sz="600"/>
          </a:p>
        </p:txBody>
      </p:sp>
      <p:sp>
        <p:nvSpPr>
          <p:cNvPr id="72" name="Google Shape;72;p15"/>
          <p:cNvSpPr txBox="1"/>
          <p:nvPr>
            <p:ph type="title"/>
          </p:nvPr>
        </p:nvSpPr>
        <p:spPr>
          <a:xfrm>
            <a:off x="264269" y="185553"/>
            <a:ext cx="8615462" cy="22020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1pPr>
            <a:lvl2pPr lvl="1"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2pPr>
            <a:lvl3pPr lvl="2"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3pPr>
            <a:lvl4pPr lvl="3"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4pPr>
            <a:lvl5pPr lvl="4"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5pPr>
            <a:lvl6pPr lvl="5"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6pPr>
            <a:lvl7pPr lvl="6"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7pPr>
            <a:lvl8pPr lvl="7"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8pPr>
            <a:lvl9pPr lvl="8" marR="0" rtl="0" algn="ctr">
              <a:spcBef>
                <a:spcPts val="0"/>
              </a:spcBef>
              <a:spcAft>
                <a:spcPts val="0"/>
              </a:spcAft>
              <a:buSzPts val="600"/>
              <a:buNone/>
              <a:defRPr b="0" i="0" sz="800" u="none" cap="none" strike="noStrike">
                <a:solidFill>
                  <a:schemeClr val="dk2"/>
                </a:solidFill>
                <a:latin typeface="Calibri"/>
                <a:ea typeface="Calibri"/>
                <a:cs typeface="Calibri"/>
                <a:sym typeface="Calibri"/>
              </a:defRPr>
            </a:lvl9pPr>
          </a:lstStyle>
          <a:p/>
        </p:txBody>
      </p:sp>
      <p:sp>
        <p:nvSpPr>
          <p:cNvPr id="73" name="Google Shape;73;p15"/>
          <p:cNvSpPr txBox="1"/>
          <p:nvPr>
            <p:ph idx="1" type="body"/>
          </p:nvPr>
        </p:nvSpPr>
        <p:spPr>
          <a:xfrm>
            <a:off x="1249141" y="1188406"/>
            <a:ext cx="6645718" cy="1033176"/>
          </a:xfrm>
          <a:prstGeom prst="rect">
            <a:avLst/>
          </a:prstGeom>
          <a:noFill/>
          <a:ln>
            <a:noFill/>
          </a:ln>
        </p:spPr>
        <p:txBody>
          <a:bodyPr anchorCtr="0" anchor="t" bIns="0" lIns="0" spcFirstLastPara="1" rIns="0" wrap="square" tIns="0">
            <a:spAutoFit/>
          </a:bodyPr>
          <a:lstStyle>
            <a:lvl1pPr indent="-228600" lvl="0" marL="4572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1pPr>
            <a:lvl2pPr indent="-228600" lvl="1" marL="9144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3pPr>
            <a:lvl4pPr indent="-228600" lvl="3" marL="18288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4pPr>
            <a:lvl5pPr indent="-228600" lvl="4" marL="2286000" marR="0" rtl="0" algn="l">
              <a:spcBef>
                <a:spcPts val="200"/>
              </a:spcBef>
              <a:spcAft>
                <a:spcPts val="0"/>
              </a:spcAft>
              <a:buSzPts val="600"/>
              <a:buNone/>
              <a:defRPr b="0" i="0" sz="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600"/>
              <a:buNone/>
              <a:defRPr b="0" i="0" sz="800" u="none" cap="none" strike="noStrike">
                <a:latin typeface="Calibri"/>
                <a:ea typeface="Calibri"/>
                <a:cs typeface="Calibri"/>
                <a:sym typeface="Calibri"/>
              </a:defRPr>
            </a:lvl6pPr>
            <a:lvl7pPr indent="-228600" lvl="6" marL="3200400" marR="0" rtl="0" algn="l">
              <a:spcBef>
                <a:spcPts val="0"/>
              </a:spcBef>
              <a:spcAft>
                <a:spcPts val="0"/>
              </a:spcAft>
              <a:buSzPts val="600"/>
              <a:buNone/>
              <a:defRPr b="0" i="0" sz="800" u="none" cap="none" strike="noStrike">
                <a:latin typeface="Calibri"/>
                <a:ea typeface="Calibri"/>
                <a:cs typeface="Calibri"/>
                <a:sym typeface="Calibri"/>
              </a:defRPr>
            </a:lvl7pPr>
            <a:lvl8pPr indent="-228600" lvl="7" marL="3657600" marR="0" rtl="0" algn="l">
              <a:spcBef>
                <a:spcPts val="0"/>
              </a:spcBef>
              <a:spcAft>
                <a:spcPts val="0"/>
              </a:spcAft>
              <a:buSzPts val="600"/>
              <a:buNone/>
              <a:defRPr b="0" i="0" sz="800" u="none" cap="none" strike="noStrike">
                <a:latin typeface="Calibri"/>
                <a:ea typeface="Calibri"/>
                <a:cs typeface="Calibri"/>
                <a:sym typeface="Calibri"/>
              </a:defRPr>
            </a:lvl8pPr>
            <a:lvl9pPr indent="-228600" lvl="8" marL="4114800" marR="0" rtl="0" algn="l">
              <a:spcBef>
                <a:spcPts val="0"/>
              </a:spcBef>
              <a:spcAft>
                <a:spcPts val="0"/>
              </a:spcAft>
              <a:buSzPts val="600"/>
              <a:buNone/>
              <a:defRPr b="0" i="0" sz="800" u="none" cap="none" strike="noStrike">
                <a:latin typeface="Calibri"/>
                <a:ea typeface="Calibri"/>
                <a:cs typeface="Calibri"/>
                <a:sym typeface="Calibri"/>
              </a:defRPr>
            </a:lvl9pPr>
          </a:lstStyle>
          <a:p/>
        </p:txBody>
      </p:sp>
      <p:sp>
        <p:nvSpPr>
          <p:cNvPr id="74" name="Google Shape;74;p15"/>
          <p:cNvSpPr txBox="1"/>
          <p:nvPr>
            <p:ph idx="11" type="ftr"/>
          </p:nvPr>
        </p:nvSpPr>
        <p:spPr>
          <a:xfrm>
            <a:off x="3109133" y="4783224"/>
            <a:ext cx="2925733" cy="25775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600"/>
              <a:buNone/>
              <a:defRPr b="0" i="0" sz="8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75" name="Google Shape;75;p15"/>
          <p:cNvSpPr txBox="1"/>
          <p:nvPr>
            <p:ph idx="10" type="dt"/>
          </p:nvPr>
        </p:nvSpPr>
        <p:spPr>
          <a:xfrm>
            <a:off x="457055" y="4783224"/>
            <a:ext cx="2103322" cy="257752"/>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600"/>
              <a:buNone/>
              <a:defRPr b="0" i="0" sz="8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600"/>
              <a:buNone/>
              <a:defRPr b="0" i="0" sz="800" u="none" cap="none" strike="noStrike">
                <a:solidFill>
                  <a:schemeClr val="dk1"/>
                </a:solidFill>
                <a:latin typeface="Calibri"/>
                <a:ea typeface="Calibri"/>
                <a:cs typeface="Calibri"/>
                <a:sym typeface="Calibri"/>
              </a:defRPr>
            </a:lvl9pPr>
          </a:lstStyle>
          <a:p/>
        </p:txBody>
      </p:sp>
      <p:sp>
        <p:nvSpPr>
          <p:cNvPr id="76" name="Google Shape;76;p15"/>
          <p:cNvSpPr txBox="1"/>
          <p:nvPr>
            <p:ph idx="12" type="sldNum"/>
          </p:nvPr>
        </p:nvSpPr>
        <p:spPr>
          <a:xfrm>
            <a:off x="6583622" y="4783224"/>
            <a:ext cx="2103322" cy="257752"/>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800"/>
              <a:buFont typeface="Calibri"/>
              <a:buNone/>
              <a:defRPr b="0" i="0" sz="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rvce.edu.in/prof-apoorva-uday-kumar-chate-0" TargetMode="External"/><Relationship Id="rId6" Type="http://schemas.openxmlformats.org/officeDocument/2006/relationships/hyperlink" Target="http://www.rvce.edu.in/cs-manonman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p:nvPr/>
        </p:nvSpPr>
        <p:spPr>
          <a:xfrm>
            <a:off x="17329" y="15884"/>
            <a:ext cx="3816739" cy="2945744"/>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7" name="Google Shape;87;p17"/>
          <p:cNvSpPr txBox="1"/>
          <p:nvPr/>
        </p:nvSpPr>
        <p:spPr>
          <a:xfrm>
            <a:off x="690277" y="239703"/>
            <a:ext cx="751650" cy="8375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8" name="Google Shape;88;p17"/>
          <p:cNvSpPr txBox="1"/>
          <p:nvPr/>
        </p:nvSpPr>
        <p:spPr>
          <a:xfrm>
            <a:off x="2761829" y="607921"/>
            <a:ext cx="59208" cy="6714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9" name="Google Shape;89;p17"/>
          <p:cNvSpPr txBox="1"/>
          <p:nvPr/>
        </p:nvSpPr>
        <p:spPr>
          <a:xfrm>
            <a:off x="1501857" y="327786"/>
            <a:ext cx="1550234" cy="524891"/>
          </a:xfrm>
          <a:prstGeom prst="rect">
            <a:avLst/>
          </a:prstGeom>
          <a:noFill/>
          <a:ln>
            <a:noFill/>
          </a:ln>
        </p:spPr>
        <p:txBody>
          <a:bodyPr anchorCtr="0" anchor="t" bIns="0" lIns="0" spcFirstLastPara="1" rIns="0" wrap="square" tIns="5650">
            <a:spAutoFit/>
          </a:bodyPr>
          <a:lstStyle/>
          <a:p>
            <a:pPr indent="0" lvl="0" marL="0" marR="0" rtl="0" algn="l">
              <a:lnSpc>
                <a:spcPct val="110256"/>
              </a:lnSpc>
              <a:spcBef>
                <a:spcPts val="0"/>
              </a:spcBef>
              <a:spcAft>
                <a:spcPts val="0"/>
              </a:spcAft>
              <a:buClr>
                <a:srgbClr val="FFFFFF"/>
              </a:buClr>
              <a:buSzPts val="1800"/>
              <a:buFont typeface="Helvetica Neue"/>
              <a:buNone/>
            </a:pPr>
            <a:r>
              <a:rPr b="1" i="0" lang="en" sz="1800" u="none">
                <a:solidFill>
                  <a:srgbClr val="FFFFFF"/>
                </a:solidFill>
                <a:latin typeface="Helvetica Neue"/>
                <a:ea typeface="Helvetica Neue"/>
                <a:cs typeface="Helvetica Neue"/>
                <a:sym typeface="Helvetica Neue"/>
              </a:rPr>
              <a:t>RV College of </a:t>
            </a:r>
            <a:endParaRPr sz="600"/>
          </a:p>
          <a:p>
            <a:pPr indent="0" lvl="0" marL="0" marR="0" rtl="0" algn="l">
              <a:lnSpc>
                <a:spcPct val="110256"/>
              </a:lnSpc>
              <a:spcBef>
                <a:spcPts val="0"/>
              </a:spcBef>
              <a:spcAft>
                <a:spcPts val="0"/>
              </a:spcAft>
              <a:buClr>
                <a:srgbClr val="FFFFFF"/>
              </a:buClr>
              <a:buSzPts val="1800"/>
              <a:buFont typeface="Helvetica Neue"/>
              <a:buNone/>
            </a:pPr>
            <a:r>
              <a:rPr b="1" i="0" lang="en" sz="1800" u="none">
                <a:solidFill>
                  <a:srgbClr val="FFFFFF"/>
                </a:solidFill>
                <a:latin typeface="Helvetica Neue"/>
                <a:ea typeface="Helvetica Neue"/>
                <a:cs typeface="Helvetica Neue"/>
                <a:sym typeface="Helvetica Neue"/>
              </a:rPr>
              <a:t>Engineering</a:t>
            </a:r>
            <a:endParaRPr sz="600"/>
          </a:p>
        </p:txBody>
      </p:sp>
      <p:sp>
        <p:nvSpPr>
          <p:cNvPr id="90" name="Google Shape;90;p17"/>
          <p:cNvSpPr txBox="1"/>
          <p:nvPr/>
        </p:nvSpPr>
        <p:spPr>
          <a:xfrm>
            <a:off x="4541950" y="1507350"/>
            <a:ext cx="4374900" cy="1863000"/>
          </a:xfrm>
          <a:prstGeom prst="rect">
            <a:avLst/>
          </a:prstGeom>
          <a:solidFill>
            <a:schemeClr val="lt1"/>
          </a:solidFill>
          <a:ln cap="flat" cmpd="sng" w="9525">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19375" lIns="38750" spcFirstLastPara="1" rIns="38750" wrap="square" tIns="19375">
            <a:spAutoFit/>
          </a:bodyPr>
          <a:lstStyle/>
          <a:p>
            <a:pPr indent="-139700" lvl="1" marL="342900" marR="0" rtl="0" algn="l">
              <a:lnSpc>
                <a:spcPct val="115000"/>
              </a:lnSpc>
              <a:spcBef>
                <a:spcPts val="0"/>
              </a:spcBef>
              <a:spcAft>
                <a:spcPts val="0"/>
              </a:spcAft>
              <a:buClr>
                <a:srgbClr val="000000"/>
              </a:buClr>
              <a:buSzPts val="1700"/>
              <a:buFont typeface="Times New Roman"/>
              <a:buNone/>
            </a:pPr>
            <a:r>
              <a:rPr b="1" lang="en" sz="1500">
                <a:latin typeface="Jura"/>
                <a:ea typeface="Jura"/>
                <a:cs typeface="Jura"/>
                <a:sym typeface="Jura"/>
              </a:rPr>
              <a:t>Nidhi Vinayak Kulkarni</a:t>
            </a:r>
            <a:r>
              <a:rPr b="1" i="0" lang="en" sz="1500" u="none" cap="none" strike="noStrike">
                <a:solidFill>
                  <a:srgbClr val="000000"/>
                </a:solidFill>
                <a:latin typeface="Jura"/>
                <a:ea typeface="Jura"/>
                <a:cs typeface="Jura"/>
                <a:sym typeface="Jura"/>
              </a:rPr>
              <a:t> -</a:t>
            </a:r>
            <a:r>
              <a:rPr b="1" lang="en" sz="1500">
                <a:latin typeface="Jura"/>
                <a:ea typeface="Jura"/>
                <a:cs typeface="Jura"/>
                <a:sym typeface="Jura"/>
              </a:rPr>
              <a:t>RVCE23BCS034</a:t>
            </a:r>
            <a:endParaRPr sz="400">
              <a:latin typeface="Jura"/>
              <a:ea typeface="Jura"/>
              <a:cs typeface="Jura"/>
              <a:sym typeface="Jura"/>
            </a:endParaRPr>
          </a:p>
          <a:p>
            <a:pPr indent="-139700" lvl="1" marL="342900" marR="0" rtl="0" algn="l">
              <a:lnSpc>
                <a:spcPct val="115000"/>
              </a:lnSpc>
              <a:spcBef>
                <a:spcPts val="0"/>
              </a:spcBef>
              <a:spcAft>
                <a:spcPts val="0"/>
              </a:spcAft>
              <a:buClr>
                <a:srgbClr val="000000"/>
              </a:buClr>
              <a:buSzPts val="1700"/>
              <a:buFont typeface="Times New Roman"/>
              <a:buNone/>
            </a:pPr>
            <a:r>
              <a:rPr b="1" lang="en" sz="1500">
                <a:latin typeface="Jura"/>
                <a:ea typeface="Jura"/>
                <a:cs typeface="Jura"/>
                <a:sym typeface="Jura"/>
              </a:rPr>
              <a:t>Sai Arun Kumar C RVCE23BIS046</a:t>
            </a:r>
            <a:endParaRPr b="1" i="0" sz="1500" u="none" cap="none" strike="noStrike">
              <a:solidFill>
                <a:srgbClr val="000000"/>
              </a:solidFill>
              <a:latin typeface="Jura"/>
              <a:ea typeface="Jura"/>
              <a:cs typeface="Jura"/>
              <a:sym typeface="Jura"/>
            </a:endParaRPr>
          </a:p>
          <a:p>
            <a:pPr indent="-139700" lvl="1" marL="342900" marR="0" rtl="0" algn="l">
              <a:lnSpc>
                <a:spcPct val="115000"/>
              </a:lnSpc>
              <a:spcBef>
                <a:spcPts val="0"/>
              </a:spcBef>
              <a:spcAft>
                <a:spcPts val="0"/>
              </a:spcAft>
              <a:buClr>
                <a:srgbClr val="000000"/>
              </a:buClr>
              <a:buSzPts val="1700"/>
              <a:buFont typeface="Times New Roman"/>
              <a:buNone/>
            </a:pPr>
            <a:r>
              <a:rPr b="1" lang="en" sz="1500">
                <a:latin typeface="Jura"/>
                <a:ea typeface="Jura"/>
                <a:cs typeface="Jura"/>
                <a:sym typeface="Jura"/>
              </a:rPr>
              <a:t>Poorvi Bellur RVCE23BCD050 </a:t>
            </a:r>
            <a:endParaRPr sz="400">
              <a:latin typeface="Jura"/>
              <a:ea typeface="Jura"/>
              <a:cs typeface="Jura"/>
              <a:sym typeface="Jura"/>
            </a:endParaRPr>
          </a:p>
          <a:p>
            <a:pPr indent="-139700" lvl="1" marL="342900" marR="0" rtl="0" algn="l">
              <a:lnSpc>
                <a:spcPct val="115000"/>
              </a:lnSpc>
              <a:spcBef>
                <a:spcPts val="0"/>
              </a:spcBef>
              <a:spcAft>
                <a:spcPts val="0"/>
              </a:spcAft>
              <a:buClr>
                <a:srgbClr val="000000"/>
              </a:buClr>
              <a:buSzPts val="1700"/>
              <a:buFont typeface="Times New Roman"/>
              <a:buNone/>
            </a:pPr>
            <a:r>
              <a:rPr b="1" lang="en" sz="1500">
                <a:latin typeface="Jura"/>
                <a:ea typeface="Jura"/>
                <a:cs typeface="Jura"/>
                <a:sym typeface="Jura"/>
              </a:rPr>
              <a:t>Aditya Kaushik</a:t>
            </a:r>
            <a:r>
              <a:rPr b="1" i="0" lang="en" sz="1500" u="none" cap="none" strike="noStrike">
                <a:solidFill>
                  <a:srgbClr val="000000"/>
                </a:solidFill>
                <a:latin typeface="Jura"/>
                <a:ea typeface="Jura"/>
                <a:cs typeface="Jura"/>
                <a:sym typeface="Jura"/>
              </a:rPr>
              <a:t> </a:t>
            </a:r>
            <a:r>
              <a:rPr b="1" lang="en" sz="1500">
                <a:latin typeface="Jura"/>
                <a:ea typeface="Jura"/>
                <a:cs typeface="Jura"/>
                <a:sym typeface="Jura"/>
              </a:rPr>
              <a:t>RVCE23BAI043</a:t>
            </a:r>
            <a:endParaRPr b="1" sz="1500">
              <a:latin typeface="Jura"/>
              <a:ea typeface="Jura"/>
              <a:cs typeface="Jura"/>
              <a:sym typeface="Jura"/>
            </a:endParaRPr>
          </a:p>
          <a:p>
            <a:pPr indent="0" lvl="1" marL="0" marR="0" rtl="0" algn="l">
              <a:lnSpc>
                <a:spcPct val="115000"/>
              </a:lnSpc>
              <a:spcBef>
                <a:spcPts val="0"/>
              </a:spcBef>
              <a:spcAft>
                <a:spcPts val="0"/>
              </a:spcAft>
              <a:buClr>
                <a:srgbClr val="000000"/>
              </a:buClr>
              <a:buSzPts val="1700"/>
              <a:buFont typeface="Times New Roman"/>
              <a:buNone/>
            </a:pPr>
            <a:r>
              <a:t/>
            </a:r>
            <a:endParaRPr b="1" sz="1500">
              <a:latin typeface="Jura"/>
              <a:ea typeface="Jura"/>
              <a:cs typeface="Jura"/>
              <a:sym typeface="Jura"/>
            </a:endParaRPr>
          </a:p>
          <a:p>
            <a:pPr indent="-139700" lvl="1" marL="342900" marR="0" rtl="0" algn="l">
              <a:lnSpc>
                <a:spcPct val="115000"/>
              </a:lnSpc>
              <a:spcBef>
                <a:spcPts val="0"/>
              </a:spcBef>
              <a:spcAft>
                <a:spcPts val="0"/>
              </a:spcAft>
              <a:buClr>
                <a:srgbClr val="000000"/>
              </a:buClr>
              <a:buSzPts val="1700"/>
              <a:buFont typeface="Times New Roman"/>
              <a:buNone/>
            </a:pPr>
            <a:r>
              <a:rPr b="1" i="0" lang="en" sz="1500" u="none" cap="none" strike="noStrike">
                <a:solidFill>
                  <a:srgbClr val="000000"/>
                </a:solidFill>
                <a:latin typeface="Jura"/>
                <a:ea typeface="Jura"/>
                <a:cs typeface="Jura"/>
                <a:sym typeface="Jura"/>
              </a:rPr>
              <a:t>RV College of Engineering </a:t>
            </a:r>
            <a:endParaRPr sz="400">
              <a:latin typeface="Jura"/>
              <a:ea typeface="Jura"/>
              <a:cs typeface="Jura"/>
              <a:sym typeface="Jura"/>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Times New Roman"/>
              <a:ea typeface="Times New Roman"/>
              <a:cs typeface="Times New Roman"/>
              <a:sym typeface="Times New Roman"/>
            </a:endParaRPr>
          </a:p>
        </p:txBody>
      </p:sp>
      <p:sp>
        <p:nvSpPr>
          <p:cNvPr id="91" name="Google Shape;91;p17"/>
          <p:cNvSpPr txBox="1"/>
          <p:nvPr/>
        </p:nvSpPr>
        <p:spPr>
          <a:xfrm>
            <a:off x="4140925" y="207875"/>
            <a:ext cx="4582200" cy="470100"/>
          </a:xfrm>
          <a:prstGeom prst="rect">
            <a:avLst/>
          </a:prstGeom>
          <a:solidFill>
            <a:srgbClr val="DBEEF4"/>
          </a:solidFill>
          <a:ln cap="flat" cmpd="sng" w="28575">
            <a:solidFill>
              <a:schemeClr val="dk1"/>
            </a:solidFill>
            <a:prstDash val="solid"/>
            <a:miter lim="800000"/>
            <a:headEnd len="sm" w="sm" type="none"/>
            <a:tailEnd len="sm" w="sm" type="none"/>
          </a:ln>
        </p:spPr>
        <p:txBody>
          <a:bodyPr anchorCtr="0" anchor="t" bIns="19375" lIns="38750" spcFirstLastPara="1" rIns="38750" wrap="square" tIns="19375">
            <a:spAutoFit/>
          </a:bodyPr>
          <a:lstStyle/>
          <a:p>
            <a:pPr indent="0" lvl="0" marL="0" marR="0" rtl="0" algn="l">
              <a:lnSpc>
                <a:spcPct val="100000"/>
              </a:lnSpc>
              <a:spcBef>
                <a:spcPts val="0"/>
              </a:spcBef>
              <a:spcAft>
                <a:spcPts val="0"/>
              </a:spcAft>
              <a:buClr>
                <a:srgbClr val="0070C0"/>
              </a:buClr>
              <a:buSzPts val="2800"/>
              <a:buFont typeface="Arial Narrow"/>
              <a:buNone/>
            </a:pPr>
            <a:r>
              <a:rPr b="1" i="0" lang="en" sz="2800" u="none">
                <a:solidFill>
                  <a:srgbClr val="0070C0"/>
                </a:solidFill>
                <a:latin typeface="Jura"/>
                <a:ea typeface="Jura"/>
                <a:cs typeface="Jura"/>
                <a:sym typeface="Jura"/>
              </a:rPr>
              <a:t>Title of the topic:</a:t>
            </a:r>
            <a:r>
              <a:rPr b="1" i="0" lang="en" sz="2800" u="none">
                <a:solidFill>
                  <a:srgbClr val="0070C0"/>
                </a:solidFill>
                <a:latin typeface="Courier New"/>
                <a:ea typeface="Courier New"/>
                <a:cs typeface="Courier New"/>
                <a:sym typeface="Courier New"/>
              </a:rPr>
              <a:t> </a:t>
            </a:r>
            <a:endParaRPr sz="600">
              <a:latin typeface="Courier New"/>
              <a:ea typeface="Courier New"/>
              <a:cs typeface="Courier New"/>
              <a:sym typeface="Courier New"/>
            </a:endParaRPr>
          </a:p>
        </p:txBody>
      </p:sp>
      <p:sp>
        <p:nvSpPr>
          <p:cNvPr id="92" name="Google Shape;92;p17"/>
          <p:cNvSpPr txBox="1"/>
          <p:nvPr/>
        </p:nvSpPr>
        <p:spPr>
          <a:xfrm>
            <a:off x="6583622" y="4783224"/>
            <a:ext cx="2103322" cy="12562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93" name="Google Shape;93;p17"/>
          <p:cNvSpPr txBox="1"/>
          <p:nvPr/>
        </p:nvSpPr>
        <p:spPr>
          <a:xfrm>
            <a:off x="394700" y="2961625"/>
            <a:ext cx="3860100" cy="1870800"/>
          </a:xfrm>
          <a:prstGeom prst="rect">
            <a:avLst/>
          </a:prstGeom>
          <a:solidFill>
            <a:schemeClr val="lt1"/>
          </a:solidFill>
          <a:ln cap="flat" cmpd="sng" w="9525">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19375" lIns="38750" spcFirstLastPara="1" rIns="38750" wrap="square" tIns="19375">
            <a:spAutoFit/>
          </a:bodyPr>
          <a:lstStyle/>
          <a:p>
            <a:pPr indent="-139700" lvl="1" marL="342900" marR="0" rtl="0" algn="l">
              <a:lnSpc>
                <a:spcPct val="100000"/>
              </a:lnSpc>
              <a:spcBef>
                <a:spcPts val="0"/>
              </a:spcBef>
              <a:spcAft>
                <a:spcPts val="0"/>
              </a:spcAft>
              <a:buClr>
                <a:srgbClr val="000000"/>
              </a:buClr>
              <a:buSzPts val="1700"/>
              <a:buFont typeface="Times New Roman"/>
              <a:buNone/>
            </a:pPr>
            <a:r>
              <a:rPr b="1" i="0" lang="en" sz="1700" u="none" cap="none" strike="noStrike">
                <a:solidFill>
                  <a:srgbClr val="000000"/>
                </a:solidFill>
                <a:latin typeface="Jura"/>
                <a:ea typeface="Jura"/>
                <a:cs typeface="Jura"/>
                <a:sym typeface="Jura"/>
              </a:rPr>
              <a:t>Submitted to </a:t>
            </a:r>
            <a:endParaRPr sz="600">
              <a:latin typeface="Jura"/>
              <a:ea typeface="Jura"/>
              <a:cs typeface="Jura"/>
              <a:sym typeface="Jura"/>
            </a:endParaRPr>
          </a:p>
          <a:p>
            <a:pPr indent="0" lvl="0" marL="914400" marR="0" rtl="0" algn="l">
              <a:lnSpc>
                <a:spcPct val="100000"/>
              </a:lnSpc>
              <a:spcBef>
                <a:spcPts val="0"/>
              </a:spcBef>
              <a:spcAft>
                <a:spcPts val="0"/>
              </a:spcAft>
              <a:buNone/>
            </a:pPr>
            <a:r>
              <a:t/>
            </a:r>
            <a:endParaRPr b="1" sz="1700">
              <a:latin typeface="Jura"/>
              <a:ea typeface="Jura"/>
              <a:cs typeface="Jura"/>
              <a:sym typeface="Jura"/>
            </a:endParaRPr>
          </a:p>
          <a:p>
            <a:pPr indent="-323850" lvl="0" marL="457200" marR="0" rtl="0" algn="l">
              <a:lnSpc>
                <a:spcPct val="100000"/>
              </a:lnSpc>
              <a:spcBef>
                <a:spcPts val="0"/>
              </a:spcBef>
              <a:spcAft>
                <a:spcPts val="0"/>
              </a:spcAft>
              <a:buSzPts val="1500"/>
              <a:buFont typeface="Jura"/>
              <a:buAutoNum type="arabicPeriod"/>
            </a:pPr>
            <a:r>
              <a:rPr b="1" lang="en" sz="1700">
                <a:latin typeface="Jura"/>
                <a:ea typeface="Jura"/>
                <a:cs typeface="Jura"/>
                <a:sym typeface="Jura"/>
              </a:rPr>
              <a:t>Dr. Sindhu D V</a:t>
            </a:r>
            <a:endParaRPr b="1" sz="1700">
              <a:latin typeface="Jura"/>
              <a:ea typeface="Jura"/>
              <a:cs typeface="Jura"/>
              <a:sym typeface="Jura"/>
            </a:endParaRPr>
          </a:p>
          <a:p>
            <a:pPr indent="-336550" lvl="0" marL="457200" marR="0" rtl="0" algn="l">
              <a:lnSpc>
                <a:spcPct val="100000"/>
              </a:lnSpc>
              <a:spcBef>
                <a:spcPts val="0"/>
              </a:spcBef>
              <a:spcAft>
                <a:spcPts val="0"/>
              </a:spcAft>
              <a:buClr>
                <a:schemeClr val="dk1"/>
              </a:buClr>
              <a:buSzPts val="1700"/>
              <a:buFont typeface="Jura"/>
              <a:buAutoNum type="arabicPeriod"/>
            </a:pPr>
            <a:r>
              <a:rPr b="1" lang="en" sz="1700">
                <a:solidFill>
                  <a:schemeClr val="dk1"/>
                </a:solidFill>
                <a:highlight>
                  <a:srgbClr val="FFFFFF"/>
                </a:highlight>
                <a:uFill>
                  <a:noFill/>
                </a:uFill>
                <a:latin typeface="Jura"/>
                <a:ea typeface="Jura"/>
                <a:cs typeface="Jura"/>
                <a:sym typeface="Jura"/>
                <a:hlinkClick r:id="rId5">
                  <a:extLst>
                    <a:ext uri="{A12FA001-AC4F-418D-AE19-62706E023703}">
                      <ahyp:hlinkClr val="tx"/>
                    </a:ext>
                  </a:extLst>
                </a:hlinkClick>
              </a:rPr>
              <a:t>Prof.Apoorva Uday Kumar Chate</a:t>
            </a:r>
            <a:endParaRPr b="1" sz="2500">
              <a:solidFill>
                <a:schemeClr val="dk1"/>
              </a:solidFill>
              <a:latin typeface="Jura"/>
              <a:ea typeface="Jura"/>
              <a:cs typeface="Jura"/>
              <a:sym typeface="Jura"/>
            </a:endParaRPr>
          </a:p>
          <a:p>
            <a:pPr indent="-336550" lvl="0" marL="457200" marR="0" rtl="0" algn="l">
              <a:lnSpc>
                <a:spcPct val="100000"/>
              </a:lnSpc>
              <a:spcBef>
                <a:spcPts val="0"/>
              </a:spcBef>
              <a:spcAft>
                <a:spcPts val="0"/>
              </a:spcAft>
              <a:buClr>
                <a:schemeClr val="dk1"/>
              </a:buClr>
              <a:buSzPts val="1700"/>
              <a:buFont typeface="Jura"/>
              <a:buAutoNum type="arabicPeriod"/>
            </a:pPr>
            <a:r>
              <a:rPr b="1" lang="en" sz="1700">
                <a:solidFill>
                  <a:schemeClr val="dk1"/>
                </a:solidFill>
                <a:highlight>
                  <a:srgbClr val="FFFFFF"/>
                </a:highlight>
                <a:uFill>
                  <a:noFill/>
                </a:uFill>
                <a:latin typeface="Jura"/>
                <a:ea typeface="Jura"/>
                <a:cs typeface="Jura"/>
                <a:sym typeface="Jura"/>
                <a:hlinkClick r:id="rId6">
                  <a:extLst>
                    <a:ext uri="{A12FA001-AC4F-418D-AE19-62706E023703}">
                      <ahyp:hlinkClr val="tx"/>
                    </a:ext>
                  </a:extLst>
                </a:hlinkClick>
              </a:rPr>
              <a:t>Prof. Manonmani S</a:t>
            </a:r>
            <a:endParaRPr b="1" sz="2500">
              <a:solidFill>
                <a:schemeClr val="dk1"/>
              </a:solidFill>
              <a:latin typeface="Jura"/>
              <a:ea typeface="Jura"/>
              <a:cs typeface="Jura"/>
              <a:sym typeface="Jura"/>
            </a:endParaRPr>
          </a:p>
          <a:p>
            <a:pPr indent="-323850" lvl="0" marL="457200" marR="0" rtl="0" algn="l">
              <a:lnSpc>
                <a:spcPct val="100000"/>
              </a:lnSpc>
              <a:spcBef>
                <a:spcPts val="0"/>
              </a:spcBef>
              <a:spcAft>
                <a:spcPts val="0"/>
              </a:spcAft>
              <a:buSzPts val="1500"/>
              <a:buFont typeface="Jura"/>
              <a:buAutoNum type="arabicPeriod"/>
            </a:pPr>
            <a:r>
              <a:rPr b="1" lang="en" sz="1700">
                <a:latin typeface="Jura"/>
                <a:ea typeface="Jura"/>
                <a:cs typeface="Jura"/>
                <a:sym typeface="Jura"/>
              </a:rPr>
              <a:t>Prof. Vishal</a:t>
            </a:r>
            <a:endParaRPr b="1" sz="1700">
              <a:latin typeface="Jura"/>
              <a:ea typeface="Jura"/>
              <a:cs typeface="Jura"/>
              <a:sym typeface="Jura"/>
            </a:endParaRPr>
          </a:p>
        </p:txBody>
      </p:sp>
      <p:sp>
        <p:nvSpPr>
          <p:cNvPr id="94" name="Google Shape;94;p17"/>
          <p:cNvSpPr txBox="1"/>
          <p:nvPr/>
        </p:nvSpPr>
        <p:spPr>
          <a:xfrm>
            <a:off x="3700350" y="968500"/>
            <a:ext cx="5216400" cy="47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Jura"/>
                <a:ea typeface="Jura"/>
                <a:cs typeface="Jura"/>
                <a:sym typeface="Jura"/>
              </a:rPr>
              <a:t>AMBULANCE MANAGEMENT SYSTEM</a:t>
            </a:r>
            <a:endParaRPr b="1" sz="2100">
              <a:solidFill>
                <a:schemeClr val="dk1"/>
              </a:solidFill>
              <a:latin typeface="Jura"/>
              <a:ea typeface="Jura"/>
              <a:cs typeface="Jura"/>
              <a:sym typeface="Ju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67" name="Google Shape;167;p26"/>
          <p:cNvSpPr txBox="1"/>
          <p:nvPr/>
        </p:nvSpPr>
        <p:spPr>
          <a:xfrm>
            <a:off x="1629750" y="142075"/>
            <a:ext cx="8295900" cy="1181100"/>
          </a:xfrm>
          <a:prstGeom prst="rect">
            <a:avLst/>
          </a:prstGeom>
          <a:noFill/>
          <a:ln>
            <a:noFill/>
          </a:ln>
        </p:spPr>
        <p:txBody>
          <a:bodyPr anchorCtr="0" anchor="t" bIns="20775" lIns="41575" spcFirstLastPara="1" rIns="41575" wrap="square" tIns="20775">
            <a:sp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Jura"/>
                <a:ea typeface="Jura"/>
                <a:cs typeface="Jura"/>
                <a:sym typeface="Jura"/>
              </a:rPr>
              <a:t>System Hardware and </a:t>
            </a:r>
            <a:r>
              <a:rPr b="1" lang="en" sz="1800">
                <a:solidFill>
                  <a:schemeClr val="dk1"/>
                </a:solidFill>
                <a:latin typeface="Jura"/>
                <a:ea typeface="Jura"/>
                <a:cs typeface="Jura"/>
                <a:sym typeface="Jura"/>
              </a:rPr>
              <a:t>Software </a:t>
            </a:r>
            <a:r>
              <a:rPr b="1" lang="en" sz="1800">
                <a:solidFill>
                  <a:schemeClr val="dk1"/>
                </a:solidFill>
                <a:latin typeface="Jura"/>
                <a:ea typeface="Jura"/>
                <a:cs typeface="Jura"/>
                <a:sym typeface="Jura"/>
              </a:rPr>
              <a:t>Specifications</a:t>
            </a:r>
            <a:endParaRPr b="1" sz="1800">
              <a:solidFill>
                <a:schemeClr val="dk1"/>
              </a:solidFill>
              <a:latin typeface="Jura"/>
              <a:ea typeface="Jura"/>
              <a:cs typeface="Jura"/>
              <a:sym typeface="Jura"/>
            </a:endParaRPr>
          </a:p>
          <a:p>
            <a:pPr indent="0" lvl="0" marL="0" rtl="0" algn="l">
              <a:spcBef>
                <a:spcPts val="0"/>
              </a:spcBef>
              <a:spcAft>
                <a:spcPts val="0"/>
              </a:spcAft>
              <a:buClr>
                <a:schemeClr val="dk1"/>
              </a:buClr>
              <a:buSzPts val="1100"/>
              <a:buFont typeface="Arial"/>
              <a:buNone/>
            </a:pPr>
            <a:r>
              <a:t/>
            </a:r>
            <a:endParaRPr b="1" sz="1700">
              <a:solidFill>
                <a:srgbClr val="984807"/>
              </a:solidFill>
              <a:latin typeface="Jura"/>
              <a:ea typeface="Jura"/>
              <a:cs typeface="Jura"/>
              <a:sym typeface="Jura"/>
            </a:endParaRPr>
          </a:p>
          <a:p>
            <a:pPr indent="0" lvl="0" marL="0" rtl="0" algn="l">
              <a:spcBef>
                <a:spcPts val="0"/>
              </a:spcBef>
              <a:spcAft>
                <a:spcPts val="0"/>
              </a:spcAft>
              <a:buClr>
                <a:schemeClr val="dk1"/>
              </a:buClr>
              <a:buSzPts val="1100"/>
              <a:buFont typeface="Arial"/>
              <a:buNone/>
            </a:pPr>
            <a:r>
              <a:t/>
            </a:r>
            <a:endParaRPr b="1" sz="1700">
              <a:solidFill>
                <a:srgbClr val="984807"/>
              </a:solidFill>
              <a:latin typeface="Jura"/>
              <a:ea typeface="Jura"/>
              <a:cs typeface="Jura"/>
              <a:sym typeface="Jura"/>
            </a:endParaRPr>
          </a:p>
          <a:p>
            <a:pPr indent="0" lvl="0" marL="0" marR="0" rtl="0" algn="l">
              <a:lnSpc>
                <a:spcPct val="100000"/>
              </a:lnSpc>
              <a:spcBef>
                <a:spcPts val="0"/>
              </a:spcBef>
              <a:spcAft>
                <a:spcPts val="0"/>
              </a:spcAft>
              <a:buClr>
                <a:srgbClr val="984807"/>
              </a:buClr>
              <a:buSzPts val="2200"/>
              <a:buFont typeface="Calibri"/>
              <a:buNone/>
            </a:pPr>
            <a:r>
              <a:t/>
            </a:r>
            <a:endParaRPr b="1" sz="2200">
              <a:solidFill>
                <a:srgbClr val="984807"/>
              </a:solidFill>
              <a:latin typeface="Calibri"/>
              <a:ea typeface="Calibri"/>
              <a:cs typeface="Calibri"/>
              <a:sym typeface="Calibri"/>
            </a:endParaRPr>
          </a:p>
        </p:txBody>
      </p:sp>
      <p:sp>
        <p:nvSpPr>
          <p:cNvPr id="168" name="Google Shape;168;p26"/>
          <p:cNvSpPr txBox="1"/>
          <p:nvPr/>
        </p:nvSpPr>
        <p:spPr>
          <a:xfrm>
            <a:off x="1282425" y="1054075"/>
            <a:ext cx="6908100" cy="28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169" name="Google Shape;169;p26"/>
          <p:cNvSpPr txBox="1"/>
          <p:nvPr/>
        </p:nvSpPr>
        <p:spPr>
          <a:xfrm>
            <a:off x="590475" y="950275"/>
            <a:ext cx="7888200" cy="3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Jura"/>
                <a:ea typeface="Jura"/>
                <a:cs typeface="Jura"/>
                <a:sym typeface="Jura"/>
              </a:rPr>
              <a:t>System software</a:t>
            </a:r>
            <a:endParaRPr b="1" u="sng">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Operating System-Windows and Mac OS</a:t>
            </a:r>
            <a:endParaRPr>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Java development kit (JDK)</a:t>
            </a:r>
            <a:endParaRPr>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Java runtime environment (JRE)</a:t>
            </a:r>
            <a:endParaRPr>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Database management system (DBMS)</a:t>
            </a:r>
            <a:endParaRPr>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Integrated development environment (IDE)</a:t>
            </a:r>
            <a:endParaRPr>
              <a:solidFill>
                <a:schemeClr val="dk1"/>
              </a:solidFill>
              <a:latin typeface="Jura"/>
              <a:ea typeface="Jura"/>
              <a:cs typeface="Jura"/>
              <a:sym typeface="Jura"/>
            </a:endParaRPr>
          </a:p>
          <a:p>
            <a:pPr indent="-317500" lvl="0" marL="457200" rtl="0" algn="l">
              <a:spcBef>
                <a:spcPts val="0"/>
              </a:spcBef>
              <a:spcAft>
                <a:spcPts val="0"/>
              </a:spcAft>
              <a:buClr>
                <a:schemeClr val="dk1"/>
              </a:buClr>
              <a:buSzPts val="1400"/>
              <a:buFont typeface="Jura"/>
              <a:buChar char="➢"/>
            </a:pPr>
            <a:r>
              <a:rPr lang="en">
                <a:solidFill>
                  <a:schemeClr val="dk1"/>
                </a:solidFill>
                <a:latin typeface="Jura"/>
                <a:ea typeface="Jura"/>
                <a:cs typeface="Jura"/>
                <a:sym typeface="Jura"/>
              </a:rPr>
              <a:t>MySQL </a:t>
            </a:r>
            <a:endParaRPr>
              <a:solidFill>
                <a:schemeClr val="dk1"/>
              </a:solidFill>
              <a:latin typeface="Jura"/>
              <a:ea typeface="Jura"/>
              <a:cs typeface="Jura"/>
              <a:sym typeface="Jura"/>
            </a:endParaRPr>
          </a:p>
          <a:p>
            <a:pPr indent="0" lvl="0" marL="457200" rtl="0" algn="l">
              <a:spcBef>
                <a:spcPts val="0"/>
              </a:spcBef>
              <a:spcAft>
                <a:spcPts val="0"/>
              </a:spcAft>
              <a:buNone/>
            </a:pPr>
            <a:r>
              <a:t/>
            </a:r>
            <a:endParaRPr>
              <a:solidFill>
                <a:schemeClr val="dk1"/>
              </a:solidFill>
              <a:latin typeface="Jura"/>
              <a:ea typeface="Jura"/>
              <a:cs typeface="Jura"/>
              <a:sym typeface="Jura"/>
            </a:endParaRPr>
          </a:p>
          <a:p>
            <a:pPr indent="0" lvl="0" marL="0" rtl="0" algn="l">
              <a:spcBef>
                <a:spcPts val="0"/>
              </a:spcBef>
              <a:spcAft>
                <a:spcPts val="0"/>
              </a:spcAft>
              <a:buNone/>
            </a:pPr>
            <a:r>
              <a:t/>
            </a:r>
            <a:endParaRPr>
              <a:solidFill>
                <a:schemeClr val="dk1"/>
              </a:solidFill>
              <a:latin typeface="Jura"/>
              <a:ea typeface="Jura"/>
              <a:cs typeface="Jura"/>
              <a:sym typeface="Jura"/>
            </a:endParaRPr>
          </a:p>
          <a:p>
            <a:pPr indent="0" lvl="0" marL="0" rtl="0" algn="l">
              <a:spcBef>
                <a:spcPts val="0"/>
              </a:spcBef>
              <a:spcAft>
                <a:spcPts val="0"/>
              </a:spcAft>
              <a:buNone/>
            </a:pPr>
            <a:r>
              <a:rPr b="1" lang="en" u="sng">
                <a:solidFill>
                  <a:schemeClr val="dk1"/>
                </a:solidFill>
                <a:latin typeface="Jura"/>
                <a:ea typeface="Jura"/>
                <a:cs typeface="Jura"/>
                <a:sym typeface="Jura"/>
              </a:rPr>
              <a:t>System hardware:</a:t>
            </a:r>
            <a:endParaRPr b="1" u="sng">
              <a:solidFill>
                <a:schemeClr val="dk1"/>
              </a:solidFill>
              <a:latin typeface="Jura"/>
              <a:ea typeface="Jura"/>
              <a:cs typeface="Jura"/>
              <a:sym typeface="Jura"/>
            </a:endParaRPr>
          </a:p>
          <a:p>
            <a:pPr indent="0" lvl="0" marL="0" rtl="0" algn="l">
              <a:spcBef>
                <a:spcPts val="0"/>
              </a:spcBef>
              <a:spcAft>
                <a:spcPts val="0"/>
              </a:spcAft>
              <a:buNone/>
            </a:pPr>
            <a:r>
              <a:rPr lang="en">
                <a:solidFill>
                  <a:schemeClr val="dk1"/>
                </a:solidFill>
                <a:latin typeface="Jura"/>
                <a:ea typeface="Jura"/>
                <a:cs typeface="Jura"/>
                <a:sym typeface="Jura"/>
              </a:rPr>
              <a:t>1.</a:t>
            </a:r>
            <a:r>
              <a:rPr b="1" lang="en">
                <a:solidFill>
                  <a:schemeClr val="dk1"/>
                </a:solidFill>
                <a:latin typeface="Jura"/>
                <a:ea typeface="Jura"/>
                <a:cs typeface="Jura"/>
                <a:sym typeface="Jura"/>
              </a:rPr>
              <a:t> </a:t>
            </a:r>
            <a:r>
              <a:rPr lang="en">
                <a:solidFill>
                  <a:schemeClr val="dk1"/>
                </a:solidFill>
                <a:latin typeface="Jura"/>
                <a:ea typeface="Jura"/>
                <a:cs typeface="Jura"/>
                <a:sym typeface="Jura"/>
              </a:rPr>
              <a:t>ASUS vivobook</a:t>
            </a:r>
            <a:endParaRPr>
              <a:solidFill>
                <a:schemeClr val="dk1"/>
              </a:solidFill>
              <a:latin typeface="Jura"/>
              <a:ea typeface="Jura"/>
              <a:cs typeface="Jura"/>
              <a:sym typeface="Jura"/>
            </a:endParaRPr>
          </a:p>
          <a:p>
            <a:pPr indent="0" lvl="0" marL="0" rtl="0" algn="l">
              <a:spcBef>
                <a:spcPts val="0"/>
              </a:spcBef>
              <a:spcAft>
                <a:spcPts val="0"/>
              </a:spcAft>
              <a:buNone/>
            </a:pPr>
            <a:r>
              <a:rPr lang="en">
                <a:solidFill>
                  <a:schemeClr val="dk1"/>
                </a:solidFill>
                <a:latin typeface="Jura"/>
                <a:ea typeface="Jura"/>
                <a:cs typeface="Jura"/>
                <a:sym typeface="Jura"/>
              </a:rPr>
              <a:t>2. Macbook Pro(</a:t>
            </a:r>
            <a:r>
              <a:rPr lang="en">
                <a:solidFill>
                  <a:schemeClr val="dk1"/>
                </a:solidFill>
                <a:latin typeface="Jura"/>
                <a:ea typeface="Jura"/>
                <a:cs typeface="Jura"/>
                <a:sym typeface="Jura"/>
              </a:rPr>
              <a:t>M2 chip)</a:t>
            </a:r>
            <a:endParaRPr>
              <a:solidFill>
                <a:schemeClr val="dk1"/>
              </a:solidFill>
              <a:latin typeface="Jura"/>
              <a:ea typeface="Jura"/>
              <a:cs typeface="Jura"/>
              <a:sym typeface="Jura"/>
            </a:endParaRPr>
          </a:p>
          <a:p>
            <a:pPr indent="0" lvl="0" marL="0" rtl="0" algn="l">
              <a:spcBef>
                <a:spcPts val="0"/>
              </a:spcBef>
              <a:spcAft>
                <a:spcPts val="0"/>
              </a:spcAft>
              <a:buNone/>
            </a:pPr>
            <a:r>
              <a:rPr lang="en">
                <a:solidFill>
                  <a:schemeClr val="dk1"/>
                </a:solidFill>
                <a:latin typeface="Jura"/>
                <a:ea typeface="Jura"/>
                <a:cs typeface="Jura"/>
                <a:sym typeface="Jura"/>
              </a:rPr>
              <a:t>3. Intel core I5 10th generation</a:t>
            </a:r>
            <a:endParaRPr>
              <a:solidFill>
                <a:schemeClr val="dk1"/>
              </a:solidFill>
              <a:latin typeface="Jura"/>
              <a:ea typeface="Jura"/>
              <a:cs typeface="Jura"/>
              <a:sym typeface="Jura"/>
            </a:endParaRPr>
          </a:p>
          <a:p>
            <a:pPr indent="0" lvl="0" marL="0" rtl="0" algn="l">
              <a:spcBef>
                <a:spcPts val="0"/>
              </a:spcBef>
              <a:spcAft>
                <a:spcPts val="0"/>
              </a:spcAft>
              <a:buNone/>
            </a:pPr>
            <a:r>
              <a:rPr lang="en">
                <a:solidFill>
                  <a:schemeClr val="dk1"/>
                </a:solidFill>
                <a:latin typeface="Jura"/>
                <a:ea typeface="Jura"/>
                <a:cs typeface="Jura"/>
                <a:sym typeface="Jura"/>
              </a:rPr>
              <a:t>4. LAN or wifi connection</a:t>
            </a:r>
            <a:endParaRPr>
              <a:solidFill>
                <a:schemeClr val="dk1"/>
              </a:solidFill>
              <a:latin typeface="Jura"/>
              <a:ea typeface="Jura"/>
              <a:cs typeface="Jura"/>
              <a:sym typeface="Jura"/>
            </a:endParaRPr>
          </a:p>
          <a:p>
            <a:pPr indent="0" lvl="0" marL="0" rtl="0" algn="l">
              <a:spcBef>
                <a:spcPts val="0"/>
              </a:spcBef>
              <a:spcAft>
                <a:spcPts val="0"/>
              </a:spcAft>
              <a:buNone/>
            </a:pPr>
            <a:r>
              <a:t/>
            </a:r>
            <a:endParaRPr>
              <a:solidFill>
                <a:schemeClr val="dk1"/>
              </a:solidFill>
              <a:latin typeface="Jura"/>
              <a:ea typeface="Jura"/>
              <a:cs typeface="Jura"/>
              <a:sym typeface="Jura"/>
            </a:endParaRPr>
          </a:p>
          <a:p>
            <a:pPr indent="0" lvl="0" marL="0" rtl="0" algn="l">
              <a:spcBef>
                <a:spcPts val="0"/>
              </a:spcBef>
              <a:spcAft>
                <a:spcPts val="0"/>
              </a:spcAft>
              <a:buNone/>
            </a:pPr>
            <a:r>
              <a:t/>
            </a:r>
            <a:endParaRPr b="1" u="sng">
              <a:solidFill>
                <a:schemeClr val="dk1"/>
              </a:solidFill>
              <a:latin typeface="Jura"/>
              <a:ea typeface="Jura"/>
              <a:cs typeface="Jura"/>
              <a:sym typeface="Jura"/>
            </a:endParaRPr>
          </a:p>
          <a:p>
            <a:pPr indent="0" lvl="0" marL="0" rtl="0" algn="l">
              <a:spcBef>
                <a:spcPts val="0"/>
              </a:spcBef>
              <a:spcAft>
                <a:spcPts val="0"/>
              </a:spcAft>
              <a:buNone/>
            </a:pPr>
            <a:r>
              <a:t/>
            </a:r>
            <a:endParaRPr u="sng">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75" name="Google Shape;175;p27"/>
          <p:cNvSpPr txBox="1"/>
          <p:nvPr/>
        </p:nvSpPr>
        <p:spPr>
          <a:xfrm>
            <a:off x="3532253" y="95303"/>
            <a:ext cx="45930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Algorithm</a:t>
            </a:r>
            <a:endParaRPr sz="600">
              <a:solidFill>
                <a:schemeClr val="dk1"/>
              </a:solidFill>
              <a:latin typeface="Jura"/>
              <a:ea typeface="Jura"/>
              <a:cs typeface="Jura"/>
              <a:sym typeface="Jura"/>
            </a:endParaRPr>
          </a:p>
        </p:txBody>
      </p:sp>
      <p:pic>
        <p:nvPicPr>
          <p:cNvPr id="176" name="Google Shape;176;p27"/>
          <p:cNvPicPr preferRelativeResize="0"/>
          <p:nvPr/>
        </p:nvPicPr>
        <p:blipFill>
          <a:blip r:embed="rId3">
            <a:alphaModFix/>
          </a:blip>
          <a:stretch>
            <a:fillRect/>
          </a:stretch>
        </p:blipFill>
        <p:spPr>
          <a:xfrm>
            <a:off x="952100" y="710353"/>
            <a:ext cx="7669310" cy="40024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82" name="Google Shape;182;p28"/>
          <p:cNvSpPr txBox="1"/>
          <p:nvPr/>
        </p:nvSpPr>
        <p:spPr>
          <a:xfrm>
            <a:off x="3532253" y="95303"/>
            <a:ext cx="45930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Methodology</a:t>
            </a:r>
            <a:endParaRPr sz="600">
              <a:solidFill>
                <a:schemeClr val="dk1"/>
              </a:solidFill>
              <a:latin typeface="Jura"/>
              <a:ea typeface="Jura"/>
              <a:cs typeface="Jura"/>
              <a:sym typeface="Jura"/>
            </a:endParaRPr>
          </a:p>
        </p:txBody>
      </p:sp>
      <p:sp>
        <p:nvSpPr>
          <p:cNvPr id="183" name="Google Shape;183;p28"/>
          <p:cNvSpPr txBox="1"/>
          <p:nvPr/>
        </p:nvSpPr>
        <p:spPr>
          <a:xfrm>
            <a:off x="570175" y="581400"/>
            <a:ext cx="7715100" cy="39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chemeClr val="lt1"/>
                </a:highlight>
                <a:latin typeface="Jura"/>
                <a:ea typeface="Jura"/>
                <a:cs typeface="Jura"/>
                <a:sym typeface="Jura"/>
              </a:rPr>
              <a:t>The development of an Ambulance Management System using Java involves various components to ensure a robust and efficient system. Below are some of the basic components that might be used in such a system:</a:t>
            </a:r>
            <a:endParaRPr b="1" sz="1500">
              <a:solidFill>
                <a:schemeClr val="dk1"/>
              </a:solidFill>
              <a:highlight>
                <a:schemeClr val="lt1"/>
              </a:highlight>
              <a:latin typeface="Jura"/>
              <a:ea typeface="Jura"/>
              <a:cs typeface="Jura"/>
              <a:sym typeface="Jura"/>
            </a:endParaRPr>
          </a:p>
          <a:p>
            <a:pPr indent="0" lvl="0" marL="0" rtl="0" algn="l">
              <a:spcBef>
                <a:spcPts val="0"/>
              </a:spcBef>
              <a:spcAft>
                <a:spcPts val="0"/>
              </a:spcAft>
              <a:buNone/>
            </a:pPr>
            <a:r>
              <a:t/>
            </a:r>
            <a:endParaRPr b="1" sz="1500">
              <a:solidFill>
                <a:schemeClr val="dk1"/>
              </a:solidFill>
              <a:highlight>
                <a:schemeClr val="lt1"/>
              </a:highlight>
              <a:latin typeface="Jura"/>
              <a:ea typeface="Jura"/>
              <a:cs typeface="Jura"/>
              <a:sym typeface="Jura"/>
            </a:endParaRPr>
          </a:p>
          <a:p>
            <a:pPr indent="0" lvl="0" marL="0" rtl="0" algn="l">
              <a:spcBef>
                <a:spcPts val="0"/>
              </a:spcBef>
              <a:spcAft>
                <a:spcPts val="0"/>
              </a:spcAft>
              <a:buNone/>
            </a:pPr>
            <a:r>
              <a:rPr b="1" lang="en" sz="1500">
                <a:solidFill>
                  <a:schemeClr val="dk1"/>
                </a:solidFill>
                <a:highlight>
                  <a:schemeClr val="lt1"/>
                </a:highlight>
                <a:latin typeface="Jura"/>
                <a:ea typeface="Jura"/>
                <a:cs typeface="Jura"/>
                <a:sym typeface="Jura"/>
              </a:rPr>
              <a:t>1.</a:t>
            </a:r>
            <a:r>
              <a:rPr b="1" lang="en" sz="1300">
                <a:solidFill>
                  <a:schemeClr val="dk1"/>
                </a:solidFill>
                <a:highlight>
                  <a:schemeClr val="lt1"/>
                </a:highlight>
                <a:latin typeface="Jura"/>
                <a:ea typeface="Jura"/>
                <a:cs typeface="Jura"/>
                <a:sym typeface="Jura"/>
              </a:rPr>
              <a:t>User Interface (UI): </a:t>
            </a:r>
            <a:r>
              <a:rPr lang="en" sz="1300">
                <a:solidFill>
                  <a:schemeClr val="dk1"/>
                </a:solidFill>
                <a:highlight>
                  <a:schemeClr val="lt1"/>
                </a:highlight>
                <a:latin typeface="Jura"/>
                <a:ea typeface="Jura"/>
                <a:cs typeface="Jura"/>
                <a:sym typeface="Jura"/>
              </a:rPr>
              <a:t>Graphical User Interface (GUI): Java provides GUI components through libraries like Swing for creating user-friendly interfaces. The UI allows users to interact with the system, including functionalities for dispatching ambulances, viewing maps, and inputting patient information.</a:t>
            </a:r>
            <a:endParaRPr sz="1300">
              <a:solidFill>
                <a:schemeClr val="dk1"/>
              </a:solidFill>
              <a:highlight>
                <a:schemeClr val="lt1"/>
              </a:highlight>
              <a:latin typeface="Jura"/>
              <a:ea typeface="Jura"/>
              <a:cs typeface="Jura"/>
              <a:sym typeface="Jura"/>
            </a:endParaRPr>
          </a:p>
          <a:p>
            <a:pPr indent="0" lvl="0" marL="0" rtl="0" algn="l">
              <a:lnSpc>
                <a:spcPct val="115000"/>
              </a:lnSpc>
              <a:spcBef>
                <a:spcPts val="1500"/>
              </a:spcBef>
              <a:spcAft>
                <a:spcPts val="0"/>
              </a:spcAft>
              <a:buNone/>
            </a:pPr>
            <a:r>
              <a:rPr b="1" lang="en" sz="1300">
                <a:solidFill>
                  <a:schemeClr val="dk1"/>
                </a:solidFill>
                <a:highlight>
                  <a:schemeClr val="lt1"/>
                </a:highlight>
                <a:latin typeface="Jura"/>
                <a:ea typeface="Jura"/>
                <a:cs typeface="Jura"/>
                <a:sym typeface="Jura"/>
              </a:rPr>
              <a:t>2.Database Connectivity:</a:t>
            </a:r>
            <a:r>
              <a:rPr lang="en" sz="1300">
                <a:solidFill>
                  <a:schemeClr val="dk1"/>
                </a:solidFill>
                <a:highlight>
                  <a:schemeClr val="lt1"/>
                </a:highlight>
                <a:latin typeface="Jura"/>
                <a:ea typeface="Jura"/>
                <a:cs typeface="Jura"/>
                <a:sym typeface="Jura"/>
              </a:rPr>
              <a:t> We are using MYSQl with connection java and using it to create databases and tables to store patient information, driver and ambulance details and hospital information.</a:t>
            </a:r>
            <a:endParaRPr sz="1300">
              <a:solidFill>
                <a:schemeClr val="dk1"/>
              </a:solidFill>
              <a:highlight>
                <a:schemeClr val="lt1"/>
              </a:highlight>
              <a:latin typeface="Jura"/>
              <a:ea typeface="Jura"/>
              <a:cs typeface="Jura"/>
              <a:sym typeface="Jura"/>
            </a:endParaRPr>
          </a:p>
          <a:p>
            <a:pPr indent="0" lvl="0" marL="0" rtl="0" algn="l">
              <a:lnSpc>
                <a:spcPct val="115000"/>
              </a:lnSpc>
              <a:spcBef>
                <a:spcPts val="1500"/>
              </a:spcBef>
              <a:spcAft>
                <a:spcPts val="0"/>
              </a:spcAft>
              <a:buNone/>
            </a:pPr>
            <a:r>
              <a:rPr b="1" lang="en" sz="1300">
                <a:solidFill>
                  <a:schemeClr val="dk1"/>
                </a:solidFill>
                <a:highlight>
                  <a:schemeClr val="lt1"/>
                </a:highlight>
                <a:latin typeface="Jura"/>
                <a:ea typeface="Jura"/>
                <a:cs typeface="Jura"/>
                <a:sym typeface="Jura"/>
              </a:rPr>
              <a:t>3.Backend Logic: </a:t>
            </a:r>
            <a:r>
              <a:rPr lang="en" sz="1300">
                <a:solidFill>
                  <a:schemeClr val="dk1"/>
                </a:solidFill>
                <a:highlight>
                  <a:schemeClr val="lt1"/>
                </a:highlight>
                <a:latin typeface="Jura"/>
                <a:ea typeface="Jura"/>
                <a:cs typeface="Jura"/>
                <a:sym typeface="Jura"/>
              </a:rPr>
              <a:t>Java Classes and Methods: The core functionality of the system is implemented through Java classes and methods. These classes may include Ambulance, Patient, Driver, and others, each encapsulating specific functionalities and data.</a:t>
            </a:r>
            <a:endParaRPr sz="1300">
              <a:solidFill>
                <a:schemeClr val="dk1"/>
              </a:solidFill>
              <a:highlight>
                <a:schemeClr val="lt1"/>
              </a:highlight>
              <a:latin typeface="Jura"/>
              <a:ea typeface="Jura"/>
              <a:cs typeface="Jura"/>
              <a:sym typeface="Jura"/>
            </a:endParaRPr>
          </a:p>
          <a:p>
            <a:pPr indent="0" lvl="0" marL="0" rtl="0" algn="l">
              <a:lnSpc>
                <a:spcPct val="115000"/>
              </a:lnSpc>
              <a:spcBef>
                <a:spcPts val="1500"/>
              </a:spcBef>
              <a:spcAft>
                <a:spcPts val="1500"/>
              </a:spcAft>
              <a:buNone/>
            </a:pPr>
            <a:r>
              <a:t/>
            </a:r>
            <a:endParaRPr b="1" sz="1300">
              <a:solidFill>
                <a:schemeClr val="dk1"/>
              </a:solidFill>
              <a:highlight>
                <a:schemeClr val="lt1"/>
              </a:highlight>
              <a:latin typeface="Jura"/>
              <a:ea typeface="Jura"/>
              <a:cs typeface="Jura"/>
              <a:sym typeface="Ju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nvSpPr>
        <p:spPr>
          <a:xfrm>
            <a:off x="2175125" y="140775"/>
            <a:ext cx="4033500" cy="32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Jura"/>
                <a:ea typeface="Jura"/>
                <a:cs typeface="Jura"/>
                <a:sym typeface="Jura"/>
              </a:rPr>
              <a:t>Methodology</a:t>
            </a:r>
            <a:endParaRPr b="1" sz="1800">
              <a:solidFill>
                <a:schemeClr val="dk1"/>
              </a:solidFill>
              <a:latin typeface="Jura"/>
              <a:ea typeface="Jura"/>
              <a:cs typeface="Jura"/>
              <a:sym typeface="Jura"/>
            </a:endParaRPr>
          </a:p>
        </p:txBody>
      </p:sp>
      <p:sp>
        <p:nvSpPr>
          <p:cNvPr id="189" name="Google Shape;189;p29"/>
          <p:cNvSpPr txBox="1"/>
          <p:nvPr/>
        </p:nvSpPr>
        <p:spPr>
          <a:xfrm>
            <a:off x="510300" y="718000"/>
            <a:ext cx="8123400" cy="357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1"/>
              </a:buClr>
              <a:buSzPts val="1300"/>
              <a:buFont typeface="Jura"/>
              <a:buNone/>
            </a:pPr>
            <a:r>
              <a:t/>
            </a:r>
            <a:endParaRPr sz="1300">
              <a:solidFill>
                <a:schemeClr val="dk1"/>
              </a:solidFill>
              <a:highlight>
                <a:schemeClr val="lt1"/>
              </a:highlight>
              <a:latin typeface="Jura"/>
              <a:ea typeface="Jura"/>
              <a:cs typeface="Jura"/>
              <a:sym typeface="Jura"/>
            </a:endParaRPr>
          </a:p>
          <a:p>
            <a:pPr indent="-228600" lvl="0" marL="457200" rtl="0" algn="l">
              <a:lnSpc>
                <a:spcPct val="115000"/>
              </a:lnSpc>
              <a:spcBef>
                <a:spcPts val="0"/>
              </a:spcBef>
              <a:spcAft>
                <a:spcPts val="0"/>
              </a:spcAft>
              <a:buClr>
                <a:schemeClr val="dk1"/>
              </a:buClr>
              <a:buSzPts val="1300"/>
              <a:buFont typeface="Jura"/>
              <a:buNone/>
            </a:pPr>
            <a:r>
              <a:rPr b="1" lang="en" sz="1300">
                <a:solidFill>
                  <a:schemeClr val="dk1"/>
                </a:solidFill>
                <a:highlight>
                  <a:schemeClr val="lt1"/>
                </a:highlight>
                <a:latin typeface="Jura"/>
                <a:ea typeface="Jura"/>
                <a:cs typeface="Jura"/>
                <a:sym typeface="Jura"/>
              </a:rPr>
              <a:t>4.Exception Handling:</a:t>
            </a:r>
            <a:r>
              <a:rPr lang="en" sz="1300">
                <a:solidFill>
                  <a:schemeClr val="dk1"/>
                </a:solidFill>
                <a:highlight>
                  <a:schemeClr val="lt1"/>
                </a:highlight>
                <a:latin typeface="Jura"/>
                <a:ea typeface="Jura"/>
                <a:cs typeface="Jura"/>
                <a:sym typeface="Jura"/>
              </a:rPr>
              <a:t> Java Exception Handling: Java provides robust mechanisms for handling exceptions, ensuring that the system can gracefully manage errors and exceptions that may arise during runtime.</a:t>
            </a:r>
            <a:endParaRPr sz="1300">
              <a:solidFill>
                <a:schemeClr val="dk1"/>
              </a:solidFill>
              <a:highlight>
                <a:schemeClr val="lt1"/>
              </a:highlight>
              <a:latin typeface="Jura"/>
              <a:ea typeface="Jura"/>
              <a:cs typeface="Jura"/>
              <a:sym typeface="Jura"/>
            </a:endParaRPr>
          </a:p>
          <a:p>
            <a:pPr indent="-228600" lvl="0" marL="457200" rtl="0" algn="l">
              <a:lnSpc>
                <a:spcPct val="115000"/>
              </a:lnSpc>
              <a:spcBef>
                <a:spcPts val="0"/>
              </a:spcBef>
              <a:spcAft>
                <a:spcPts val="0"/>
              </a:spcAft>
              <a:buClr>
                <a:schemeClr val="dk1"/>
              </a:buClr>
              <a:buSzPts val="1300"/>
              <a:buFont typeface="Jura"/>
              <a:buNone/>
            </a:pPr>
            <a:r>
              <a:rPr b="1" lang="en" sz="1100">
                <a:solidFill>
                  <a:schemeClr val="dk1"/>
                </a:solidFill>
                <a:highlight>
                  <a:schemeClr val="lt1"/>
                </a:highlight>
                <a:latin typeface="Jura"/>
                <a:ea typeface="Jura"/>
                <a:cs typeface="Jura"/>
                <a:sym typeface="Jura"/>
              </a:rPr>
              <a:t>5. OOPS CONCEPTS:</a:t>
            </a:r>
            <a:endParaRPr sz="1100">
              <a:solidFill>
                <a:schemeClr val="dk1"/>
              </a:solidFill>
              <a:latin typeface="Calibri"/>
              <a:ea typeface="Calibri"/>
              <a:cs typeface="Calibri"/>
              <a:sym typeface="Calibri"/>
            </a:endParaRPr>
          </a:p>
          <a:p>
            <a:pPr indent="-228600" lvl="0" marL="457200" rtl="0" algn="l">
              <a:lnSpc>
                <a:spcPct val="115000"/>
              </a:lnSpc>
              <a:spcBef>
                <a:spcPts val="0"/>
              </a:spcBef>
              <a:spcAft>
                <a:spcPts val="0"/>
              </a:spcAft>
              <a:buClr>
                <a:schemeClr val="dk1"/>
              </a:buClr>
              <a:buSzPts val="1300"/>
              <a:buFont typeface="Jura"/>
              <a:buNone/>
            </a:pPr>
            <a:r>
              <a:t/>
            </a:r>
            <a:endParaRPr sz="1300">
              <a:solidFill>
                <a:schemeClr val="dk1"/>
              </a:solidFill>
              <a:highlight>
                <a:schemeClr val="lt1"/>
              </a:highlight>
              <a:latin typeface="Jura"/>
              <a:ea typeface="Jura"/>
              <a:cs typeface="Jura"/>
              <a:sym typeface="Jura"/>
            </a:endParaRPr>
          </a:p>
          <a:p>
            <a:pPr indent="0" lvl="0" marL="0" rtl="0" algn="l">
              <a:spcBef>
                <a:spcPts val="1500"/>
              </a:spcBef>
              <a:spcAft>
                <a:spcPts val="0"/>
              </a:spcAft>
              <a:buClr>
                <a:schemeClr val="dk1"/>
              </a:buClr>
              <a:buSzPts val="1100"/>
              <a:buFont typeface="Arial"/>
              <a:buNone/>
            </a:pPr>
            <a:r>
              <a:t/>
            </a:r>
            <a:endParaRPr b="1" sz="1300">
              <a:solidFill>
                <a:schemeClr val="dk1"/>
              </a:solidFill>
              <a:highlight>
                <a:schemeClr val="lt1"/>
              </a:highlight>
              <a:latin typeface="Jura"/>
              <a:ea typeface="Jura"/>
              <a:cs typeface="Jura"/>
              <a:sym typeface="Jura"/>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p:txBody>
      </p:sp>
      <p:pic>
        <p:nvPicPr>
          <p:cNvPr id="190" name="Google Shape;190;p29"/>
          <p:cNvPicPr preferRelativeResize="0"/>
          <p:nvPr/>
        </p:nvPicPr>
        <p:blipFill>
          <a:blip r:embed="rId3">
            <a:alphaModFix/>
          </a:blip>
          <a:stretch>
            <a:fillRect/>
          </a:stretch>
        </p:blipFill>
        <p:spPr>
          <a:xfrm>
            <a:off x="1842375" y="2200725"/>
            <a:ext cx="5143501" cy="269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30"/>
          <p:cNvSpPr txBox="1"/>
          <p:nvPr/>
        </p:nvSpPr>
        <p:spPr>
          <a:xfrm>
            <a:off x="3271200" y="104250"/>
            <a:ext cx="26016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Jura"/>
                <a:ea typeface="Jura"/>
                <a:cs typeface="Jura"/>
                <a:sym typeface="Jura"/>
              </a:rPr>
              <a:t>CODE SNIPPETS</a:t>
            </a:r>
            <a:endParaRPr b="1" sz="1800">
              <a:solidFill>
                <a:schemeClr val="dk1"/>
              </a:solidFill>
              <a:latin typeface="Jura"/>
              <a:ea typeface="Jura"/>
              <a:cs typeface="Jura"/>
              <a:sym typeface="Jura"/>
            </a:endParaRPr>
          </a:p>
        </p:txBody>
      </p:sp>
      <p:sp>
        <p:nvSpPr>
          <p:cNvPr id="196" name="Google Shape;196;p30"/>
          <p:cNvSpPr txBox="1"/>
          <p:nvPr/>
        </p:nvSpPr>
        <p:spPr>
          <a:xfrm>
            <a:off x="394200" y="682800"/>
            <a:ext cx="8418900" cy="394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700">
              <a:solidFill>
                <a:schemeClr val="dk1"/>
              </a:solidFill>
              <a:highlight>
                <a:schemeClr val="lt1"/>
              </a:highlight>
              <a:latin typeface="Calibri"/>
              <a:ea typeface="Calibri"/>
              <a:cs typeface="Calibri"/>
              <a:sym typeface="Calibri"/>
            </a:endParaRPr>
          </a:p>
        </p:txBody>
      </p:sp>
      <p:pic>
        <p:nvPicPr>
          <p:cNvPr id="197" name="Google Shape;197;p30"/>
          <p:cNvPicPr preferRelativeResize="0"/>
          <p:nvPr/>
        </p:nvPicPr>
        <p:blipFill>
          <a:blip r:embed="rId4">
            <a:alphaModFix/>
          </a:blip>
          <a:stretch>
            <a:fillRect/>
          </a:stretch>
        </p:blipFill>
        <p:spPr>
          <a:xfrm>
            <a:off x="1579938" y="647275"/>
            <a:ext cx="6057846" cy="4365125"/>
          </a:xfrm>
          <a:prstGeom prst="rect">
            <a:avLst/>
          </a:prstGeom>
          <a:noFill/>
          <a:ln>
            <a:noFill/>
          </a:ln>
        </p:spPr>
      </p:pic>
      <p:pic>
        <p:nvPicPr>
          <p:cNvPr id="198" name="Google Shape;198;p30"/>
          <p:cNvPicPr preferRelativeResize="0"/>
          <p:nvPr/>
        </p:nvPicPr>
        <p:blipFill>
          <a:blip r:embed="rId5">
            <a:alphaModFix/>
          </a:blip>
          <a:stretch>
            <a:fillRect/>
          </a:stretch>
        </p:blipFill>
        <p:spPr>
          <a:xfrm>
            <a:off x="1879288" y="647275"/>
            <a:ext cx="5459149" cy="4365126"/>
          </a:xfrm>
          <a:prstGeom prst="rect">
            <a:avLst/>
          </a:prstGeom>
          <a:noFill/>
          <a:ln>
            <a:noFill/>
          </a:ln>
        </p:spPr>
      </p:pic>
      <p:pic>
        <p:nvPicPr>
          <p:cNvPr id="199" name="Google Shape;199;p30"/>
          <p:cNvPicPr preferRelativeResize="0"/>
          <p:nvPr/>
        </p:nvPicPr>
        <p:blipFill>
          <a:blip r:embed="rId6">
            <a:alphaModFix/>
          </a:blip>
          <a:stretch>
            <a:fillRect/>
          </a:stretch>
        </p:blipFill>
        <p:spPr>
          <a:xfrm>
            <a:off x="557150" y="2037743"/>
            <a:ext cx="8103425" cy="1584187"/>
          </a:xfrm>
          <a:prstGeom prst="rect">
            <a:avLst/>
          </a:prstGeom>
          <a:noFill/>
          <a:ln>
            <a:noFill/>
          </a:ln>
        </p:spPr>
      </p:pic>
      <p:pic>
        <p:nvPicPr>
          <p:cNvPr id="200" name="Google Shape;200;p30"/>
          <p:cNvPicPr preferRelativeResize="0"/>
          <p:nvPr/>
        </p:nvPicPr>
        <p:blipFill>
          <a:blip r:embed="rId7">
            <a:alphaModFix/>
          </a:blip>
          <a:stretch>
            <a:fillRect/>
          </a:stretch>
        </p:blipFill>
        <p:spPr>
          <a:xfrm>
            <a:off x="557150" y="647275"/>
            <a:ext cx="8103422" cy="4365125"/>
          </a:xfrm>
          <a:prstGeom prst="rect">
            <a:avLst/>
          </a:prstGeom>
          <a:noFill/>
          <a:ln>
            <a:noFill/>
          </a:ln>
        </p:spPr>
      </p:pic>
      <p:pic>
        <p:nvPicPr>
          <p:cNvPr id="201" name="Google Shape;201;p30"/>
          <p:cNvPicPr preferRelativeResize="0"/>
          <p:nvPr/>
        </p:nvPicPr>
        <p:blipFill>
          <a:blip r:embed="rId8">
            <a:alphaModFix/>
          </a:blip>
          <a:stretch>
            <a:fillRect/>
          </a:stretch>
        </p:blipFill>
        <p:spPr>
          <a:xfrm>
            <a:off x="557150" y="647275"/>
            <a:ext cx="8103422" cy="436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352325" y="663675"/>
            <a:ext cx="8513102" cy="432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nvSpPr>
        <p:spPr>
          <a:xfrm>
            <a:off x="3587225" y="145950"/>
            <a:ext cx="42708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700">
              <a:solidFill>
                <a:schemeClr val="dk1"/>
              </a:solidFill>
              <a:latin typeface="Jura"/>
              <a:ea typeface="Jura"/>
              <a:cs typeface="Jura"/>
              <a:sym typeface="Jura"/>
            </a:endParaRPr>
          </a:p>
        </p:txBody>
      </p:sp>
      <p:pic>
        <p:nvPicPr>
          <p:cNvPr id="212" name="Google Shape;212;p32"/>
          <p:cNvPicPr preferRelativeResize="0"/>
          <p:nvPr/>
        </p:nvPicPr>
        <p:blipFill>
          <a:blip r:embed="rId3">
            <a:alphaModFix/>
          </a:blip>
          <a:stretch>
            <a:fillRect/>
          </a:stretch>
        </p:blipFill>
        <p:spPr>
          <a:xfrm>
            <a:off x="1520725" y="688175"/>
            <a:ext cx="5838392" cy="43930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3"/>
          <p:cNvPicPr preferRelativeResize="0"/>
          <p:nvPr/>
        </p:nvPicPr>
        <p:blipFill>
          <a:blip r:embed="rId3">
            <a:alphaModFix/>
          </a:blip>
          <a:stretch>
            <a:fillRect/>
          </a:stretch>
        </p:blipFill>
        <p:spPr>
          <a:xfrm>
            <a:off x="1937975" y="447350"/>
            <a:ext cx="5795123" cy="48387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4"/>
          <p:cNvPicPr preferRelativeResize="0"/>
          <p:nvPr/>
        </p:nvPicPr>
        <p:blipFill>
          <a:blip r:embed="rId3">
            <a:alphaModFix/>
          </a:blip>
          <a:stretch>
            <a:fillRect/>
          </a:stretch>
        </p:blipFill>
        <p:spPr>
          <a:xfrm>
            <a:off x="304800" y="1594500"/>
            <a:ext cx="8388552" cy="1804450"/>
          </a:xfrm>
          <a:prstGeom prst="rect">
            <a:avLst/>
          </a:prstGeom>
          <a:noFill/>
          <a:ln>
            <a:noFill/>
          </a:ln>
        </p:spPr>
      </p:pic>
      <p:sp>
        <p:nvSpPr>
          <p:cNvPr id="223" name="Google Shape;223;p34"/>
          <p:cNvSpPr txBox="1"/>
          <p:nvPr/>
        </p:nvSpPr>
        <p:spPr>
          <a:xfrm>
            <a:off x="361025" y="745100"/>
            <a:ext cx="18588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Jura"/>
                <a:ea typeface="Jura"/>
                <a:cs typeface="Jura"/>
                <a:sym typeface="Jura"/>
              </a:rPr>
              <a:t>SQL BACKEND:</a:t>
            </a:r>
            <a:endParaRPr b="1" sz="1500">
              <a:solidFill>
                <a:schemeClr val="dk1"/>
              </a:solidFill>
              <a:latin typeface="Jura"/>
              <a:ea typeface="Jura"/>
              <a:cs typeface="Jura"/>
              <a:sym typeface="Ju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229" name="Google Shape;229;p35"/>
          <p:cNvSpPr txBox="1"/>
          <p:nvPr/>
        </p:nvSpPr>
        <p:spPr>
          <a:xfrm>
            <a:off x="2983678" y="96034"/>
            <a:ext cx="66522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Plan Work for Phase-2</a:t>
            </a:r>
            <a:endParaRPr sz="600">
              <a:solidFill>
                <a:schemeClr val="dk1"/>
              </a:solidFill>
              <a:latin typeface="Jura"/>
              <a:ea typeface="Jura"/>
              <a:cs typeface="Jura"/>
              <a:sym typeface="Jura"/>
            </a:endParaRPr>
          </a:p>
        </p:txBody>
      </p:sp>
      <p:sp>
        <p:nvSpPr>
          <p:cNvPr id="230" name="Google Shape;230;p35"/>
          <p:cNvSpPr txBox="1"/>
          <p:nvPr/>
        </p:nvSpPr>
        <p:spPr>
          <a:xfrm>
            <a:off x="675750" y="936225"/>
            <a:ext cx="7581300" cy="3083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Jura"/>
              <a:buChar char="●"/>
            </a:pPr>
            <a:r>
              <a:rPr lang="en" sz="1800">
                <a:solidFill>
                  <a:schemeClr val="dk1"/>
                </a:solidFill>
                <a:latin typeface="Jura"/>
                <a:ea typeface="Jura"/>
                <a:cs typeface="Jura"/>
                <a:sym typeface="Jura"/>
              </a:rPr>
              <a:t>We are going to </a:t>
            </a:r>
            <a:r>
              <a:rPr lang="en" sz="1800">
                <a:solidFill>
                  <a:schemeClr val="dk1"/>
                </a:solidFill>
                <a:latin typeface="Jura"/>
                <a:ea typeface="Jura"/>
                <a:cs typeface="Jura"/>
                <a:sym typeface="Jura"/>
              </a:rPr>
              <a:t>implement</a:t>
            </a:r>
            <a:r>
              <a:rPr lang="en" sz="1800">
                <a:solidFill>
                  <a:schemeClr val="dk1"/>
                </a:solidFill>
                <a:latin typeface="Jura"/>
                <a:ea typeface="Jura"/>
                <a:cs typeface="Jura"/>
                <a:sym typeface="Jura"/>
              </a:rPr>
              <a:t> the plan that we created in phase-1 to creating a working model in phase-2.</a:t>
            </a:r>
            <a:endParaRPr sz="1800">
              <a:solidFill>
                <a:schemeClr val="dk1"/>
              </a:solidFill>
              <a:latin typeface="Jura"/>
              <a:ea typeface="Jura"/>
              <a:cs typeface="Jura"/>
              <a:sym typeface="Jura"/>
            </a:endParaRPr>
          </a:p>
          <a:p>
            <a:pPr indent="-342900" lvl="0" marL="457200" rtl="0" algn="l">
              <a:spcBef>
                <a:spcPts val="0"/>
              </a:spcBef>
              <a:spcAft>
                <a:spcPts val="0"/>
              </a:spcAft>
              <a:buClr>
                <a:schemeClr val="dk1"/>
              </a:buClr>
              <a:buSzPts val="1800"/>
              <a:buFont typeface="Jura"/>
              <a:buChar char="●"/>
            </a:pPr>
            <a:r>
              <a:rPr lang="en" sz="1800">
                <a:solidFill>
                  <a:schemeClr val="dk1"/>
                </a:solidFill>
                <a:latin typeface="Jura"/>
                <a:ea typeface="Jura"/>
                <a:cs typeface="Jura"/>
                <a:sym typeface="Jura"/>
              </a:rPr>
              <a:t>Actual coding part using Swing for GUI and Mysql for database Management.</a:t>
            </a:r>
            <a:endParaRPr sz="1800">
              <a:solidFill>
                <a:schemeClr val="dk1"/>
              </a:solidFill>
              <a:latin typeface="Jura"/>
              <a:ea typeface="Jura"/>
              <a:cs typeface="Jura"/>
              <a:sym typeface="Jura"/>
            </a:endParaRPr>
          </a:p>
          <a:p>
            <a:pPr indent="-342900" lvl="0" marL="457200" rtl="0" algn="l">
              <a:spcBef>
                <a:spcPts val="0"/>
              </a:spcBef>
              <a:spcAft>
                <a:spcPts val="0"/>
              </a:spcAft>
              <a:buClr>
                <a:schemeClr val="dk1"/>
              </a:buClr>
              <a:buSzPts val="1800"/>
              <a:buFont typeface="Jura"/>
              <a:buChar char="●"/>
            </a:pPr>
            <a:r>
              <a:rPr lang="en" sz="1800">
                <a:solidFill>
                  <a:schemeClr val="dk1"/>
                </a:solidFill>
                <a:latin typeface="Jura"/>
                <a:ea typeface="Jura"/>
                <a:cs typeface="Jura"/>
                <a:sym typeface="Jura"/>
              </a:rPr>
              <a:t>Demonstration of the working of the Ambulance Management System.</a:t>
            </a:r>
            <a:endParaRPr sz="1800">
              <a:solidFill>
                <a:schemeClr val="dk1"/>
              </a:solidFill>
              <a:latin typeface="Jura"/>
              <a:ea typeface="Jura"/>
              <a:cs typeface="Jura"/>
              <a:sym typeface="Ju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graphicFrame>
        <p:nvGraphicFramePr>
          <p:cNvPr id="100" name="Google Shape;100;p18"/>
          <p:cNvGraphicFramePr/>
          <p:nvPr/>
        </p:nvGraphicFramePr>
        <p:xfrm>
          <a:off x="1469165" y="109400"/>
          <a:ext cx="3000000" cy="3000000"/>
        </p:xfrm>
        <a:graphic>
          <a:graphicData uri="http://schemas.openxmlformats.org/drawingml/2006/table">
            <a:tbl>
              <a:tblPr>
                <a:noFill/>
                <a:tableStyleId>{F9FF1FF6-FC5B-4B6F-BD88-C67950039F2C}</a:tableStyleId>
              </a:tblPr>
              <a:tblGrid>
                <a:gridCol w="5954700"/>
              </a:tblGrid>
              <a:tr h="905375">
                <a:tc>
                  <a:txBody>
                    <a:bodyPr/>
                    <a:lstStyle/>
                    <a:p>
                      <a:pPr indent="0" lvl="0" marL="0" marR="0" rtl="0" algn="ctr">
                        <a:lnSpc>
                          <a:spcPct val="100000"/>
                        </a:lnSpc>
                        <a:spcBef>
                          <a:spcPts val="0"/>
                        </a:spcBef>
                        <a:spcAft>
                          <a:spcPts val="0"/>
                        </a:spcAft>
                        <a:buClr>
                          <a:srgbClr val="0000FF"/>
                        </a:buClr>
                        <a:buSzPts val="2200"/>
                        <a:buFont typeface="Times New Roman"/>
                        <a:buNone/>
                      </a:pPr>
                      <a:r>
                        <a:rPr b="1" lang="en" sz="2400">
                          <a:latin typeface="Jura"/>
                          <a:ea typeface="Jura"/>
                          <a:cs typeface="Jura"/>
                          <a:sym typeface="Jura"/>
                        </a:rPr>
                        <a:t>Abstract</a:t>
                      </a:r>
                      <a:endParaRPr sz="800">
                        <a:latin typeface="Jura"/>
                        <a:ea typeface="Jura"/>
                        <a:cs typeface="Jura"/>
                        <a:sym typeface="Jura"/>
                      </a:endParaRPr>
                    </a:p>
                  </a:txBody>
                  <a:tcPr marT="20800" marB="20800" marR="41600" marL="41600"/>
                </a:tc>
              </a:tr>
            </a:tbl>
          </a:graphicData>
        </a:graphic>
      </p:graphicFrame>
      <p:sp>
        <p:nvSpPr>
          <p:cNvPr id="101" name="Google Shape;101;p18"/>
          <p:cNvSpPr txBox="1"/>
          <p:nvPr/>
        </p:nvSpPr>
        <p:spPr>
          <a:xfrm>
            <a:off x="890300" y="1100225"/>
            <a:ext cx="7385400" cy="2098800"/>
          </a:xfrm>
          <a:prstGeom prst="rect">
            <a:avLst/>
          </a:prstGeom>
          <a:noFill/>
          <a:ln>
            <a:noFill/>
          </a:ln>
        </p:spPr>
        <p:txBody>
          <a:bodyPr anchorCtr="0" anchor="t" bIns="91425" lIns="91425" spcFirstLastPara="1" rIns="91425" wrap="square" tIns="91425">
            <a:noAutofit/>
          </a:bodyPr>
          <a:lstStyle/>
          <a:p>
            <a:pPr indent="-336550" lvl="0" marL="457200" rtl="0" algn="just">
              <a:spcBef>
                <a:spcPts val="0"/>
              </a:spcBef>
              <a:spcAft>
                <a:spcPts val="0"/>
              </a:spcAft>
              <a:buClr>
                <a:schemeClr val="dk1"/>
              </a:buClr>
              <a:buSzPts val="1700"/>
              <a:buFont typeface="Jura"/>
              <a:buChar char="●"/>
            </a:pPr>
            <a:r>
              <a:rPr lang="en" sz="1700">
                <a:solidFill>
                  <a:schemeClr val="dk1"/>
                </a:solidFill>
                <a:latin typeface="Jura"/>
                <a:ea typeface="Jura"/>
                <a:cs typeface="Jura"/>
                <a:sym typeface="Jura"/>
              </a:rPr>
              <a:t>Ambulance Services are said to be a ‘mobile hospital’ and it plays an important role of saving patient lives. </a:t>
            </a:r>
            <a:endParaRPr sz="1700">
              <a:solidFill>
                <a:schemeClr val="dk1"/>
              </a:solidFill>
              <a:latin typeface="Jura"/>
              <a:ea typeface="Jura"/>
              <a:cs typeface="Jura"/>
              <a:sym typeface="Jura"/>
            </a:endParaRPr>
          </a:p>
          <a:p>
            <a:pPr indent="-336550" lvl="0" marL="457200" rtl="0" algn="just">
              <a:spcBef>
                <a:spcPts val="0"/>
              </a:spcBef>
              <a:spcAft>
                <a:spcPts val="0"/>
              </a:spcAft>
              <a:buClr>
                <a:schemeClr val="dk1"/>
              </a:buClr>
              <a:buSzPts val="1700"/>
              <a:buFont typeface="Jura"/>
              <a:buChar char="●"/>
            </a:pPr>
            <a:r>
              <a:rPr lang="en" sz="1700">
                <a:solidFill>
                  <a:schemeClr val="dk1"/>
                </a:solidFill>
                <a:latin typeface="Jura"/>
                <a:ea typeface="Jura"/>
                <a:cs typeface="Jura"/>
                <a:sym typeface="Jura"/>
              </a:rPr>
              <a:t>As there is increase in population and traffic congestion the ambulance might get late or might not be available to people who are in need.</a:t>
            </a:r>
            <a:endParaRPr sz="1700">
              <a:solidFill>
                <a:schemeClr val="dk1"/>
              </a:solidFill>
              <a:latin typeface="Jura"/>
              <a:ea typeface="Jura"/>
              <a:cs typeface="Jura"/>
              <a:sym typeface="Jura"/>
            </a:endParaRPr>
          </a:p>
          <a:p>
            <a:pPr indent="-336550" lvl="0" marL="457200" rtl="0" algn="just">
              <a:spcBef>
                <a:spcPts val="0"/>
              </a:spcBef>
              <a:spcAft>
                <a:spcPts val="0"/>
              </a:spcAft>
              <a:buClr>
                <a:schemeClr val="dk1"/>
              </a:buClr>
              <a:buSzPts val="1700"/>
              <a:buFont typeface="Jura"/>
              <a:buChar char="●"/>
            </a:pPr>
            <a:r>
              <a:rPr lang="en" sz="1700">
                <a:solidFill>
                  <a:schemeClr val="dk1"/>
                </a:solidFill>
                <a:highlight>
                  <a:schemeClr val="lt1"/>
                </a:highlight>
                <a:latin typeface="Jura"/>
                <a:ea typeface="Jura"/>
                <a:cs typeface="Jura"/>
                <a:sym typeface="Jura"/>
              </a:rPr>
              <a:t>In today's fast-paced world, the efficient and timely delivery of emergency medical services is paramount. </a:t>
            </a:r>
            <a:endParaRPr sz="1700">
              <a:solidFill>
                <a:schemeClr val="dk1"/>
              </a:solidFill>
              <a:highlight>
                <a:schemeClr val="lt1"/>
              </a:highlight>
              <a:latin typeface="Jura"/>
              <a:ea typeface="Jura"/>
              <a:cs typeface="Jura"/>
              <a:sym typeface="Jura"/>
            </a:endParaRPr>
          </a:p>
          <a:p>
            <a:pPr indent="-336550" lvl="0" marL="457200" rtl="0" algn="just">
              <a:spcBef>
                <a:spcPts val="0"/>
              </a:spcBef>
              <a:spcAft>
                <a:spcPts val="0"/>
              </a:spcAft>
              <a:buClr>
                <a:schemeClr val="dk1"/>
              </a:buClr>
              <a:buSzPts val="1700"/>
              <a:buFont typeface="Jura"/>
              <a:buChar char="●"/>
            </a:pPr>
            <a:r>
              <a:rPr lang="en" sz="1700">
                <a:solidFill>
                  <a:schemeClr val="dk1"/>
                </a:solidFill>
                <a:highlight>
                  <a:schemeClr val="lt1"/>
                </a:highlight>
                <a:latin typeface="Jura"/>
                <a:ea typeface="Jura"/>
                <a:cs typeface="Jura"/>
                <a:sym typeface="Jura"/>
              </a:rPr>
              <a:t>An Ambulance Management System serves as a crucial tool in optimizing and streamlining the operations of emergency medical services, ensuring that precious moments are not lost during critical situations. </a:t>
            </a:r>
            <a:endParaRPr sz="1700">
              <a:solidFill>
                <a:schemeClr val="dk1"/>
              </a:solidFill>
              <a:highlight>
                <a:schemeClr val="lt1"/>
              </a:highlight>
              <a:latin typeface="Jura"/>
              <a:ea typeface="Jura"/>
              <a:cs typeface="Jura"/>
              <a:sym typeface="Jura"/>
            </a:endParaRPr>
          </a:p>
          <a:p>
            <a:pPr indent="-336550" lvl="0" marL="457200" rtl="0" algn="just">
              <a:spcBef>
                <a:spcPts val="0"/>
              </a:spcBef>
              <a:spcAft>
                <a:spcPts val="0"/>
              </a:spcAft>
              <a:buClr>
                <a:schemeClr val="dk1"/>
              </a:buClr>
              <a:buSzPts val="1700"/>
              <a:buFont typeface="Jura"/>
              <a:buChar char="●"/>
            </a:pPr>
            <a:r>
              <a:rPr lang="en" sz="1700">
                <a:solidFill>
                  <a:schemeClr val="dk1"/>
                </a:solidFill>
                <a:highlight>
                  <a:schemeClr val="lt1"/>
                </a:highlight>
                <a:latin typeface="Jura"/>
                <a:ea typeface="Jura"/>
                <a:cs typeface="Jura"/>
                <a:sym typeface="Jura"/>
              </a:rPr>
              <a:t>This comprehensive system integrates cutting-edge technologies with a user-friendly interface to enhance the coordination, communication, and response times of ambulance services.</a:t>
            </a:r>
            <a:endParaRPr sz="1700">
              <a:solidFill>
                <a:schemeClr val="dk1"/>
              </a:solidFill>
              <a:highlight>
                <a:schemeClr val="lt1"/>
              </a:highlight>
              <a:latin typeface="Jura"/>
              <a:ea typeface="Jura"/>
              <a:cs typeface="Jura"/>
              <a:sym typeface="Jura"/>
            </a:endParaRPr>
          </a:p>
          <a:p>
            <a:pPr indent="0" lvl="0" marL="0" rtl="0" algn="l">
              <a:lnSpc>
                <a:spcPct val="115000"/>
              </a:lnSpc>
              <a:spcBef>
                <a:spcPts val="0"/>
              </a:spcBef>
              <a:spcAft>
                <a:spcPts val="0"/>
              </a:spcAft>
              <a:buClr>
                <a:schemeClr val="dk1"/>
              </a:buClr>
              <a:buSzPts val="1100"/>
              <a:buFont typeface="Arial"/>
              <a:buNone/>
            </a:pPr>
            <a:r>
              <a:t/>
            </a:r>
            <a:endParaRPr sz="1700">
              <a:solidFill>
                <a:schemeClr val="dk1"/>
              </a:solidFill>
              <a:highlight>
                <a:schemeClr val="lt1"/>
              </a:highlight>
              <a:latin typeface="Jura"/>
              <a:ea typeface="Jura"/>
              <a:cs typeface="Jura"/>
              <a:sym typeface="Jura"/>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nvSpPr>
        <p:spPr>
          <a:xfrm>
            <a:off x="6244260"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236" name="Google Shape;236;p36"/>
          <p:cNvSpPr txBox="1"/>
          <p:nvPr/>
        </p:nvSpPr>
        <p:spPr>
          <a:xfrm>
            <a:off x="3185670" y="102523"/>
            <a:ext cx="42024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i="0" lang="en" sz="2200" u="none">
                <a:solidFill>
                  <a:schemeClr val="dk1"/>
                </a:solidFill>
                <a:latin typeface="Jura"/>
                <a:ea typeface="Jura"/>
                <a:cs typeface="Jura"/>
                <a:sym typeface="Jura"/>
              </a:rPr>
              <a:t>Results and discussion </a:t>
            </a:r>
            <a:endParaRPr sz="600">
              <a:solidFill>
                <a:schemeClr val="dk1"/>
              </a:solidFill>
              <a:latin typeface="Jura"/>
              <a:ea typeface="Jura"/>
              <a:cs typeface="Jura"/>
              <a:sym typeface="Jura"/>
            </a:endParaRPr>
          </a:p>
        </p:txBody>
      </p:sp>
      <p:sp>
        <p:nvSpPr>
          <p:cNvPr id="237" name="Google Shape;237;p36"/>
          <p:cNvSpPr txBox="1"/>
          <p:nvPr/>
        </p:nvSpPr>
        <p:spPr>
          <a:xfrm>
            <a:off x="537875" y="1055025"/>
            <a:ext cx="7906200" cy="2678100"/>
          </a:xfrm>
          <a:prstGeom prst="rect">
            <a:avLst/>
          </a:prstGeom>
          <a:noFill/>
          <a:ln>
            <a:noFill/>
          </a:ln>
        </p:spPr>
        <p:txBody>
          <a:bodyPr anchorCtr="0" anchor="t" bIns="91425" lIns="91425" spcFirstLastPara="1" rIns="91425" wrap="square" tIns="91425">
            <a:spAutoFit/>
          </a:bodyPr>
          <a:lstStyle/>
          <a:p>
            <a:pPr indent="0" lvl="0" marL="457200" rtl="0" algn="l">
              <a:lnSpc>
                <a:spcPct val="125000"/>
              </a:lnSpc>
              <a:spcBef>
                <a:spcPts val="0"/>
              </a:spcBef>
              <a:spcAft>
                <a:spcPts val="0"/>
              </a:spcAft>
              <a:buNone/>
            </a:pPr>
            <a:r>
              <a:t/>
            </a:r>
            <a:endParaRPr>
              <a:latin typeface="Jura"/>
              <a:ea typeface="Jura"/>
              <a:cs typeface="Jura"/>
              <a:sym typeface="Jura"/>
            </a:endParaRPr>
          </a:p>
          <a:p>
            <a:pPr indent="-336550" lvl="0" marL="457200" rtl="0" algn="l">
              <a:lnSpc>
                <a:spcPct val="125000"/>
              </a:lnSpc>
              <a:spcBef>
                <a:spcPts val="0"/>
              </a:spcBef>
              <a:spcAft>
                <a:spcPts val="0"/>
              </a:spcAft>
              <a:buSzPts val="1700"/>
              <a:buFont typeface="Jura"/>
              <a:buChar char="●"/>
            </a:pPr>
            <a:r>
              <a:rPr lang="en" sz="1700">
                <a:latin typeface="Jura"/>
                <a:ea typeface="Jura"/>
                <a:cs typeface="Jura"/>
                <a:sym typeface="Jura"/>
              </a:rPr>
              <a:t>The application should excel in addressing the general requirements of a prolonged sign-in process, all while ensuring the secure and authentic verification of the user, particularly in the case of drivers.</a:t>
            </a:r>
            <a:endParaRPr sz="1700">
              <a:latin typeface="Jura"/>
              <a:ea typeface="Jura"/>
              <a:cs typeface="Jura"/>
              <a:sym typeface="Jura"/>
            </a:endParaRPr>
          </a:p>
          <a:p>
            <a:pPr indent="0" lvl="0" marL="457200" rtl="0" algn="l">
              <a:lnSpc>
                <a:spcPct val="125000"/>
              </a:lnSpc>
              <a:spcBef>
                <a:spcPts val="0"/>
              </a:spcBef>
              <a:spcAft>
                <a:spcPts val="0"/>
              </a:spcAft>
              <a:buNone/>
            </a:pPr>
            <a:r>
              <a:t/>
            </a:r>
            <a:endParaRPr sz="1700">
              <a:latin typeface="Jura"/>
              <a:ea typeface="Jura"/>
              <a:cs typeface="Jura"/>
              <a:sym typeface="Jura"/>
            </a:endParaRPr>
          </a:p>
          <a:p>
            <a:pPr indent="-336550" lvl="0" marL="457200" rtl="0" algn="l">
              <a:lnSpc>
                <a:spcPct val="125000"/>
              </a:lnSpc>
              <a:spcBef>
                <a:spcPts val="0"/>
              </a:spcBef>
              <a:spcAft>
                <a:spcPts val="0"/>
              </a:spcAft>
              <a:buSzPts val="1700"/>
              <a:buFont typeface="Jura"/>
              <a:buChar char="●"/>
            </a:pPr>
            <a:r>
              <a:rPr lang="en" sz="1700">
                <a:latin typeface="Jura"/>
                <a:ea typeface="Jura"/>
                <a:cs typeface="Jura"/>
                <a:sym typeface="Jura"/>
              </a:rPr>
              <a:t>In this system, the primary function of the hospital is to serve as a database, offering essential and prompt information regarding patients or ambulances</a:t>
            </a:r>
            <a:endParaRPr sz="1700">
              <a:latin typeface="Jura"/>
              <a:ea typeface="Jura"/>
              <a:cs typeface="Jura"/>
              <a:sym typeface="Ju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243" name="Google Shape;243;p37"/>
          <p:cNvSpPr txBox="1"/>
          <p:nvPr/>
        </p:nvSpPr>
        <p:spPr>
          <a:xfrm>
            <a:off x="3705544" y="145843"/>
            <a:ext cx="61734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i="0" lang="en" sz="2200" u="none">
                <a:solidFill>
                  <a:schemeClr val="dk1"/>
                </a:solidFill>
                <a:latin typeface="Jura"/>
                <a:ea typeface="Jura"/>
                <a:cs typeface="Jura"/>
                <a:sym typeface="Jura"/>
              </a:rPr>
              <a:t>Conclusion </a:t>
            </a:r>
            <a:endParaRPr sz="600">
              <a:solidFill>
                <a:schemeClr val="dk1"/>
              </a:solidFill>
              <a:latin typeface="Jura"/>
              <a:ea typeface="Jura"/>
              <a:cs typeface="Jura"/>
              <a:sym typeface="Jura"/>
            </a:endParaRPr>
          </a:p>
        </p:txBody>
      </p:sp>
      <p:sp>
        <p:nvSpPr>
          <p:cNvPr id="244" name="Google Shape;244;p37"/>
          <p:cNvSpPr txBox="1"/>
          <p:nvPr/>
        </p:nvSpPr>
        <p:spPr>
          <a:xfrm>
            <a:off x="734725" y="961825"/>
            <a:ext cx="7681200" cy="33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solidFill>
                  <a:schemeClr val="dk1"/>
                </a:solidFill>
                <a:highlight>
                  <a:schemeClr val="lt1"/>
                </a:highlight>
                <a:latin typeface="Jura"/>
                <a:ea typeface="Jura"/>
                <a:cs typeface="Jura"/>
                <a:sym typeface="Jura"/>
              </a:rPr>
              <a:t>In conclusion, the development of the Ambulance Management System using Java will prove to be a significant stride towards enhancing emergency medical services and improving overall patient care. This system efficiently addresses the critical challenges faced in ambulance management, offering a streamlined and automated approach to dispatch.</a:t>
            </a:r>
            <a:endParaRPr sz="1500">
              <a:solidFill>
                <a:schemeClr val="dk1"/>
              </a:solidFill>
              <a:highlight>
                <a:schemeClr val="lt1"/>
              </a:highlight>
              <a:latin typeface="Jura"/>
              <a:ea typeface="Jura"/>
              <a:cs typeface="Jura"/>
              <a:sym typeface="Jura"/>
            </a:endParaRPr>
          </a:p>
          <a:p>
            <a:pPr indent="0" lvl="0" marL="0" rtl="0" algn="l">
              <a:lnSpc>
                <a:spcPct val="115000"/>
              </a:lnSpc>
              <a:spcBef>
                <a:spcPts val="1500"/>
              </a:spcBef>
              <a:spcAft>
                <a:spcPts val="1500"/>
              </a:spcAft>
              <a:buClr>
                <a:schemeClr val="dk1"/>
              </a:buClr>
              <a:buSzPts val="1100"/>
              <a:buFont typeface="Arial"/>
              <a:buNone/>
            </a:pPr>
            <a:r>
              <a:rPr lang="en" sz="1500">
                <a:solidFill>
                  <a:schemeClr val="dk1"/>
                </a:solidFill>
                <a:highlight>
                  <a:schemeClr val="lt1"/>
                </a:highlight>
                <a:latin typeface="Jura"/>
                <a:ea typeface="Jura"/>
                <a:cs typeface="Jura"/>
                <a:sym typeface="Jura"/>
              </a:rPr>
              <a:t>By leveraging the power of Java, we can create a robust and scalable solution that is not only user-friendly but also adaptable to the dynamic needs of emergency response teams. </a:t>
            </a:r>
            <a:endParaRPr sz="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graphicFrame>
        <p:nvGraphicFramePr>
          <p:cNvPr id="107" name="Google Shape;107;p19"/>
          <p:cNvGraphicFramePr/>
          <p:nvPr/>
        </p:nvGraphicFramePr>
        <p:xfrm>
          <a:off x="1469165" y="109400"/>
          <a:ext cx="3000000" cy="3000000"/>
        </p:xfrm>
        <a:graphic>
          <a:graphicData uri="http://schemas.openxmlformats.org/drawingml/2006/table">
            <a:tbl>
              <a:tblPr>
                <a:noFill/>
                <a:tableStyleId>{F9FF1FF6-FC5B-4B6F-BD88-C67950039F2C}</a:tableStyleId>
              </a:tblPr>
              <a:tblGrid>
                <a:gridCol w="5954700"/>
              </a:tblGrid>
              <a:tr h="905375">
                <a:tc>
                  <a:txBody>
                    <a:bodyPr/>
                    <a:lstStyle/>
                    <a:p>
                      <a:pPr indent="0" lvl="0" marL="0" marR="0" rtl="0" algn="ctr">
                        <a:lnSpc>
                          <a:spcPct val="100000"/>
                        </a:lnSpc>
                        <a:spcBef>
                          <a:spcPts val="0"/>
                        </a:spcBef>
                        <a:spcAft>
                          <a:spcPts val="0"/>
                        </a:spcAft>
                        <a:buClr>
                          <a:srgbClr val="0000FF"/>
                        </a:buClr>
                        <a:buSzPts val="2200"/>
                        <a:buFont typeface="Times New Roman"/>
                        <a:buNone/>
                      </a:pPr>
                      <a:r>
                        <a:rPr b="1" lang="en" sz="2400">
                          <a:latin typeface="Jura"/>
                          <a:ea typeface="Jura"/>
                          <a:cs typeface="Jura"/>
                          <a:sym typeface="Jura"/>
                        </a:rPr>
                        <a:t>Problem Statement</a:t>
                      </a:r>
                      <a:r>
                        <a:rPr b="1" i="0" lang="en" sz="2400" u="none" cap="none" strike="noStrike">
                          <a:latin typeface="Jura"/>
                          <a:ea typeface="Jura"/>
                          <a:cs typeface="Jura"/>
                          <a:sym typeface="Jura"/>
                        </a:rPr>
                        <a:t> </a:t>
                      </a:r>
                      <a:endParaRPr sz="800">
                        <a:latin typeface="Jura"/>
                        <a:ea typeface="Jura"/>
                        <a:cs typeface="Jura"/>
                        <a:sym typeface="Jura"/>
                      </a:endParaRPr>
                    </a:p>
                  </a:txBody>
                  <a:tcPr marT="20800" marB="20800" marR="41600" marL="41600"/>
                </a:tc>
              </a:tr>
            </a:tbl>
          </a:graphicData>
        </a:graphic>
      </p:graphicFrame>
      <p:sp>
        <p:nvSpPr>
          <p:cNvPr id="108" name="Google Shape;108;p19"/>
          <p:cNvSpPr txBox="1"/>
          <p:nvPr/>
        </p:nvSpPr>
        <p:spPr>
          <a:xfrm>
            <a:off x="890300" y="1100225"/>
            <a:ext cx="7385400" cy="20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800">
                <a:solidFill>
                  <a:schemeClr val="dk1"/>
                </a:solidFill>
                <a:highlight>
                  <a:schemeClr val="lt1"/>
                </a:highlight>
                <a:latin typeface="Jura"/>
                <a:ea typeface="Jura"/>
                <a:cs typeface="Jura"/>
                <a:sym typeface="Jura"/>
              </a:rPr>
              <a:t>In the current healthcare landscape, the effectiveness of emergency medical services is hindered by</a:t>
            </a:r>
            <a:endParaRPr sz="1800">
              <a:solidFill>
                <a:schemeClr val="dk1"/>
              </a:solidFill>
              <a:highlight>
                <a:schemeClr val="lt1"/>
              </a:highlight>
              <a:latin typeface="Jura"/>
              <a:ea typeface="Jura"/>
              <a:cs typeface="Jura"/>
              <a:sym typeface="Jura"/>
            </a:endParaRPr>
          </a:p>
          <a:p>
            <a:pPr indent="-342900" lvl="0" marL="457200" rtl="0" algn="l">
              <a:lnSpc>
                <a:spcPct val="115000"/>
              </a:lnSpc>
              <a:spcBef>
                <a:spcPts val="1500"/>
              </a:spcBef>
              <a:spcAft>
                <a:spcPts val="0"/>
              </a:spcAft>
              <a:buClr>
                <a:schemeClr val="dk1"/>
              </a:buClr>
              <a:buSzPts val="1800"/>
              <a:buFont typeface="Jura"/>
              <a:buChar char="●"/>
            </a:pPr>
            <a:r>
              <a:rPr lang="en" sz="1800">
                <a:solidFill>
                  <a:schemeClr val="dk1"/>
                </a:solidFill>
                <a:highlight>
                  <a:schemeClr val="lt1"/>
                </a:highlight>
                <a:latin typeface="Jura"/>
                <a:ea typeface="Jura"/>
                <a:cs typeface="Jura"/>
                <a:sym typeface="Jura"/>
              </a:rPr>
              <a:t> </a:t>
            </a:r>
            <a:r>
              <a:rPr b="1" lang="en" sz="1800">
                <a:solidFill>
                  <a:schemeClr val="dk1"/>
                </a:solidFill>
                <a:highlight>
                  <a:schemeClr val="lt1"/>
                </a:highlight>
                <a:latin typeface="Jura"/>
                <a:ea typeface="Jura"/>
                <a:cs typeface="Jura"/>
                <a:sym typeface="Jura"/>
              </a:rPr>
              <a:t>operational inefficiencies</a:t>
            </a:r>
            <a:endParaRPr b="1" sz="1800">
              <a:solidFill>
                <a:schemeClr val="dk1"/>
              </a:solidFill>
              <a:highlight>
                <a:schemeClr val="lt1"/>
              </a:highlight>
              <a:latin typeface="Jura"/>
              <a:ea typeface="Jura"/>
              <a:cs typeface="Jura"/>
              <a:sym typeface="Jura"/>
            </a:endParaRPr>
          </a:p>
          <a:p>
            <a:pPr indent="-342900" lvl="0" marL="457200" rtl="0" algn="l">
              <a:lnSpc>
                <a:spcPct val="115000"/>
              </a:lnSpc>
              <a:spcBef>
                <a:spcPts val="0"/>
              </a:spcBef>
              <a:spcAft>
                <a:spcPts val="0"/>
              </a:spcAft>
              <a:buClr>
                <a:schemeClr val="dk1"/>
              </a:buClr>
              <a:buSzPts val="1800"/>
              <a:buFont typeface="Jura"/>
              <a:buChar char="●"/>
            </a:pPr>
            <a:r>
              <a:rPr b="1" lang="en" sz="1800">
                <a:solidFill>
                  <a:schemeClr val="dk1"/>
                </a:solidFill>
                <a:highlight>
                  <a:schemeClr val="lt1"/>
                </a:highlight>
                <a:latin typeface="Jura"/>
                <a:ea typeface="Jura"/>
                <a:cs typeface="Jura"/>
                <a:sym typeface="Jura"/>
              </a:rPr>
              <a:t>  lack of real-time communication and</a:t>
            </a:r>
            <a:endParaRPr b="1" sz="1800">
              <a:solidFill>
                <a:schemeClr val="dk1"/>
              </a:solidFill>
              <a:highlight>
                <a:schemeClr val="lt1"/>
              </a:highlight>
              <a:latin typeface="Jura"/>
              <a:ea typeface="Jura"/>
              <a:cs typeface="Jura"/>
              <a:sym typeface="Jura"/>
            </a:endParaRPr>
          </a:p>
          <a:p>
            <a:pPr indent="-342900" lvl="0" marL="457200" rtl="0" algn="l">
              <a:lnSpc>
                <a:spcPct val="115000"/>
              </a:lnSpc>
              <a:spcBef>
                <a:spcPts val="0"/>
              </a:spcBef>
              <a:spcAft>
                <a:spcPts val="0"/>
              </a:spcAft>
              <a:buClr>
                <a:schemeClr val="dk1"/>
              </a:buClr>
              <a:buSzPts val="1800"/>
              <a:buFont typeface="Jura"/>
              <a:buChar char="●"/>
            </a:pPr>
            <a:r>
              <a:rPr b="1" lang="en" sz="1800">
                <a:solidFill>
                  <a:schemeClr val="dk1"/>
                </a:solidFill>
                <a:highlight>
                  <a:schemeClr val="lt1"/>
                </a:highlight>
                <a:latin typeface="Jura"/>
                <a:ea typeface="Jura"/>
                <a:cs typeface="Jura"/>
                <a:sym typeface="Jura"/>
              </a:rPr>
              <a:t> traffic congestions.</a:t>
            </a:r>
            <a:endParaRPr b="1" sz="1800">
              <a:solidFill>
                <a:schemeClr val="dk1"/>
              </a:solidFill>
              <a:highlight>
                <a:schemeClr val="lt1"/>
              </a:highlight>
              <a:latin typeface="Jura"/>
              <a:ea typeface="Jura"/>
              <a:cs typeface="Jura"/>
              <a:sym typeface="Jura"/>
            </a:endParaRPr>
          </a:p>
          <a:p>
            <a:pPr indent="0" lvl="0" marL="457200" rtl="0" algn="l">
              <a:lnSpc>
                <a:spcPct val="115000"/>
              </a:lnSpc>
              <a:spcBef>
                <a:spcPts val="1500"/>
              </a:spcBef>
              <a:spcAft>
                <a:spcPts val="0"/>
              </a:spcAft>
              <a:buNone/>
            </a:pPr>
            <a:r>
              <a:rPr lang="en" sz="1800">
                <a:solidFill>
                  <a:schemeClr val="dk1"/>
                </a:solidFill>
                <a:highlight>
                  <a:schemeClr val="lt1"/>
                </a:highlight>
                <a:latin typeface="Jura"/>
                <a:ea typeface="Jura"/>
                <a:cs typeface="Jura"/>
                <a:sym typeface="Jura"/>
              </a:rPr>
              <a:t>The absence of a centralized and technologically advanced Ambulance Management System makes these challenges, leading to </a:t>
            </a:r>
            <a:r>
              <a:rPr b="1" lang="en" sz="1800">
                <a:solidFill>
                  <a:schemeClr val="dk1"/>
                </a:solidFill>
                <a:highlight>
                  <a:schemeClr val="lt1"/>
                </a:highlight>
                <a:latin typeface="Jura"/>
                <a:ea typeface="Jura"/>
                <a:cs typeface="Jura"/>
                <a:sym typeface="Jura"/>
              </a:rPr>
              <a:t>delayed response times</a:t>
            </a:r>
            <a:r>
              <a:rPr lang="en" sz="1800">
                <a:solidFill>
                  <a:schemeClr val="dk1"/>
                </a:solidFill>
                <a:highlight>
                  <a:schemeClr val="lt1"/>
                </a:highlight>
                <a:latin typeface="Jura"/>
                <a:ea typeface="Jura"/>
                <a:cs typeface="Jura"/>
                <a:sym typeface="Jura"/>
              </a:rPr>
              <a:t> during emergencies, </a:t>
            </a:r>
            <a:r>
              <a:rPr b="1" lang="en" sz="1800">
                <a:solidFill>
                  <a:schemeClr val="dk1"/>
                </a:solidFill>
                <a:highlight>
                  <a:schemeClr val="lt1"/>
                </a:highlight>
                <a:latin typeface="Jura"/>
                <a:ea typeface="Jura"/>
                <a:cs typeface="Jura"/>
                <a:sym typeface="Jura"/>
              </a:rPr>
              <a:t>inefficient allocation of resources</a:t>
            </a:r>
            <a:r>
              <a:rPr lang="en" sz="1800">
                <a:solidFill>
                  <a:schemeClr val="dk1"/>
                </a:solidFill>
                <a:highlight>
                  <a:schemeClr val="lt1"/>
                </a:highlight>
                <a:latin typeface="Jura"/>
                <a:ea typeface="Jura"/>
                <a:cs typeface="Jura"/>
                <a:sym typeface="Jura"/>
              </a:rPr>
              <a:t>, and an overall decrease in the quality of patient care.</a:t>
            </a:r>
            <a:endParaRPr sz="1800">
              <a:solidFill>
                <a:schemeClr val="dk1"/>
              </a:solidFill>
              <a:highlight>
                <a:schemeClr val="lt1"/>
              </a:highlight>
              <a:latin typeface="Jura"/>
              <a:ea typeface="Jura"/>
              <a:cs typeface="Jura"/>
              <a:sym typeface="Jura"/>
            </a:endParaRPr>
          </a:p>
          <a:p>
            <a:pPr indent="0" lvl="0" marL="0" rtl="0" algn="l">
              <a:lnSpc>
                <a:spcPct val="115000"/>
              </a:lnSpc>
              <a:spcBef>
                <a:spcPts val="1500"/>
              </a:spcBef>
              <a:spcAft>
                <a:spcPts val="0"/>
              </a:spcAft>
              <a:buClr>
                <a:schemeClr val="dk1"/>
              </a:buClr>
              <a:buSzPts val="1100"/>
              <a:buFont typeface="Arial"/>
              <a:buNone/>
            </a:pPr>
            <a:r>
              <a:t/>
            </a:r>
            <a:endParaRPr sz="1700">
              <a:solidFill>
                <a:schemeClr val="dk1"/>
              </a:solidFill>
            </a:endParaRPr>
          </a:p>
          <a:p>
            <a:pPr indent="0" lvl="0" marL="0" rtl="0" algn="l">
              <a:spcBef>
                <a:spcPts val="0"/>
              </a:spcBef>
              <a:spcAft>
                <a:spcPts val="0"/>
              </a:spcAft>
              <a:buNone/>
            </a:pPr>
            <a:r>
              <a:t/>
            </a:r>
            <a:endParaRPr sz="1600">
              <a:solidFill>
                <a:schemeClr val="dk1"/>
              </a:solidFill>
              <a:latin typeface="Jura"/>
              <a:ea typeface="Jura"/>
              <a:cs typeface="Jura"/>
              <a:sym typeface="Ju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graphicFrame>
        <p:nvGraphicFramePr>
          <p:cNvPr id="114" name="Google Shape;114;p20"/>
          <p:cNvGraphicFramePr/>
          <p:nvPr/>
        </p:nvGraphicFramePr>
        <p:xfrm>
          <a:off x="1469165" y="109400"/>
          <a:ext cx="3000000" cy="3000000"/>
        </p:xfrm>
        <a:graphic>
          <a:graphicData uri="http://schemas.openxmlformats.org/drawingml/2006/table">
            <a:tbl>
              <a:tblPr>
                <a:noFill/>
                <a:tableStyleId>{F9FF1FF6-FC5B-4B6F-BD88-C67950039F2C}</a:tableStyleId>
              </a:tblPr>
              <a:tblGrid>
                <a:gridCol w="5954700"/>
              </a:tblGrid>
              <a:tr h="905375">
                <a:tc>
                  <a:txBody>
                    <a:bodyPr/>
                    <a:lstStyle/>
                    <a:p>
                      <a:pPr indent="0" lvl="0" marL="0" marR="0" rtl="0" algn="ctr">
                        <a:lnSpc>
                          <a:spcPct val="100000"/>
                        </a:lnSpc>
                        <a:spcBef>
                          <a:spcPts val="0"/>
                        </a:spcBef>
                        <a:spcAft>
                          <a:spcPts val="0"/>
                        </a:spcAft>
                        <a:buClr>
                          <a:srgbClr val="0000FF"/>
                        </a:buClr>
                        <a:buSzPts val="2200"/>
                        <a:buFont typeface="Times New Roman"/>
                        <a:buNone/>
                      </a:pPr>
                      <a:r>
                        <a:rPr b="1" lang="en" sz="2400">
                          <a:latin typeface="Jura"/>
                          <a:ea typeface="Jura"/>
                          <a:cs typeface="Jura"/>
                          <a:sym typeface="Jura"/>
                        </a:rPr>
                        <a:t>Problem Statement</a:t>
                      </a:r>
                      <a:r>
                        <a:rPr b="1" i="0" lang="en" sz="2400" u="none" cap="none" strike="noStrike">
                          <a:latin typeface="Jura"/>
                          <a:ea typeface="Jura"/>
                          <a:cs typeface="Jura"/>
                          <a:sym typeface="Jura"/>
                        </a:rPr>
                        <a:t> </a:t>
                      </a:r>
                      <a:endParaRPr sz="800">
                        <a:latin typeface="Jura"/>
                        <a:ea typeface="Jura"/>
                        <a:cs typeface="Jura"/>
                        <a:sym typeface="Jura"/>
                      </a:endParaRPr>
                    </a:p>
                  </a:txBody>
                  <a:tcPr marT="20800" marB="20800" marR="41600" marL="41600"/>
                </a:tc>
              </a:tr>
            </a:tbl>
          </a:graphicData>
        </a:graphic>
      </p:graphicFrame>
      <p:sp>
        <p:nvSpPr>
          <p:cNvPr id="115" name="Google Shape;115;p20"/>
          <p:cNvSpPr txBox="1"/>
          <p:nvPr/>
        </p:nvSpPr>
        <p:spPr>
          <a:xfrm>
            <a:off x="890300" y="1100225"/>
            <a:ext cx="7385400" cy="209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sz="1700">
              <a:solidFill>
                <a:schemeClr val="dk1"/>
              </a:solidFill>
            </a:endParaRPr>
          </a:p>
          <a:p>
            <a:pPr indent="0" lvl="0" marL="0" rtl="0" algn="l">
              <a:spcBef>
                <a:spcPts val="1500"/>
              </a:spcBef>
              <a:spcAft>
                <a:spcPts val="0"/>
              </a:spcAft>
              <a:buNone/>
            </a:pPr>
            <a:r>
              <a:t/>
            </a:r>
            <a:endParaRPr sz="1600">
              <a:solidFill>
                <a:schemeClr val="dk1"/>
              </a:solidFill>
              <a:latin typeface="Jura"/>
              <a:ea typeface="Jura"/>
              <a:cs typeface="Jura"/>
              <a:sym typeface="Jura"/>
            </a:endParaRPr>
          </a:p>
        </p:txBody>
      </p:sp>
      <p:pic>
        <p:nvPicPr>
          <p:cNvPr id="116" name="Google Shape;116;p20"/>
          <p:cNvPicPr preferRelativeResize="0"/>
          <p:nvPr/>
        </p:nvPicPr>
        <p:blipFill>
          <a:blip r:embed="rId3">
            <a:alphaModFix/>
          </a:blip>
          <a:stretch>
            <a:fillRect/>
          </a:stretch>
        </p:blipFill>
        <p:spPr>
          <a:xfrm>
            <a:off x="170675" y="1300938"/>
            <a:ext cx="3668425" cy="2098800"/>
          </a:xfrm>
          <a:prstGeom prst="rect">
            <a:avLst/>
          </a:prstGeom>
          <a:noFill/>
          <a:ln>
            <a:noFill/>
          </a:ln>
        </p:spPr>
      </p:pic>
      <p:sp>
        <p:nvSpPr>
          <p:cNvPr id="117" name="Google Shape;117;p20"/>
          <p:cNvSpPr txBox="1"/>
          <p:nvPr/>
        </p:nvSpPr>
        <p:spPr>
          <a:xfrm>
            <a:off x="546188" y="3500175"/>
            <a:ext cx="3359700" cy="5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latin typeface="Jura"/>
                <a:ea typeface="Jura"/>
                <a:cs typeface="Jura"/>
                <a:sym typeface="Jura"/>
              </a:rPr>
              <a:t>Average ambulance patient door-to-needle time for non-proportional capacity.</a:t>
            </a:r>
            <a:endParaRPr sz="800">
              <a:solidFill>
                <a:schemeClr val="dk1"/>
              </a:solidFill>
              <a:latin typeface="Jura"/>
              <a:ea typeface="Jura"/>
              <a:cs typeface="Jura"/>
              <a:sym typeface="Jura"/>
            </a:endParaRPr>
          </a:p>
        </p:txBody>
      </p:sp>
      <p:pic>
        <p:nvPicPr>
          <p:cNvPr id="118" name="Google Shape;118;p20"/>
          <p:cNvPicPr preferRelativeResize="0"/>
          <p:nvPr/>
        </p:nvPicPr>
        <p:blipFill>
          <a:blip r:embed="rId4">
            <a:alphaModFix/>
          </a:blip>
          <a:stretch>
            <a:fillRect/>
          </a:stretch>
        </p:blipFill>
        <p:spPr>
          <a:xfrm>
            <a:off x="4306950" y="853375"/>
            <a:ext cx="4282675" cy="2993926"/>
          </a:xfrm>
          <a:prstGeom prst="rect">
            <a:avLst/>
          </a:prstGeom>
          <a:noFill/>
          <a:ln>
            <a:noFill/>
          </a:ln>
        </p:spPr>
      </p:pic>
      <p:sp>
        <p:nvSpPr>
          <p:cNvPr id="119" name="Google Shape;119;p20"/>
          <p:cNvSpPr txBox="1"/>
          <p:nvPr/>
        </p:nvSpPr>
        <p:spPr>
          <a:xfrm>
            <a:off x="4561975" y="4187950"/>
            <a:ext cx="3406500" cy="4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666666"/>
                </a:solidFill>
                <a:highlight>
                  <a:srgbClr val="FFFFFF"/>
                </a:highlight>
                <a:latin typeface="Jura"/>
                <a:ea typeface="Jura"/>
                <a:cs typeface="Jura"/>
                <a:sym typeface="Jura"/>
              </a:rPr>
              <a:t>Queuing model of the smart ambulance system.</a:t>
            </a:r>
            <a:endParaRPr sz="800">
              <a:solidFill>
                <a:schemeClr val="dk1"/>
              </a:solidFill>
              <a:latin typeface="Jura"/>
              <a:ea typeface="Jura"/>
              <a:cs typeface="Jura"/>
              <a:sym typeface="Ju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nvSpPr>
        <p:spPr>
          <a:xfrm>
            <a:off x="6583622" y="4783224"/>
            <a:ext cx="2103322" cy="25775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25" name="Google Shape;125;p21"/>
          <p:cNvSpPr txBox="1"/>
          <p:nvPr/>
        </p:nvSpPr>
        <p:spPr>
          <a:xfrm>
            <a:off x="3247875" y="119149"/>
            <a:ext cx="42933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Literature Review</a:t>
            </a:r>
            <a:r>
              <a:rPr b="1" i="0" lang="en" sz="2200" u="none">
                <a:solidFill>
                  <a:schemeClr val="dk1"/>
                </a:solidFill>
                <a:latin typeface="Jura"/>
                <a:ea typeface="Jura"/>
                <a:cs typeface="Jura"/>
                <a:sym typeface="Jura"/>
              </a:rPr>
              <a:t> </a:t>
            </a:r>
            <a:endParaRPr sz="600">
              <a:solidFill>
                <a:schemeClr val="dk1"/>
              </a:solidFill>
              <a:latin typeface="Jura"/>
              <a:ea typeface="Jura"/>
              <a:cs typeface="Jura"/>
              <a:sym typeface="Jura"/>
            </a:endParaRPr>
          </a:p>
        </p:txBody>
      </p:sp>
      <p:sp>
        <p:nvSpPr>
          <p:cNvPr id="126" name="Google Shape;126;p21"/>
          <p:cNvSpPr txBox="1"/>
          <p:nvPr/>
        </p:nvSpPr>
        <p:spPr>
          <a:xfrm>
            <a:off x="447525" y="991650"/>
            <a:ext cx="7754700" cy="3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Jura"/>
              <a:ea typeface="Jura"/>
              <a:cs typeface="Jura"/>
              <a:sym typeface="Jura"/>
            </a:endParaRPr>
          </a:p>
        </p:txBody>
      </p:sp>
      <p:sp>
        <p:nvSpPr>
          <p:cNvPr id="127" name="Google Shape;127;p21"/>
          <p:cNvSpPr txBox="1"/>
          <p:nvPr/>
        </p:nvSpPr>
        <p:spPr>
          <a:xfrm>
            <a:off x="447525" y="499850"/>
            <a:ext cx="37539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Jura"/>
                <a:ea typeface="Jura"/>
                <a:cs typeface="Jura"/>
                <a:sym typeface="Jura"/>
              </a:rPr>
              <a:t>IEEE Papers that we referred to :</a:t>
            </a:r>
            <a:endParaRPr sz="1100">
              <a:solidFill>
                <a:schemeClr val="dk1"/>
              </a:solidFill>
              <a:latin typeface="Jura"/>
              <a:ea typeface="Jura"/>
              <a:cs typeface="Jura"/>
              <a:sym typeface="Jura"/>
            </a:endParaRPr>
          </a:p>
        </p:txBody>
      </p:sp>
      <p:graphicFrame>
        <p:nvGraphicFramePr>
          <p:cNvPr id="128" name="Google Shape;128;p21"/>
          <p:cNvGraphicFramePr/>
          <p:nvPr/>
        </p:nvGraphicFramePr>
        <p:xfrm>
          <a:off x="962225" y="927575"/>
          <a:ext cx="3000000" cy="3000000"/>
        </p:xfrm>
        <a:graphic>
          <a:graphicData uri="http://schemas.openxmlformats.org/drawingml/2006/table">
            <a:tbl>
              <a:tblPr>
                <a:noFill/>
                <a:tableStyleId>{A032B021-CAE3-409B-9EDE-9BE00A6DD58E}</a:tableStyleId>
              </a:tblPr>
              <a:tblGrid>
                <a:gridCol w="2393550"/>
                <a:gridCol w="2413000"/>
                <a:gridCol w="2413000"/>
              </a:tblGrid>
              <a:tr h="473950">
                <a:tc>
                  <a:txBody>
                    <a:bodyPr/>
                    <a:lstStyle/>
                    <a:p>
                      <a:pPr indent="0" lvl="0" marL="0" rtl="0" algn="ctr">
                        <a:spcBef>
                          <a:spcPts val="0"/>
                        </a:spcBef>
                        <a:spcAft>
                          <a:spcPts val="0"/>
                        </a:spcAft>
                        <a:buNone/>
                      </a:pPr>
                      <a:r>
                        <a:rPr b="1" lang="en" sz="1200">
                          <a:solidFill>
                            <a:schemeClr val="dk1"/>
                          </a:solidFill>
                          <a:highlight>
                            <a:schemeClr val="lt1"/>
                          </a:highlight>
                          <a:latin typeface="Jura"/>
                          <a:ea typeface="Jura"/>
                          <a:cs typeface="Jura"/>
                          <a:sym typeface="Jura"/>
                        </a:rPr>
                        <a:t>TITLE</a:t>
                      </a:r>
                      <a:endParaRPr b="1" sz="12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highlight>
                            <a:schemeClr val="lt1"/>
                          </a:highlight>
                          <a:latin typeface="Jura"/>
                          <a:ea typeface="Jura"/>
                          <a:cs typeface="Jura"/>
                          <a:sym typeface="Jura"/>
                        </a:rPr>
                        <a:t>AUTHORS</a:t>
                      </a:r>
                      <a:endParaRPr b="1" sz="12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sz="1200">
                          <a:solidFill>
                            <a:schemeClr val="dk1"/>
                          </a:solidFill>
                          <a:highlight>
                            <a:schemeClr val="lt1"/>
                          </a:highlight>
                          <a:latin typeface="Jura"/>
                          <a:ea typeface="Jura"/>
                          <a:cs typeface="Jura"/>
                          <a:sym typeface="Jura"/>
                        </a:rPr>
                        <a:t>BRIEF SUMMARY</a:t>
                      </a:r>
                      <a:endParaRPr b="1" sz="1200">
                        <a:solidFill>
                          <a:schemeClr val="dk1"/>
                        </a:solidFill>
                        <a:highlight>
                          <a:schemeClr val="lt1"/>
                        </a:highlight>
                        <a:latin typeface="Jura"/>
                        <a:ea typeface="Jura"/>
                        <a:cs typeface="Jura"/>
                        <a:sym typeface="Jura"/>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highlight>
                            <a:schemeClr val="lt1"/>
                          </a:highlight>
                          <a:latin typeface="Jura"/>
                          <a:ea typeface="Jura"/>
                          <a:cs typeface="Jura"/>
                          <a:sym typeface="Jura"/>
                        </a:rPr>
                        <a:t>Implementation of GUI based Vital Track Ambulance for Patient Health Monitoring</a:t>
                      </a:r>
                      <a:endParaRPr sz="12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latin typeface="Jura"/>
                          <a:ea typeface="Jura"/>
                          <a:cs typeface="Jura"/>
                          <a:sym typeface="Jura"/>
                        </a:rPr>
                        <a:t>D. G. V, L. M, H. P. Viraj, R. V. Mailapur and M. K (2023)</a:t>
                      </a:r>
                      <a:endParaRPr sz="18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150">
                          <a:solidFill>
                            <a:schemeClr val="dk1"/>
                          </a:solidFill>
                          <a:highlight>
                            <a:schemeClr val="lt1"/>
                          </a:highlight>
                          <a:latin typeface="Jura"/>
                          <a:ea typeface="Jura"/>
                          <a:cs typeface="Jura"/>
                          <a:sym typeface="Jura"/>
                        </a:rPr>
                        <a:t>The ambulance is equipped with a real-time communication system that connects it with the database, enabling healthcare professionals to remotely monitor and advise on patient care in Java GUI. </a:t>
                      </a:r>
                      <a:endParaRPr sz="1200">
                        <a:solidFill>
                          <a:schemeClr val="dk1"/>
                        </a:solidFill>
                        <a:highlight>
                          <a:schemeClr val="lt1"/>
                        </a:highlight>
                        <a:latin typeface="Jura"/>
                        <a:ea typeface="Jura"/>
                        <a:cs typeface="Jura"/>
                        <a:sym typeface="Jura"/>
                      </a:endParaRPr>
                    </a:p>
                  </a:txBody>
                  <a:tcPr marT="91425" marB="91425" marR="91425" marL="91425"/>
                </a:tc>
              </a:tr>
              <a:tr h="381000">
                <a:tc>
                  <a:txBody>
                    <a:bodyPr/>
                    <a:lstStyle/>
                    <a:p>
                      <a:pPr indent="0" lvl="0" marL="0" rtl="0" algn="l">
                        <a:spcBef>
                          <a:spcPts val="0"/>
                        </a:spcBef>
                        <a:spcAft>
                          <a:spcPts val="0"/>
                        </a:spcAft>
                        <a:buNone/>
                      </a:pPr>
                      <a:r>
                        <a:rPr lang="en" sz="1200">
                          <a:solidFill>
                            <a:schemeClr val="dk1"/>
                          </a:solidFill>
                          <a:highlight>
                            <a:schemeClr val="lt1"/>
                          </a:highlight>
                          <a:latin typeface="Jura"/>
                          <a:ea typeface="Jura"/>
                          <a:cs typeface="Jura"/>
                          <a:sym typeface="Jura"/>
                        </a:rPr>
                        <a:t>A Novel Smart Ambulance System, Algorithm Design, Modeling, and Performance Analysis</a:t>
                      </a:r>
                      <a:endParaRPr sz="12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latin typeface="Jura"/>
                          <a:ea typeface="Jura"/>
                          <a:cs typeface="Jura"/>
                          <a:sym typeface="Jura"/>
                        </a:rPr>
                        <a:t> MOHAMMADA.R. ABDEEN, MOHAMED HOSSAM AHMED HAFEZ SELIEM, TAREK RAHIL SHELTAMI ,TURKI M. ALGHAMDI, AND MUSTAFA EL-NAINAY </a:t>
                      </a:r>
                      <a:endParaRPr sz="1200">
                        <a:solidFill>
                          <a:schemeClr val="dk1"/>
                        </a:solidFill>
                        <a:highlight>
                          <a:schemeClr val="lt1"/>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200">
                          <a:solidFill>
                            <a:schemeClr val="dk1"/>
                          </a:solidFill>
                          <a:highlight>
                            <a:schemeClr val="lt1"/>
                          </a:highlight>
                          <a:latin typeface="Jura"/>
                          <a:ea typeface="Jura"/>
                          <a:cs typeface="Jura"/>
                          <a:sym typeface="Jura"/>
                        </a:rPr>
                        <a:t>R</a:t>
                      </a:r>
                      <a:r>
                        <a:rPr lang="en" sz="1200">
                          <a:solidFill>
                            <a:schemeClr val="dk1"/>
                          </a:solidFill>
                          <a:highlight>
                            <a:schemeClr val="lt1"/>
                          </a:highlight>
                          <a:latin typeface="Jura"/>
                          <a:ea typeface="Jura"/>
                          <a:cs typeface="Jura"/>
                          <a:sym typeface="Jura"/>
                        </a:rPr>
                        <a:t>oad traffic conditions and hospital information are collected in real-time basis to make optimal decisions (which hospital responds to the patients request and which ambulance it sends,which route the ambulance takes to reach the patient etc)</a:t>
                      </a:r>
                      <a:endParaRPr sz="1200">
                        <a:solidFill>
                          <a:schemeClr val="dk1"/>
                        </a:solidFill>
                        <a:highlight>
                          <a:schemeClr val="lt1"/>
                        </a:highlight>
                        <a:latin typeface="Jura"/>
                        <a:ea typeface="Jura"/>
                        <a:cs typeface="Jura"/>
                        <a:sym typeface="Jura"/>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34" name="Google Shape;134;p22"/>
          <p:cNvSpPr txBox="1"/>
          <p:nvPr/>
        </p:nvSpPr>
        <p:spPr>
          <a:xfrm>
            <a:off x="3247875" y="119149"/>
            <a:ext cx="42933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Literature Review</a:t>
            </a:r>
            <a:r>
              <a:rPr b="1" i="0" lang="en" sz="2200" u="none">
                <a:solidFill>
                  <a:schemeClr val="dk1"/>
                </a:solidFill>
                <a:latin typeface="Jura"/>
                <a:ea typeface="Jura"/>
                <a:cs typeface="Jura"/>
                <a:sym typeface="Jura"/>
              </a:rPr>
              <a:t> </a:t>
            </a:r>
            <a:endParaRPr sz="600">
              <a:solidFill>
                <a:schemeClr val="dk1"/>
              </a:solidFill>
              <a:latin typeface="Jura"/>
              <a:ea typeface="Jura"/>
              <a:cs typeface="Jura"/>
              <a:sym typeface="Jura"/>
            </a:endParaRPr>
          </a:p>
        </p:txBody>
      </p:sp>
      <p:sp>
        <p:nvSpPr>
          <p:cNvPr id="135" name="Google Shape;135;p22"/>
          <p:cNvSpPr txBox="1"/>
          <p:nvPr/>
        </p:nvSpPr>
        <p:spPr>
          <a:xfrm>
            <a:off x="447525" y="991650"/>
            <a:ext cx="7754700" cy="3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Jura"/>
              <a:ea typeface="Jura"/>
              <a:cs typeface="Jura"/>
              <a:sym typeface="Jura"/>
            </a:endParaRPr>
          </a:p>
        </p:txBody>
      </p:sp>
      <p:sp>
        <p:nvSpPr>
          <p:cNvPr id="136" name="Google Shape;136;p22"/>
          <p:cNvSpPr txBox="1"/>
          <p:nvPr/>
        </p:nvSpPr>
        <p:spPr>
          <a:xfrm>
            <a:off x="447525" y="499850"/>
            <a:ext cx="37539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Jura"/>
                <a:ea typeface="Jura"/>
                <a:cs typeface="Jura"/>
                <a:sym typeface="Jura"/>
              </a:rPr>
              <a:t>IEEE Papers that we referred to :</a:t>
            </a:r>
            <a:endParaRPr sz="1100">
              <a:solidFill>
                <a:schemeClr val="dk1"/>
              </a:solidFill>
              <a:latin typeface="Jura"/>
              <a:ea typeface="Jura"/>
              <a:cs typeface="Jura"/>
              <a:sym typeface="Jura"/>
            </a:endParaRPr>
          </a:p>
        </p:txBody>
      </p:sp>
      <p:graphicFrame>
        <p:nvGraphicFramePr>
          <p:cNvPr id="137" name="Google Shape;137;p22"/>
          <p:cNvGraphicFramePr/>
          <p:nvPr/>
        </p:nvGraphicFramePr>
        <p:xfrm>
          <a:off x="528400" y="1279675"/>
          <a:ext cx="3000000" cy="3000000"/>
        </p:xfrm>
        <a:graphic>
          <a:graphicData uri="http://schemas.openxmlformats.org/drawingml/2006/table">
            <a:tbl>
              <a:tblPr>
                <a:noFill/>
                <a:tableStyleId>{A032B021-CAE3-409B-9EDE-9BE00A6DD58E}</a:tableStyleId>
              </a:tblPr>
              <a:tblGrid>
                <a:gridCol w="2413000"/>
                <a:gridCol w="2413000"/>
                <a:gridCol w="2413000"/>
              </a:tblGrid>
              <a:tr h="251150">
                <a:tc>
                  <a:txBody>
                    <a:bodyPr/>
                    <a:lstStyle/>
                    <a:p>
                      <a:pPr indent="0" lvl="0" marL="0" rtl="0" algn="ctr">
                        <a:spcBef>
                          <a:spcPts val="0"/>
                        </a:spcBef>
                        <a:spcAft>
                          <a:spcPts val="0"/>
                        </a:spcAft>
                        <a:buNone/>
                      </a:pPr>
                      <a:r>
                        <a:rPr b="1" lang="en" sz="1100">
                          <a:latin typeface="Jura"/>
                          <a:ea typeface="Jura"/>
                          <a:cs typeface="Jura"/>
                          <a:sym typeface="Jura"/>
                        </a:rPr>
                        <a:t>TITLE</a:t>
                      </a:r>
                      <a:endParaRPr b="1" sz="1100">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sz="1100">
                          <a:latin typeface="Jura"/>
                          <a:ea typeface="Jura"/>
                          <a:cs typeface="Jura"/>
                          <a:sym typeface="Jura"/>
                        </a:rPr>
                        <a:t>AUTHORS</a:t>
                      </a:r>
                      <a:endParaRPr b="1" sz="1100">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sz="1100">
                          <a:latin typeface="Jura"/>
                          <a:ea typeface="Jura"/>
                          <a:cs typeface="Jura"/>
                          <a:sym typeface="Jura"/>
                        </a:rPr>
                        <a:t>BRIEF SUMMARY</a:t>
                      </a:r>
                      <a:endParaRPr b="1" sz="1100">
                        <a:latin typeface="Jura"/>
                        <a:ea typeface="Jura"/>
                        <a:cs typeface="Jura"/>
                        <a:sym typeface="Jura"/>
                      </a:endParaRPr>
                    </a:p>
                  </a:txBody>
                  <a:tcPr marT="91425" marB="91425" marR="91425" marL="91425"/>
                </a:tc>
              </a:tr>
              <a:tr h="2755850">
                <a:tc>
                  <a:txBody>
                    <a:bodyPr/>
                    <a:lstStyle/>
                    <a:p>
                      <a:pPr indent="0" lvl="0" marL="0" rtl="0" algn="l">
                        <a:lnSpc>
                          <a:spcPct val="123913"/>
                        </a:lnSpc>
                        <a:spcBef>
                          <a:spcPts val="0"/>
                        </a:spcBef>
                        <a:spcAft>
                          <a:spcPts val="0"/>
                        </a:spcAft>
                        <a:buClr>
                          <a:schemeClr val="dk1"/>
                        </a:buClr>
                        <a:buSzPts val="1100"/>
                        <a:buFont typeface="Arial"/>
                        <a:buNone/>
                      </a:pPr>
                      <a:r>
                        <a:rPr lang="en" sz="1100">
                          <a:solidFill>
                            <a:srgbClr val="333333"/>
                          </a:solidFill>
                          <a:highlight>
                            <a:srgbClr val="FFFFFF"/>
                          </a:highlight>
                          <a:latin typeface="Jura"/>
                          <a:ea typeface="Jura"/>
                          <a:cs typeface="Jura"/>
                          <a:sym typeface="Jura"/>
                        </a:rPr>
                        <a:t>Design and Implementation of Free Ambulance Service System in Bandar Lampung City Based on Android Mobile Application</a:t>
                      </a:r>
                      <a:endParaRPr sz="1100">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100">
                          <a:solidFill>
                            <a:srgbClr val="333333"/>
                          </a:solidFill>
                          <a:highlight>
                            <a:srgbClr val="FFFFFF"/>
                          </a:highlight>
                          <a:latin typeface="Jura"/>
                          <a:ea typeface="Jura"/>
                          <a:cs typeface="Jura"/>
                          <a:sym typeface="Jura"/>
                        </a:rPr>
                        <a:t>G. F. Nama, C. K. Nugraha and H. D. Septama</a:t>
                      </a:r>
                      <a:endParaRPr sz="1500">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rPr lang="en" sz="1050">
                          <a:solidFill>
                            <a:srgbClr val="333333"/>
                          </a:solidFill>
                          <a:highlight>
                            <a:srgbClr val="FFFFFF"/>
                          </a:highlight>
                          <a:latin typeface="Jura"/>
                          <a:ea typeface="Jura"/>
                          <a:cs typeface="Jura"/>
                          <a:sym typeface="Jura"/>
                        </a:rPr>
                        <a:t>This study builds an application that runs on the Android OS to facilitate the ordering process and free ambulance services for the city of Bandar Lampung to be more efficient. Application was built using the PHP programming language on the Web Service side and the Java programming language on the android application side, using MySQL and Firebase Realtime Database as databases.</a:t>
                      </a:r>
                      <a:endParaRPr sz="1100">
                        <a:latin typeface="Jura"/>
                        <a:ea typeface="Jura"/>
                        <a:cs typeface="Jura"/>
                        <a:sym typeface="Jura"/>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43" name="Google Shape;143;p23"/>
          <p:cNvSpPr txBox="1"/>
          <p:nvPr/>
        </p:nvSpPr>
        <p:spPr>
          <a:xfrm>
            <a:off x="3247875" y="119149"/>
            <a:ext cx="42933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Literature Review</a:t>
            </a:r>
            <a:r>
              <a:rPr b="1" i="0" lang="en" sz="2200" u="none">
                <a:solidFill>
                  <a:schemeClr val="dk1"/>
                </a:solidFill>
                <a:latin typeface="Jura"/>
                <a:ea typeface="Jura"/>
                <a:cs typeface="Jura"/>
                <a:sym typeface="Jura"/>
              </a:rPr>
              <a:t> </a:t>
            </a:r>
            <a:endParaRPr sz="600">
              <a:solidFill>
                <a:schemeClr val="dk1"/>
              </a:solidFill>
              <a:latin typeface="Jura"/>
              <a:ea typeface="Jura"/>
              <a:cs typeface="Jura"/>
              <a:sym typeface="Jura"/>
            </a:endParaRPr>
          </a:p>
        </p:txBody>
      </p:sp>
      <p:sp>
        <p:nvSpPr>
          <p:cNvPr id="144" name="Google Shape;144;p23"/>
          <p:cNvSpPr txBox="1"/>
          <p:nvPr/>
        </p:nvSpPr>
        <p:spPr>
          <a:xfrm>
            <a:off x="447525" y="991650"/>
            <a:ext cx="7754700" cy="3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Jura"/>
              <a:ea typeface="Jura"/>
              <a:cs typeface="Jura"/>
              <a:sym typeface="Jura"/>
            </a:endParaRPr>
          </a:p>
        </p:txBody>
      </p:sp>
      <p:sp>
        <p:nvSpPr>
          <p:cNvPr id="145" name="Google Shape;145;p23"/>
          <p:cNvSpPr txBox="1"/>
          <p:nvPr/>
        </p:nvSpPr>
        <p:spPr>
          <a:xfrm>
            <a:off x="447525" y="499850"/>
            <a:ext cx="37539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Jura"/>
                <a:ea typeface="Jura"/>
                <a:cs typeface="Jura"/>
                <a:sym typeface="Jura"/>
              </a:rPr>
              <a:t>IEEE Papers that we referred to :</a:t>
            </a:r>
            <a:endParaRPr sz="1100">
              <a:solidFill>
                <a:schemeClr val="dk1"/>
              </a:solidFill>
              <a:latin typeface="Jura"/>
              <a:ea typeface="Jura"/>
              <a:cs typeface="Jura"/>
              <a:sym typeface="Jura"/>
            </a:endParaRPr>
          </a:p>
        </p:txBody>
      </p:sp>
      <p:graphicFrame>
        <p:nvGraphicFramePr>
          <p:cNvPr id="146" name="Google Shape;146;p23"/>
          <p:cNvGraphicFramePr/>
          <p:nvPr/>
        </p:nvGraphicFramePr>
        <p:xfrm>
          <a:off x="952500" y="1196050"/>
          <a:ext cx="3000000" cy="3000000"/>
        </p:xfrm>
        <a:graphic>
          <a:graphicData uri="http://schemas.openxmlformats.org/drawingml/2006/table">
            <a:tbl>
              <a:tblPr>
                <a:noFill/>
                <a:tableStyleId>{A032B021-CAE3-409B-9EDE-9BE00A6DD58E}</a:tableStyleId>
              </a:tblPr>
              <a:tblGrid>
                <a:gridCol w="2413000"/>
                <a:gridCol w="2413000"/>
                <a:gridCol w="2413000"/>
              </a:tblGrid>
              <a:tr h="340575">
                <a:tc>
                  <a:txBody>
                    <a:bodyPr/>
                    <a:lstStyle/>
                    <a:p>
                      <a:pPr indent="0" lvl="0" marL="0" rtl="0" algn="ctr">
                        <a:spcBef>
                          <a:spcPts val="0"/>
                        </a:spcBef>
                        <a:spcAft>
                          <a:spcPts val="0"/>
                        </a:spcAft>
                        <a:buNone/>
                      </a:pPr>
                      <a:r>
                        <a:rPr b="1" lang="en">
                          <a:latin typeface="Jura"/>
                          <a:ea typeface="Jura"/>
                          <a:cs typeface="Jura"/>
                          <a:sym typeface="Jura"/>
                        </a:rPr>
                        <a:t>TITLE</a:t>
                      </a:r>
                      <a:endParaRPr b="1">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a:latin typeface="Jura"/>
                          <a:ea typeface="Jura"/>
                          <a:cs typeface="Jura"/>
                          <a:sym typeface="Jura"/>
                        </a:rPr>
                        <a:t>AUTHORS</a:t>
                      </a:r>
                      <a:endParaRPr b="1">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a:latin typeface="Jura"/>
                          <a:ea typeface="Jura"/>
                          <a:cs typeface="Jura"/>
                          <a:sym typeface="Jura"/>
                        </a:rPr>
                        <a:t>BRIEF SUMMARY</a:t>
                      </a:r>
                      <a:endParaRPr b="1">
                        <a:latin typeface="Jura"/>
                        <a:ea typeface="Jura"/>
                        <a:cs typeface="Jura"/>
                        <a:sym typeface="Jura"/>
                      </a:endParaRPr>
                    </a:p>
                  </a:txBody>
                  <a:tcPr marT="91425" marB="91425" marR="91425" marL="91425"/>
                </a:tc>
              </a:tr>
              <a:tr h="2969075">
                <a:tc>
                  <a:txBody>
                    <a:bodyPr/>
                    <a:lstStyle/>
                    <a:p>
                      <a:pPr indent="0" lvl="0" marL="0" rtl="0" algn="l">
                        <a:lnSpc>
                          <a:spcPct val="123913"/>
                        </a:lnSpc>
                        <a:spcBef>
                          <a:spcPts val="0"/>
                        </a:spcBef>
                        <a:spcAft>
                          <a:spcPts val="0"/>
                        </a:spcAft>
                        <a:buNone/>
                      </a:pPr>
                      <a:r>
                        <a:rPr lang="en">
                          <a:solidFill>
                            <a:srgbClr val="333333"/>
                          </a:solidFill>
                          <a:highlight>
                            <a:srgbClr val="FFFFFF"/>
                          </a:highlight>
                          <a:latin typeface="Jura"/>
                          <a:ea typeface="Jura"/>
                          <a:cs typeface="Jura"/>
                          <a:sym typeface="Jura"/>
                        </a:rPr>
                        <a:t>Smart Ambulance Management System with Real-Time Patient Monitoring</a:t>
                      </a:r>
                      <a:endParaRPr>
                        <a:solidFill>
                          <a:srgbClr val="333333"/>
                        </a:solidFill>
                        <a:highlight>
                          <a:srgbClr val="FFFFFF"/>
                        </a:highlight>
                        <a:latin typeface="Jura"/>
                        <a:ea typeface="Jura"/>
                        <a:cs typeface="Jura"/>
                        <a:sym typeface="Jura"/>
                      </a:endParaRPr>
                    </a:p>
                    <a:p>
                      <a:pPr indent="0" lvl="0" marL="0" rtl="0" algn="l">
                        <a:lnSpc>
                          <a:spcPct val="123913"/>
                        </a:lnSpc>
                        <a:spcBef>
                          <a:spcPts val="0"/>
                        </a:spcBef>
                        <a:spcAft>
                          <a:spcPts val="0"/>
                        </a:spcAft>
                        <a:buNone/>
                      </a:pPr>
                      <a:r>
                        <a:t/>
                      </a:r>
                      <a:endParaRPr>
                        <a:solidFill>
                          <a:srgbClr val="333333"/>
                        </a:solidFill>
                        <a:highlight>
                          <a:srgbClr val="FFFFFF"/>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100">
                          <a:solidFill>
                            <a:srgbClr val="333333"/>
                          </a:solidFill>
                          <a:highlight>
                            <a:srgbClr val="FFFFFF"/>
                          </a:highlight>
                          <a:latin typeface="Jura"/>
                          <a:ea typeface="Jura"/>
                          <a:cs typeface="Jura"/>
                          <a:sym typeface="Jura"/>
                        </a:rPr>
                        <a:t>M. Nithyashree, K. P. Nadgir, P. N and R. S. Rajendran</a:t>
                      </a:r>
                      <a:endParaRPr sz="1500">
                        <a:solidFill>
                          <a:schemeClr val="dk1"/>
                        </a:solidFill>
                        <a:latin typeface="Jura"/>
                        <a:ea typeface="Jura"/>
                        <a:cs typeface="Jura"/>
                        <a:sym typeface="Jura"/>
                      </a:endParaRPr>
                    </a:p>
                    <a:p>
                      <a:pPr indent="0" lvl="0" marL="0" rtl="0" algn="l">
                        <a:spcBef>
                          <a:spcPts val="0"/>
                        </a:spcBef>
                        <a:spcAft>
                          <a:spcPts val="0"/>
                        </a:spcAft>
                        <a:buNone/>
                      </a:pPr>
                      <a:r>
                        <a:t/>
                      </a:r>
                      <a:endParaRPr sz="1800">
                        <a:latin typeface="Jura"/>
                        <a:ea typeface="Jura"/>
                        <a:cs typeface="Jura"/>
                        <a:sym typeface="Jura"/>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50">
                          <a:solidFill>
                            <a:srgbClr val="333333"/>
                          </a:solidFill>
                          <a:highlight>
                            <a:srgbClr val="FFFFFF"/>
                          </a:highlight>
                          <a:latin typeface="Jura"/>
                          <a:ea typeface="Jura"/>
                          <a:cs typeface="Jura"/>
                          <a:sym typeface="Jura"/>
                        </a:rPr>
                        <a:t>It comprises a user-friendly mobile application to facilitate the booking and arrival of the ambulance to the patient's spot. The system also integrates primary health sensors such as ECG, temperature, heart rate, and SpO2 monitors, providing continuous, real-time patient health data which is relayed to the hospital authorities</a:t>
                      </a:r>
                      <a:endParaRPr sz="1300">
                        <a:solidFill>
                          <a:schemeClr val="dk1"/>
                        </a:solidFill>
                        <a:latin typeface="Jura"/>
                        <a:ea typeface="Jura"/>
                        <a:cs typeface="Jura"/>
                        <a:sym typeface="Jura"/>
                      </a:endParaRPr>
                    </a:p>
                    <a:p>
                      <a:pPr indent="0" lvl="0" marL="0" rtl="0" algn="l">
                        <a:spcBef>
                          <a:spcPts val="0"/>
                        </a:spcBef>
                        <a:spcAft>
                          <a:spcPts val="0"/>
                        </a:spcAft>
                        <a:buNone/>
                      </a:pPr>
                      <a:r>
                        <a:t/>
                      </a:r>
                      <a:endParaRPr sz="1350">
                        <a:solidFill>
                          <a:srgbClr val="333333"/>
                        </a:solidFill>
                        <a:highlight>
                          <a:srgbClr val="FFFFFF"/>
                        </a:highlight>
                        <a:latin typeface="Jura"/>
                        <a:ea typeface="Jura"/>
                        <a:cs typeface="Jura"/>
                        <a:sym typeface="Jura"/>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nvSpPr>
        <p:spPr>
          <a:xfrm>
            <a:off x="6583622" y="4783224"/>
            <a:ext cx="2103300" cy="1230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800"/>
              <a:buFont typeface="Calibri"/>
              <a:buNone/>
            </a:pPr>
            <a:fld id="{00000000-1234-1234-1234-123412341234}" type="slidenum">
              <a:rPr b="0" i="0" lang="en" sz="800" u="none">
                <a:solidFill>
                  <a:srgbClr val="898989"/>
                </a:solidFill>
                <a:latin typeface="Calibri"/>
                <a:ea typeface="Calibri"/>
                <a:cs typeface="Calibri"/>
                <a:sym typeface="Calibri"/>
              </a:rPr>
              <a:t>‹#›</a:t>
            </a:fld>
            <a:endParaRPr sz="600"/>
          </a:p>
        </p:txBody>
      </p:sp>
      <p:sp>
        <p:nvSpPr>
          <p:cNvPr id="152" name="Google Shape;152;p24"/>
          <p:cNvSpPr txBox="1"/>
          <p:nvPr/>
        </p:nvSpPr>
        <p:spPr>
          <a:xfrm>
            <a:off x="3247875" y="119149"/>
            <a:ext cx="4293300" cy="380700"/>
          </a:xfrm>
          <a:prstGeom prst="rect">
            <a:avLst/>
          </a:prstGeom>
          <a:noFill/>
          <a:ln>
            <a:noFill/>
          </a:ln>
        </p:spPr>
        <p:txBody>
          <a:bodyPr anchorCtr="0" anchor="t" bIns="20775" lIns="41575" spcFirstLastPara="1" rIns="41575" wrap="square" tIns="20775">
            <a:spAutoFit/>
          </a:bodyPr>
          <a:lstStyle/>
          <a:p>
            <a:pPr indent="0" lvl="0" marL="0" marR="0" rtl="0" algn="l">
              <a:lnSpc>
                <a:spcPct val="100000"/>
              </a:lnSpc>
              <a:spcBef>
                <a:spcPts val="0"/>
              </a:spcBef>
              <a:spcAft>
                <a:spcPts val="0"/>
              </a:spcAft>
              <a:buClr>
                <a:srgbClr val="984807"/>
              </a:buClr>
              <a:buSzPts val="2200"/>
              <a:buFont typeface="Calibri"/>
              <a:buNone/>
            </a:pPr>
            <a:r>
              <a:rPr b="1" lang="en" sz="2200">
                <a:solidFill>
                  <a:schemeClr val="dk1"/>
                </a:solidFill>
                <a:latin typeface="Jura"/>
                <a:ea typeface="Jura"/>
                <a:cs typeface="Jura"/>
                <a:sym typeface="Jura"/>
              </a:rPr>
              <a:t>Literature Review</a:t>
            </a:r>
            <a:r>
              <a:rPr b="1" i="0" lang="en" sz="2200" u="none">
                <a:solidFill>
                  <a:schemeClr val="dk1"/>
                </a:solidFill>
                <a:latin typeface="Jura"/>
                <a:ea typeface="Jura"/>
                <a:cs typeface="Jura"/>
                <a:sym typeface="Jura"/>
              </a:rPr>
              <a:t> </a:t>
            </a:r>
            <a:endParaRPr sz="600">
              <a:solidFill>
                <a:schemeClr val="dk1"/>
              </a:solidFill>
              <a:latin typeface="Jura"/>
              <a:ea typeface="Jura"/>
              <a:cs typeface="Jura"/>
              <a:sym typeface="Jura"/>
            </a:endParaRPr>
          </a:p>
        </p:txBody>
      </p:sp>
      <p:sp>
        <p:nvSpPr>
          <p:cNvPr id="153" name="Google Shape;153;p24"/>
          <p:cNvSpPr txBox="1"/>
          <p:nvPr/>
        </p:nvSpPr>
        <p:spPr>
          <a:xfrm>
            <a:off x="447525" y="991650"/>
            <a:ext cx="7754700" cy="35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Jura"/>
              <a:ea typeface="Jura"/>
              <a:cs typeface="Jura"/>
              <a:sym typeface="Jura"/>
            </a:endParaRPr>
          </a:p>
        </p:txBody>
      </p:sp>
      <p:sp>
        <p:nvSpPr>
          <p:cNvPr id="154" name="Google Shape;154;p24"/>
          <p:cNvSpPr txBox="1"/>
          <p:nvPr/>
        </p:nvSpPr>
        <p:spPr>
          <a:xfrm>
            <a:off x="447525" y="499850"/>
            <a:ext cx="37539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Jura"/>
                <a:ea typeface="Jura"/>
                <a:cs typeface="Jura"/>
                <a:sym typeface="Jura"/>
              </a:rPr>
              <a:t>IEEE Papers that we referred to :</a:t>
            </a:r>
            <a:endParaRPr sz="1100">
              <a:solidFill>
                <a:schemeClr val="dk1"/>
              </a:solidFill>
              <a:latin typeface="Jura"/>
              <a:ea typeface="Jura"/>
              <a:cs typeface="Jura"/>
              <a:sym typeface="Jura"/>
            </a:endParaRPr>
          </a:p>
        </p:txBody>
      </p:sp>
      <p:graphicFrame>
        <p:nvGraphicFramePr>
          <p:cNvPr id="155" name="Google Shape;155;p24"/>
          <p:cNvGraphicFramePr/>
          <p:nvPr/>
        </p:nvGraphicFramePr>
        <p:xfrm>
          <a:off x="952500" y="1132450"/>
          <a:ext cx="3000000" cy="3000000"/>
        </p:xfrm>
        <a:graphic>
          <a:graphicData uri="http://schemas.openxmlformats.org/drawingml/2006/table">
            <a:tbl>
              <a:tblPr>
                <a:noFill/>
                <a:tableStyleId>{A032B021-CAE3-409B-9EDE-9BE00A6DD58E}</a:tableStyleId>
              </a:tblPr>
              <a:tblGrid>
                <a:gridCol w="2413000"/>
                <a:gridCol w="2413000"/>
                <a:gridCol w="2413000"/>
              </a:tblGrid>
              <a:tr h="389050">
                <a:tc>
                  <a:txBody>
                    <a:bodyPr/>
                    <a:lstStyle/>
                    <a:p>
                      <a:pPr indent="0" lvl="0" marL="0" rtl="0" algn="ctr">
                        <a:spcBef>
                          <a:spcPts val="0"/>
                        </a:spcBef>
                        <a:spcAft>
                          <a:spcPts val="0"/>
                        </a:spcAft>
                        <a:buNone/>
                      </a:pPr>
                      <a:r>
                        <a:rPr b="1" lang="en">
                          <a:latin typeface="Jura"/>
                          <a:ea typeface="Jura"/>
                          <a:cs typeface="Jura"/>
                          <a:sym typeface="Jura"/>
                        </a:rPr>
                        <a:t>TITLE</a:t>
                      </a:r>
                      <a:endParaRPr b="1">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a:latin typeface="Jura"/>
                          <a:ea typeface="Jura"/>
                          <a:cs typeface="Jura"/>
                          <a:sym typeface="Jura"/>
                        </a:rPr>
                        <a:t>AUTHORS</a:t>
                      </a:r>
                      <a:endParaRPr b="1">
                        <a:latin typeface="Jura"/>
                        <a:ea typeface="Jura"/>
                        <a:cs typeface="Jura"/>
                        <a:sym typeface="Jura"/>
                      </a:endParaRPr>
                    </a:p>
                  </a:txBody>
                  <a:tcPr marT="91425" marB="91425" marR="91425" marL="91425"/>
                </a:tc>
                <a:tc>
                  <a:txBody>
                    <a:bodyPr/>
                    <a:lstStyle/>
                    <a:p>
                      <a:pPr indent="0" lvl="0" marL="0" rtl="0" algn="ctr">
                        <a:spcBef>
                          <a:spcPts val="0"/>
                        </a:spcBef>
                        <a:spcAft>
                          <a:spcPts val="0"/>
                        </a:spcAft>
                        <a:buNone/>
                      </a:pPr>
                      <a:r>
                        <a:rPr b="1" lang="en">
                          <a:latin typeface="Jura"/>
                          <a:ea typeface="Jura"/>
                          <a:cs typeface="Jura"/>
                          <a:sym typeface="Jura"/>
                        </a:rPr>
                        <a:t>BRIEF SUMMARY</a:t>
                      </a:r>
                      <a:endParaRPr b="1">
                        <a:latin typeface="Jura"/>
                        <a:ea typeface="Jura"/>
                        <a:cs typeface="Jura"/>
                        <a:sym typeface="Jura"/>
                      </a:endParaRPr>
                    </a:p>
                  </a:txBody>
                  <a:tcPr marT="91425" marB="91425" marR="91425" marL="91425"/>
                </a:tc>
              </a:tr>
              <a:tr h="3170700">
                <a:tc>
                  <a:txBody>
                    <a:bodyPr/>
                    <a:lstStyle/>
                    <a:p>
                      <a:pPr indent="0" lvl="0" marL="0" rtl="0" algn="l">
                        <a:lnSpc>
                          <a:spcPct val="123913"/>
                        </a:lnSpc>
                        <a:spcBef>
                          <a:spcPts val="0"/>
                        </a:spcBef>
                        <a:spcAft>
                          <a:spcPts val="0"/>
                        </a:spcAft>
                        <a:buNone/>
                      </a:pPr>
                      <a:r>
                        <a:rPr lang="en">
                          <a:solidFill>
                            <a:srgbClr val="333333"/>
                          </a:solidFill>
                          <a:highlight>
                            <a:srgbClr val="FFFFFF"/>
                          </a:highlight>
                          <a:latin typeface="Jura"/>
                          <a:ea typeface="Jura"/>
                          <a:cs typeface="Jura"/>
                          <a:sym typeface="Jura"/>
                        </a:rPr>
                        <a:t>Smart Ambulance for Traffic Management System</a:t>
                      </a:r>
                      <a:endParaRPr>
                        <a:solidFill>
                          <a:srgbClr val="333333"/>
                        </a:solidFill>
                        <a:highlight>
                          <a:srgbClr val="FFFFFF"/>
                        </a:highlight>
                        <a:latin typeface="Jura"/>
                        <a:ea typeface="Jura"/>
                        <a:cs typeface="Jura"/>
                        <a:sym typeface="Jura"/>
                      </a:endParaRPr>
                    </a:p>
                    <a:p>
                      <a:pPr indent="0" lvl="0" marL="0" rtl="0" algn="l">
                        <a:lnSpc>
                          <a:spcPct val="123913"/>
                        </a:lnSpc>
                        <a:spcBef>
                          <a:spcPts val="0"/>
                        </a:spcBef>
                        <a:spcAft>
                          <a:spcPts val="0"/>
                        </a:spcAft>
                        <a:buNone/>
                      </a:pPr>
                      <a:r>
                        <a:t/>
                      </a:r>
                      <a:endParaRPr>
                        <a:solidFill>
                          <a:srgbClr val="333333"/>
                        </a:solidFill>
                        <a:highlight>
                          <a:srgbClr val="FFFFFF"/>
                        </a:highlight>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t/>
                      </a:r>
                      <a:endParaRPr sz="1500">
                        <a:solidFill>
                          <a:schemeClr val="dk1"/>
                        </a:solidFill>
                        <a:latin typeface="Jura"/>
                        <a:ea typeface="Jura"/>
                        <a:cs typeface="Jura"/>
                        <a:sym typeface="Jura"/>
                      </a:endParaRPr>
                    </a:p>
                    <a:p>
                      <a:pPr indent="0" lvl="0" marL="0" rtl="0" algn="l">
                        <a:spcBef>
                          <a:spcPts val="0"/>
                        </a:spcBef>
                        <a:spcAft>
                          <a:spcPts val="0"/>
                        </a:spcAft>
                        <a:buClr>
                          <a:schemeClr val="dk1"/>
                        </a:buClr>
                        <a:buSzPts val="1100"/>
                        <a:buFont typeface="Arial"/>
                        <a:buNone/>
                      </a:pPr>
                      <a:r>
                        <a:rPr lang="en">
                          <a:solidFill>
                            <a:srgbClr val="333333"/>
                          </a:solidFill>
                          <a:highlight>
                            <a:srgbClr val="FFFFFF"/>
                          </a:highlight>
                          <a:latin typeface="Jura"/>
                          <a:ea typeface="Jura"/>
                          <a:cs typeface="Jura"/>
                          <a:sym typeface="Jura"/>
                        </a:rPr>
                        <a:t>M. P. Karthikeyan, S. R, M. K and K. G</a:t>
                      </a:r>
                      <a:endParaRPr sz="1800">
                        <a:latin typeface="Jura"/>
                        <a:ea typeface="Jura"/>
                        <a:cs typeface="Jura"/>
                        <a:sym typeface="Jura"/>
                      </a:endParaRPr>
                    </a:p>
                  </a:txBody>
                  <a:tcPr marT="91425" marB="91425" marR="91425" marL="91425"/>
                </a:tc>
                <a:tc>
                  <a:txBody>
                    <a:bodyPr/>
                    <a:lstStyle/>
                    <a:p>
                      <a:pPr indent="0" lvl="0" marL="0" rtl="0" algn="l">
                        <a:spcBef>
                          <a:spcPts val="0"/>
                        </a:spcBef>
                        <a:spcAft>
                          <a:spcPts val="0"/>
                        </a:spcAft>
                        <a:buNone/>
                      </a:pPr>
                      <a:r>
                        <a:t/>
                      </a:r>
                      <a:endParaRPr sz="1100">
                        <a:solidFill>
                          <a:schemeClr val="dk1"/>
                        </a:solidFill>
                        <a:latin typeface="Jura"/>
                        <a:ea typeface="Jura"/>
                        <a:cs typeface="Jura"/>
                        <a:sym typeface="Jura"/>
                      </a:endParaRPr>
                    </a:p>
                    <a:p>
                      <a:pPr indent="0" lvl="0" marL="0" rtl="0" algn="l">
                        <a:spcBef>
                          <a:spcPts val="0"/>
                        </a:spcBef>
                        <a:spcAft>
                          <a:spcPts val="0"/>
                        </a:spcAft>
                        <a:buNone/>
                      </a:pPr>
                      <a:r>
                        <a:rPr lang="en" sz="1350">
                          <a:solidFill>
                            <a:srgbClr val="333333"/>
                          </a:solidFill>
                          <a:highlight>
                            <a:srgbClr val="FFFFFF"/>
                          </a:highlight>
                          <a:latin typeface="Jura"/>
                          <a:ea typeface="Jura"/>
                          <a:cs typeface="Jura"/>
                          <a:sym typeface="Jura"/>
                        </a:rPr>
                        <a:t>The main objective of this project is to decrease the travelling time of the ambulance. It enriches users with prior information about traffic local convenience real time running information which reduced the travelling time of the commuters and enhances the survival rate.</a:t>
                      </a:r>
                      <a:endParaRPr sz="1350">
                        <a:solidFill>
                          <a:srgbClr val="333333"/>
                        </a:solidFill>
                        <a:highlight>
                          <a:srgbClr val="FFFFFF"/>
                        </a:highlight>
                        <a:latin typeface="Jura"/>
                        <a:ea typeface="Jura"/>
                        <a:cs typeface="Jura"/>
                        <a:sym typeface="Jura"/>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25"/>
          <p:cNvGraphicFramePr/>
          <p:nvPr/>
        </p:nvGraphicFramePr>
        <p:xfrm>
          <a:off x="639475" y="619138"/>
          <a:ext cx="3000000" cy="3000000"/>
        </p:xfrm>
        <a:graphic>
          <a:graphicData uri="http://schemas.openxmlformats.org/drawingml/2006/table">
            <a:tbl>
              <a:tblPr>
                <a:noFill/>
                <a:tableStyleId>{A032B021-CAE3-409B-9EDE-9BE00A6DD58E}</a:tableStyleId>
              </a:tblPr>
              <a:tblGrid>
                <a:gridCol w="3994325"/>
                <a:gridCol w="3994325"/>
              </a:tblGrid>
              <a:tr h="37315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Jura"/>
                          <a:ea typeface="Jura"/>
                          <a:cs typeface="Jura"/>
                          <a:sym typeface="Jura"/>
                        </a:rPr>
                        <a:t>Proposed System</a:t>
                      </a:r>
                      <a:endParaRPr b="1">
                        <a:latin typeface="Jura"/>
                        <a:ea typeface="Jura"/>
                        <a:cs typeface="Jura"/>
                        <a:sym typeface="Jura"/>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Jura"/>
                          <a:ea typeface="Jura"/>
                          <a:cs typeface="Jura"/>
                          <a:sym typeface="Jura"/>
                        </a:rPr>
                        <a:t>Existing System </a:t>
                      </a:r>
                      <a:endParaRPr b="1">
                        <a:latin typeface="Jura"/>
                        <a:ea typeface="Jura"/>
                        <a:cs typeface="Jura"/>
                        <a:sym typeface="Jura"/>
                      </a:endParaRPr>
                    </a:p>
                  </a:txBody>
                  <a:tcPr marT="91425" marB="91425" marR="91425" marL="91425"/>
                </a:tc>
              </a:tr>
              <a:tr h="3789225">
                <a:tc>
                  <a:txBody>
                    <a:bodyPr/>
                    <a:lstStyle/>
                    <a:p>
                      <a:pPr indent="-317500" lvl="0" marL="457200" rtl="0" algn="l">
                        <a:spcBef>
                          <a:spcPts val="0"/>
                        </a:spcBef>
                        <a:spcAft>
                          <a:spcPts val="0"/>
                        </a:spcAft>
                        <a:buSzPts val="1400"/>
                        <a:buFont typeface="Jura"/>
                        <a:buChar char="●"/>
                      </a:pPr>
                      <a:r>
                        <a:rPr lang="en">
                          <a:latin typeface="Jura"/>
                          <a:ea typeface="Jura"/>
                          <a:cs typeface="Jura"/>
                          <a:sym typeface="Jura"/>
                        </a:rPr>
                        <a:t>An </a:t>
                      </a:r>
                      <a:r>
                        <a:rPr lang="en">
                          <a:latin typeface="Jura"/>
                          <a:ea typeface="Jura"/>
                          <a:cs typeface="Jura"/>
                          <a:sym typeface="Jura"/>
                        </a:rPr>
                        <a:t>efficient</a:t>
                      </a:r>
                      <a:r>
                        <a:rPr lang="en">
                          <a:latin typeface="Jura"/>
                          <a:ea typeface="Jura"/>
                          <a:cs typeface="Jura"/>
                          <a:sym typeface="Jura"/>
                        </a:rPr>
                        <a:t> java platform to store ambulance data with </a:t>
                      </a:r>
                      <a:r>
                        <a:rPr lang="en">
                          <a:latin typeface="Jura"/>
                          <a:ea typeface="Jura"/>
                          <a:cs typeface="Jura"/>
                          <a:sym typeface="Jura"/>
                        </a:rPr>
                        <a:t>status</a:t>
                      </a:r>
                      <a:r>
                        <a:rPr lang="en">
                          <a:latin typeface="Jura"/>
                          <a:ea typeface="Jura"/>
                          <a:cs typeface="Jura"/>
                          <a:sym typeface="Jura"/>
                        </a:rPr>
                        <a:t> availability .</a:t>
                      </a:r>
                      <a:endParaRPr>
                        <a:latin typeface="Jura"/>
                        <a:ea typeface="Jura"/>
                        <a:cs typeface="Jura"/>
                        <a:sym typeface="Jura"/>
                      </a:endParaRPr>
                    </a:p>
                    <a:p>
                      <a:pPr indent="-317500" lvl="0" marL="457200" rtl="0" algn="l">
                        <a:spcBef>
                          <a:spcPts val="0"/>
                        </a:spcBef>
                        <a:spcAft>
                          <a:spcPts val="0"/>
                        </a:spcAft>
                        <a:buSzPts val="1400"/>
                        <a:buFont typeface="Jura"/>
                        <a:buChar char="●"/>
                      </a:pPr>
                      <a:r>
                        <a:rPr lang="en">
                          <a:latin typeface="Jura"/>
                          <a:ea typeface="Jura"/>
                          <a:cs typeface="Jura"/>
                          <a:sym typeface="Jura"/>
                        </a:rPr>
                        <a:t>Option to view all the ambulance data and choose from the ones available.</a:t>
                      </a:r>
                      <a:endParaRPr>
                        <a:latin typeface="Jura"/>
                        <a:ea typeface="Jura"/>
                        <a:cs typeface="Jura"/>
                        <a:sym typeface="Jura"/>
                      </a:endParaRPr>
                    </a:p>
                    <a:p>
                      <a:pPr indent="-317500" lvl="0" marL="457200" rtl="0" algn="l">
                        <a:spcBef>
                          <a:spcPts val="0"/>
                        </a:spcBef>
                        <a:spcAft>
                          <a:spcPts val="0"/>
                        </a:spcAft>
                        <a:buSzPts val="1400"/>
                        <a:buFont typeface="Jura"/>
                        <a:buChar char="●"/>
                      </a:pPr>
                      <a:r>
                        <a:rPr lang="en">
                          <a:latin typeface="Jura"/>
                          <a:ea typeface="Jura"/>
                          <a:cs typeface="Jura"/>
                          <a:sym typeface="Jura"/>
                        </a:rPr>
                        <a:t>Aids for fast and efficient </a:t>
                      </a:r>
                      <a:r>
                        <a:rPr lang="en">
                          <a:latin typeface="Jura"/>
                          <a:ea typeface="Jura"/>
                          <a:cs typeface="Jura"/>
                          <a:sym typeface="Jura"/>
                        </a:rPr>
                        <a:t>management</a:t>
                      </a:r>
                      <a:r>
                        <a:rPr lang="en">
                          <a:latin typeface="Jura"/>
                          <a:ea typeface="Jura"/>
                          <a:cs typeface="Jura"/>
                          <a:sym typeface="Jura"/>
                        </a:rPr>
                        <a:t> of ambulances by </a:t>
                      </a:r>
                      <a:r>
                        <a:rPr lang="en">
                          <a:latin typeface="Jura"/>
                          <a:ea typeface="Jura"/>
                          <a:cs typeface="Jura"/>
                          <a:sym typeface="Jura"/>
                        </a:rPr>
                        <a:t>the</a:t>
                      </a:r>
                      <a:r>
                        <a:rPr lang="en">
                          <a:latin typeface="Jura"/>
                          <a:ea typeface="Jura"/>
                          <a:cs typeface="Jura"/>
                          <a:sym typeface="Jura"/>
                        </a:rPr>
                        <a:t> hospital in order to prevent mismanagement and delays to dispatch </a:t>
                      </a:r>
                      <a:r>
                        <a:rPr lang="en">
                          <a:latin typeface="Jura"/>
                          <a:ea typeface="Jura"/>
                          <a:cs typeface="Jura"/>
                          <a:sym typeface="Jura"/>
                        </a:rPr>
                        <a:t>ambulances</a:t>
                      </a:r>
                      <a:r>
                        <a:rPr lang="en">
                          <a:latin typeface="Jura"/>
                          <a:ea typeface="Jura"/>
                          <a:cs typeface="Jura"/>
                          <a:sym typeface="Jura"/>
                        </a:rPr>
                        <a:t> in </a:t>
                      </a:r>
                      <a:r>
                        <a:rPr lang="en">
                          <a:latin typeface="Jura"/>
                          <a:ea typeface="Jura"/>
                          <a:cs typeface="Jura"/>
                          <a:sym typeface="Jura"/>
                        </a:rPr>
                        <a:t>emergency</a:t>
                      </a:r>
                      <a:r>
                        <a:rPr lang="en">
                          <a:latin typeface="Jura"/>
                          <a:ea typeface="Jura"/>
                          <a:cs typeface="Jura"/>
                          <a:sym typeface="Jura"/>
                        </a:rPr>
                        <a:t> situations.</a:t>
                      </a:r>
                      <a:endParaRPr>
                        <a:latin typeface="Jura"/>
                        <a:ea typeface="Jura"/>
                        <a:cs typeface="Jura"/>
                        <a:sym typeface="Jura"/>
                      </a:endParaRPr>
                    </a:p>
                  </a:txBody>
                  <a:tcPr marT="91425" marB="91425" marR="91425" marL="91425"/>
                </a:tc>
                <a:tc>
                  <a:txBody>
                    <a:bodyPr/>
                    <a:lstStyle/>
                    <a:p>
                      <a:pPr indent="-317500" lvl="0" marL="457200" rtl="0" algn="l">
                        <a:spcBef>
                          <a:spcPts val="0"/>
                        </a:spcBef>
                        <a:spcAft>
                          <a:spcPts val="0"/>
                        </a:spcAft>
                        <a:buSzPts val="1400"/>
                        <a:buFont typeface="Jura"/>
                        <a:buChar char="●"/>
                      </a:pPr>
                      <a:r>
                        <a:rPr lang="en">
                          <a:latin typeface="Jura"/>
                          <a:ea typeface="Jura"/>
                          <a:cs typeface="Jura"/>
                          <a:sym typeface="Jura"/>
                        </a:rPr>
                        <a:t>In emergency cases the driver will face difficulty to reach accident spot in minimum amount of time because of  heavy traffic.</a:t>
                      </a:r>
                      <a:endParaRPr>
                        <a:latin typeface="Jura"/>
                        <a:ea typeface="Jura"/>
                        <a:cs typeface="Jura"/>
                        <a:sym typeface="Jura"/>
                      </a:endParaRPr>
                    </a:p>
                    <a:p>
                      <a:pPr indent="-317500" lvl="0" marL="457200" rtl="0" algn="l">
                        <a:spcBef>
                          <a:spcPts val="0"/>
                        </a:spcBef>
                        <a:spcAft>
                          <a:spcPts val="0"/>
                        </a:spcAft>
                        <a:buSzPts val="1400"/>
                        <a:buFont typeface="Jura"/>
                        <a:buChar char="●"/>
                      </a:pPr>
                      <a:r>
                        <a:rPr lang="en">
                          <a:latin typeface="Jura"/>
                          <a:ea typeface="Jura"/>
                          <a:cs typeface="Jura"/>
                          <a:sym typeface="Jura"/>
                        </a:rPr>
                        <a:t>Due to this many people may lose their lives and people can contact the ambulance driver only via phone call and explain current situation and place. By this System it would not help the ambulance reach the hospital on time.</a:t>
                      </a:r>
                      <a:endParaRPr>
                        <a:latin typeface="Jura"/>
                        <a:ea typeface="Jura"/>
                        <a:cs typeface="Jura"/>
                        <a:sym typeface="Jura"/>
                      </a:endParaRPr>
                    </a:p>
                  </a:txBody>
                  <a:tcPr marT="91425" marB="91425" marR="91425" marL="91425"/>
                </a:tc>
              </a:tr>
            </a:tbl>
          </a:graphicData>
        </a:graphic>
      </p:graphicFrame>
      <p:sp>
        <p:nvSpPr>
          <p:cNvPr id="161" name="Google Shape;161;p25"/>
          <p:cNvSpPr txBox="1"/>
          <p:nvPr/>
        </p:nvSpPr>
        <p:spPr>
          <a:xfrm>
            <a:off x="1940950" y="34925"/>
            <a:ext cx="5604900" cy="5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Jura"/>
                <a:ea typeface="Jura"/>
                <a:cs typeface="Jura"/>
                <a:sym typeface="Jura"/>
              </a:rPr>
              <a:t>Proposed system vs existing system</a:t>
            </a:r>
            <a:endParaRPr b="1" sz="2200">
              <a:solidFill>
                <a:schemeClr val="dk1"/>
              </a:solidFill>
              <a:latin typeface="Jura"/>
              <a:ea typeface="Jura"/>
              <a:cs typeface="Jura"/>
              <a:sym typeface="Jur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