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6"/>
  </p:notesMasterIdLst>
  <p:handoutMasterIdLst>
    <p:handoutMasterId r:id="rId29"/>
  </p:handoutMasterIdLst>
  <p:sldIdLst>
    <p:sldId id="302" r:id="rId3"/>
    <p:sldId id="535" r:id="rId4"/>
    <p:sldId id="536" r:id="rId5"/>
    <p:sldId id="2340" r:id="rId6"/>
    <p:sldId id="2344" r:id="rId7"/>
    <p:sldId id="2316" r:id="rId8"/>
    <p:sldId id="2345" r:id="rId9"/>
    <p:sldId id="2356" r:id="rId10"/>
    <p:sldId id="2357" r:id="rId11"/>
    <p:sldId id="2358" r:id="rId12"/>
    <p:sldId id="2361" r:id="rId13"/>
    <p:sldId id="2376" r:id="rId14"/>
    <p:sldId id="2359" r:id="rId15"/>
    <p:sldId id="2360" r:id="rId16"/>
    <p:sldId id="2317" r:id="rId17"/>
    <p:sldId id="2363" r:id="rId18"/>
    <p:sldId id="2364" r:id="rId19"/>
    <p:sldId id="2365" r:id="rId20"/>
    <p:sldId id="2318" r:id="rId21"/>
    <p:sldId id="2367" r:id="rId22"/>
    <p:sldId id="2369" r:id="rId23"/>
    <p:sldId id="2362" r:id="rId24"/>
    <p:sldId id="2371" r:id="rId25"/>
    <p:sldId id="2233" r:id="rId27"/>
    <p:sldId id="2319" r:id="rId2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C302"/>
    <a:srgbClr val="001234"/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58" y="67"/>
      </p:cViewPr>
      <p:guideLst>
        <p:guide orient="horz" pos="1753"/>
        <p:guide pos="29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5420964" y="1852813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1991964" y="1852813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4360567" y="1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931567" y="1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385392" y="1809721"/>
            <a:ext cx="923314" cy="1923786"/>
          </a:xfrm>
          <a:custGeom>
            <a:avLst/>
            <a:gdLst>
              <a:gd name="connsiteX0" fmla="*/ 15949 w 923314"/>
              <a:gd name="connsiteY0" fmla="*/ 0 h 1923786"/>
              <a:gd name="connsiteX1" fmla="*/ 923314 w 923314"/>
              <a:gd name="connsiteY1" fmla="*/ 0 h 1923786"/>
              <a:gd name="connsiteX2" fmla="*/ 923314 w 923314"/>
              <a:gd name="connsiteY2" fmla="*/ 1923786 h 1923786"/>
              <a:gd name="connsiteX3" fmla="*/ 0 w 923314"/>
              <a:gd name="connsiteY3" fmla="*/ 1923786 h 192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314" h="1923786">
                <a:moveTo>
                  <a:pt x="15949" y="0"/>
                </a:moveTo>
                <a:lnTo>
                  <a:pt x="923314" y="0"/>
                </a:lnTo>
                <a:lnTo>
                  <a:pt x="923314" y="1923786"/>
                </a:lnTo>
                <a:lnTo>
                  <a:pt x="0" y="192378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3820373" y="1458399"/>
            <a:ext cx="1503255" cy="2641715"/>
          </a:xfrm>
          <a:custGeom>
            <a:avLst/>
            <a:gdLst>
              <a:gd name="connsiteX0" fmla="*/ 0 w 1503255"/>
              <a:gd name="connsiteY0" fmla="*/ 0 h 2641715"/>
              <a:gd name="connsiteX1" fmla="*/ 1503255 w 1503255"/>
              <a:gd name="connsiteY1" fmla="*/ 0 h 2641715"/>
              <a:gd name="connsiteX2" fmla="*/ 1503255 w 1503255"/>
              <a:gd name="connsiteY2" fmla="*/ 2641715 h 2641715"/>
              <a:gd name="connsiteX3" fmla="*/ 0 w 1503255"/>
              <a:gd name="connsiteY3" fmla="*/ 2641715 h 264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3255" h="2641715">
                <a:moveTo>
                  <a:pt x="0" y="0"/>
                </a:moveTo>
                <a:lnTo>
                  <a:pt x="1503255" y="0"/>
                </a:lnTo>
                <a:lnTo>
                  <a:pt x="1503255" y="2641715"/>
                </a:lnTo>
                <a:lnTo>
                  <a:pt x="0" y="264171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2835297" y="1809721"/>
            <a:ext cx="923312" cy="1923786"/>
          </a:xfrm>
          <a:custGeom>
            <a:avLst/>
            <a:gdLst>
              <a:gd name="connsiteX0" fmla="*/ 0 w 923312"/>
              <a:gd name="connsiteY0" fmla="*/ 0 h 1923786"/>
              <a:gd name="connsiteX1" fmla="*/ 923312 w 923312"/>
              <a:gd name="connsiteY1" fmla="*/ 0 h 1923786"/>
              <a:gd name="connsiteX2" fmla="*/ 923312 w 923312"/>
              <a:gd name="connsiteY2" fmla="*/ 1923786 h 1923786"/>
              <a:gd name="connsiteX3" fmla="*/ 0 w 923312"/>
              <a:gd name="connsiteY3" fmla="*/ 1923786 h 192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312" h="1923786">
                <a:moveTo>
                  <a:pt x="0" y="0"/>
                </a:moveTo>
                <a:lnTo>
                  <a:pt x="923312" y="0"/>
                </a:lnTo>
                <a:lnTo>
                  <a:pt x="923312" y="1923786"/>
                </a:lnTo>
                <a:lnTo>
                  <a:pt x="0" y="192378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</p:spPr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81175"/>
            <a:ext cx="5833179" cy="533311"/>
          </a:xfrm>
        </p:spPr>
        <p:txBody>
          <a:bodyPr>
            <a:noAutofit/>
          </a:bodyPr>
          <a:lstStyle>
            <a:lvl1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Century Gothic" panose="020B0502020202020204" charset="0"/>
                <a:cs typeface="Century Gothic" panose="020B050202020202020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fld id="{FD1176A7-B091-469C-82C8-89C693043C4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</p:spPr>
        <p:txBody>
          <a:bodyPr/>
          <a:lstStyle/>
          <a:p>
            <a:fld id="{5939B1FA-81F2-4940-9AF3-5EAFB5D6669B}" type="slidenum">
              <a:rPr lang="en-US" smtClean="0"/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0298"/>
          <a:stretch>
            <a:fillRect/>
          </a:stretch>
        </p:blipFill>
        <p:spPr>
          <a:xfrm>
            <a:off x="2627186" y="0"/>
            <a:ext cx="6516813" cy="45992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2"/>
          </p:nvPr>
        </p:nvSpPr>
        <p:spPr>
          <a:xfrm>
            <a:off x="6043492" y="1483522"/>
            <a:ext cx="3100508" cy="1887848"/>
          </a:xfrm>
          <a:custGeom>
            <a:avLst/>
            <a:gdLst>
              <a:gd name="connsiteX0" fmla="*/ 0 w 3100508"/>
              <a:gd name="connsiteY0" fmla="*/ 0 h 1887848"/>
              <a:gd name="connsiteX1" fmla="*/ 3100508 w 3100508"/>
              <a:gd name="connsiteY1" fmla="*/ 0 h 1887848"/>
              <a:gd name="connsiteX2" fmla="*/ 3100508 w 3100508"/>
              <a:gd name="connsiteY2" fmla="*/ 1887848 h 1887848"/>
              <a:gd name="connsiteX3" fmla="*/ 0 w 3100508"/>
              <a:gd name="connsiteY3" fmla="*/ 1887848 h 188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0508" h="1887848">
                <a:moveTo>
                  <a:pt x="0" y="0"/>
                </a:moveTo>
                <a:lnTo>
                  <a:pt x="3100508" y="0"/>
                </a:lnTo>
                <a:lnTo>
                  <a:pt x="3100508" y="1887848"/>
                </a:lnTo>
                <a:lnTo>
                  <a:pt x="0" y="188784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1"/>
          </p:nvPr>
        </p:nvSpPr>
        <p:spPr>
          <a:xfrm>
            <a:off x="1" y="1483522"/>
            <a:ext cx="3100508" cy="1887848"/>
          </a:xfrm>
          <a:custGeom>
            <a:avLst/>
            <a:gdLst>
              <a:gd name="connsiteX0" fmla="*/ 0 w 3100508"/>
              <a:gd name="connsiteY0" fmla="*/ 0 h 1887848"/>
              <a:gd name="connsiteX1" fmla="*/ 3100508 w 3100508"/>
              <a:gd name="connsiteY1" fmla="*/ 0 h 1887848"/>
              <a:gd name="connsiteX2" fmla="*/ 3100508 w 3100508"/>
              <a:gd name="connsiteY2" fmla="*/ 1887848 h 1887848"/>
              <a:gd name="connsiteX3" fmla="*/ 0 w 3100508"/>
              <a:gd name="connsiteY3" fmla="*/ 1887848 h 188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0508" h="1887848">
                <a:moveTo>
                  <a:pt x="0" y="0"/>
                </a:moveTo>
                <a:lnTo>
                  <a:pt x="3100508" y="0"/>
                </a:lnTo>
                <a:lnTo>
                  <a:pt x="3100508" y="1887848"/>
                </a:lnTo>
                <a:lnTo>
                  <a:pt x="0" y="188784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988743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3465499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942255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29215" y="3052117"/>
            <a:ext cx="3098925" cy="412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b="1" u="sng" dirty="0">
                <a:solidFill>
                  <a:schemeClr val="tx2"/>
                </a:solidFill>
                <a:latin typeface="Century Gothic" panose="020B0502020202020204" charset="0"/>
                <a:ea typeface="Calibri" panose="020F0502020204030204" pitchFamily="34" charset="0"/>
                <a:cs typeface="Times New Roman" panose="02020603050405020304" pitchFamily="18" charset="0"/>
                <a:sym typeface="+mn-lt"/>
              </a:rPr>
              <a:t>Developed by</a:t>
            </a:r>
            <a:r>
              <a:rPr lang="en-US" altLang="zh-CN" sz="1800" b="1" dirty="0">
                <a:solidFill>
                  <a:schemeClr val="tx2"/>
                </a:solidFill>
                <a:latin typeface="Century Gothic" panose="020B0502020202020204" charset="0"/>
                <a:ea typeface="Calibri" panose="020F0502020204030204" pitchFamily="34" charset="0"/>
                <a:cs typeface="Times New Roman" panose="02020603050405020304" pitchFamily="18" charset="0"/>
                <a:sym typeface="+mn-lt"/>
              </a:rPr>
              <a:t>: Nidhi Patel</a:t>
            </a:r>
            <a:endParaRPr lang="en-US" altLang="zh-CN" sz="1800" b="1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8590" y="470405"/>
            <a:ext cx="5530992" cy="171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spc="-150" dirty="0">
                <a:solidFill>
                  <a:schemeClr val="accent1"/>
                </a:solidFill>
                <a:latin typeface="Century Gothic" panose="020B0502020202020204" charset="0"/>
                <a:ea typeface="Calibri" panose="020F0502020204030204" pitchFamily="34" charset="0"/>
                <a:cs typeface="Times New Roman" panose="02020603050405020304" pitchFamily="18" charset="0"/>
                <a:sym typeface="+mn-lt"/>
              </a:rPr>
              <a:t>Speed-up your sites with </a:t>
            </a:r>
            <a:endParaRPr lang="en-US" altLang="zh-CN" sz="2800" spc="-150" dirty="0">
              <a:solidFill>
                <a:schemeClr val="accent1"/>
              </a:solidFill>
              <a:latin typeface="Century Gothic" panose="020B0502020202020204" charset="0"/>
              <a:ea typeface="Calibri" panose="020F0502020204030204" pitchFamily="34" charset="0"/>
              <a:cs typeface="Times New Roman" panose="02020603050405020304" pitchFamily="18" charset="0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2800" spc="-150" dirty="0">
                <a:solidFill>
                  <a:schemeClr val="accent1"/>
                </a:solidFill>
                <a:latin typeface="Century Gothic" panose="020B0502020202020204" charset="0"/>
                <a:ea typeface="Calibri" panose="020F0502020204030204" pitchFamily="34" charset="0"/>
                <a:cs typeface="Times New Roman" panose="02020603050405020304" pitchFamily="18" charset="0"/>
                <a:sym typeface="+mn-lt"/>
              </a:rPr>
              <a:t>web-page pre-fetching using Machine Learning</a:t>
            </a:r>
            <a:endParaRPr lang="en-US" altLang="zh-CN" sz="2800" spc="-150" dirty="0">
              <a:solidFill>
                <a:schemeClr val="accent1"/>
              </a:solidFill>
              <a:latin typeface="Century Gothic" panose="020B0502020202020204" charset="0"/>
              <a:ea typeface="Calibri" panose="020F0502020204030204" pitchFamily="34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235332" y="3610401"/>
            <a:ext cx="3898977" cy="288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600" b="1" spc="300" dirty="0">
                <a:solidFill>
                  <a:schemeClr val="tx2"/>
                </a:solidFill>
                <a:latin typeface="Century Gothic" panose="020B0502020202020204" charset="0"/>
                <a:ea typeface="Calibri" panose="020F0502020204030204" pitchFamily="34" charset="0"/>
                <a:cs typeface="Times New Roman" panose="02020603050405020304" pitchFamily="18" charset="0"/>
                <a:sym typeface="+mn-lt"/>
              </a:rPr>
              <a:t>ID: 19CEUBS151</a:t>
            </a:r>
            <a:endParaRPr lang="en-US" altLang="zh-CN" sz="1600" b="1" spc="300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8905" y="3944563"/>
            <a:ext cx="766699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u="sng" dirty="0">
                <a:latin typeface="Century Gothic" panose="020B0502020202020204" charset="0"/>
                <a:ea typeface="Calibri" panose="020F0502020204030204" pitchFamily="34" charset="0"/>
                <a:cs typeface="Times New Roman" panose="02020603050405020304" pitchFamily="18" charset="0"/>
                <a:sym typeface="+mn-lt"/>
              </a:rPr>
              <a:t>Internal Guide</a:t>
            </a:r>
            <a:r>
              <a:rPr lang="en-US" altLang="zh-CN" sz="1600" dirty="0">
                <a:latin typeface="Century Gothic" panose="020B0502020202020204" charset="0"/>
                <a:ea typeface="Calibri" panose="020F0502020204030204" pitchFamily="34" charset="0"/>
                <a:cs typeface="Times New Roman" panose="02020603050405020304" pitchFamily="18" charset="0"/>
                <a:sym typeface="+mn-lt"/>
              </a:rPr>
              <a:t>: Dr. Malay S. Bhatt</a:t>
            </a:r>
            <a:endParaRPr lang="en-US" altLang="zh-CN" sz="1600" dirty="0">
              <a:latin typeface="Century Gothic" panose="020B0502020202020204" charset="0"/>
              <a:ea typeface="Calibri" panose="020F0502020204030204" pitchFamily="34" charset="0"/>
              <a:cs typeface="Times New Roman" panose="02020603050405020304" pitchFamily="18" charset="0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u="sng" dirty="0">
                <a:latin typeface="Century Gothic" panose="020B0502020202020204" charset="0"/>
                <a:ea typeface="Calibri" panose="020F0502020204030204" pitchFamily="34" charset="0"/>
                <a:cs typeface="Times New Roman" panose="02020603050405020304" pitchFamily="18" charset="0"/>
                <a:sym typeface="+mn-lt"/>
              </a:rPr>
              <a:t>External Guide</a:t>
            </a:r>
            <a:r>
              <a:rPr lang="en-US" altLang="zh-CN" sz="1600" dirty="0">
                <a:latin typeface="Century Gothic" panose="020B0502020202020204" charset="0"/>
                <a:ea typeface="Calibri" panose="020F0502020204030204" pitchFamily="34" charset="0"/>
                <a:cs typeface="Times New Roman" panose="02020603050405020304" pitchFamily="18" charset="0"/>
                <a:sym typeface="+mn-lt"/>
              </a:rPr>
              <a:t>: Mr. Prashant Kumar</a:t>
            </a:r>
            <a:endParaRPr lang="en-US" altLang="zh-CN" sz="1600" dirty="0">
              <a:latin typeface="Century Gothic" panose="020B0502020202020204" charset="0"/>
              <a:ea typeface="Calibri" panose="020F0502020204030204" pitchFamily="34" charset="0"/>
              <a:cs typeface="Times New Roman" panose="02020603050405020304" pitchFamily="18" charset="0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u="sng" dirty="0">
                <a:latin typeface="Century Gothic" panose="020B0502020202020204" charset="0"/>
                <a:ea typeface="Calibri" panose="020F0502020204030204" pitchFamily="34" charset="0"/>
                <a:cs typeface="Times New Roman" panose="02020603050405020304" pitchFamily="18" charset="0"/>
                <a:sym typeface="+mn-lt"/>
              </a:rPr>
              <a:t>Organization Name</a:t>
            </a:r>
            <a:r>
              <a:rPr lang="en-US" altLang="zh-CN" sz="1600" dirty="0">
                <a:latin typeface="Century Gothic" panose="020B0502020202020204" charset="0"/>
                <a:ea typeface="Calibri" panose="020F0502020204030204" pitchFamily="34" charset="0"/>
                <a:cs typeface="Times New Roman" panose="02020603050405020304" pitchFamily="18" charset="0"/>
                <a:sym typeface="+mn-lt"/>
              </a:rPr>
              <a:t>: Institute for Plasma Research</a:t>
            </a:r>
            <a:endParaRPr lang="en-US" altLang="zh-CN" sz="1600" dirty="0">
              <a:latin typeface="Century Gothic" panose="020B0502020202020204" charset="0"/>
              <a:ea typeface="Calibri" panose="020F0502020204030204" pitchFamily="34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5419585" y="967735"/>
            <a:ext cx="3684643" cy="3688215"/>
            <a:chOff x="3638893" y="1565480"/>
            <a:chExt cx="4912857" cy="4917620"/>
          </a:xfrm>
        </p:grpSpPr>
        <p:sp>
          <p:nvSpPr>
            <p:cNvPr id="5" name="Freeform 5"/>
            <p:cNvSpPr/>
            <p:nvPr/>
          </p:nvSpPr>
          <p:spPr bwMode="auto">
            <a:xfrm rot="2700000">
              <a:off x="6161251" y="4741338"/>
              <a:ext cx="609741" cy="1663219"/>
            </a:xfrm>
            <a:custGeom>
              <a:avLst/>
              <a:gdLst>
                <a:gd name="T0" fmla="*/ 0 w 573"/>
                <a:gd name="T1" fmla="*/ 0 h 1563"/>
                <a:gd name="T2" fmla="*/ 0 w 573"/>
                <a:gd name="T3" fmla="*/ 1563 h 1563"/>
                <a:gd name="T4" fmla="*/ 573 w 573"/>
                <a:gd name="T5" fmla="*/ 988 h 1563"/>
                <a:gd name="T6" fmla="*/ 573 w 573"/>
                <a:gd name="T7" fmla="*/ 0 h 1563"/>
                <a:gd name="T8" fmla="*/ 0 w 573"/>
                <a:gd name="T9" fmla="*/ 0 h 1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3" h="1563">
                  <a:moveTo>
                    <a:pt x="0" y="0"/>
                  </a:moveTo>
                  <a:lnTo>
                    <a:pt x="0" y="1563"/>
                  </a:lnTo>
                  <a:lnTo>
                    <a:pt x="573" y="988"/>
                  </a:lnTo>
                  <a:lnTo>
                    <a:pt x="5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85000"/>
                <a:lumOff val="15000"/>
              </a:schemeClr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/>
            </a:p>
          </p:txBody>
        </p:sp>
        <p:sp>
          <p:nvSpPr>
            <p:cNvPr id="6" name="Freeform 6"/>
            <p:cNvSpPr/>
            <p:nvPr/>
          </p:nvSpPr>
          <p:spPr bwMode="auto">
            <a:xfrm rot="2700000">
              <a:off x="5415641" y="1645930"/>
              <a:ext cx="611869" cy="1662155"/>
            </a:xfrm>
            <a:custGeom>
              <a:avLst/>
              <a:gdLst>
                <a:gd name="T0" fmla="*/ 0 w 575"/>
                <a:gd name="T1" fmla="*/ 572 h 1562"/>
                <a:gd name="T2" fmla="*/ 0 w 575"/>
                <a:gd name="T3" fmla="*/ 1562 h 1562"/>
                <a:gd name="T4" fmla="*/ 575 w 575"/>
                <a:gd name="T5" fmla="*/ 1562 h 1562"/>
                <a:gd name="T6" fmla="*/ 575 w 575"/>
                <a:gd name="T7" fmla="*/ 0 h 1562"/>
                <a:gd name="T8" fmla="*/ 0 w 575"/>
                <a:gd name="T9" fmla="*/ 572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" h="1562">
                  <a:moveTo>
                    <a:pt x="0" y="572"/>
                  </a:moveTo>
                  <a:lnTo>
                    <a:pt x="0" y="1562"/>
                  </a:lnTo>
                  <a:lnTo>
                    <a:pt x="575" y="1562"/>
                  </a:lnTo>
                  <a:lnTo>
                    <a:pt x="575" y="0"/>
                  </a:lnTo>
                  <a:lnTo>
                    <a:pt x="0" y="57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/>
            </a:p>
          </p:txBody>
        </p:sp>
        <p:sp>
          <p:nvSpPr>
            <p:cNvPr id="7" name="Freeform 7"/>
            <p:cNvSpPr/>
            <p:nvPr/>
          </p:nvSpPr>
          <p:spPr bwMode="auto">
            <a:xfrm rot="2700000">
              <a:off x="3712451" y="4089435"/>
              <a:ext cx="1665348" cy="611869"/>
            </a:xfrm>
            <a:custGeom>
              <a:avLst/>
              <a:gdLst>
                <a:gd name="T0" fmla="*/ 0 w 1565"/>
                <a:gd name="T1" fmla="*/ 0 h 575"/>
                <a:gd name="T2" fmla="*/ 577 w 1565"/>
                <a:gd name="T3" fmla="*/ 575 h 575"/>
                <a:gd name="T4" fmla="*/ 1565 w 1565"/>
                <a:gd name="T5" fmla="*/ 575 h 575"/>
                <a:gd name="T6" fmla="*/ 1565 w 1565"/>
                <a:gd name="T7" fmla="*/ 0 h 575"/>
                <a:gd name="T8" fmla="*/ 0 w 1565"/>
                <a:gd name="T9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5" h="575">
                  <a:moveTo>
                    <a:pt x="0" y="0"/>
                  </a:moveTo>
                  <a:lnTo>
                    <a:pt x="577" y="575"/>
                  </a:lnTo>
                  <a:lnTo>
                    <a:pt x="1565" y="575"/>
                  </a:lnTo>
                  <a:lnTo>
                    <a:pt x="15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/>
            </a:p>
          </p:txBody>
        </p:sp>
        <p:sp>
          <p:nvSpPr>
            <p:cNvPr id="8" name="Freeform 8"/>
            <p:cNvSpPr/>
            <p:nvPr/>
          </p:nvSpPr>
          <p:spPr bwMode="auto">
            <a:xfrm rot="2700000">
              <a:off x="6810209" y="3347991"/>
              <a:ext cx="1663220" cy="608676"/>
            </a:xfrm>
            <a:custGeom>
              <a:avLst/>
              <a:gdLst>
                <a:gd name="T0" fmla="*/ 990 w 1563"/>
                <a:gd name="T1" fmla="*/ 0 h 572"/>
                <a:gd name="T2" fmla="*/ 0 w 1563"/>
                <a:gd name="T3" fmla="*/ 0 h 572"/>
                <a:gd name="T4" fmla="*/ 0 w 1563"/>
                <a:gd name="T5" fmla="*/ 572 h 572"/>
                <a:gd name="T6" fmla="*/ 1563 w 1563"/>
                <a:gd name="T7" fmla="*/ 572 h 572"/>
                <a:gd name="T8" fmla="*/ 990 w 1563"/>
                <a:gd name="T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3" h="572">
                  <a:moveTo>
                    <a:pt x="990" y="0"/>
                  </a:moveTo>
                  <a:lnTo>
                    <a:pt x="0" y="0"/>
                  </a:lnTo>
                  <a:lnTo>
                    <a:pt x="0" y="572"/>
                  </a:lnTo>
                  <a:lnTo>
                    <a:pt x="1563" y="572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/>
            </a:p>
          </p:txBody>
        </p:sp>
        <p:sp>
          <p:nvSpPr>
            <p:cNvPr id="19" name="Freeform 15"/>
            <p:cNvSpPr/>
            <p:nvPr/>
          </p:nvSpPr>
          <p:spPr bwMode="auto">
            <a:xfrm rot="2700000">
              <a:off x="6831777" y="2637637"/>
              <a:ext cx="735961" cy="1155166"/>
            </a:xfrm>
            <a:custGeom>
              <a:avLst/>
              <a:gdLst>
                <a:gd name="T0" fmla="*/ 0 w 318"/>
                <a:gd name="T1" fmla="*/ 0 h 832"/>
                <a:gd name="T2" fmla="*/ 318 w 318"/>
                <a:gd name="T3" fmla="*/ 415 h 832"/>
                <a:gd name="T4" fmla="*/ 0 w 318"/>
                <a:gd name="T5" fmla="*/ 832 h 832"/>
                <a:gd name="T6" fmla="*/ 0 w 318"/>
                <a:gd name="T7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832">
                  <a:moveTo>
                    <a:pt x="0" y="0"/>
                  </a:moveTo>
                  <a:lnTo>
                    <a:pt x="318" y="415"/>
                  </a:lnTo>
                  <a:lnTo>
                    <a:pt x="0" y="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/>
            </a:p>
          </p:txBody>
        </p:sp>
        <p:sp>
          <p:nvSpPr>
            <p:cNvPr id="9" name="Freeform 9"/>
            <p:cNvSpPr/>
            <p:nvPr/>
          </p:nvSpPr>
          <p:spPr bwMode="auto">
            <a:xfrm rot="2700000">
              <a:off x="5554970" y="2190651"/>
              <a:ext cx="2203793" cy="953451"/>
            </a:xfrm>
            <a:custGeom>
              <a:avLst/>
              <a:gdLst>
                <a:gd name="T0" fmla="*/ 2071 w 2071"/>
                <a:gd name="T1" fmla="*/ 449 h 896"/>
                <a:gd name="T2" fmla="*/ 1501 w 2071"/>
                <a:gd name="T3" fmla="*/ 0 h 896"/>
                <a:gd name="T4" fmla="*/ 1501 w 2071"/>
                <a:gd name="T5" fmla="*/ 162 h 896"/>
                <a:gd name="T6" fmla="*/ 575 w 2071"/>
                <a:gd name="T7" fmla="*/ 162 h 896"/>
                <a:gd name="T8" fmla="*/ 0 w 2071"/>
                <a:gd name="T9" fmla="*/ 734 h 896"/>
                <a:gd name="T10" fmla="*/ 1501 w 2071"/>
                <a:gd name="T11" fmla="*/ 734 h 896"/>
                <a:gd name="T12" fmla="*/ 1501 w 2071"/>
                <a:gd name="T13" fmla="*/ 896 h 896"/>
                <a:gd name="T14" fmla="*/ 2071 w 2071"/>
                <a:gd name="T15" fmla="*/ 449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1" h="896">
                  <a:moveTo>
                    <a:pt x="2071" y="449"/>
                  </a:moveTo>
                  <a:lnTo>
                    <a:pt x="1501" y="0"/>
                  </a:lnTo>
                  <a:lnTo>
                    <a:pt x="1501" y="162"/>
                  </a:lnTo>
                  <a:lnTo>
                    <a:pt x="575" y="162"/>
                  </a:lnTo>
                  <a:lnTo>
                    <a:pt x="0" y="734"/>
                  </a:lnTo>
                  <a:lnTo>
                    <a:pt x="1501" y="734"/>
                  </a:lnTo>
                  <a:lnTo>
                    <a:pt x="1501" y="896"/>
                  </a:lnTo>
                  <a:lnTo>
                    <a:pt x="2071" y="4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/>
            </a:p>
          </p:txBody>
        </p:sp>
        <p:sp>
          <p:nvSpPr>
            <p:cNvPr id="20" name="Freeform 15"/>
            <p:cNvSpPr/>
            <p:nvPr/>
          </p:nvSpPr>
          <p:spPr bwMode="auto">
            <a:xfrm rot="18900000" flipH="1">
              <a:off x="6541545" y="4559269"/>
              <a:ext cx="735961" cy="1155166"/>
            </a:xfrm>
            <a:custGeom>
              <a:avLst/>
              <a:gdLst>
                <a:gd name="T0" fmla="*/ 0 w 318"/>
                <a:gd name="T1" fmla="*/ 0 h 832"/>
                <a:gd name="T2" fmla="*/ 318 w 318"/>
                <a:gd name="T3" fmla="*/ 415 h 832"/>
                <a:gd name="T4" fmla="*/ 0 w 318"/>
                <a:gd name="T5" fmla="*/ 832 h 832"/>
                <a:gd name="T6" fmla="*/ 0 w 318"/>
                <a:gd name="T7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832">
                  <a:moveTo>
                    <a:pt x="0" y="0"/>
                  </a:moveTo>
                  <a:lnTo>
                    <a:pt x="318" y="415"/>
                  </a:lnTo>
                  <a:lnTo>
                    <a:pt x="0" y="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/>
            </a:p>
          </p:txBody>
        </p:sp>
        <p:sp>
          <p:nvSpPr>
            <p:cNvPr id="21" name="Freeform 15"/>
            <p:cNvSpPr/>
            <p:nvPr/>
          </p:nvSpPr>
          <p:spPr bwMode="auto">
            <a:xfrm rot="2700000" flipH="1">
              <a:off x="4622485" y="4249677"/>
              <a:ext cx="735961" cy="1178385"/>
            </a:xfrm>
            <a:custGeom>
              <a:avLst/>
              <a:gdLst>
                <a:gd name="T0" fmla="*/ 0 w 318"/>
                <a:gd name="T1" fmla="*/ 0 h 832"/>
                <a:gd name="T2" fmla="*/ 318 w 318"/>
                <a:gd name="T3" fmla="*/ 415 h 832"/>
                <a:gd name="T4" fmla="*/ 0 w 318"/>
                <a:gd name="T5" fmla="*/ 832 h 832"/>
                <a:gd name="T6" fmla="*/ 0 w 318"/>
                <a:gd name="T7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832">
                  <a:moveTo>
                    <a:pt x="0" y="0"/>
                  </a:moveTo>
                  <a:lnTo>
                    <a:pt x="318" y="415"/>
                  </a:lnTo>
                  <a:lnTo>
                    <a:pt x="0" y="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/>
            </a:p>
          </p:txBody>
        </p:sp>
        <p:sp>
          <p:nvSpPr>
            <p:cNvPr id="10" name="Freeform 10"/>
            <p:cNvSpPr/>
            <p:nvPr/>
          </p:nvSpPr>
          <p:spPr bwMode="auto">
            <a:xfrm rot="2700000">
              <a:off x="4431814" y="4907138"/>
              <a:ext cx="2199536" cy="952387"/>
            </a:xfrm>
            <a:custGeom>
              <a:avLst/>
              <a:gdLst>
                <a:gd name="T0" fmla="*/ 2067 w 2067"/>
                <a:gd name="T1" fmla="*/ 159 h 895"/>
                <a:gd name="T2" fmla="*/ 570 w 2067"/>
                <a:gd name="T3" fmla="*/ 159 h 895"/>
                <a:gd name="T4" fmla="*/ 570 w 2067"/>
                <a:gd name="T5" fmla="*/ 0 h 895"/>
                <a:gd name="T6" fmla="*/ 0 w 2067"/>
                <a:gd name="T7" fmla="*/ 446 h 895"/>
                <a:gd name="T8" fmla="*/ 570 w 2067"/>
                <a:gd name="T9" fmla="*/ 895 h 895"/>
                <a:gd name="T10" fmla="*/ 570 w 2067"/>
                <a:gd name="T11" fmla="*/ 734 h 895"/>
                <a:gd name="T12" fmla="*/ 1494 w 2067"/>
                <a:gd name="T13" fmla="*/ 734 h 895"/>
                <a:gd name="T14" fmla="*/ 2067 w 2067"/>
                <a:gd name="T15" fmla="*/ 159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7" h="895">
                  <a:moveTo>
                    <a:pt x="2067" y="159"/>
                  </a:moveTo>
                  <a:lnTo>
                    <a:pt x="570" y="159"/>
                  </a:lnTo>
                  <a:lnTo>
                    <a:pt x="570" y="0"/>
                  </a:lnTo>
                  <a:lnTo>
                    <a:pt x="0" y="446"/>
                  </a:lnTo>
                  <a:lnTo>
                    <a:pt x="570" y="895"/>
                  </a:lnTo>
                  <a:lnTo>
                    <a:pt x="570" y="734"/>
                  </a:lnTo>
                  <a:lnTo>
                    <a:pt x="1494" y="734"/>
                  </a:lnTo>
                  <a:lnTo>
                    <a:pt x="2067" y="159"/>
                  </a:lnTo>
                  <a:close/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/>
            </a:p>
          </p:txBody>
        </p:sp>
        <p:sp>
          <p:nvSpPr>
            <p:cNvPr id="14" name="Freeform 15"/>
            <p:cNvSpPr/>
            <p:nvPr/>
          </p:nvSpPr>
          <p:spPr bwMode="auto">
            <a:xfrm rot="18900000">
              <a:off x="4912717" y="2328045"/>
              <a:ext cx="735961" cy="1178385"/>
            </a:xfrm>
            <a:custGeom>
              <a:avLst/>
              <a:gdLst>
                <a:gd name="T0" fmla="*/ 0 w 318"/>
                <a:gd name="T1" fmla="*/ 0 h 832"/>
                <a:gd name="T2" fmla="*/ 318 w 318"/>
                <a:gd name="T3" fmla="*/ 415 h 832"/>
                <a:gd name="T4" fmla="*/ 0 w 318"/>
                <a:gd name="T5" fmla="*/ 832 h 832"/>
                <a:gd name="T6" fmla="*/ 0 w 318"/>
                <a:gd name="T7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832">
                  <a:moveTo>
                    <a:pt x="0" y="0"/>
                  </a:moveTo>
                  <a:lnTo>
                    <a:pt x="318" y="415"/>
                  </a:lnTo>
                  <a:lnTo>
                    <a:pt x="0" y="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/>
            </a:p>
          </p:txBody>
        </p:sp>
        <p:sp>
          <p:nvSpPr>
            <p:cNvPr id="11" name="Freeform 11"/>
            <p:cNvSpPr/>
            <p:nvPr/>
          </p:nvSpPr>
          <p:spPr bwMode="auto">
            <a:xfrm rot="2700000">
              <a:off x="6975256" y="3487320"/>
              <a:ext cx="952388" cy="2200600"/>
            </a:xfrm>
            <a:custGeom>
              <a:avLst/>
              <a:gdLst>
                <a:gd name="T0" fmla="*/ 734 w 895"/>
                <a:gd name="T1" fmla="*/ 1498 h 2068"/>
                <a:gd name="T2" fmla="*/ 734 w 895"/>
                <a:gd name="T3" fmla="*/ 572 h 2068"/>
                <a:gd name="T4" fmla="*/ 161 w 895"/>
                <a:gd name="T5" fmla="*/ 0 h 2068"/>
                <a:gd name="T6" fmla="*/ 161 w 895"/>
                <a:gd name="T7" fmla="*/ 1498 h 2068"/>
                <a:gd name="T8" fmla="*/ 0 w 895"/>
                <a:gd name="T9" fmla="*/ 1498 h 2068"/>
                <a:gd name="T10" fmla="*/ 449 w 895"/>
                <a:gd name="T11" fmla="*/ 2068 h 2068"/>
                <a:gd name="T12" fmla="*/ 895 w 895"/>
                <a:gd name="T13" fmla="*/ 1498 h 2068"/>
                <a:gd name="T14" fmla="*/ 734 w 895"/>
                <a:gd name="T15" fmla="*/ 1498 h 2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5" h="2068">
                  <a:moveTo>
                    <a:pt x="734" y="1498"/>
                  </a:moveTo>
                  <a:lnTo>
                    <a:pt x="734" y="572"/>
                  </a:lnTo>
                  <a:lnTo>
                    <a:pt x="161" y="0"/>
                  </a:lnTo>
                  <a:lnTo>
                    <a:pt x="161" y="1498"/>
                  </a:lnTo>
                  <a:lnTo>
                    <a:pt x="0" y="1498"/>
                  </a:lnTo>
                  <a:lnTo>
                    <a:pt x="449" y="2068"/>
                  </a:lnTo>
                  <a:lnTo>
                    <a:pt x="895" y="1498"/>
                  </a:lnTo>
                  <a:lnTo>
                    <a:pt x="734" y="149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/>
            </a:p>
          </p:txBody>
        </p:sp>
        <p:sp>
          <p:nvSpPr>
            <p:cNvPr id="12" name="Freeform 12"/>
            <p:cNvSpPr/>
            <p:nvPr/>
          </p:nvSpPr>
          <p:spPr bwMode="auto">
            <a:xfrm rot="2700000">
              <a:off x="4261934" y="2362724"/>
              <a:ext cx="952388" cy="2198471"/>
            </a:xfrm>
            <a:custGeom>
              <a:avLst/>
              <a:gdLst>
                <a:gd name="T0" fmla="*/ 895 w 895"/>
                <a:gd name="T1" fmla="*/ 570 h 2066"/>
                <a:gd name="T2" fmla="*/ 446 w 895"/>
                <a:gd name="T3" fmla="*/ 0 h 2066"/>
                <a:gd name="T4" fmla="*/ 0 w 895"/>
                <a:gd name="T5" fmla="*/ 570 h 2066"/>
                <a:gd name="T6" fmla="*/ 159 w 895"/>
                <a:gd name="T7" fmla="*/ 570 h 2066"/>
                <a:gd name="T8" fmla="*/ 159 w 895"/>
                <a:gd name="T9" fmla="*/ 1494 h 2066"/>
                <a:gd name="T10" fmla="*/ 734 w 895"/>
                <a:gd name="T11" fmla="*/ 2066 h 2066"/>
                <a:gd name="T12" fmla="*/ 734 w 895"/>
                <a:gd name="T13" fmla="*/ 570 h 2066"/>
                <a:gd name="T14" fmla="*/ 895 w 895"/>
                <a:gd name="T15" fmla="*/ 570 h 2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5" h="2066">
                  <a:moveTo>
                    <a:pt x="895" y="570"/>
                  </a:moveTo>
                  <a:lnTo>
                    <a:pt x="446" y="0"/>
                  </a:lnTo>
                  <a:lnTo>
                    <a:pt x="0" y="570"/>
                  </a:lnTo>
                  <a:lnTo>
                    <a:pt x="159" y="570"/>
                  </a:lnTo>
                  <a:lnTo>
                    <a:pt x="159" y="1494"/>
                  </a:lnTo>
                  <a:lnTo>
                    <a:pt x="734" y="2066"/>
                  </a:lnTo>
                  <a:lnTo>
                    <a:pt x="734" y="570"/>
                  </a:lnTo>
                  <a:lnTo>
                    <a:pt x="895" y="57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36469" y="2922656"/>
              <a:ext cx="499533" cy="3987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>
                  <a:solidFill>
                    <a:schemeClr val="bg1"/>
                  </a:solidFill>
                  <a:latin typeface="Century Gothic" panose="020B0502020202020204" charset="0"/>
                  <a:ea typeface="Open Sans" pitchFamily="34" charset="0"/>
                  <a:cs typeface="Century Gothic" panose="020B0502020202020204" charset="0"/>
                </a:rPr>
                <a:t>04</a:t>
              </a:r>
              <a:endParaRPr lang="en-IN" b="1" dirty="0">
                <a:solidFill>
                  <a:schemeClr val="bg1"/>
                </a:solidFill>
                <a:latin typeface="Century Gothic" panose="020B0502020202020204" charset="0"/>
                <a:ea typeface="Open Sans" pitchFamily="34" charset="0"/>
                <a:cs typeface="Century Gothic" panose="020B050202020202020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41510" y="2922656"/>
              <a:ext cx="499533" cy="3987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  <a:latin typeface="Century Gothic" panose="020B0502020202020204" charset="0"/>
                  <a:ea typeface="Open Sans" pitchFamily="34" charset="0"/>
                  <a:cs typeface="Century Gothic" panose="020B0502020202020204" charset="0"/>
                </a:rPr>
                <a:t>01</a:t>
              </a:r>
              <a:endParaRPr lang="en-IN" b="1" dirty="0">
                <a:solidFill>
                  <a:schemeClr val="bg1"/>
                </a:solidFill>
                <a:latin typeface="Century Gothic" panose="020B0502020202020204" charset="0"/>
                <a:ea typeface="Open Sans" pitchFamily="34" charset="0"/>
                <a:cs typeface="Century Gothic" panose="020B050202020202020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36469" y="4715314"/>
              <a:ext cx="499533" cy="3987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>
                  <a:solidFill>
                    <a:schemeClr val="bg1"/>
                  </a:solidFill>
                  <a:latin typeface="Century Gothic" panose="020B0502020202020204" charset="0"/>
                  <a:ea typeface="Open Sans" pitchFamily="34" charset="0"/>
                  <a:cs typeface="Century Gothic" panose="020B0502020202020204" charset="0"/>
                </a:rPr>
                <a:t>03</a:t>
              </a:r>
              <a:endParaRPr lang="en-IN" b="1" dirty="0">
                <a:solidFill>
                  <a:schemeClr val="bg1"/>
                </a:solidFill>
                <a:latin typeface="Century Gothic" panose="020B0502020202020204" charset="0"/>
                <a:ea typeface="Open Sans" pitchFamily="34" charset="0"/>
                <a:cs typeface="Century Gothic" panose="020B050202020202020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41510" y="4715314"/>
              <a:ext cx="499533" cy="3987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>
                  <a:solidFill>
                    <a:schemeClr val="bg1"/>
                  </a:solidFill>
                  <a:latin typeface="Century Gothic" panose="020B0502020202020204" charset="0"/>
                  <a:ea typeface="Open Sans" pitchFamily="34" charset="0"/>
                  <a:cs typeface="Century Gothic" panose="020B0502020202020204" charset="0"/>
                </a:rPr>
                <a:t>02</a:t>
              </a:r>
              <a:endParaRPr lang="en-IN" b="1" dirty="0">
                <a:solidFill>
                  <a:schemeClr val="bg1"/>
                </a:solidFill>
                <a:latin typeface="Century Gothic" panose="020B0502020202020204" charset="0"/>
                <a:ea typeface="Open Sans" pitchFamily="34" charset="0"/>
                <a:cs typeface="Century Gothic" panose="020B050202020202020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55446" y="305940"/>
            <a:ext cx="5833179" cy="533311"/>
          </a:xfrm>
        </p:spPr>
        <p:txBody>
          <a:bodyPr/>
          <a:lstStyle/>
          <a:p>
            <a:pPr algn="ctr"/>
            <a:r>
              <a:rPr lang="en-US"/>
              <a:t>    </a:t>
            </a:r>
            <a:r>
              <a:rPr lang="en-US">
                <a:solidFill>
                  <a:schemeClr val="tx2"/>
                </a:solidFill>
                <a:latin typeface="Century Gothic" panose="020B0502020202020204" charset="0"/>
              </a:rPr>
              <a:t>03.</a:t>
            </a:r>
            <a:endParaRPr lang="en-US">
              <a:solidFill>
                <a:schemeClr val="tx2"/>
              </a:solidFill>
              <a:latin typeface="Century Gothic" panose="020B050202020202020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94155" y="3344545"/>
            <a:ext cx="43027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tx2"/>
                </a:solidFill>
                <a:latin typeface="Century Gothic" panose="020B0502020202020204" charset="0"/>
                <a:ea typeface="Microsoft YaHei" panose="020B0503020204020204" charset="-122"/>
                <a:cs typeface="Century Gothic" panose="020B0502020202020204" charset="0"/>
                <a:sym typeface="+mn-ea"/>
              </a:rPr>
              <a:t>M</a:t>
            </a:r>
            <a:r>
              <a:rPr lang="zh-CN" altLang="en-US" sz="1600" dirty="0">
                <a:solidFill>
                  <a:schemeClr val="tx2"/>
                </a:solidFill>
                <a:latin typeface="Century Gothic" panose="020B0502020202020204" charset="0"/>
                <a:ea typeface="Microsoft YaHei" panose="020B0503020204020204" charset="-122"/>
                <a:cs typeface="Century Gothic" panose="020B0502020202020204" charset="0"/>
                <a:sym typeface="+mn-ea"/>
              </a:rPr>
              <a:t>odel</a:t>
            </a:r>
            <a:r>
              <a:rPr lang="en-US" altLang="zh-CN" sz="1600" dirty="0">
                <a:solidFill>
                  <a:schemeClr val="tx2"/>
                </a:solidFill>
                <a:latin typeface="Century Gothic" panose="020B0502020202020204" charset="0"/>
                <a:ea typeface="Microsoft YaHei" panose="020B0503020204020204" charset="-122"/>
                <a:cs typeface="Century Gothic" panose="020B0502020202020204" charset="0"/>
                <a:sym typeface="+mn-ea"/>
              </a:rPr>
              <a:t> training</a:t>
            </a:r>
            <a:r>
              <a:rPr lang="zh-CN" altLang="en-US" sz="1600" dirty="0">
                <a:solidFill>
                  <a:schemeClr val="tx2"/>
                </a:solidFill>
                <a:latin typeface="Century Gothic" panose="020B0502020202020204" charset="0"/>
                <a:ea typeface="Microsoft YaHei" panose="020B0503020204020204" charset="-122"/>
                <a:cs typeface="Century Gothic" panose="020B0502020202020204" charset="0"/>
                <a:sym typeface="+mn-ea"/>
              </a:rPr>
              <a:t> using a </a:t>
            </a:r>
            <a:r>
              <a:rPr lang="zh-CN" altLang="en-US" sz="1600" b="1" dirty="0">
                <a:solidFill>
                  <a:schemeClr val="tx2"/>
                </a:solidFill>
                <a:latin typeface="Century Gothic" panose="020B0502020202020204" charset="0"/>
                <a:ea typeface="Microsoft YaHei" panose="020B0503020204020204" charset="-122"/>
                <a:cs typeface="Century Gothic" panose="020B0502020202020204" charset="0"/>
                <a:sym typeface="+mn-ea"/>
              </a:rPr>
              <a:t>TFX pipeline</a:t>
            </a:r>
            <a:r>
              <a:rPr lang="en-US" altLang="zh-CN" sz="1600" dirty="0">
                <a:solidFill>
                  <a:schemeClr val="tx2"/>
                </a:solidFill>
                <a:latin typeface="Century Gothic" panose="020B0502020202020204" charset="0"/>
                <a:ea typeface="Microsoft YaHei" panose="020B0503020204020204" charset="-122"/>
                <a:cs typeface="Century Gothic" panose="020B0502020202020204" charset="0"/>
                <a:sym typeface="+mn-ea"/>
              </a:rPr>
              <a:t> &amp; deploy this model in my web application so it can be used to make </a:t>
            </a:r>
            <a:r>
              <a:rPr lang="en-US" altLang="zh-CN" sz="1600" b="1" dirty="0">
                <a:solidFill>
                  <a:schemeClr val="tx2"/>
                </a:solidFill>
                <a:latin typeface="Century Gothic" panose="020B0502020202020204" charset="0"/>
                <a:ea typeface="Microsoft YaHei" panose="020B0503020204020204" charset="-122"/>
                <a:cs typeface="Century Gothic" panose="020B0502020202020204" charset="0"/>
                <a:sym typeface="+mn-ea"/>
              </a:rPr>
              <a:t>live predictions</a:t>
            </a:r>
            <a:r>
              <a:rPr lang="en-US" altLang="zh-CN" sz="1600" dirty="0">
                <a:solidFill>
                  <a:schemeClr val="tx2"/>
                </a:solidFill>
                <a:latin typeface="Century Gothic" panose="020B0502020202020204" charset="0"/>
                <a:ea typeface="Microsoft YaHei" panose="020B0503020204020204" charset="-122"/>
                <a:cs typeface="Century Gothic" panose="020B0502020202020204" charset="0"/>
                <a:sym typeface="+mn-ea"/>
              </a:rPr>
              <a:t> when users visit my website.</a:t>
            </a:r>
            <a:endParaRPr lang="en-US" altLang="zh-CN" sz="1600" dirty="0">
              <a:solidFill>
                <a:schemeClr val="tx2"/>
              </a:solidFill>
              <a:latin typeface="Century Gothic" panose="020B0502020202020204" charset="0"/>
              <a:ea typeface="Microsoft YaHei" panose="020B0503020204020204" charset="-122"/>
              <a:cs typeface="Century Gothic" panose="020B0502020202020204" charset="0"/>
              <a:sym typeface="+mn-ea"/>
            </a:endParaRPr>
          </a:p>
          <a:p>
            <a:pPr algn="r"/>
            <a:endParaRPr lang="zh-CN" altLang="en-US" sz="1600" dirty="0">
              <a:solidFill>
                <a:schemeClr val="tx2"/>
              </a:solidFill>
              <a:latin typeface="Century Gothic" panose="020B0502020202020204" charset="0"/>
              <a:ea typeface="Microsoft YaHei" panose="020B0503020204020204" charset="-122"/>
              <a:cs typeface="Century Gothic" panose="020B0502020202020204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5989623" y="4269538"/>
            <a:ext cx="888100" cy="0"/>
          </a:xfrm>
          <a:prstGeom prst="straightConnector1">
            <a:avLst/>
          </a:prstGeom>
          <a:ln w="19050" cap="rnd">
            <a:solidFill>
              <a:schemeClr val="accent2">
                <a:lumMod val="85000"/>
                <a:lumOff val="1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4610" y="1708150"/>
            <a:ext cx="235585" cy="27749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605" y="3035935"/>
            <a:ext cx="277495" cy="2940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375" y="3902710"/>
            <a:ext cx="286385" cy="2984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130" y="3605530"/>
            <a:ext cx="263525" cy="32512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8055" y="2284730"/>
            <a:ext cx="350520" cy="291465"/>
          </a:xfrm>
          <a:prstGeom prst="rect">
            <a:avLst/>
          </a:prstGeom>
        </p:spPr>
      </p:pic>
      <p:pic>
        <p:nvPicPr>
          <p:cNvPr id="2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815" y="1703070"/>
            <a:ext cx="4601210" cy="162687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 Box 21"/>
          <p:cNvSpPr txBox="1"/>
          <p:nvPr/>
        </p:nvSpPr>
        <p:spPr>
          <a:xfrm>
            <a:off x="1812290" y="1473835"/>
            <a:ext cx="157162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>
                <a:solidFill>
                  <a:schemeClr val="tx2"/>
                </a:solidFill>
                <a:latin typeface="Century Gothic" panose="020B0502020202020204" charset="0"/>
                <a:cs typeface="Century Gothic" panose="020B0502020202020204" charset="0"/>
              </a:rPr>
              <a:t>Training Features</a:t>
            </a:r>
            <a:endParaRPr lang="en-US" b="1">
              <a:solidFill>
                <a:schemeClr val="tx2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160020" y="4615180"/>
            <a:ext cx="4039235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400" b="1" dirty="0">
                <a:solidFill>
                  <a:schemeClr val="tx2"/>
                </a:solidFill>
                <a:latin typeface="Century Gothic" panose="020B0502020202020204" charset="0"/>
                <a:ea typeface="Calibri" panose="020F0502020204030204" pitchFamily="34" charset="0"/>
                <a:cs typeface="Century Gothic" panose="020B0502020202020204" charset="0"/>
                <a:sym typeface="+mn-lt"/>
              </a:rPr>
              <a:t>Function for Training Data</a:t>
            </a:r>
            <a:endParaRPr lang="en-US" altLang="zh-CN" sz="1400" b="1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entury Gothic" panose="020B0502020202020204" charset="0"/>
              <a:sym typeface="+mn-lt"/>
            </a:endParaRPr>
          </a:p>
        </p:txBody>
      </p:sp>
      <p:sp>
        <p:nvSpPr>
          <p:cNvPr id="14" name="Rectangle 93"/>
          <p:cNvSpPr>
            <a:spLocks noChangeArrowheads="1"/>
          </p:cNvSpPr>
          <p:nvPr/>
        </p:nvSpPr>
        <p:spPr bwMode="auto">
          <a:xfrm>
            <a:off x="5219700" y="4554855"/>
            <a:ext cx="3807460" cy="51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400" b="1" dirty="0">
                <a:solidFill>
                  <a:schemeClr val="tx2"/>
                </a:solidFill>
                <a:latin typeface="Century Gothic" panose="020B0502020202020204" charset="0"/>
                <a:ea typeface="Calibri" panose="020F0502020204030204" pitchFamily="34" charset="0"/>
                <a:cs typeface="Century Gothic" panose="020B0502020202020204" charset="0"/>
                <a:sym typeface="+mn-lt"/>
              </a:rPr>
              <a:t>Function to run Apache Beam Pipeline with Specified flags</a:t>
            </a:r>
            <a:endParaRPr lang="en-US" altLang="zh-CN" sz="1400" b="1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entury Gothic" panose="020B0502020202020204" charset="0"/>
              <a:sym typeface="+mn-lt"/>
            </a:endParaRPr>
          </a:p>
        </p:txBody>
      </p:sp>
      <p:pic>
        <p:nvPicPr>
          <p:cNvPr id="3" name="Picture Placeholder 2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159385" y="704850"/>
            <a:ext cx="4039870" cy="3850005"/>
          </a:xfrm>
          <a:prstGeom prst="rect">
            <a:avLst/>
          </a:prstGeom>
        </p:spPr>
      </p:pic>
      <p:pic>
        <p:nvPicPr>
          <p:cNvPr id="5" name="Picture Placeholder 4"/>
          <p:cNvPicPr>
            <a:picLocks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4725035" y="704850"/>
            <a:ext cx="4238625" cy="38500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47625" y="4416425"/>
            <a:ext cx="299275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400" b="1" dirty="0">
                <a:solidFill>
                  <a:schemeClr val="tx2"/>
                </a:solidFill>
                <a:latin typeface="Century Gothic" panose="020B0502020202020204" charset="0"/>
                <a:ea typeface="Calibri" panose="020F0502020204030204" pitchFamily="34" charset="0"/>
                <a:cs typeface="Century Gothic" panose="020B0502020202020204" charset="0"/>
                <a:sym typeface="+mn-lt"/>
              </a:rPr>
              <a:t>Preprocessing Function defines the operations that should be performed on the data</a:t>
            </a:r>
            <a:endParaRPr lang="en-US" altLang="zh-CN" sz="1400" b="1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entury Gothic" panose="020B0502020202020204" charset="0"/>
              <a:sym typeface="+mn-lt"/>
            </a:endParaRPr>
          </a:p>
        </p:txBody>
      </p:sp>
      <p:sp>
        <p:nvSpPr>
          <p:cNvPr id="14" name="Rectangle 93"/>
          <p:cNvSpPr>
            <a:spLocks noChangeArrowheads="1"/>
          </p:cNvSpPr>
          <p:nvPr/>
        </p:nvSpPr>
        <p:spPr bwMode="auto">
          <a:xfrm>
            <a:off x="6327775" y="4416425"/>
            <a:ext cx="275653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400" b="1" dirty="0">
                <a:solidFill>
                  <a:schemeClr val="tx2"/>
                </a:solidFill>
                <a:latin typeface="Century Gothic" panose="020B0502020202020204" charset="0"/>
                <a:ea typeface="Calibri" panose="020F0502020204030204" pitchFamily="34" charset="0"/>
                <a:cs typeface="Century Gothic" panose="020B0502020202020204" charset="0"/>
                <a:sym typeface="+mn-lt"/>
              </a:rPr>
              <a:t>Run Function defines the main model and how it is to be trained</a:t>
            </a:r>
            <a:endParaRPr lang="en-US" altLang="zh-CN" sz="1400" b="1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entury Gothic" panose="020B0502020202020204" charset="0"/>
              <a:sym typeface="+mn-lt"/>
            </a:endParaRPr>
          </a:p>
        </p:txBody>
      </p:sp>
      <p:sp>
        <p:nvSpPr>
          <p:cNvPr id="9" name="Rectangle 93"/>
          <p:cNvSpPr>
            <a:spLocks noChangeArrowheads="1"/>
          </p:cNvSpPr>
          <p:nvPr/>
        </p:nvSpPr>
        <p:spPr bwMode="auto">
          <a:xfrm>
            <a:off x="3227705" y="4416425"/>
            <a:ext cx="2992755" cy="51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400" b="1" dirty="0">
                <a:solidFill>
                  <a:schemeClr val="tx2"/>
                </a:solidFill>
                <a:latin typeface="Century Gothic" panose="020B0502020202020204" charset="0"/>
                <a:ea typeface="Calibri" panose="020F0502020204030204" pitchFamily="34" charset="0"/>
                <a:cs typeface="Century Gothic" panose="020B0502020202020204" charset="0"/>
                <a:sym typeface="+mn-lt"/>
              </a:rPr>
              <a:t>Input Function generates features and lable for training</a:t>
            </a:r>
            <a:endParaRPr lang="en-US" altLang="zh-CN" sz="1400" b="1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entury Gothic" panose="020B0502020202020204" charset="0"/>
              <a:sym typeface="+mn-lt"/>
            </a:endParaRPr>
          </a:p>
        </p:txBody>
      </p:sp>
      <p:pic>
        <p:nvPicPr>
          <p:cNvPr id="3" name="Picture Placeholder 2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47625" y="798195"/>
            <a:ext cx="2992755" cy="3547110"/>
          </a:xfrm>
          <a:prstGeom prst="rect">
            <a:avLst/>
          </a:prstGeom>
        </p:spPr>
      </p:pic>
      <p:pic>
        <p:nvPicPr>
          <p:cNvPr id="5" name="Picture Placeholder 4"/>
          <p:cNvPicPr>
            <a:picLocks noChangeAspect="1"/>
          </p:cNvPicPr>
          <p:nvPr>
            <p:ph type="pic" sz="quarter" idx="12"/>
          </p:nvPr>
        </p:nvPicPr>
        <p:blipFill>
          <a:blip r:embed="rId2"/>
          <a:stretch>
            <a:fillRect/>
          </a:stretch>
        </p:blipFill>
        <p:spPr>
          <a:xfrm>
            <a:off x="3210560" y="798195"/>
            <a:ext cx="2949575" cy="3547110"/>
          </a:xfrm>
          <a:prstGeom prst="rect">
            <a:avLst/>
          </a:prstGeom>
        </p:spPr>
      </p:pic>
      <p:pic>
        <p:nvPicPr>
          <p:cNvPr id="10" name="Picture Placeholder 9"/>
          <p:cNvPicPr>
            <a:picLocks noChangeAspect="1"/>
          </p:cNvPicPr>
          <p:nvPr>
            <p:ph type="pic" sz="quarter" idx="11"/>
          </p:nvPr>
        </p:nvPicPr>
        <p:blipFill>
          <a:blip r:embed="rId3"/>
          <a:stretch>
            <a:fillRect/>
          </a:stretch>
        </p:blipFill>
        <p:spPr>
          <a:xfrm>
            <a:off x="6327775" y="798195"/>
            <a:ext cx="2756535" cy="35471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5309730" y="1052825"/>
            <a:ext cx="3684643" cy="3688215"/>
            <a:chOff x="3638893" y="1565480"/>
            <a:chExt cx="4912857" cy="4917620"/>
          </a:xfrm>
        </p:grpSpPr>
        <p:sp>
          <p:nvSpPr>
            <p:cNvPr id="5" name="Freeform 5"/>
            <p:cNvSpPr/>
            <p:nvPr/>
          </p:nvSpPr>
          <p:spPr bwMode="auto">
            <a:xfrm rot="2700000">
              <a:off x="6161251" y="4741338"/>
              <a:ext cx="609741" cy="1663219"/>
            </a:xfrm>
            <a:custGeom>
              <a:avLst/>
              <a:gdLst>
                <a:gd name="T0" fmla="*/ 0 w 573"/>
                <a:gd name="T1" fmla="*/ 0 h 1563"/>
                <a:gd name="T2" fmla="*/ 0 w 573"/>
                <a:gd name="T3" fmla="*/ 1563 h 1563"/>
                <a:gd name="T4" fmla="*/ 573 w 573"/>
                <a:gd name="T5" fmla="*/ 988 h 1563"/>
                <a:gd name="T6" fmla="*/ 573 w 573"/>
                <a:gd name="T7" fmla="*/ 0 h 1563"/>
                <a:gd name="T8" fmla="*/ 0 w 573"/>
                <a:gd name="T9" fmla="*/ 0 h 1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3" h="1563">
                  <a:moveTo>
                    <a:pt x="0" y="0"/>
                  </a:moveTo>
                  <a:lnTo>
                    <a:pt x="0" y="1563"/>
                  </a:lnTo>
                  <a:lnTo>
                    <a:pt x="573" y="988"/>
                  </a:lnTo>
                  <a:lnTo>
                    <a:pt x="5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/>
            </a:p>
          </p:txBody>
        </p:sp>
        <p:sp>
          <p:nvSpPr>
            <p:cNvPr id="6" name="Freeform 6"/>
            <p:cNvSpPr/>
            <p:nvPr/>
          </p:nvSpPr>
          <p:spPr bwMode="auto">
            <a:xfrm rot="2700000">
              <a:off x="5415641" y="1645930"/>
              <a:ext cx="611869" cy="1662155"/>
            </a:xfrm>
            <a:custGeom>
              <a:avLst/>
              <a:gdLst>
                <a:gd name="T0" fmla="*/ 0 w 575"/>
                <a:gd name="T1" fmla="*/ 572 h 1562"/>
                <a:gd name="T2" fmla="*/ 0 w 575"/>
                <a:gd name="T3" fmla="*/ 1562 h 1562"/>
                <a:gd name="T4" fmla="*/ 575 w 575"/>
                <a:gd name="T5" fmla="*/ 1562 h 1562"/>
                <a:gd name="T6" fmla="*/ 575 w 575"/>
                <a:gd name="T7" fmla="*/ 0 h 1562"/>
                <a:gd name="T8" fmla="*/ 0 w 575"/>
                <a:gd name="T9" fmla="*/ 572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" h="1562">
                  <a:moveTo>
                    <a:pt x="0" y="572"/>
                  </a:moveTo>
                  <a:lnTo>
                    <a:pt x="0" y="1562"/>
                  </a:lnTo>
                  <a:lnTo>
                    <a:pt x="575" y="1562"/>
                  </a:lnTo>
                  <a:lnTo>
                    <a:pt x="575" y="0"/>
                  </a:lnTo>
                  <a:lnTo>
                    <a:pt x="0" y="57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/>
            </a:p>
          </p:txBody>
        </p:sp>
        <p:sp>
          <p:nvSpPr>
            <p:cNvPr id="7" name="Freeform 7"/>
            <p:cNvSpPr/>
            <p:nvPr/>
          </p:nvSpPr>
          <p:spPr bwMode="auto">
            <a:xfrm rot="2700000">
              <a:off x="3712451" y="4089435"/>
              <a:ext cx="1665348" cy="611869"/>
            </a:xfrm>
            <a:custGeom>
              <a:avLst/>
              <a:gdLst>
                <a:gd name="T0" fmla="*/ 0 w 1565"/>
                <a:gd name="T1" fmla="*/ 0 h 575"/>
                <a:gd name="T2" fmla="*/ 577 w 1565"/>
                <a:gd name="T3" fmla="*/ 575 h 575"/>
                <a:gd name="T4" fmla="*/ 1565 w 1565"/>
                <a:gd name="T5" fmla="*/ 575 h 575"/>
                <a:gd name="T6" fmla="*/ 1565 w 1565"/>
                <a:gd name="T7" fmla="*/ 0 h 575"/>
                <a:gd name="T8" fmla="*/ 0 w 1565"/>
                <a:gd name="T9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5" h="575">
                  <a:moveTo>
                    <a:pt x="0" y="0"/>
                  </a:moveTo>
                  <a:lnTo>
                    <a:pt x="577" y="575"/>
                  </a:lnTo>
                  <a:lnTo>
                    <a:pt x="1565" y="575"/>
                  </a:lnTo>
                  <a:lnTo>
                    <a:pt x="15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/>
            </a:p>
          </p:txBody>
        </p:sp>
        <p:sp>
          <p:nvSpPr>
            <p:cNvPr id="8" name="Freeform 8"/>
            <p:cNvSpPr/>
            <p:nvPr/>
          </p:nvSpPr>
          <p:spPr bwMode="auto">
            <a:xfrm rot="2700000">
              <a:off x="6810209" y="3347991"/>
              <a:ext cx="1663220" cy="608676"/>
            </a:xfrm>
            <a:custGeom>
              <a:avLst/>
              <a:gdLst>
                <a:gd name="T0" fmla="*/ 990 w 1563"/>
                <a:gd name="T1" fmla="*/ 0 h 572"/>
                <a:gd name="T2" fmla="*/ 0 w 1563"/>
                <a:gd name="T3" fmla="*/ 0 h 572"/>
                <a:gd name="T4" fmla="*/ 0 w 1563"/>
                <a:gd name="T5" fmla="*/ 572 h 572"/>
                <a:gd name="T6" fmla="*/ 1563 w 1563"/>
                <a:gd name="T7" fmla="*/ 572 h 572"/>
                <a:gd name="T8" fmla="*/ 990 w 1563"/>
                <a:gd name="T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3" h="572">
                  <a:moveTo>
                    <a:pt x="990" y="0"/>
                  </a:moveTo>
                  <a:lnTo>
                    <a:pt x="0" y="0"/>
                  </a:lnTo>
                  <a:lnTo>
                    <a:pt x="0" y="572"/>
                  </a:lnTo>
                  <a:lnTo>
                    <a:pt x="1563" y="572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/>
            </a:p>
          </p:txBody>
        </p:sp>
        <p:sp>
          <p:nvSpPr>
            <p:cNvPr id="19" name="Freeform 15"/>
            <p:cNvSpPr/>
            <p:nvPr/>
          </p:nvSpPr>
          <p:spPr bwMode="auto">
            <a:xfrm rot="2700000">
              <a:off x="6831777" y="2637637"/>
              <a:ext cx="735961" cy="1155166"/>
            </a:xfrm>
            <a:custGeom>
              <a:avLst/>
              <a:gdLst>
                <a:gd name="T0" fmla="*/ 0 w 318"/>
                <a:gd name="T1" fmla="*/ 0 h 832"/>
                <a:gd name="T2" fmla="*/ 318 w 318"/>
                <a:gd name="T3" fmla="*/ 415 h 832"/>
                <a:gd name="T4" fmla="*/ 0 w 318"/>
                <a:gd name="T5" fmla="*/ 832 h 832"/>
                <a:gd name="T6" fmla="*/ 0 w 318"/>
                <a:gd name="T7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832">
                  <a:moveTo>
                    <a:pt x="0" y="0"/>
                  </a:moveTo>
                  <a:lnTo>
                    <a:pt x="318" y="415"/>
                  </a:lnTo>
                  <a:lnTo>
                    <a:pt x="0" y="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/>
            </a:p>
          </p:txBody>
        </p:sp>
        <p:sp>
          <p:nvSpPr>
            <p:cNvPr id="9" name="Freeform 9"/>
            <p:cNvSpPr/>
            <p:nvPr/>
          </p:nvSpPr>
          <p:spPr bwMode="auto">
            <a:xfrm rot="2700000">
              <a:off x="5554970" y="2190651"/>
              <a:ext cx="2203793" cy="953451"/>
            </a:xfrm>
            <a:custGeom>
              <a:avLst/>
              <a:gdLst>
                <a:gd name="T0" fmla="*/ 2071 w 2071"/>
                <a:gd name="T1" fmla="*/ 449 h 896"/>
                <a:gd name="T2" fmla="*/ 1501 w 2071"/>
                <a:gd name="T3" fmla="*/ 0 h 896"/>
                <a:gd name="T4" fmla="*/ 1501 w 2071"/>
                <a:gd name="T5" fmla="*/ 162 h 896"/>
                <a:gd name="T6" fmla="*/ 575 w 2071"/>
                <a:gd name="T7" fmla="*/ 162 h 896"/>
                <a:gd name="T8" fmla="*/ 0 w 2071"/>
                <a:gd name="T9" fmla="*/ 734 h 896"/>
                <a:gd name="T10" fmla="*/ 1501 w 2071"/>
                <a:gd name="T11" fmla="*/ 734 h 896"/>
                <a:gd name="T12" fmla="*/ 1501 w 2071"/>
                <a:gd name="T13" fmla="*/ 896 h 896"/>
                <a:gd name="T14" fmla="*/ 2071 w 2071"/>
                <a:gd name="T15" fmla="*/ 449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1" h="896">
                  <a:moveTo>
                    <a:pt x="2071" y="449"/>
                  </a:moveTo>
                  <a:lnTo>
                    <a:pt x="1501" y="0"/>
                  </a:lnTo>
                  <a:lnTo>
                    <a:pt x="1501" y="162"/>
                  </a:lnTo>
                  <a:lnTo>
                    <a:pt x="575" y="162"/>
                  </a:lnTo>
                  <a:lnTo>
                    <a:pt x="0" y="734"/>
                  </a:lnTo>
                  <a:lnTo>
                    <a:pt x="1501" y="734"/>
                  </a:lnTo>
                  <a:lnTo>
                    <a:pt x="1501" y="896"/>
                  </a:lnTo>
                  <a:lnTo>
                    <a:pt x="2071" y="4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/>
            </a:p>
          </p:txBody>
        </p:sp>
        <p:sp>
          <p:nvSpPr>
            <p:cNvPr id="20" name="Freeform 15"/>
            <p:cNvSpPr/>
            <p:nvPr/>
          </p:nvSpPr>
          <p:spPr bwMode="auto">
            <a:xfrm rot="18900000" flipH="1">
              <a:off x="6541545" y="4559269"/>
              <a:ext cx="735961" cy="1155166"/>
            </a:xfrm>
            <a:custGeom>
              <a:avLst/>
              <a:gdLst>
                <a:gd name="T0" fmla="*/ 0 w 318"/>
                <a:gd name="T1" fmla="*/ 0 h 832"/>
                <a:gd name="T2" fmla="*/ 318 w 318"/>
                <a:gd name="T3" fmla="*/ 415 h 832"/>
                <a:gd name="T4" fmla="*/ 0 w 318"/>
                <a:gd name="T5" fmla="*/ 832 h 832"/>
                <a:gd name="T6" fmla="*/ 0 w 318"/>
                <a:gd name="T7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832">
                  <a:moveTo>
                    <a:pt x="0" y="0"/>
                  </a:moveTo>
                  <a:lnTo>
                    <a:pt x="318" y="415"/>
                  </a:lnTo>
                  <a:lnTo>
                    <a:pt x="0" y="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/>
            </a:p>
          </p:txBody>
        </p:sp>
        <p:sp>
          <p:nvSpPr>
            <p:cNvPr id="21" name="Freeform 15"/>
            <p:cNvSpPr/>
            <p:nvPr/>
          </p:nvSpPr>
          <p:spPr bwMode="auto">
            <a:xfrm rot="2700000" flipH="1">
              <a:off x="4622485" y="4249677"/>
              <a:ext cx="735961" cy="1178385"/>
            </a:xfrm>
            <a:custGeom>
              <a:avLst/>
              <a:gdLst>
                <a:gd name="T0" fmla="*/ 0 w 318"/>
                <a:gd name="T1" fmla="*/ 0 h 832"/>
                <a:gd name="T2" fmla="*/ 318 w 318"/>
                <a:gd name="T3" fmla="*/ 415 h 832"/>
                <a:gd name="T4" fmla="*/ 0 w 318"/>
                <a:gd name="T5" fmla="*/ 832 h 832"/>
                <a:gd name="T6" fmla="*/ 0 w 318"/>
                <a:gd name="T7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832">
                  <a:moveTo>
                    <a:pt x="0" y="0"/>
                  </a:moveTo>
                  <a:lnTo>
                    <a:pt x="318" y="415"/>
                  </a:lnTo>
                  <a:lnTo>
                    <a:pt x="0" y="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/>
            </a:p>
          </p:txBody>
        </p:sp>
        <p:sp>
          <p:nvSpPr>
            <p:cNvPr id="10" name="Freeform 10"/>
            <p:cNvSpPr/>
            <p:nvPr/>
          </p:nvSpPr>
          <p:spPr bwMode="auto">
            <a:xfrm rot="2700000">
              <a:off x="4431814" y="4907138"/>
              <a:ext cx="2199536" cy="952387"/>
            </a:xfrm>
            <a:custGeom>
              <a:avLst/>
              <a:gdLst>
                <a:gd name="T0" fmla="*/ 2067 w 2067"/>
                <a:gd name="T1" fmla="*/ 159 h 895"/>
                <a:gd name="T2" fmla="*/ 570 w 2067"/>
                <a:gd name="T3" fmla="*/ 159 h 895"/>
                <a:gd name="T4" fmla="*/ 570 w 2067"/>
                <a:gd name="T5" fmla="*/ 0 h 895"/>
                <a:gd name="T6" fmla="*/ 0 w 2067"/>
                <a:gd name="T7" fmla="*/ 446 h 895"/>
                <a:gd name="T8" fmla="*/ 570 w 2067"/>
                <a:gd name="T9" fmla="*/ 895 h 895"/>
                <a:gd name="T10" fmla="*/ 570 w 2067"/>
                <a:gd name="T11" fmla="*/ 734 h 895"/>
                <a:gd name="T12" fmla="*/ 1494 w 2067"/>
                <a:gd name="T13" fmla="*/ 734 h 895"/>
                <a:gd name="T14" fmla="*/ 2067 w 2067"/>
                <a:gd name="T15" fmla="*/ 159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7" h="895">
                  <a:moveTo>
                    <a:pt x="2067" y="159"/>
                  </a:moveTo>
                  <a:lnTo>
                    <a:pt x="570" y="159"/>
                  </a:lnTo>
                  <a:lnTo>
                    <a:pt x="570" y="0"/>
                  </a:lnTo>
                  <a:lnTo>
                    <a:pt x="0" y="446"/>
                  </a:lnTo>
                  <a:lnTo>
                    <a:pt x="570" y="895"/>
                  </a:lnTo>
                  <a:lnTo>
                    <a:pt x="570" y="734"/>
                  </a:lnTo>
                  <a:lnTo>
                    <a:pt x="1494" y="734"/>
                  </a:lnTo>
                  <a:lnTo>
                    <a:pt x="2067" y="15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/>
            </a:p>
          </p:txBody>
        </p:sp>
        <p:sp>
          <p:nvSpPr>
            <p:cNvPr id="14" name="Freeform 15"/>
            <p:cNvSpPr/>
            <p:nvPr/>
          </p:nvSpPr>
          <p:spPr bwMode="auto">
            <a:xfrm rot="18900000">
              <a:off x="4912717" y="2328045"/>
              <a:ext cx="735961" cy="1178385"/>
            </a:xfrm>
            <a:custGeom>
              <a:avLst/>
              <a:gdLst>
                <a:gd name="T0" fmla="*/ 0 w 318"/>
                <a:gd name="T1" fmla="*/ 0 h 832"/>
                <a:gd name="T2" fmla="*/ 318 w 318"/>
                <a:gd name="T3" fmla="*/ 415 h 832"/>
                <a:gd name="T4" fmla="*/ 0 w 318"/>
                <a:gd name="T5" fmla="*/ 832 h 832"/>
                <a:gd name="T6" fmla="*/ 0 w 318"/>
                <a:gd name="T7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832">
                  <a:moveTo>
                    <a:pt x="0" y="0"/>
                  </a:moveTo>
                  <a:lnTo>
                    <a:pt x="318" y="415"/>
                  </a:lnTo>
                  <a:lnTo>
                    <a:pt x="0" y="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/>
            </a:p>
          </p:txBody>
        </p:sp>
        <p:sp>
          <p:nvSpPr>
            <p:cNvPr id="11" name="Freeform 11"/>
            <p:cNvSpPr/>
            <p:nvPr/>
          </p:nvSpPr>
          <p:spPr bwMode="auto">
            <a:xfrm rot="2700000">
              <a:off x="6975256" y="3487320"/>
              <a:ext cx="952388" cy="2200600"/>
            </a:xfrm>
            <a:custGeom>
              <a:avLst/>
              <a:gdLst>
                <a:gd name="T0" fmla="*/ 734 w 895"/>
                <a:gd name="T1" fmla="*/ 1498 h 2068"/>
                <a:gd name="T2" fmla="*/ 734 w 895"/>
                <a:gd name="T3" fmla="*/ 572 h 2068"/>
                <a:gd name="T4" fmla="*/ 161 w 895"/>
                <a:gd name="T5" fmla="*/ 0 h 2068"/>
                <a:gd name="T6" fmla="*/ 161 w 895"/>
                <a:gd name="T7" fmla="*/ 1498 h 2068"/>
                <a:gd name="T8" fmla="*/ 0 w 895"/>
                <a:gd name="T9" fmla="*/ 1498 h 2068"/>
                <a:gd name="T10" fmla="*/ 449 w 895"/>
                <a:gd name="T11" fmla="*/ 2068 h 2068"/>
                <a:gd name="T12" fmla="*/ 895 w 895"/>
                <a:gd name="T13" fmla="*/ 1498 h 2068"/>
                <a:gd name="T14" fmla="*/ 734 w 895"/>
                <a:gd name="T15" fmla="*/ 1498 h 2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5" h="2068">
                  <a:moveTo>
                    <a:pt x="734" y="1498"/>
                  </a:moveTo>
                  <a:lnTo>
                    <a:pt x="734" y="572"/>
                  </a:lnTo>
                  <a:lnTo>
                    <a:pt x="161" y="0"/>
                  </a:lnTo>
                  <a:lnTo>
                    <a:pt x="161" y="1498"/>
                  </a:lnTo>
                  <a:lnTo>
                    <a:pt x="0" y="1498"/>
                  </a:lnTo>
                  <a:lnTo>
                    <a:pt x="449" y="2068"/>
                  </a:lnTo>
                  <a:lnTo>
                    <a:pt x="895" y="1498"/>
                  </a:lnTo>
                  <a:lnTo>
                    <a:pt x="734" y="149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/>
            </a:p>
          </p:txBody>
        </p:sp>
        <p:sp>
          <p:nvSpPr>
            <p:cNvPr id="12" name="Freeform 12"/>
            <p:cNvSpPr/>
            <p:nvPr/>
          </p:nvSpPr>
          <p:spPr bwMode="auto">
            <a:xfrm rot="2700000">
              <a:off x="4261934" y="2362724"/>
              <a:ext cx="952388" cy="2198471"/>
            </a:xfrm>
            <a:custGeom>
              <a:avLst/>
              <a:gdLst>
                <a:gd name="T0" fmla="*/ 895 w 895"/>
                <a:gd name="T1" fmla="*/ 570 h 2066"/>
                <a:gd name="T2" fmla="*/ 446 w 895"/>
                <a:gd name="T3" fmla="*/ 0 h 2066"/>
                <a:gd name="T4" fmla="*/ 0 w 895"/>
                <a:gd name="T5" fmla="*/ 570 h 2066"/>
                <a:gd name="T6" fmla="*/ 159 w 895"/>
                <a:gd name="T7" fmla="*/ 570 h 2066"/>
                <a:gd name="T8" fmla="*/ 159 w 895"/>
                <a:gd name="T9" fmla="*/ 1494 h 2066"/>
                <a:gd name="T10" fmla="*/ 734 w 895"/>
                <a:gd name="T11" fmla="*/ 2066 h 2066"/>
                <a:gd name="T12" fmla="*/ 734 w 895"/>
                <a:gd name="T13" fmla="*/ 570 h 2066"/>
                <a:gd name="T14" fmla="*/ 895 w 895"/>
                <a:gd name="T15" fmla="*/ 570 h 2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5" h="2066">
                  <a:moveTo>
                    <a:pt x="895" y="570"/>
                  </a:moveTo>
                  <a:lnTo>
                    <a:pt x="446" y="0"/>
                  </a:lnTo>
                  <a:lnTo>
                    <a:pt x="0" y="570"/>
                  </a:lnTo>
                  <a:lnTo>
                    <a:pt x="159" y="570"/>
                  </a:lnTo>
                  <a:lnTo>
                    <a:pt x="159" y="1494"/>
                  </a:lnTo>
                  <a:lnTo>
                    <a:pt x="734" y="2066"/>
                  </a:lnTo>
                  <a:lnTo>
                    <a:pt x="734" y="570"/>
                  </a:lnTo>
                  <a:lnTo>
                    <a:pt x="895" y="57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36469" y="2922656"/>
              <a:ext cx="499533" cy="3987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>
                  <a:solidFill>
                    <a:schemeClr val="bg1"/>
                  </a:solidFill>
                  <a:latin typeface="Century Gothic" panose="020B0502020202020204" charset="0"/>
                  <a:ea typeface="Open Sans" pitchFamily="34" charset="0"/>
                  <a:cs typeface="Century Gothic" panose="020B0502020202020204" charset="0"/>
                </a:rPr>
                <a:t>04</a:t>
              </a:r>
              <a:endParaRPr lang="en-IN" b="1" dirty="0">
                <a:solidFill>
                  <a:schemeClr val="bg1"/>
                </a:solidFill>
                <a:latin typeface="Century Gothic" panose="020B0502020202020204" charset="0"/>
                <a:ea typeface="Open Sans" pitchFamily="34" charset="0"/>
                <a:cs typeface="Century Gothic" panose="020B050202020202020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41510" y="2922656"/>
              <a:ext cx="499533" cy="3987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  <a:latin typeface="Century Gothic" panose="020B0502020202020204" charset="0"/>
                  <a:ea typeface="Open Sans" pitchFamily="34" charset="0"/>
                  <a:cs typeface="Century Gothic" panose="020B0502020202020204" charset="0"/>
                </a:rPr>
                <a:t>01</a:t>
              </a:r>
              <a:endParaRPr lang="en-IN" b="1" dirty="0">
                <a:solidFill>
                  <a:schemeClr val="bg1"/>
                </a:solidFill>
                <a:latin typeface="Century Gothic" panose="020B0502020202020204" charset="0"/>
                <a:ea typeface="Open Sans" pitchFamily="34" charset="0"/>
                <a:cs typeface="Century Gothic" panose="020B050202020202020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36469" y="4715314"/>
              <a:ext cx="499533" cy="3987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>
                  <a:solidFill>
                    <a:schemeClr val="bg1"/>
                  </a:solidFill>
                  <a:latin typeface="Century Gothic" panose="020B0502020202020204" charset="0"/>
                  <a:ea typeface="Open Sans" pitchFamily="34" charset="0"/>
                  <a:cs typeface="Century Gothic" panose="020B0502020202020204" charset="0"/>
                </a:rPr>
                <a:t>03</a:t>
              </a:r>
              <a:endParaRPr lang="en-IN" b="1" dirty="0">
                <a:solidFill>
                  <a:schemeClr val="bg1"/>
                </a:solidFill>
                <a:latin typeface="Century Gothic" panose="020B0502020202020204" charset="0"/>
                <a:ea typeface="Open Sans" pitchFamily="34" charset="0"/>
                <a:cs typeface="Century Gothic" panose="020B050202020202020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41510" y="4715314"/>
              <a:ext cx="499533" cy="3987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>
                  <a:solidFill>
                    <a:schemeClr val="bg1"/>
                  </a:solidFill>
                  <a:latin typeface="Century Gothic" panose="020B0502020202020204" charset="0"/>
                  <a:ea typeface="Open Sans" pitchFamily="34" charset="0"/>
                  <a:cs typeface="Century Gothic" panose="020B0502020202020204" charset="0"/>
                </a:rPr>
                <a:t>02</a:t>
              </a:r>
              <a:endParaRPr lang="en-IN" b="1" dirty="0">
                <a:solidFill>
                  <a:schemeClr val="bg1"/>
                </a:solidFill>
                <a:latin typeface="Century Gothic" panose="020B0502020202020204" charset="0"/>
                <a:ea typeface="Open Sans" pitchFamily="34" charset="0"/>
                <a:cs typeface="Century Gothic" panose="020B050202020202020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55446" y="265300"/>
            <a:ext cx="5833179" cy="533311"/>
          </a:xfrm>
        </p:spPr>
        <p:txBody>
          <a:bodyPr/>
          <a:lstStyle/>
          <a:p>
            <a:pPr algn="ctr"/>
            <a:r>
              <a:rPr lang="en-US"/>
              <a:t>    </a:t>
            </a:r>
            <a:r>
              <a:rPr lang="en-US">
                <a:solidFill>
                  <a:schemeClr val="tx2"/>
                </a:solidFill>
                <a:latin typeface="Century Gothic" panose="020B0502020202020204" charset="0"/>
              </a:rPr>
              <a:t>04.</a:t>
            </a:r>
            <a:endParaRPr lang="en-US">
              <a:solidFill>
                <a:schemeClr val="tx2"/>
              </a:solidFill>
              <a:latin typeface="Century Gothic" panose="020B050202020202020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1280" y="1558925"/>
            <a:ext cx="45643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2"/>
                </a:solidFill>
                <a:latin typeface="Century Gothic" panose="020B0502020202020204" charset="0"/>
                <a:ea typeface="Microsoft YaHei" panose="020B0503020204020204" charset="-122"/>
                <a:cs typeface="Century Gothic" panose="020B0502020202020204" charset="0"/>
              </a:rPr>
              <a:t>On each navigation, </a:t>
            </a:r>
            <a:r>
              <a:rPr lang="en-US" altLang="zh-CN" sz="1600" dirty="0">
                <a:solidFill>
                  <a:schemeClr val="tx2"/>
                </a:solidFill>
                <a:latin typeface="Century Gothic" panose="020B0502020202020204" charset="0"/>
                <a:ea typeface="Microsoft YaHei" panose="020B0503020204020204" charset="-122"/>
                <a:cs typeface="Century Gothic" panose="020B0502020202020204" charset="0"/>
              </a:rPr>
              <a:t>I</a:t>
            </a:r>
            <a:r>
              <a:rPr lang="zh-CN" altLang="en-US" sz="1600" dirty="0">
                <a:solidFill>
                  <a:schemeClr val="tx2"/>
                </a:solidFill>
                <a:latin typeface="Century Gothic" panose="020B0502020202020204" charset="0"/>
                <a:ea typeface="Microsoft YaHei" panose="020B0503020204020204" charset="-122"/>
                <a:cs typeface="Century Gothic" panose="020B0502020202020204" charset="0"/>
              </a:rPr>
              <a:t> will query the model and </a:t>
            </a:r>
            <a:r>
              <a:rPr lang="zh-CN" altLang="en-US" sz="1600" b="1" dirty="0">
                <a:solidFill>
                  <a:schemeClr val="tx2"/>
                </a:solidFill>
                <a:latin typeface="Century Gothic" panose="020B0502020202020204" charset="0"/>
                <a:ea typeface="Microsoft YaHei" panose="020B0503020204020204" charset="-122"/>
                <a:cs typeface="Century Gothic" panose="020B0502020202020204" charset="0"/>
              </a:rPr>
              <a:t>prefetch the resources</a:t>
            </a:r>
            <a:r>
              <a:rPr lang="zh-CN" altLang="en-US" sz="1600" dirty="0">
                <a:solidFill>
                  <a:schemeClr val="tx2"/>
                </a:solidFill>
                <a:latin typeface="Century Gothic" panose="020B0502020202020204" charset="0"/>
                <a:ea typeface="Microsoft YaHei" panose="020B0503020204020204" charset="-122"/>
                <a:cs typeface="Century Gothic" panose="020B0502020202020204" charset="0"/>
              </a:rPr>
              <a:t> associated with the pages that are likely to be visited in the future</a:t>
            </a:r>
            <a:r>
              <a:rPr lang="en-US" altLang="zh-CN" sz="1600" dirty="0">
                <a:solidFill>
                  <a:schemeClr val="tx2"/>
                </a:solidFill>
                <a:latin typeface="Century Gothic" panose="020B0502020202020204" charset="0"/>
                <a:ea typeface="Microsoft YaHei" panose="020B0503020204020204" charset="-122"/>
                <a:cs typeface="Century Gothic" panose="020B0502020202020204" charset="0"/>
              </a:rPr>
              <a:t> by the user</a:t>
            </a:r>
            <a:r>
              <a:rPr lang="zh-CN" altLang="en-US" sz="1600" dirty="0">
                <a:solidFill>
                  <a:schemeClr val="tx2"/>
                </a:solidFill>
                <a:latin typeface="Century Gothic" panose="020B0502020202020204" charset="0"/>
                <a:ea typeface="Microsoft YaHei" panose="020B0503020204020204" charset="-122"/>
                <a:cs typeface="Century Gothic" panose="020B0502020202020204" charset="0"/>
              </a:rPr>
              <a:t>.</a:t>
            </a:r>
            <a:endParaRPr lang="zh-CN" altLang="en-US" sz="1600" b="1" dirty="0">
              <a:solidFill>
                <a:schemeClr val="tx2"/>
              </a:solidFill>
              <a:latin typeface="Century Gothic" panose="020B0502020202020204" charset="0"/>
              <a:ea typeface="Microsoft YaHei" panose="020B0503020204020204" charset="-122"/>
              <a:cs typeface="Century Gothic" panose="020B0502020202020204" charset="0"/>
            </a:endParaRPr>
          </a:p>
          <a:p>
            <a:pPr algn="just"/>
            <a:endParaRPr lang="zh-CN" altLang="en-US" sz="1600" b="1" dirty="0">
              <a:solidFill>
                <a:schemeClr val="tx2"/>
              </a:solidFill>
              <a:latin typeface="Century Gothic" panose="020B0502020202020204" charset="0"/>
              <a:ea typeface="Microsoft YaHei" panose="020B0503020204020204" charset="-122"/>
              <a:cs typeface="Century Gothic" panose="020B050202020202020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9995" y="1854835"/>
            <a:ext cx="235585" cy="27749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210" y="3172460"/>
            <a:ext cx="277495" cy="2940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115" y="3934460"/>
            <a:ext cx="286385" cy="2984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555" y="3641725"/>
            <a:ext cx="263525" cy="32512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8840" y="2299335"/>
            <a:ext cx="350520" cy="291465"/>
          </a:xfrm>
          <a:prstGeom prst="rect">
            <a:avLst/>
          </a:prstGeom>
        </p:spPr>
      </p:pic>
      <p:pic>
        <p:nvPicPr>
          <p:cNvPr id="26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220" y="2791460"/>
            <a:ext cx="4263390" cy="167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Straight Arrow Connector 55"/>
          <p:cNvCxnSpPr/>
          <p:nvPr/>
        </p:nvCxnSpPr>
        <p:spPr>
          <a:xfrm flipH="1">
            <a:off x="4772328" y="2574088"/>
            <a:ext cx="888100" cy="0"/>
          </a:xfrm>
          <a:prstGeom prst="straightConnector1">
            <a:avLst/>
          </a:prstGeom>
          <a:ln w="19050" cap="rnd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128270" y="4189730"/>
            <a:ext cx="4039870" cy="51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400" b="1" dirty="0">
                <a:solidFill>
                  <a:schemeClr val="tx2"/>
                </a:solidFill>
                <a:latin typeface="Century Gothic" panose="020B0502020202020204" charset="0"/>
                <a:ea typeface="Calibri" panose="020F0502020204030204" pitchFamily="34" charset="0"/>
                <a:cs typeface="Century Gothic" panose="020B0502020202020204" charset="0"/>
                <a:sym typeface="+mn-lt"/>
              </a:rPr>
              <a:t>main.ts file of the angular web application where I load Service Worker</a:t>
            </a:r>
            <a:endParaRPr lang="en-US" altLang="zh-CN" sz="1400" b="1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entury Gothic" panose="020B0502020202020204" charset="0"/>
              <a:sym typeface="+mn-lt"/>
            </a:endParaRPr>
          </a:p>
        </p:txBody>
      </p:sp>
      <p:sp>
        <p:nvSpPr>
          <p:cNvPr id="14" name="Rectangle 93"/>
          <p:cNvSpPr>
            <a:spLocks noChangeArrowheads="1"/>
          </p:cNvSpPr>
          <p:nvPr/>
        </p:nvSpPr>
        <p:spPr bwMode="auto">
          <a:xfrm>
            <a:off x="4846955" y="4189730"/>
            <a:ext cx="4231005" cy="51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400" b="1" dirty="0">
                <a:solidFill>
                  <a:schemeClr val="tx2"/>
                </a:solidFill>
                <a:latin typeface="Century Gothic" panose="020B0502020202020204" charset="0"/>
                <a:ea typeface="Calibri" panose="020F0502020204030204" pitchFamily="34" charset="0"/>
                <a:cs typeface="Century Gothic" panose="020B0502020202020204" charset="0"/>
                <a:sym typeface="+mn-lt"/>
              </a:rPr>
              <a:t>In app.components.ts file, I watch for changes of the parameters of the URL</a:t>
            </a:r>
            <a:endParaRPr lang="en-US" altLang="zh-CN" sz="1400" b="1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entury Gothic" panose="020B0502020202020204" charset="0"/>
              <a:sym typeface="+mn-lt"/>
            </a:endParaRPr>
          </a:p>
        </p:txBody>
      </p:sp>
      <p:pic>
        <p:nvPicPr>
          <p:cNvPr id="27" name="Picture 13"/>
          <p:cNvPicPr>
            <a:picLocks noGrp="1"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127635" y="980440"/>
            <a:ext cx="4039870" cy="3080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14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4847590" y="980440"/>
            <a:ext cx="4230370" cy="3080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2959219" y="2483225"/>
            <a:ext cx="3225563" cy="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Century Gothic" panose="020B0502020202020204" charset="0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Analysis &amp; Design</a:t>
            </a:r>
            <a:endParaRPr lang="en-US" altLang="zh-CN" sz="2800" b="1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33618" y="315059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996225" y="1328366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latin typeface="Century Gothic" panose="020B0502020202020204" charset="0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03</a:t>
            </a:r>
            <a:endParaRPr lang="zh-CN" altLang="en-US" sz="4400" b="1" dirty="0">
              <a:latin typeface="Century Gothic" panose="020B0502020202020204" charset="0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3018790" y="294640"/>
            <a:ext cx="3106420" cy="388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tx2"/>
                </a:solidFill>
                <a:latin typeface="Century Gothic" panose="020B0502020202020204" charset="0"/>
                <a:ea typeface="Calibri" panose="020F0502020204030204" pitchFamily="34" charset="0"/>
                <a:cs typeface="Century Gothic" panose="020B0502020202020204" charset="0"/>
                <a:sym typeface="+mn-lt"/>
              </a:rPr>
              <a:t>01. Use Case Diagram</a:t>
            </a:r>
            <a:endParaRPr lang="en-US" altLang="zh-CN" sz="2000" b="1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entury Gothic" panose="020B0502020202020204" charset="0"/>
              <a:sym typeface="+mn-lt"/>
            </a:endParaRPr>
          </a:p>
        </p:txBody>
      </p:sp>
      <p:pic>
        <p:nvPicPr>
          <p:cNvPr id="22" name="Picture 1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2186940" y="1069975"/>
            <a:ext cx="4770120" cy="3780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2987675" y="476885"/>
            <a:ext cx="3030220" cy="388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tx2"/>
                </a:solidFill>
                <a:latin typeface="Century Gothic" panose="020B0502020202020204" charset="0"/>
                <a:ea typeface="Calibri" panose="020F0502020204030204" pitchFamily="34" charset="0"/>
                <a:cs typeface="Century Gothic" panose="020B0502020202020204" charset="0"/>
                <a:sym typeface="+mn-lt"/>
              </a:rPr>
              <a:t>02. Activity Diagrams</a:t>
            </a:r>
            <a:endParaRPr lang="en-US" altLang="zh-CN" sz="2000" b="1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entury Gothic" panose="020B0502020202020204" charset="0"/>
              <a:sym typeface="+mn-lt"/>
            </a:endParaRPr>
          </a:p>
        </p:txBody>
      </p:sp>
      <p:pic>
        <p:nvPicPr>
          <p:cNvPr id="7" name="Picture 7"/>
          <p:cNvPicPr>
            <a:picLocks noGrp="1"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932815" y="1212215"/>
            <a:ext cx="3321685" cy="3614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5148580" y="1212215"/>
            <a:ext cx="3368675" cy="36144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93"/>
          <p:cNvSpPr>
            <a:spLocks noChangeArrowheads="1"/>
          </p:cNvSpPr>
          <p:nvPr/>
        </p:nvSpPr>
        <p:spPr bwMode="auto">
          <a:xfrm>
            <a:off x="6379692" y="4847188"/>
            <a:ext cx="1284605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400" b="1" dirty="0">
                <a:solidFill>
                  <a:schemeClr val="tx2"/>
                </a:solidFill>
                <a:latin typeface="Century Gothic" panose="020B0502020202020204" charset="0"/>
                <a:ea typeface="Calibri" panose="020F0502020204030204" pitchFamily="34" charset="0"/>
                <a:cs typeface="Century Gothic" panose="020B0502020202020204" charset="0"/>
                <a:sym typeface="+mn-lt"/>
              </a:rPr>
              <a:t>Add-To-Cart </a:t>
            </a:r>
            <a:endParaRPr lang="en-US" altLang="zh-CN" sz="1400" b="1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entury Gothic" panose="020B0502020202020204" charset="0"/>
              <a:sym typeface="+mn-lt"/>
            </a:endParaRPr>
          </a:p>
        </p:txBody>
      </p:sp>
      <p:sp>
        <p:nvSpPr>
          <p:cNvPr id="6" name="Rectangle 93"/>
          <p:cNvSpPr>
            <a:spLocks noChangeArrowheads="1"/>
          </p:cNvSpPr>
          <p:nvPr/>
        </p:nvSpPr>
        <p:spPr bwMode="auto">
          <a:xfrm>
            <a:off x="2068995" y="4826868"/>
            <a:ext cx="62230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400" b="1" dirty="0">
                <a:solidFill>
                  <a:schemeClr val="tx2"/>
                </a:solidFill>
                <a:latin typeface="Century Gothic" panose="020B0502020202020204" charset="0"/>
                <a:ea typeface="Calibri" panose="020F0502020204030204" pitchFamily="34" charset="0"/>
                <a:cs typeface="Century Gothic" panose="020B0502020202020204" charset="0"/>
                <a:sym typeface="+mn-lt"/>
              </a:rPr>
              <a:t>Login</a:t>
            </a:r>
            <a:endParaRPr lang="en-US" altLang="zh-CN" sz="1400" b="1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entury Gothic" panose="020B0502020202020204" charset="0"/>
              <a:sym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780415" y="4691380"/>
            <a:ext cx="270383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400" b="1" dirty="0">
                <a:solidFill>
                  <a:schemeClr val="tx2"/>
                </a:solidFill>
                <a:latin typeface="Century Gothic" panose="020B0502020202020204" charset="0"/>
                <a:ea typeface="Calibri" panose="020F0502020204030204" pitchFamily="34" charset="0"/>
                <a:cs typeface="Century Gothic" panose="020B0502020202020204" charset="0"/>
                <a:sym typeface="+mn-lt"/>
              </a:rPr>
              <a:t>Admin</a:t>
            </a:r>
            <a:endParaRPr lang="en-US" altLang="zh-CN" sz="1400" b="1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entury Gothic" panose="020B0502020202020204" charset="0"/>
              <a:sym typeface="+mn-lt"/>
            </a:endParaRPr>
          </a:p>
        </p:txBody>
      </p:sp>
      <p:sp>
        <p:nvSpPr>
          <p:cNvPr id="14" name="Rectangle 93"/>
          <p:cNvSpPr>
            <a:spLocks noChangeArrowheads="1"/>
          </p:cNvSpPr>
          <p:nvPr/>
        </p:nvSpPr>
        <p:spPr bwMode="auto">
          <a:xfrm>
            <a:off x="6708939" y="4691613"/>
            <a:ext cx="99187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400" b="1" dirty="0">
                <a:solidFill>
                  <a:schemeClr val="tx2"/>
                </a:solidFill>
                <a:latin typeface="Century Gothic" panose="020B0502020202020204" charset="0"/>
                <a:ea typeface="Calibri" panose="020F0502020204030204" pitchFamily="34" charset="0"/>
                <a:cs typeface="Century Gothic" panose="020B0502020202020204" charset="0"/>
                <a:sym typeface="+mn-lt"/>
              </a:rPr>
              <a:t>Customer</a:t>
            </a:r>
            <a:endParaRPr lang="en-US" altLang="zh-CN" sz="1400" b="1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entury Gothic" panose="020B0502020202020204" charset="0"/>
              <a:sym typeface="+mn-lt"/>
            </a:endParaRPr>
          </a:p>
        </p:txBody>
      </p:sp>
      <p:sp>
        <p:nvSpPr>
          <p:cNvPr id="2" name="Rectangle 93"/>
          <p:cNvSpPr>
            <a:spLocks noChangeArrowheads="1"/>
          </p:cNvSpPr>
          <p:nvPr/>
        </p:nvSpPr>
        <p:spPr bwMode="auto">
          <a:xfrm>
            <a:off x="2919095" y="476885"/>
            <a:ext cx="3700145" cy="388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tx2"/>
                </a:solidFill>
                <a:latin typeface="Century Gothic" panose="020B0502020202020204" charset="0"/>
                <a:ea typeface="Calibri" panose="020F0502020204030204" pitchFamily="34" charset="0"/>
                <a:cs typeface="Century Gothic" panose="020B0502020202020204" charset="0"/>
                <a:sym typeface="+mn-lt"/>
              </a:rPr>
              <a:t>03. Sequence Diagrams</a:t>
            </a:r>
            <a:endParaRPr lang="en-US" altLang="zh-CN" sz="2000" b="1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entury Gothic" panose="020B0502020202020204" charset="0"/>
              <a:sym typeface="+mn-lt"/>
            </a:endParaRPr>
          </a:p>
        </p:txBody>
      </p:sp>
      <p:pic>
        <p:nvPicPr>
          <p:cNvPr id="5" name="Picture 5"/>
          <p:cNvPicPr>
            <a:picLocks noGrp="1"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318770" y="1230630"/>
            <a:ext cx="4100830" cy="3408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4680585" y="1230630"/>
            <a:ext cx="4199890" cy="3408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3894138" y="2483225"/>
            <a:ext cx="135572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Century Gothic" panose="020B0502020202020204" charset="0"/>
                <a:ea typeface="Calibri" panose="020F0502020204030204" pitchFamily="34" charset="0"/>
                <a:cs typeface="Century Gothic" panose="020B0502020202020204" charset="0"/>
                <a:sym typeface="+mn-lt"/>
              </a:rPr>
              <a:t>Testing</a:t>
            </a:r>
            <a:endParaRPr lang="en-US" altLang="zh-CN" sz="2800" b="1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entury Gothic" panose="020B050202020202020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33618" y="315059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996225" y="1328366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latin typeface="Century Gothic" panose="020B0502020202020204" charset="0"/>
                <a:ea typeface="Calibri" panose="020F0502020204030204" pitchFamily="34" charset="0"/>
                <a:cs typeface="Century Gothic" panose="020B0502020202020204" charset="0"/>
                <a:sym typeface="+mn-lt"/>
              </a:rPr>
              <a:t>04</a:t>
            </a:r>
            <a:endParaRPr lang="en-US" altLang="zh-CN" sz="4400" b="1" dirty="0">
              <a:latin typeface="Century Gothic" panose="020B0502020202020204" charset="0"/>
              <a:ea typeface="Calibri" panose="020F0502020204030204" pitchFamily="34" charset="0"/>
              <a:cs typeface="Century Gothic" panose="020B0502020202020204" charset="0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426109" y="2480975"/>
            <a:ext cx="37000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dirty="0">
                <a:solidFill>
                  <a:schemeClr val="accent1"/>
                </a:solidFill>
                <a:latin typeface="Century Gothic" panose="020B0502020202020204" charset="0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Table of Contents</a:t>
            </a:r>
            <a:endParaRPr lang="en-US" altLang="zh-CN" sz="3200" dirty="0">
              <a:solidFill>
                <a:schemeClr val="accent1"/>
              </a:solidFill>
              <a:latin typeface="Century Gothic" panose="020B0502020202020204" charset="0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024744" y="3126105"/>
            <a:ext cx="38086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5320392" y="1655588"/>
            <a:ext cx="21643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Century Gothic" panose="020B0502020202020204" charset="0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Implementation</a:t>
            </a:r>
            <a:endParaRPr lang="en-US" altLang="zh-CN" sz="2000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4614999" y="1604108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Century Gothic" panose="020B0502020202020204" charset="0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02</a:t>
            </a:r>
            <a:endParaRPr lang="zh-CN" altLang="en-US" sz="1600" b="1" dirty="0">
              <a:solidFill>
                <a:schemeClr val="bg1"/>
              </a:solidFill>
              <a:latin typeface="Century Gothic" panose="020B0502020202020204" charset="0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320392" y="2572915"/>
            <a:ext cx="23182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Century Gothic" panose="020B0502020202020204" charset="0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Analysis &amp; Design</a:t>
            </a:r>
            <a:endParaRPr lang="en-US" altLang="zh-CN" sz="2000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4614999" y="2521435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Century Gothic" panose="020B0502020202020204" charset="0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03</a:t>
            </a:r>
            <a:endParaRPr lang="zh-CN" altLang="en-US" sz="1600" b="1" dirty="0">
              <a:solidFill>
                <a:schemeClr val="bg1"/>
              </a:solidFill>
              <a:latin typeface="Century Gothic" panose="020B0502020202020204" charset="0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320392" y="3408327"/>
            <a:ext cx="10278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Century Gothic" panose="020B0502020202020204" charset="0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Testing</a:t>
            </a:r>
            <a:endParaRPr lang="en-US" altLang="zh-CN" sz="2000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4614999" y="3357482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Century Gothic" panose="020B0502020202020204" charset="0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04</a:t>
            </a:r>
            <a:endParaRPr lang="zh-CN" altLang="en-US" sz="1600" b="1" dirty="0">
              <a:solidFill>
                <a:schemeClr val="bg1"/>
              </a:solidFill>
              <a:latin typeface="Century Gothic" panose="020B0502020202020204" charset="0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320392" y="4344070"/>
            <a:ext cx="34419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Century Gothic" panose="020B0502020202020204" charset="0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Conclusion &amp; Bibliography</a:t>
            </a:r>
            <a:endParaRPr lang="en-US" altLang="zh-CN" sz="2000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4614999" y="4293225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Century Gothic" panose="020B0502020202020204" charset="0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05</a:t>
            </a:r>
            <a:endParaRPr lang="zh-CN" altLang="en-US" sz="1600" b="1" dirty="0">
              <a:solidFill>
                <a:schemeClr val="bg1"/>
              </a:solidFill>
              <a:latin typeface="Century Gothic" panose="020B0502020202020204" charset="0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" name="椭圆 81"/>
          <p:cNvSpPr/>
          <p:nvPr/>
        </p:nvSpPr>
        <p:spPr>
          <a:xfrm>
            <a:off x="4614999" y="686533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Century Gothic" panose="020B0502020202020204" charset="0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01</a:t>
            </a:r>
            <a:endParaRPr lang="zh-CN" altLang="en-US" sz="1600" b="1" dirty="0">
              <a:solidFill>
                <a:schemeClr val="bg1"/>
              </a:solidFill>
              <a:latin typeface="Century Gothic" panose="020B0502020202020204" charset="0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" name="矩形 70"/>
          <p:cNvSpPr/>
          <p:nvPr/>
        </p:nvSpPr>
        <p:spPr>
          <a:xfrm>
            <a:off x="5260067" y="738013"/>
            <a:ext cx="1693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Century Gothic" panose="020B0502020202020204" charset="0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Introduction</a:t>
            </a:r>
            <a:endParaRPr lang="en-US" altLang="zh-CN" sz="2000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56"/>
          <p:cNvGrpSpPr/>
          <p:nvPr/>
        </p:nvGrpSpPr>
        <p:grpSpPr bwMode="auto">
          <a:xfrm>
            <a:off x="4359330" y="1766596"/>
            <a:ext cx="425339" cy="463430"/>
            <a:chOff x="0" y="0"/>
            <a:chExt cx="526" cy="577"/>
          </a:xfrm>
          <a:solidFill>
            <a:srgbClr val="FFFFFF"/>
          </a:solidFill>
        </p:grpSpPr>
        <p:sp>
          <p:nvSpPr>
            <p:cNvPr id="5" name="AutoShape 251"/>
            <p:cNvSpPr/>
            <p:nvPr/>
          </p:nvSpPr>
          <p:spPr bwMode="auto">
            <a:xfrm>
              <a:off x="0" y="0"/>
              <a:ext cx="526" cy="40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600" h="21600">
                  <a:moveTo>
                    <a:pt x="20114" y="7917"/>
                  </a:moveTo>
                  <a:lnTo>
                    <a:pt x="21600" y="0"/>
                  </a:lnTo>
                  <a:lnTo>
                    <a:pt x="15477" y="1916"/>
                  </a:lnTo>
                  <a:lnTo>
                    <a:pt x="17029" y="3924"/>
                  </a:lnTo>
                  <a:lnTo>
                    <a:pt x="11123" y="11569"/>
                  </a:lnTo>
                  <a:lnTo>
                    <a:pt x="8614" y="8321"/>
                  </a:lnTo>
                  <a:lnTo>
                    <a:pt x="0" y="19474"/>
                  </a:lnTo>
                  <a:lnTo>
                    <a:pt x="1642" y="21600"/>
                  </a:lnTo>
                  <a:lnTo>
                    <a:pt x="1642" y="21599"/>
                  </a:lnTo>
                  <a:lnTo>
                    <a:pt x="8614" y="12572"/>
                  </a:lnTo>
                  <a:lnTo>
                    <a:pt x="11123" y="15820"/>
                  </a:lnTo>
                  <a:lnTo>
                    <a:pt x="18671" y="6049"/>
                  </a:lnTo>
                  <a:lnTo>
                    <a:pt x="20114" y="7917"/>
                  </a:lnTo>
                  <a:close/>
                  <a:moveTo>
                    <a:pt x="20114" y="7917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72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" name="Rectangle 252"/>
            <p:cNvSpPr/>
            <p:nvPr/>
          </p:nvSpPr>
          <p:spPr bwMode="auto">
            <a:xfrm>
              <a:off x="48" y="440"/>
              <a:ext cx="75" cy="137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72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7" name="Rectangle 253"/>
            <p:cNvSpPr/>
            <p:nvPr/>
          </p:nvSpPr>
          <p:spPr bwMode="auto">
            <a:xfrm>
              <a:off x="176" y="368"/>
              <a:ext cx="75" cy="20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72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8" name="Rectangle 254"/>
            <p:cNvSpPr/>
            <p:nvPr/>
          </p:nvSpPr>
          <p:spPr bwMode="auto">
            <a:xfrm>
              <a:off x="304" y="296"/>
              <a:ext cx="75" cy="27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72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9" name="Rectangle 255"/>
            <p:cNvSpPr/>
            <p:nvPr/>
          </p:nvSpPr>
          <p:spPr bwMode="auto">
            <a:xfrm>
              <a:off x="432" y="232"/>
              <a:ext cx="75" cy="342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72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12" name="Rectangle 93"/>
          <p:cNvSpPr>
            <a:spLocks noChangeArrowheads="1"/>
          </p:cNvSpPr>
          <p:nvPr/>
        </p:nvSpPr>
        <p:spPr bwMode="auto">
          <a:xfrm>
            <a:off x="4123691" y="2335456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3" name="TextBox 94"/>
          <p:cNvSpPr txBox="1">
            <a:spLocks noChangeArrowheads="1"/>
          </p:cNvSpPr>
          <p:nvPr/>
        </p:nvSpPr>
        <p:spPr bwMode="auto">
          <a:xfrm>
            <a:off x="3019647" y="2656224"/>
            <a:ext cx="3104706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  <a:endParaRPr lang="en-US" altLang="zh-CN" sz="1000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464000" y="2664672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4"/>
          <p:cNvSpPr txBox="1">
            <a:spLocks noChangeArrowheads="1"/>
          </p:cNvSpPr>
          <p:nvPr/>
        </p:nvSpPr>
        <p:spPr bwMode="auto">
          <a:xfrm>
            <a:off x="562610" y="98425"/>
            <a:ext cx="8146415" cy="146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Century Gothic" panose="020B0502020202020204" charset="0"/>
                <a:ea typeface="Calibri" panose="020F0502020204030204" pitchFamily="34" charset="0"/>
                <a:cs typeface="Century Gothic" panose="020B0502020202020204" charset="0"/>
                <a:sym typeface="+mn-lt"/>
              </a:rPr>
              <a:t>Screen-shots illustrate improved page load times with machine learning based predictive prefetching implemented. </a:t>
            </a:r>
            <a:endParaRPr lang="en-US" altLang="zh-CN" sz="2000" b="1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entury Gothic" panose="020B0502020202020204" charset="0"/>
              <a:sym typeface="+mn-lt"/>
            </a:endParaRPr>
          </a:p>
          <a:p>
            <a:pPr algn="ctr">
              <a:lnSpc>
                <a:spcPct val="150000"/>
              </a:lnSpc>
            </a:pPr>
            <a:endParaRPr lang="en-US" altLang="zh-CN" sz="2000" b="1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entury Gothic" panose="020B0502020202020204" charset="0"/>
              <a:sym typeface="+mn-lt"/>
            </a:endParaRPr>
          </a:p>
        </p:txBody>
      </p:sp>
      <p:pic>
        <p:nvPicPr>
          <p:cNvPr id="3" name="Picture 3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562610" y="1354455"/>
            <a:ext cx="8146415" cy="3648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56"/>
          <p:cNvGrpSpPr/>
          <p:nvPr/>
        </p:nvGrpSpPr>
        <p:grpSpPr bwMode="auto">
          <a:xfrm>
            <a:off x="4359330" y="1766596"/>
            <a:ext cx="425339" cy="463430"/>
            <a:chOff x="0" y="0"/>
            <a:chExt cx="526" cy="577"/>
          </a:xfrm>
          <a:solidFill>
            <a:srgbClr val="FFFFFF"/>
          </a:solidFill>
        </p:grpSpPr>
        <p:sp>
          <p:nvSpPr>
            <p:cNvPr id="5" name="AutoShape 251"/>
            <p:cNvSpPr/>
            <p:nvPr/>
          </p:nvSpPr>
          <p:spPr bwMode="auto">
            <a:xfrm>
              <a:off x="0" y="0"/>
              <a:ext cx="526" cy="40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600" h="21600">
                  <a:moveTo>
                    <a:pt x="20114" y="7917"/>
                  </a:moveTo>
                  <a:lnTo>
                    <a:pt x="21600" y="0"/>
                  </a:lnTo>
                  <a:lnTo>
                    <a:pt x="15477" y="1916"/>
                  </a:lnTo>
                  <a:lnTo>
                    <a:pt x="17029" y="3924"/>
                  </a:lnTo>
                  <a:lnTo>
                    <a:pt x="11123" y="11569"/>
                  </a:lnTo>
                  <a:lnTo>
                    <a:pt x="8614" y="8321"/>
                  </a:lnTo>
                  <a:lnTo>
                    <a:pt x="0" y="19474"/>
                  </a:lnTo>
                  <a:lnTo>
                    <a:pt x="1642" y="21600"/>
                  </a:lnTo>
                  <a:lnTo>
                    <a:pt x="1642" y="21599"/>
                  </a:lnTo>
                  <a:lnTo>
                    <a:pt x="8614" y="12572"/>
                  </a:lnTo>
                  <a:lnTo>
                    <a:pt x="11123" y="15820"/>
                  </a:lnTo>
                  <a:lnTo>
                    <a:pt x="18671" y="6049"/>
                  </a:lnTo>
                  <a:lnTo>
                    <a:pt x="20114" y="7917"/>
                  </a:lnTo>
                  <a:close/>
                  <a:moveTo>
                    <a:pt x="20114" y="7917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72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" name="Rectangle 252"/>
            <p:cNvSpPr/>
            <p:nvPr/>
          </p:nvSpPr>
          <p:spPr bwMode="auto">
            <a:xfrm>
              <a:off x="48" y="440"/>
              <a:ext cx="75" cy="137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72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7" name="Rectangle 253"/>
            <p:cNvSpPr/>
            <p:nvPr/>
          </p:nvSpPr>
          <p:spPr bwMode="auto">
            <a:xfrm>
              <a:off x="176" y="368"/>
              <a:ext cx="75" cy="20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72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8" name="Rectangle 254"/>
            <p:cNvSpPr/>
            <p:nvPr/>
          </p:nvSpPr>
          <p:spPr bwMode="auto">
            <a:xfrm>
              <a:off x="304" y="296"/>
              <a:ext cx="75" cy="27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72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9" name="Rectangle 255"/>
            <p:cNvSpPr/>
            <p:nvPr/>
          </p:nvSpPr>
          <p:spPr bwMode="auto">
            <a:xfrm>
              <a:off x="432" y="232"/>
              <a:ext cx="75" cy="342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72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12" name="Rectangle 93"/>
          <p:cNvSpPr>
            <a:spLocks noChangeArrowheads="1"/>
          </p:cNvSpPr>
          <p:nvPr/>
        </p:nvSpPr>
        <p:spPr bwMode="auto">
          <a:xfrm>
            <a:off x="4123691" y="2335456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3" name="TextBox 94"/>
          <p:cNvSpPr txBox="1">
            <a:spLocks noChangeArrowheads="1"/>
          </p:cNvSpPr>
          <p:nvPr/>
        </p:nvSpPr>
        <p:spPr bwMode="auto">
          <a:xfrm>
            <a:off x="3019647" y="2656224"/>
            <a:ext cx="3104706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  <a:endParaRPr lang="en-US" altLang="zh-CN" sz="1000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464000" y="2664672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781685" y="4396105"/>
            <a:ext cx="34778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chemeClr val="tx2"/>
                </a:solidFill>
                <a:latin typeface="Century Gothic" panose="020B0502020202020204" charset="0"/>
                <a:cs typeface="Century Gothic" panose="020B0502020202020204" charset="0"/>
              </a:rPr>
              <a:t>Detailed Information of particular data</a:t>
            </a:r>
            <a:endParaRPr lang="en-US" sz="1400" b="1">
              <a:solidFill>
                <a:schemeClr val="tx2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4359275" y="4396105"/>
            <a:ext cx="50800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ctr"/>
            <a:r>
              <a:rPr lang="en-US" sz="1400" b="1">
                <a:solidFill>
                  <a:schemeClr val="tx2"/>
                </a:solidFill>
                <a:latin typeface="Century Gothic" panose="020B0502020202020204" charset="0"/>
                <a:cs typeface="Century Gothic" panose="020B0502020202020204" charset="0"/>
              </a:rPr>
              <a:t>Information of Headers for data</a:t>
            </a:r>
            <a:endParaRPr lang="en-US" sz="1400" b="1">
              <a:solidFill>
                <a:schemeClr val="tx2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  <p:pic>
        <p:nvPicPr>
          <p:cNvPr id="3" name="Picture 4"/>
          <p:cNvPicPr>
            <a:picLocks noGrp="1" noChangeAspect="1"/>
          </p:cNvPicPr>
          <p:nvPr>
            <p:ph type="pic" sz="quarter" idx="11"/>
          </p:nvPr>
        </p:nvPicPr>
        <p:blipFill>
          <a:blip r:embed="rId1"/>
          <a:srcRect t="35387"/>
          <a:stretch>
            <a:fillRect/>
          </a:stretch>
        </p:blipFill>
        <p:spPr>
          <a:xfrm>
            <a:off x="377190" y="692785"/>
            <a:ext cx="4081780" cy="35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5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3913"/>
          <a:stretch>
            <a:fillRect/>
          </a:stretch>
        </p:blipFill>
        <p:spPr>
          <a:xfrm>
            <a:off x="4709160" y="692785"/>
            <a:ext cx="414020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2215833" y="2483225"/>
            <a:ext cx="471233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Century Gothic" panose="020B0502020202020204" charset="0"/>
                <a:ea typeface="Calibri" panose="020F0502020204030204" pitchFamily="34" charset="0"/>
                <a:cs typeface="Century Gothic" panose="020B0502020202020204" charset="0"/>
                <a:sym typeface="+mn-lt"/>
              </a:rPr>
              <a:t>Conclusion &amp; Bibliography</a:t>
            </a:r>
            <a:endParaRPr lang="en-US" altLang="zh-CN" sz="2800" b="1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entury Gothic" panose="020B050202020202020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33618" y="315059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996225" y="1328366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latin typeface="Century Gothic" panose="020B0502020202020204" charset="0"/>
                <a:ea typeface="Calibri" panose="020F0502020204030204" pitchFamily="34" charset="0"/>
                <a:cs typeface="Century Gothic" panose="020B0502020202020204" charset="0"/>
                <a:sym typeface="+mn-lt"/>
              </a:rPr>
              <a:t>05</a:t>
            </a:r>
            <a:endParaRPr lang="en-US" altLang="zh-CN" sz="4400" b="1" dirty="0">
              <a:latin typeface="Century Gothic" panose="020B0502020202020204" charset="0"/>
              <a:ea typeface="Calibri" panose="020F0502020204030204" pitchFamily="34" charset="0"/>
              <a:cs typeface="Century Gothic" panose="020B0502020202020204" charset="0"/>
              <a:sym typeface="+mn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8"/>
          <p:cNvGrpSpPr/>
          <p:nvPr/>
        </p:nvGrpSpPr>
        <p:grpSpPr>
          <a:xfrm>
            <a:off x="205740" y="1135380"/>
            <a:ext cx="3500755" cy="3352800"/>
            <a:chOff x="824541" y="1404972"/>
            <a:chExt cx="2983202" cy="3170036"/>
          </a:xfrm>
        </p:grpSpPr>
        <p:sp>
          <p:nvSpPr>
            <p:cNvPr id="5" name="Freeform: Shape 4"/>
            <p:cNvSpPr/>
            <p:nvPr/>
          </p:nvSpPr>
          <p:spPr>
            <a:xfrm>
              <a:off x="1409165" y="1600614"/>
              <a:ext cx="2398577" cy="2974394"/>
            </a:xfrm>
            <a:custGeom>
              <a:avLst/>
              <a:gdLst>
                <a:gd name="connsiteX0" fmla="*/ 2398578 w 2398577"/>
                <a:gd name="connsiteY0" fmla="*/ 1487197 h 2974394"/>
                <a:gd name="connsiteX1" fmla="*/ 1199665 w 2398577"/>
                <a:gd name="connsiteY1" fmla="*/ 2974394 h 2974394"/>
                <a:gd name="connsiteX2" fmla="*/ 0 w 2398577"/>
                <a:gd name="connsiteY2" fmla="*/ 1487197 h 2974394"/>
                <a:gd name="connsiteX3" fmla="*/ 1198913 w 2398577"/>
                <a:gd name="connsiteY3" fmla="*/ 0 h 2974394"/>
                <a:gd name="connsiteX4" fmla="*/ 2398578 w 2398577"/>
                <a:gd name="connsiteY4" fmla="*/ 1487197 h 297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577" h="2974394">
                  <a:moveTo>
                    <a:pt x="2398578" y="1487197"/>
                  </a:moveTo>
                  <a:cubicBezTo>
                    <a:pt x="2398578" y="2308654"/>
                    <a:pt x="1861549" y="2974394"/>
                    <a:pt x="1199665" y="2974394"/>
                  </a:cubicBezTo>
                  <a:cubicBezTo>
                    <a:pt x="537781" y="2974394"/>
                    <a:pt x="0" y="2308654"/>
                    <a:pt x="0" y="1487197"/>
                  </a:cubicBezTo>
                  <a:cubicBezTo>
                    <a:pt x="0" y="665741"/>
                    <a:pt x="537029" y="0"/>
                    <a:pt x="1198913" y="0"/>
                  </a:cubicBezTo>
                  <a:cubicBezTo>
                    <a:pt x="1860797" y="0"/>
                    <a:pt x="2398578" y="665741"/>
                    <a:pt x="2398578" y="148719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>
                <a:latin typeface="Century Gothic" panose="020B0502020202020204" charset="0"/>
              </a:endParaRPr>
            </a:p>
          </p:txBody>
        </p:sp>
        <p:sp>
          <p:nvSpPr>
            <p:cNvPr id="6" name="Freeform: Shape 5"/>
            <p:cNvSpPr/>
            <p:nvPr/>
          </p:nvSpPr>
          <p:spPr>
            <a:xfrm>
              <a:off x="1321165" y="1600614"/>
              <a:ext cx="2397825" cy="2974394"/>
            </a:xfrm>
            <a:custGeom>
              <a:avLst/>
              <a:gdLst>
                <a:gd name="connsiteX0" fmla="*/ 2397826 w 2397825"/>
                <a:gd name="connsiteY0" fmla="*/ 1487197 h 2974394"/>
                <a:gd name="connsiteX1" fmla="*/ 1198913 w 2397825"/>
                <a:gd name="connsiteY1" fmla="*/ 2974394 h 2974394"/>
                <a:gd name="connsiteX2" fmla="*/ 0 w 2397825"/>
                <a:gd name="connsiteY2" fmla="*/ 1487197 h 2974394"/>
                <a:gd name="connsiteX3" fmla="*/ 1198913 w 2397825"/>
                <a:gd name="connsiteY3" fmla="*/ 0 h 2974394"/>
                <a:gd name="connsiteX4" fmla="*/ 2397826 w 2397825"/>
                <a:gd name="connsiteY4" fmla="*/ 1487197 h 297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825" h="2974394">
                  <a:moveTo>
                    <a:pt x="2397826" y="1487197"/>
                  </a:moveTo>
                  <a:cubicBezTo>
                    <a:pt x="2397826" y="2308553"/>
                    <a:pt x="1861054" y="2974394"/>
                    <a:pt x="1198913" y="2974394"/>
                  </a:cubicBezTo>
                  <a:cubicBezTo>
                    <a:pt x="536772" y="2974394"/>
                    <a:pt x="0" y="2308553"/>
                    <a:pt x="0" y="1487197"/>
                  </a:cubicBezTo>
                  <a:cubicBezTo>
                    <a:pt x="0" y="665841"/>
                    <a:pt x="536772" y="0"/>
                    <a:pt x="1198913" y="0"/>
                  </a:cubicBezTo>
                  <a:cubicBezTo>
                    <a:pt x="1861054" y="0"/>
                    <a:pt x="2397826" y="665841"/>
                    <a:pt x="2397826" y="148719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>
                <a:latin typeface="Century Gothic" panose="020B0502020202020204" charset="0"/>
              </a:endParaRPr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1721304" y="2097099"/>
              <a:ext cx="1597547" cy="1981424"/>
            </a:xfrm>
            <a:custGeom>
              <a:avLst/>
              <a:gdLst>
                <a:gd name="connsiteX0" fmla="*/ 1597548 w 1597547"/>
                <a:gd name="connsiteY0" fmla="*/ 990712 h 1981424"/>
                <a:gd name="connsiteX1" fmla="*/ 798774 w 1597547"/>
                <a:gd name="connsiteY1" fmla="*/ 1981425 h 1981424"/>
                <a:gd name="connsiteX2" fmla="*/ 0 w 1597547"/>
                <a:gd name="connsiteY2" fmla="*/ 990712 h 1981424"/>
                <a:gd name="connsiteX3" fmla="*/ 798774 w 1597547"/>
                <a:gd name="connsiteY3" fmla="*/ 0 h 1981424"/>
                <a:gd name="connsiteX4" fmla="*/ 1597548 w 1597547"/>
                <a:gd name="connsiteY4" fmla="*/ 990712 h 198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547" h="1981424">
                  <a:moveTo>
                    <a:pt x="1597548" y="990712"/>
                  </a:moveTo>
                  <a:cubicBezTo>
                    <a:pt x="1597548" y="1537868"/>
                    <a:pt x="1239925" y="1981425"/>
                    <a:pt x="798774" y="1981425"/>
                  </a:cubicBezTo>
                  <a:cubicBezTo>
                    <a:pt x="357623" y="1981425"/>
                    <a:pt x="0" y="1537868"/>
                    <a:pt x="0" y="990712"/>
                  </a:cubicBezTo>
                  <a:cubicBezTo>
                    <a:pt x="0" y="443557"/>
                    <a:pt x="357623" y="0"/>
                    <a:pt x="798774" y="0"/>
                  </a:cubicBezTo>
                  <a:cubicBezTo>
                    <a:pt x="1239925" y="0"/>
                    <a:pt x="1597548" y="443557"/>
                    <a:pt x="1597548" y="99071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7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>
                <a:latin typeface="Century Gothic" panose="020B0502020202020204" charset="0"/>
              </a:endParaRPr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2202674" y="2694385"/>
              <a:ext cx="634807" cy="786852"/>
            </a:xfrm>
            <a:custGeom>
              <a:avLst/>
              <a:gdLst>
                <a:gd name="connsiteX0" fmla="*/ 634807 w 634807"/>
                <a:gd name="connsiteY0" fmla="*/ 393426 h 786852"/>
                <a:gd name="connsiteX1" fmla="*/ 317404 w 634807"/>
                <a:gd name="connsiteY1" fmla="*/ 786853 h 786852"/>
                <a:gd name="connsiteX2" fmla="*/ 0 w 634807"/>
                <a:gd name="connsiteY2" fmla="*/ 393426 h 786852"/>
                <a:gd name="connsiteX3" fmla="*/ 317404 w 634807"/>
                <a:gd name="connsiteY3" fmla="*/ 0 h 786852"/>
                <a:gd name="connsiteX4" fmla="*/ 634807 w 634807"/>
                <a:gd name="connsiteY4" fmla="*/ 393426 h 78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807" h="786852">
                  <a:moveTo>
                    <a:pt x="634807" y="393426"/>
                  </a:moveTo>
                  <a:cubicBezTo>
                    <a:pt x="634807" y="610827"/>
                    <a:pt x="492652" y="786853"/>
                    <a:pt x="317404" y="786853"/>
                  </a:cubicBezTo>
                  <a:cubicBezTo>
                    <a:pt x="142155" y="786853"/>
                    <a:pt x="0" y="610827"/>
                    <a:pt x="0" y="393426"/>
                  </a:cubicBezTo>
                  <a:cubicBezTo>
                    <a:pt x="0" y="176026"/>
                    <a:pt x="142155" y="0"/>
                    <a:pt x="317404" y="0"/>
                  </a:cubicBezTo>
                  <a:cubicBezTo>
                    <a:pt x="492652" y="0"/>
                    <a:pt x="634807" y="176026"/>
                    <a:pt x="634807" y="393426"/>
                  </a:cubicBezTo>
                  <a:close/>
                </a:path>
              </a:pathLst>
            </a:custGeom>
            <a:solidFill>
              <a:srgbClr val="E4ECF4"/>
            </a:solidFill>
            <a:ln w="7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>
                <a:latin typeface="Century Gothic" panose="020B0502020202020204" charset="0"/>
              </a:endParaRPr>
            </a:p>
          </p:txBody>
        </p:sp>
        <p:grpSp>
          <p:nvGrpSpPr>
            <p:cNvPr id="13" name="Graphic 8"/>
            <p:cNvGrpSpPr/>
            <p:nvPr/>
          </p:nvGrpSpPr>
          <p:grpSpPr>
            <a:xfrm>
              <a:off x="824541" y="1404972"/>
              <a:ext cx="1814422" cy="1815282"/>
              <a:chOff x="824541" y="1404972"/>
              <a:chExt cx="1814422" cy="1815282"/>
            </a:xfrm>
          </p:grpSpPr>
          <p:sp>
            <p:nvSpPr>
              <p:cNvPr id="16" name="Freeform: Shape 15"/>
              <p:cNvSpPr/>
              <p:nvPr/>
            </p:nvSpPr>
            <p:spPr>
              <a:xfrm>
                <a:off x="824541" y="1404972"/>
                <a:ext cx="312349" cy="312992"/>
              </a:xfrm>
              <a:custGeom>
                <a:avLst/>
                <a:gdLst>
                  <a:gd name="connsiteX0" fmla="*/ 296554 w 312349"/>
                  <a:gd name="connsiteY0" fmla="*/ 312241 h 312992"/>
                  <a:gd name="connsiteX1" fmla="*/ 307836 w 312349"/>
                  <a:gd name="connsiteY1" fmla="*/ 307727 h 312992"/>
                  <a:gd name="connsiteX2" fmla="*/ 312349 w 312349"/>
                  <a:gd name="connsiteY2" fmla="*/ 295691 h 312992"/>
                  <a:gd name="connsiteX3" fmla="*/ 293546 w 312349"/>
                  <a:gd name="connsiteY3" fmla="*/ 14350 h 312992"/>
                  <a:gd name="connsiteX4" fmla="*/ 276998 w 312349"/>
                  <a:gd name="connsiteY4" fmla="*/ 57 h 312992"/>
                  <a:gd name="connsiteX5" fmla="*/ 262708 w 312349"/>
                  <a:gd name="connsiteY5" fmla="*/ 16607 h 312992"/>
                  <a:gd name="connsiteX6" fmla="*/ 280007 w 312349"/>
                  <a:gd name="connsiteY6" fmla="*/ 279894 h 312992"/>
                  <a:gd name="connsiteX7" fmla="*/ 16758 w 312349"/>
                  <a:gd name="connsiteY7" fmla="*/ 262592 h 312992"/>
                  <a:gd name="connsiteX8" fmla="*/ 211 w 312349"/>
                  <a:gd name="connsiteY8" fmla="*/ 276885 h 312992"/>
                  <a:gd name="connsiteX9" fmla="*/ 13749 w 312349"/>
                  <a:gd name="connsiteY9" fmla="*/ 294187 h 312992"/>
                  <a:gd name="connsiteX10" fmla="*/ 295050 w 312349"/>
                  <a:gd name="connsiteY10" fmla="*/ 312993 h 312992"/>
                  <a:gd name="connsiteX11" fmla="*/ 296554 w 312349"/>
                  <a:gd name="connsiteY11" fmla="*/ 312241 h 312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2349" h="312992">
                    <a:moveTo>
                      <a:pt x="296554" y="312241"/>
                    </a:moveTo>
                    <a:cubicBezTo>
                      <a:pt x="300315" y="312241"/>
                      <a:pt x="304828" y="310736"/>
                      <a:pt x="307836" y="307727"/>
                    </a:cubicBezTo>
                    <a:cubicBezTo>
                      <a:pt x="310845" y="304718"/>
                      <a:pt x="312349" y="300205"/>
                      <a:pt x="312349" y="295691"/>
                    </a:cubicBezTo>
                    <a:lnTo>
                      <a:pt x="293546" y="14350"/>
                    </a:lnTo>
                    <a:cubicBezTo>
                      <a:pt x="292793" y="6075"/>
                      <a:pt x="285272" y="-695"/>
                      <a:pt x="276998" y="57"/>
                    </a:cubicBezTo>
                    <a:cubicBezTo>
                      <a:pt x="268725" y="809"/>
                      <a:pt x="261956" y="8332"/>
                      <a:pt x="262708" y="16607"/>
                    </a:cubicBezTo>
                    <a:lnTo>
                      <a:pt x="280007" y="279894"/>
                    </a:lnTo>
                    <a:lnTo>
                      <a:pt x="16758" y="262592"/>
                    </a:lnTo>
                    <a:cubicBezTo>
                      <a:pt x="8484" y="261840"/>
                      <a:pt x="963" y="268610"/>
                      <a:pt x="211" y="276885"/>
                    </a:cubicBezTo>
                    <a:cubicBezTo>
                      <a:pt x="-1294" y="285912"/>
                      <a:pt x="5476" y="293434"/>
                      <a:pt x="13749" y="294187"/>
                    </a:cubicBezTo>
                    <a:lnTo>
                      <a:pt x="295050" y="312993"/>
                    </a:lnTo>
                    <a:cubicBezTo>
                      <a:pt x="295802" y="312241"/>
                      <a:pt x="295802" y="312241"/>
                      <a:pt x="296554" y="312241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7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>
                  <a:latin typeface="Century Gothic" panose="020B0502020202020204" charset="0"/>
                </a:endParaRPr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974371" y="1555422"/>
                <a:ext cx="312195" cy="312240"/>
              </a:xfrm>
              <a:custGeom>
                <a:avLst/>
                <a:gdLst>
                  <a:gd name="connsiteX0" fmla="*/ 296401 w 312195"/>
                  <a:gd name="connsiteY0" fmla="*/ 312241 h 312240"/>
                  <a:gd name="connsiteX1" fmla="*/ 307683 w 312195"/>
                  <a:gd name="connsiteY1" fmla="*/ 307727 h 312240"/>
                  <a:gd name="connsiteX2" fmla="*/ 312196 w 312195"/>
                  <a:gd name="connsiteY2" fmla="*/ 295691 h 312240"/>
                  <a:gd name="connsiteX3" fmla="*/ 293392 w 312195"/>
                  <a:gd name="connsiteY3" fmla="*/ 14350 h 312240"/>
                  <a:gd name="connsiteX4" fmla="*/ 276845 w 312195"/>
                  <a:gd name="connsiteY4" fmla="*/ 57 h 312240"/>
                  <a:gd name="connsiteX5" fmla="*/ 262554 w 312195"/>
                  <a:gd name="connsiteY5" fmla="*/ 16607 h 312240"/>
                  <a:gd name="connsiteX6" fmla="*/ 279854 w 312195"/>
                  <a:gd name="connsiteY6" fmla="*/ 279894 h 312240"/>
                  <a:gd name="connsiteX7" fmla="*/ 16604 w 312195"/>
                  <a:gd name="connsiteY7" fmla="*/ 262592 h 312240"/>
                  <a:gd name="connsiteX8" fmla="*/ 57 w 312195"/>
                  <a:gd name="connsiteY8" fmla="*/ 276885 h 312240"/>
                  <a:gd name="connsiteX9" fmla="*/ 14348 w 312195"/>
                  <a:gd name="connsiteY9" fmla="*/ 293434 h 312240"/>
                  <a:gd name="connsiteX10" fmla="*/ 295649 w 312195"/>
                  <a:gd name="connsiteY10" fmla="*/ 312241 h 312240"/>
                  <a:gd name="connsiteX11" fmla="*/ 296401 w 312195"/>
                  <a:gd name="connsiteY11" fmla="*/ 312241 h 312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2195" h="312240">
                    <a:moveTo>
                      <a:pt x="296401" y="312241"/>
                    </a:moveTo>
                    <a:cubicBezTo>
                      <a:pt x="300161" y="312241"/>
                      <a:pt x="304674" y="310736"/>
                      <a:pt x="307683" y="307727"/>
                    </a:cubicBezTo>
                    <a:cubicBezTo>
                      <a:pt x="310691" y="304718"/>
                      <a:pt x="312196" y="300205"/>
                      <a:pt x="312196" y="295691"/>
                    </a:cubicBezTo>
                    <a:lnTo>
                      <a:pt x="293392" y="14350"/>
                    </a:lnTo>
                    <a:cubicBezTo>
                      <a:pt x="292640" y="6075"/>
                      <a:pt x="285119" y="-695"/>
                      <a:pt x="276845" y="57"/>
                    </a:cubicBezTo>
                    <a:cubicBezTo>
                      <a:pt x="268572" y="809"/>
                      <a:pt x="261802" y="8332"/>
                      <a:pt x="262554" y="16607"/>
                    </a:cubicBezTo>
                    <a:lnTo>
                      <a:pt x="279854" y="279894"/>
                    </a:lnTo>
                    <a:lnTo>
                      <a:pt x="16604" y="262592"/>
                    </a:lnTo>
                    <a:cubicBezTo>
                      <a:pt x="8331" y="261840"/>
                      <a:pt x="809" y="268610"/>
                      <a:pt x="57" y="276885"/>
                    </a:cubicBezTo>
                    <a:cubicBezTo>
                      <a:pt x="-695" y="285160"/>
                      <a:pt x="6074" y="292682"/>
                      <a:pt x="14348" y="293434"/>
                    </a:cubicBezTo>
                    <a:lnTo>
                      <a:pt x="295649" y="312241"/>
                    </a:lnTo>
                    <a:cubicBezTo>
                      <a:pt x="295649" y="312241"/>
                      <a:pt x="295649" y="312241"/>
                      <a:pt x="296401" y="312241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7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>
                  <a:latin typeface="Century Gothic" panose="020B0502020202020204" charset="0"/>
                </a:endParaRPr>
              </a:p>
            </p:txBody>
          </p:sp>
          <p:sp>
            <p:nvSpPr>
              <p:cNvPr id="18" name="Freeform: Shape 17"/>
              <p:cNvSpPr/>
              <p:nvPr/>
            </p:nvSpPr>
            <p:spPr>
              <a:xfrm>
                <a:off x="1124047" y="1705120"/>
                <a:ext cx="312195" cy="312240"/>
              </a:xfrm>
              <a:custGeom>
                <a:avLst/>
                <a:gdLst>
                  <a:gd name="connsiteX0" fmla="*/ 296401 w 312195"/>
                  <a:gd name="connsiteY0" fmla="*/ 312241 h 312240"/>
                  <a:gd name="connsiteX1" fmla="*/ 307683 w 312195"/>
                  <a:gd name="connsiteY1" fmla="*/ 307727 h 312240"/>
                  <a:gd name="connsiteX2" fmla="*/ 312196 w 312195"/>
                  <a:gd name="connsiteY2" fmla="*/ 295691 h 312240"/>
                  <a:gd name="connsiteX3" fmla="*/ 293392 w 312195"/>
                  <a:gd name="connsiteY3" fmla="*/ 14350 h 312240"/>
                  <a:gd name="connsiteX4" fmla="*/ 276845 w 312195"/>
                  <a:gd name="connsiteY4" fmla="*/ 57 h 312240"/>
                  <a:gd name="connsiteX5" fmla="*/ 262554 w 312195"/>
                  <a:gd name="connsiteY5" fmla="*/ 16607 h 312240"/>
                  <a:gd name="connsiteX6" fmla="*/ 279854 w 312195"/>
                  <a:gd name="connsiteY6" fmla="*/ 279894 h 312240"/>
                  <a:gd name="connsiteX7" fmla="*/ 16604 w 312195"/>
                  <a:gd name="connsiteY7" fmla="*/ 262592 h 312240"/>
                  <a:gd name="connsiteX8" fmla="*/ 57 w 312195"/>
                  <a:gd name="connsiteY8" fmla="*/ 276885 h 312240"/>
                  <a:gd name="connsiteX9" fmla="*/ 14348 w 312195"/>
                  <a:gd name="connsiteY9" fmla="*/ 293434 h 312240"/>
                  <a:gd name="connsiteX10" fmla="*/ 295649 w 312195"/>
                  <a:gd name="connsiteY10" fmla="*/ 312241 h 312240"/>
                  <a:gd name="connsiteX11" fmla="*/ 296401 w 312195"/>
                  <a:gd name="connsiteY11" fmla="*/ 312241 h 312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2195" h="312240">
                    <a:moveTo>
                      <a:pt x="296401" y="312241"/>
                    </a:moveTo>
                    <a:cubicBezTo>
                      <a:pt x="300161" y="312241"/>
                      <a:pt x="304674" y="310736"/>
                      <a:pt x="307683" y="307727"/>
                    </a:cubicBezTo>
                    <a:cubicBezTo>
                      <a:pt x="310691" y="304718"/>
                      <a:pt x="312196" y="300205"/>
                      <a:pt x="312196" y="295691"/>
                    </a:cubicBezTo>
                    <a:lnTo>
                      <a:pt x="293392" y="14350"/>
                    </a:lnTo>
                    <a:cubicBezTo>
                      <a:pt x="292640" y="6075"/>
                      <a:pt x="285119" y="-695"/>
                      <a:pt x="276845" y="57"/>
                    </a:cubicBezTo>
                    <a:cubicBezTo>
                      <a:pt x="268572" y="809"/>
                      <a:pt x="261802" y="8332"/>
                      <a:pt x="262554" y="16607"/>
                    </a:cubicBezTo>
                    <a:lnTo>
                      <a:pt x="279854" y="279894"/>
                    </a:lnTo>
                    <a:lnTo>
                      <a:pt x="16604" y="262592"/>
                    </a:lnTo>
                    <a:cubicBezTo>
                      <a:pt x="8331" y="261840"/>
                      <a:pt x="809" y="268610"/>
                      <a:pt x="57" y="276885"/>
                    </a:cubicBezTo>
                    <a:cubicBezTo>
                      <a:pt x="-695" y="285160"/>
                      <a:pt x="6074" y="292682"/>
                      <a:pt x="14348" y="293434"/>
                    </a:cubicBezTo>
                    <a:lnTo>
                      <a:pt x="295649" y="312241"/>
                    </a:lnTo>
                    <a:cubicBezTo>
                      <a:pt x="295649" y="312241"/>
                      <a:pt x="296401" y="312241"/>
                      <a:pt x="296401" y="312241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7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>
                  <a:latin typeface="Century Gothic" panose="020B0502020202020204" charset="0"/>
                </a:endParaRPr>
              </a:p>
            </p:txBody>
          </p:sp>
          <p:sp>
            <p:nvSpPr>
              <p:cNvPr id="19" name="Freeform: Shape 18"/>
              <p:cNvSpPr/>
              <p:nvPr/>
            </p:nvSpPr>
            <p:spPr>
              <a:xfrm>
                <a:off x="1030838" y="1611146"/>
                <a:ext cx="1531359" cy="1532332"/>
              </a:xfrm>
              <a:custGeom>
                <a:avLst/>
                <a:gdLst>
                  <a:gd name="connsiteX0" fmla="*/ 1515564 w 1531359"/>
                  <a:gd name="connsiteY0" fmla="*/ 1532332 h 1532332"/>
                  <a:gd name="connsiteX1" fmla="*/ 1526846 w 1531359"/>
                  <a:gd name="connsiteY1" fmla="*/ 1527819 h 1532332"/>
                  <a:gd name="connsiteX2" fmla="*/ 1526846 w 1531359"/>
                  <a:gd name="connsiteY2" fmla="*/ 1506003 h 1532332"/>
                  <a:gd name="connsiteX3" fmla="*/ 26325 w 1531359"/>
                  <a:gd name="connsiteY3" fmla="*/ 4513 h 1532332"/>
                  <a:gd name="connsiteX4" fmla="*/ 4513 w 1531359"/>
                  <a:gd name="connsiteY4" fmla="*/ 4513 h 1532332"/>
                  <a:gd name="connsiteX5" fmla="*/ 4513 w 1531359"/>
                  <a:gd name="connsiteY5" fmla="*/ 26329 h 1532332"/>
                  <a:gd name="connsiteX6" fmla="*/ 1505034 w 1531359"/>
                  <a:gd name="connsiteY6" fmla="*/ 1527066 h 1532332"/>
                  <a:gd name="connsiteX7" fmla="*/ 1515564 w 1531359"/>
                  <a:gd name="connsiteY7" fmla="*/ 1532332 h 1532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1359" h="1532332">
                    <a:moveTo>
                      <a:pt x="1515564" y="1532332"/>
                    </a:moveTo>
                    <a:cubicBezTo>
                      <a:pt x="1519325" y="1532332"/>
                      <a:pt x="1523838" y="1530828"/>
                      <a:pt x="1526846" y="1527819"/>
                    </a:cubicBezTo>
                    <a:cubicBezTo>
                      <a:pt x="1532864" y="1521801"/>
                      <a:pt x="1532864" y="1512021"/>
                      <a:pt x="1526846" y="1506003"/>
                    </a:cubicBezTo>
                    <a:lnTo>
                      <a:pt x="26325" y="4513"/>
                    </a:lnTo>
                    <a:cubicBezTo>
                      <a:pt x="20308" y="-1504"/>
                      <a:pt x="10530" y="-1504"/>
                      <a:pt x="4513" y="4513"/>
                    </a:cubicBezTo>
                    <a:cubicBezTo>
                      <a:pt x="-1504" y="10531"/>
                      <a:pt x="-1504" y="20311"/>
                      <a:pt x="4513" y="26329"/>
                    </a:cubicBezTo>
                    <a:lnTo>
                      <a:pt x="1505034" y="1527066"/>
                    </a:lnTo>
                    <a:cubicBezTo>
                      <a:pt x="1508043" y="1530828"/>
                      <a:pt x="1511804" y="1532332"/>
                      <a:pt x="1515564" y="1532332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7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>
                  <a:latin typeface="Century Gothic" panose="020B0502020202020204" charset="0"/>
                </a:endParaRPr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2069017" y="2650559"/>
                <a:ext cx="569946" cy="569695"/>
              </a:xfrm>
              <a:custGeom>
                <a:avLst/>
                <a:gdLst>
                  <a:gd name="connsiteX0" fmla="*/ 553352 w 569946"/>
                  <a:gd name="connsiteY0" fmla="*/ 295829 h 569695"/>
                  <a:gd name="connsiteX1" fmla="*/ 569899 w 569946"/>
                  <a:gd name="connsiteY1" fmla="*/ 551594 h 569695"/>
                  <a:gd name="connsiteX2" fmla="*/ 551848 w 569946"/>
                  <a:gd name="connsiteY2" fmla="*/ 569648 h 569695"/>
                  <a:gd name="connsiteX3" fmla="*/ 296120 w 569946"/>
                  <a:gd name="connsiteY3" fmla="*/ 553099 h 569695"/>
                  <a:gd name="connsiteX4" fmla="*/ 284837 w 569946"/>
                  <a:gd name="connsiteY4" fmla="*/ 547833 h 569695"/>
                  <a:gd name="connsiteX5" fmla="*/ 5041 w 569946"/>
                  <a:gd name="connsiteY5" fmla="*/ 267996 h 569695"/>
                  <a:gd name="connsiteX6" fmla="*/ 18580 w 569946"/>
                  <a:gd name="connsiteY6" fmla="*/ 238658 h 569695"/>
                  <a:gd name="connsiteX7" fmla="*/ 235196 w 569946"/>
                  <a:gd name="connsiteY7" fmla="*/ 252951 h 569695"/>
                  <a:gd name="connsiteX8" fmla="*/ 253248 w 569946"/>
                  <a:gd name="connsiteY8" fmla="*/ 234897 h 569695"/>
                  <a:gd name="connsiteX9" fmla="*/ 238957 w 569946"/>
                  <a:gd name="connsiteY9" fmla="*/ 18249 h 569695"/>
                  <a:gd name="connsiteX10" fmla="*/ 268290 w 569946"/>
                  <a:gd name="connsiteY10" fmla="*/ 4709 h 569695"/>
                  <a:gd name="connsiteX11" fmla="*/ 548087 w 569946"/>
                  <a:gd name="connsiteY11" fmla="*/ 284545 h 569695"/>
                  <a:gd name="connsiteX12" fmla="*/ 553352 w 569946"/>
                  <a:gd name="connsiteY12" fmla="*/ 295829 h 569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9946" h="569695">
                    <a:moveTo>
                      <a:pt x="553352" y="295829"/>
                    </a:moveTo>
                    <a:lnTo>
                      <a:pt x="569899" y="551594"/>
                    </a:lnTo>
                    <a:cubicBezTo>
                      <a:pt x="570651" y="562126"/>
                      <a:pt x="562378" y="570400"/>
                      <a:pt x="551848" y="569648"/>
                    </a:cubicBezTo>
                    <a:lnTo>
                      <a:pt x="296120" y="553099"/>
                    </a:lnTo>
                    <a:cubicBezTo>
                      <a:pt x="292359" y="553099"/>
                      <a:pt x="287846" y="550842"/>
                      <a:pt x="284837" y="547833"/>
                    </a:cubicBezTo>
                    <a:lnTo>
                      <a:pt x="5041" y="267996"/>
                    </a:lnTo>
                    <a:cubicBezTo>
                      <a:pt x="-6241" y="256712"/>
                      <a:pt x="2785" y="237906"/>
                      <a:pt x="18580" y="238658"/>
                    </a:cubicBezTo>
                    <a:lnTo>
                      <a:pt x="235196" y="252951"/>
                    </a:lnTo>
                    <a:cubicBezTo>
                      <a:pt x="245726" y="253703"/>
                      <a:pt x="254000" y="245428"/>
                      <a:pt x="253248" y="234897"/>
                    </a:cubicBezTo>
                    <a:lnTo>
                      <a:pt x="238957" y="18249"/>
                    </a:lnTo>
                    <a:cubicBezTo>
                      <a:pt x="238205" y="2452"/>
                      <a:pt x="257008" y="-5823"/>
                      <a:pt x="268290" y="4709"/>
                    </a:cubicBezTo>
                    <a:lnTo>
                      <a:pt x="548087" y="284545"/>
                    </a:lnTo>
                    <a:cubicBezTo>
                      <a:pt x="551095" y="288307"/>
                      <a:pt x="552600" y="292068"/>
                      <a:pt x="553352" y="29582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7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>
                  <a:latin typeface="Century Gothic" panose="020B0502020202020204" charset="0"/>
                </a:endParaRPr>
              </a:p>
            </p:txBody>
          </p:sp>
        </p:grpSp>
        <p:sp>
          <p:nvSpPr>
            <p:cNvPr id="21" name="Freeform: Shape 20"/>
            <p:cNvSpPr/>
            <p:nvPr/>
          </p:nvSpPr>
          <p:spPr>
            <a:xfrm>
              <a:off x="3008217" y="1728497"/>
              <a:ext cx="711525" cy="2528310"/>
            </a:xfrm>
            <a:custGeom>
              <a:avLst/>
              <a:gdLst>
                <a:gd name="connsiteX0" fmla="*/ 0 w 711525"/>
                <a:gd name="connsiteY0" fmla="*/ 0 h 2528310"/>
                <a:gd name="connsiteX1" fmla="*/ 711526 w 711525"/>
                <a:gd name="connsiteY1" fmla="*/ 1359315 h 2528310"/>
                <a:gd name="connsiteX2" fmla="*/ 253472 w 711525"/>
                <a:gd name="connsiteY2" fmla="*/ 2528310 h 252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525" h="2528310">
                  <a:moveTo>
                    <a:pt x="0" y="0"/>
                  </a:moveTo>
                  <a:cubicBezTo>
                    <a:pt x="418943" y="231693"/>
                    <a:pt x="711526" y="753002"/>
                    <a:pt x="711526" y="1359315"/>
                  </a:cubicBezTo>
                  <a:cubicBezTo>
                    <a:pt x="711526" y="1833232"/>
                    <a:pt x="532516" y="2255996"/>
                    <a:pt x="253472" y="2528310"/>
                  </a:cubicBezTo>
                </a:path>
              </a:pathLst>
            </a:custGeom>
            <a:noFill/>
            <a:ln w="12700" cap="rnd">
              <a:solidFill>
                <a:schemeClr val="tx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>
                <a:latin typeface="Century Gothic" panose="020B050202020202020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250055" y="1342390"/>
            <a:ext cx="464693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Ø"/>
            </a:pPr>
            <a:r>
              <a:rPr lang="en-US" sz="1600" dirty="0">
                <a:solidFill>
                  <a:schemeClr val="tx2"/>
                </a:solidFill>
                <a:latin typeface="Century Gothic" panose="020B0502020202020204" charset="0"/>
                <a:cs typeface="Segoe UI" panose="020B0502040204020203" pitchFamily="34" charset="0"/>
              </a:rPr>
              <a:t>I successfully  implemented </a:t>
            </a:r>
            <a:r>
              <a:rPr lang="en-US" sz="1600" b="1" dirty="0">
                <a:solidFill>
                  <a:schemeClr val="tx2"/>
                </a:solidFill>
                <a:latin typeface="Century Gothic" panose="020B0502020202020204" charset="0"/>
                <a:cs typeface="Segoe UI" panose="020B0502040204020203" pitchFamily="34" charset="0"/>
              </a:rPr>
              <a:t>improved page load times</a:t>
            </a:r>
            <a:r>
              <a:rPr lang="en-US" sz="1600" dirty="0">
                <a:solidFill>
                  <a:schemeClr val="tx2"/>
                </a:solidFill>
                <a:latin typeface="Century Gothic" panose="020B0502020202020204" charset="0"/>
                <a:cs typeface="Segoe UI" panose="020B0502040204020203" pitchFamily="34" charset="0"/>
              </a:rPr>
              <a:t> with the help of TensorFlow in Machine Learning.</a:t>
            </a:r>
            <a:endParaRPr lang="en-US" sz="1600" dirty="0">
              <a:solidFill>
                <a:schemeClr val="tx2"/>
              </a:solidFill>
              <a:latin typeface="Century Gothic" panose="020B0502020202020204" charset="0"/>
              <a:cs typeface="Segoe UI" panose="020B0502040204020203" pitchFamily="34" charset="0"/>
            </a:endParaRPr>
          </a:p>
          <a:p>
            <a:pPr algn="l"/>
            <a:endParaRPr lang="en-US" sz="1600" dirty="0">
              <a:solidFill>
                <a:schemeClr val="tx2"/>
              </a:solidFill>
              <a:latin typeface="Century Gothic" panose="020B0502020202020204" charset="0"/>
              <a:cs typeface="Segoe UI" panose="020B0502040204020203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sz="1600" dirty="0">
                <a:solidFill>
                  <a:schemeClr val="tx2"/>
                </a:solidFill>
                <a:latin typeface="Century Gothic" panose="020B0502020202020204" charset="0"/>
                <a:cs typeface="Segoe UI" panose="020B0502040204020203" pitchFamily="34" charset="0"/>
              </a:rPr>
              <a:t>Prefetching a number of pages ahead of time can make sense for users on a </a:t>
            </a:r>
            <a:r>
              <a:rPr lang="en-US" sz="1600" b="1" dirty="0">
                <a:solidFill>
                  <a:schemeClr val="tx2"/>
                </a:solidFill>
                <a:latin typeface="Century Gothic" panose="020B0502020202020204" charset="0"/>
                <a:cs typeface="Segoe UI" panose="020B0502040204020203" pitchFamily="34" charset="0"/>
              </a:rPr>
              <a:t>great </a:t>
            </a:r>
            <a:r>
              <a:rPr lang="en-US" sz="1600" b="1" dirty="0" err="1">
                <a:solidFill>
                  <a:schemeClr val="tx2"/>
                </a:solidFill>
                <a:latin typeface="Century Gothic" panose="020B0502020202020204" charset="0"/>
                <a:cs typeface="Segoe UI" panose="020B0502040204020203" pitchFamily="34" charset="0"/>
              </a:rPr>
              <a:t>WiFi</a:t>
            </a:r>
            <a:r>
              <a:rPr lang="en-US" sz="1600" b="1" dirty="0">
                <a:solidFill>
                  <a:schemeClr val="tx2"/>
                </a:solidFill>
                <a:latin typeface="Century Gothic" panose="020B0502020202020204" charset="0"/>
                <a:cs typeface="Segoe UI" panose="020B0502040204020203" pitchFamily="34" charset="0"/>
              </a:rPr>
              <a:t> connection</a:t>
            </a:r>
            <a:r>
              <a:rPr lang="en-US" sz="1600" dirty="0">
                <a:solidFill>
                  <a:schemeClr val="tx2"/>
                </a:solidFill>
                <a:latin typeface="Century Gothic" panose="020B0502020202020204" charset="0"/>
                <a:cs typeface="Segoe UI" panose="020B0502040204020203" pitchFamily="34" charset="0"/>
              </a:rPr>
              <a:t>.</a:t>
            </a:r>
            <a:endParaRPr lang="en-US" sz="1600" dirty="0">
              <a:solidFill>
                <a:schemeClr val="tx2"/>
              </a:solidFill>
              <a:latin typeface="Century Gothic" panose="020B0502020202020204" charset="0"/>
              <a:cs typeface="Segoe UI" panose="020B0502040204020203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sz="1600" dirty="0">
              <a:solidFill>
                <a:schemeClr val="tx2"/>
              </a:solidFill>
              <a:latin typeface="Century Gothic" panose="020B0502020202020204" charset="0"/>
              <a:cs typeface="Segoe UI" panose="020B0502040204020203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sz="1600" dirty="0">
                <a:solidFill>
                  <a:schemeClr val="tx2"/>
                </a:solidFill>
                <a:latin typeface="Century Gothic" panose="020B0502020202020204" charset="0"/>
                <a:cs typeface="Segoe UI" panose="020B0502040204020203" pitchFamily="34" charset="0"/>
              </a:rPr>
              <a:t>I implemented this project for very </a:t>
            </a:r>
            <a:r>
              <a:rPr lang="en-US" sz="1600" b="1" dirty="0">
                <a:solidFill>
                  <a:schemeClr val="tx2"/>
                </a:solidFill>
                <a:latin typeface="Century Gothic" panose="020B0502020202020204" charset="0"/>
                <a:cs typeface="Segoe UI" panose="020B0502040204020203" pitchFamily="34" charset="0"/>
              </a:rPr>
              <a:t>small web application</a:t>
            </a:r>
            <a:r>
              <a:rPr lang="en-US" sz="1600" dirty="0">
                <a:solidFill>
                  <a:schemeClr val="tx2"/>
                </a:solidFill>
                <a:latin typeface="Century Gothic" panose="020B0502020202020204" charset="0"/>
                <a:cs typeface="Segoe UI" panose="020B0502040204020203" pitchFamily="34" charset="0"/>
              </a:rPr>
              <a:t>, can extend this to improve page load times for large scale applications.</a:t>
            </a:r>
            <a:endParaRPr lang="en-US" sz="1600" dirty="0">
              <a:solidFill>
                <a:schemeClr val="tx2"/>
              </a:solidFill>
              <a:latin typeface="Century Gothic" panose="020B0502020202020204" charset="0"/>
              <a:cs typeface="Segoe UI" panose="020B0502040204020203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sz="1600" dirty="0">
              <a:solidFill>
                <a:schemeClr val="tx2"/>
              </a:solidFill>
              <a:latin typeface="Century Gothic" panose="020B050202020202020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44725" y="171450"/>
            <a:ext cx="514477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tx2"/>
                </a:solidFill>
                <a:latin typeface="Century Gothic" panose="020B0502020202020204" charset="0"/>
                <a:cs typeface="Segoe UI" panose="020B0502040204020203" pitchFamily="34" charset="0"/>
              </a:rPr>
              <a:t>Conclusion &amp; Limitation</a:t>
            </a:r>
            <a:endParaRPr lang="en-US" sz="3300" b="1" dirty="0">
              <a:solidFill>
                <a:schemeClr val="tx2"/>
              </a:solidFill>
              <a:latin typeface="Century Gothic" panose="020B050202020202020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94"/>
          <p:cNvSpPr txBox="1">
            <a:spLocks noChangeArrowheads="1"/>
          </p:cNvSpPr>
          <p:nvPr/>
        </p:nvSpPr>
        <p:spPr bwMode="auto">
          <a:xfrm>
            <a:off x="97790" y="968375"/>
            <a:ext cx="883793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800" dirty="0">
                <a:solidFill>
                  <a:schemeClr val="tx2"/>
                </a:solidFill>
                <a:latin typeface="Century Gothic" panose="020B0502020202020204" charset="0"/>
                <a:ea typeface="Calibri" panose="020F0502020204030204" pitchFamily="34" charset="0"/>
                <a:cs typeface="Century Gothic" panose="020B0502020202020204" charset="0"/>
                <a:sym typeface="+mn-lt"/>
              </a:rPr>
              <a:t>https://www.tensorflow.org/tutorials</a:t>
            </a:r>
            <a:endParaRPr lang="en-US" altLang="zh-CN" sz="800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entury Gothic" panose="020B0502020202020204" charset="0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800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entury Gothic" panose="020B0502020202020204" charset="0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800" dirty="0">
                <a:solidFill>
                  <a:schemeClr val="tx2"/>
                </a:solidFill>
                <a:latin typeface="Century Gothic" panose="020B0502020202020204" charset="0"/>
                <a:ea typeface="Calibri" panose="020F0502020204030204" pitchFamily="34" charset="0"/>
                <a:cs typeface="Century Gothic" panose="020B0502020202020204" charset="0"/>
                <a:sym typeface="+mn-lt"/>
              </a:rPr>
              <a:t>https://towardsdatascience.com/how-to-deploy-tensorflow-models-to-the-web-81da150f87f7</a:t>
            </a:r>
            <a:endParaRPr lang="en-US" altLang="zh-CN" sz="800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entury Gothic" panose="020B0502020202020204" charset="0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800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entury Gothic" panose="020B0502020202020204" charset="0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800" dirty="0">
                <a:solidFill>
                  <a:schemeClr val="tx2"/>
                </a:solidFill>
                <a:latin typeface="Century Gothic" panose="020B0502020202020204" charset="0"/>
                <a:ea typeface="Calibri" panose="020F0502020204030204" pitchFamily="34" charset="0"/>
                <a:cs typeface="Century Gothic" panose="020B0502020202020204" charset="0"/>
                <a:sym typeface="+mn-lt"/>
              </a:rPr>
              <a:t>https://developers.google.com/analytics</a:t>
            </a:r>
            <a:endParaRPr lang="en-US" altLang="zh-CN" sz="800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entury Gothic" panose="020B0502020202020204" charset="0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800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entury Gothic" panose="020B0502020202020204" charset="0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800" dirty="0">
                <a:solidFill>
                  <a:schemeClr val="tx2"/>
                </a:solidFill>
                <a:latin typeface="Century Gothic" panose="020B0502020202020204" charset="0"/>
                <a:ea typeface="Calibri" panose="020F0502020204030204" pitchFamily="34" charset="0"/>
                <a:cs typeface="Century Gothic" panose="020B0502020202020204" charset="0"/>
                <a:sym typeface="+mn-lt"/>
              </a:rPr>
              <a:t>https://cloud.google.com/bigquery</a:t>
            </a:r>
            <a:endParaRPr lang="en-US" altLang="zh-CN" sz="800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entury Gothic" panose="020B0502020202020204" charset="0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800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entury Gothic" panose="020B0502020202020204" charset="0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800" dirty="0">
                <a:solidFill>
                  <a:schemeClr val="tx2"/>
                </a:solidFill>
                <a:latin typeface="Century Gothic" panose="020B0502020202020204" charset="0"/>
                <a:ea typeface="Calibri" panose="020F0502020204030204" pitchFamily="34" charset="0"/>
                <a:cs typeface="Century Gothic" panose="020B0502020202020204" charset="0"/>
                <a:sym typeface="+mn-lt"/>
              </a:rPr>
              <a:t>https://stackoverflow.com/</a:t>
            </a:r>
            <a:endParaRPr lang="en-US" altLang="zh-CN" sz="800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entury Gothic" panose="020B0502020202020204" charset="0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800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entury Gothic" panose="020B0502020202020204" charset="0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800" dirty="0">
                <a:solidFill>
                  <a:schemeClr val="tx2"/>
                </a:solidFill>
                <a:latin typeface="Century Gothic" panose="020B0502020202020204" charset="0"/>
                <a:ea typeface="Calibri" panose="020F0502020204030204" pitchFamily="34" charset="0"/>
                <a:cs typeface="Century Gothic" panose="020B0502020202020204" charset="0"/>
                <a:sym typeface="+mn-lt"/>
              </a:rPr>
              <a:t>https://docs.python.org/3/</a:t>
            </a:r>
            <a:endParaRPr lang="en-US" altLang="zh-CN" sz="800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entury Gothic" panose="020B0502020202020204" charset="0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800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entury Gothic" panose="020B0502020202020204" charset="0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800" dirty="0">
                <a:solidFill>
                  <a:schemeClr val="tx2"/>
                </a:solidFill>
                <a:latin typeface="Century Gothic" panose="020B0502020202020204" charset="0"/>
                <a:ea typeface="Calibri" panose="020F0502020204030204" pitchFamily="34" charset="0"/>
                <a:cs typeface="Century Gothic" panose="020B0502020202020204" charset="0"/>
                <a:sym typeface="+mn-lt"/>
              </a:rPr>
              <a:t>https://www.google.com/</a:t>
            </a:r>
            <a:endParaRPr lang="en-US" altLang="zh-CN" sz="800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entury Gothic" panose="020B0502020202020204" charset="0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800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entury Gothic" panose="020B0502020202020204" charset="0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800" dirty="0">
                <a:solidFill>
                  <a:schemeClr val="tx2"/>
                </a:solidFill>
                <a:latin typeface="Century Gothic" panose="020B0502020202020204" charset="0"/>
                <a:ea typeface="Calibri" panose="020F0502020204030204" pitchFamily="34" charset="0"/>
                <a:cs typeface="Century Gothic" panose="020B0502020202020204" charset="0"/>
                <a:sym typeface="+mn-lt"/>
              </a:rPr>
              <a:t>https://angular.io/</a:t>
            </a:r>
            <a:endParaRPr lang="en-US" altLang="zh-CN" sz="800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entury Gothic" panose="020B0502020202020204" charset="0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800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entury Gothic" panose="020B0502020202020204" charset="0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800" dirty="0">
                <a:solidFill>
                  <a:schemeClr val="tx2"/>
                </a:solidFill>
                <a:latin typeface="Century Gothic" panose="020B0502020202020204" charset="0"/>
                <a:ea typeface="Calibri" panose="020F0502020204030204" pitchFamily="34" charset="0"/>
                <a:cs typeface="Century Gothic" panose="020B0502020202020204" charset="0"/>
                <a:sym typeface="+mn-lt"/>
              </a:rPr>
              <a:t>https://angular.io/guide/service-worker-intro</a:t>
            </a:r>
            <a:endParaRPr lang="en-US" altLang="zh-CN" sz="800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entury Gothic" panose="020B0502020202020204" charset="0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800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entury Gothic" panose="020B0502020202020204" charset="0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800" dirty="0">
                <a:solidFill>
                  <a:schemeClr val="tx2"/>
                </a:solidFill>
                <a:latin typeface="Century Gothic" panose="020B0502020202020204" charset="0"/>
                <a:ea typeface="Calibri" panose="020F0502020204030204" pitchFamily="34" charset="0"/>
                <a:cs typeface="Century Gothic" panose="020B0502020202020204" charset="0"/>
                <a:sym typeface="+mn-lt"/>
              </a:rPr>
              <a:t>https://blog.bitsrc.io/prefetching-links-using-service-workers-d9f6babfd0b</a:t>
            </a:r>
            <a:endParaRPr lang="en-US" altLang="zh-CN" sz="800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entury Gothic" panose="020B0502020202020204" charset="0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800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entury Gothic" panose="020B0502020202020204" charset="0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800" dirty="0">
                <a:solidFill>
                  <a:schemeClr val="tx2"/>
                </a:solidFill>
                <a:latin typeface="Century Gothic" panose="020B0502020202020204" charset="0"/>
                <a:ea typeface="Calibri" panose="020F0502020204030204" pitchFamily="34" charset="0"/>
                <a:cs typeface="Century Gothic" panose="020B0502020202020204" charset="0"/>
                <a:sym typeface="+mn-lt"/>
              </a:rPr>
              <a:t>https://developer.chrome.com/docs/devtools/network/</a:t>
            </a:r>
            <a:endParaRPr lang="en-US" altLang="zh-CN" sz="800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entury Gothic" panose="020B0502020202020204" charset="0"/>
              <a:sym typeface="+mn-lt"/>
            </a:endParaRPr>
          </a:p>
        </p:txBody>
      </p:sp>
      <p:sp>
        <p:nvSpPr>
          <p:cNvPr id="49" name="Rectangle 93"/>
          <p:cNvSpPr>
            <a:spLocks noChangeArrowheads="1"/>
          </p:cNvSpPr>
          <p:nvPr/>
        </p:nvSpPr>
        <p:spPr bwMode="auto">
          <a:xfrm>
            <a:off x="3438795" y="209062"/>
            <a:ext cx="2712085" cy="58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3300" b="1" dirty="0">
                <a:solidFill>
                  <a:schemeClr val="tx2"/>
                </a:solidFill>
                <a:latin typeface="Century Gothic" panose="020B0502020202020204" charset="0"/>
                <a:ea typeface="Calibri" panose="020F0502020204030204" pitchFamily="34" charset="0"/>
                <a:cs typeface="Century Gothic" panose="020B0502020202020204" charset="0"/>
                <a:sym typeface="+mn-lt"/>
              </a:rPr>
              <a:t>Bibliography</a:t>
            </a:r>
            <a:endParaRPr lang="en-US" altLang="zh-CN" sz="3300" b="1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entury Gothic" panose="020B0502020202020204" charset="0"/>
              <a:sym typeface="+mn-lt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850" y="4056380"/>
            <a:ext cx="1105535" cy="9518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51485" y="2111375"/>
            <a:ext cx="4120515" cy="94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800" b="1" dirty="0">
                <a:solidFill>
                  <a:schemeClr val="tx2"/>
                </a:solidFill>
                <a:latin typeface="Century Gothic" panose="020B0502020202020204" charset="0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THANK YOU</a:t>
            </a:r>
            <a:endParaRPr lang="en-US" altLang="zh-CN" sz="4800" b="1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0075" y="1252725"/>
            <a:ext cx="184731" cy="875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endParaRPr lang="en-US" sz="4400" b="1" spc="-150" dirty="0">
              <a:solidFill>
                <a:schemeClr val="accent1"/>
              </a:solidFill>
              <a:latin typeface="Century Gothic" panose="020B0502020202020204" charset="0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673023" y="2634983"/>
            <a:ext cx="3898977" cy="178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000" spc="300" dirty="0">
              <a:latin typeface="Century Gothic" panose="020B0502020202020204" charset="0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51485" y="3400425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Gothic" panose="020B0502020202020204" charset="0"/>
              </a:rPr>
              <a:t>Any Questions ?</a:t>
            </a:r>
            <a:endParaRPr lang="en-US" sz="3200" dirty="0">
              <a:latin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3436112" y="2483225"/>
            <a:ext cx="2271777" cy="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Century Gothic" panose="020B0502020202020204" charset="0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Introduction</a:t>
            </a:r>
            <a:endParaRPr lang="en-US" altLang="zh-CN" sz="2800" b="1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33618" y="315059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996225" y="1328366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latin typeface="Century Gothic" panose="020B0502020202020204" charset="0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01</a:t>
            </a:r>
            <a:endParaRPr lang="zh-CN" altLang="en-US" sz="4400" b="1" dirty="0">
              <a:latin typeface="Century Gothic" panose="020B0502020202020204" charset="0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600200" y="2850515"/>
            <a:ext cx="2590800" cy="2036445"/>
          </a:xfrm>
          <a:prstGeom prst="roundRect">
            <a:avLst>
              <a:gd name="adj" fmla="val 973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959985" y="2850515"/>
            <a:ext cx="2590800" cy="2037080"/>
          </a:xfrm>
          <a:prstGeom prst="roundRect">
            <a:avLst>
              <a:gd name="adj" fmla="val 973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70760" y="3071495"/>
            <a:ext cx="1249680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spc="300" dirty="0">
                <a:solidFill>
                  <a:schemeClr val="accent5"/>
                </a:solidFill>
                <a:latin typeface="Century Gothic" panose="020B0502020202020204" charset="0"/>
                <a:cs typeface="Segoe UI" panose="020B0502040204020203" pitchFamily="34" charset="0"/>
              </a:rPr>
              <a:t>PROBLEM</a:t>
            </a:r>
            <a:endParaRPr lang="en-US" sz="1600" b="1" spc="300" dirty="0">
              <a:solidFill>
                <a:schemeClr val="accent5"/>
              </a:solidFill>
              <a:latin typeface="Century Gothic" panose="020B050202020202020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55445" y="3462655"/>
            <a:ext cx="248031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Century Gothic" panose="020B0502020202020204" charset="0"/>
                <a:cs typeface="Segoe UI" panose="020B0502040204020203" pitchFamily="34" charset="0"/>
              </a:rPr>
              <a:t>Higher page load time</a:t>
            </a:r>
            <a:r>
              <a:rPr lang="en-US" sz="1600" dirty="0">
                <a:solidFill>
                  <a:schemeClr val="tx2"/>
                </a:solidFill>
                <a:latin typeface="Century Gothic" panose="020B0502020202020204" charset="0"/>
                <a:cs typeface="Segoe UI" panose="020B0502040204020203" pitchFamily="34" charset="0"/>
              </a:rPr>
              <a:t> is one of the major concerns for any web sites.</a:t>
            </a:r>
            <a:endParaRPr lang="en-US" sz="1600" dirty="0">
              <a:solidFill>
                <a:schemeClr val="tx2"/>
              </a:solidFill>
              <a:latin typeface="Century Gothic" panose="020B050202020202020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42280" y="3071495"/>
            <a:ext cx="1481455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spc="300" dirty="0">
                <a:solidFill>
                  <a:schemeClr val="accent5"/>
                </a:solidFill>
                <a:latin typeface="Century Gothic" panose="020B0502020202020204" charset="0"/>
                <a:cs typeface="Segoe UI" panose="020B0502040204020203" pitchFamily="34" charset="0"/>
              </a:rPr>
              <a:t>SOLUTION</a:t>
            </a:r>
            <a:endParaRPr lang="en-US" sz="1600" b="1" spc="300" dirty="0">
              <a:solidFill>
                <a:schemeClr val="accent5"/>
              </a:solidFill>
              <a:latin typeface="Century Gothic" panose="020B050202020202020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30470" y="3407239"/>
            <a:ext cx="2472055" cy="1477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entury Gothic" panose="020B0502020202020204" charset="0"/>
                <a:cs typeface="Segoe UI" panose="020B0502040204020203" pitchFamily="34" charset="0"/>
              </a:rPr>
              <a:t>Web-page pre-fetching using </a:t>
            </a:r>
            <a:r>
              <a:rPr lang="en-US" sz="1600" b="1" dirty="0">
                <a:solidFill>
                  <a:schemeClr val="tx2"/>
                </a:solidFill>
                <a:latin typeface="Century Gothic" panose="020B0502020202020204" charset="0"/>
                <a:cs typeface="Segoe UI" panose="020B0502040204020203" pitchFamily="34" charset="0"/>
              </a:rPr>
              <a:t>Tensorflow tooling</a:t>
            </a:r>
            <a:r>
              <a:rPr lang="en-US" sz="1600" dirty="0">
                <a:solidFill>
                  <a:schemeClr val="tx2"/>
                </a:solidFill>
                <a:latin typeface="Century Gothic" panose="020B0502020202020204" charset="0"/>
                <a:cs typeface="Segoe UI" panose="020B0502040204020203" pitchFamily="34" charset="0"/>
              </a:rPr>
              <a:t> in ML to implement powerful solution for web sites to improve page load times.</a:t>
            </a:r>
            <a:endParaRPr lang="en-US" sz="1600" dirty="0">
              <a:solidFill>
                <a:schemeClr val="tx2"/>
              </a:solidFill>
              <a:latin typeface="Century Gothic" panose="020B0502020202020204" charset="0"/>
              <a:cs typeface="Segoe UI" panose="020B0502040204020203" pitchFamily="34" charset="0"/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0" y="205740"/>
            <a:ext cx="8229600" cy="537210"/>
          </a:xfrm>
        </p:spPr>
        <p:txBody>
          <a:bodyPr/>
          <a:lstStyle/>
          <a:p>
            <a:pPr algn="ctr"/>
            <a:r>
              <a:rPr lang="en-US" dirty="0">
                <a:latin typeface="Century Gothic" panose="020B0502020202020204" charset="0"/>
              </a:rPr>
              <a:t>       </a:t>
            </a:r>
            <a:r>
              <a:rPr lang="en-US" sz="3200" b="1" dirty="0">
                <a:solidFill>
                  <a:schemeClr val="tx2"/>
                </a:solidFill>
                <a:latin typeface="Century Gothic" panose="020B0502020202020204" charset="0"/>
              </a:rPr>
              <a:t>Motive of the Project</a:t>
            </a:r>
            <a:endParaRPr lang="en-US" sz="3200" b="1" dirty="0">
              <a:solidFill>
                <a:schemeClr val="tx2"/>
              </a:solidFill>
              <a:latin typeface="Century Gothic" panose="020B0502020202020204" charset="0"/>
            </a:endParaRPr>
          </a:p>
        </p:txBody>
      </p:sp>
      <p:pic>
        <p:nvPicPr>
          <p:cNvPr id="19" name="Picture Placeholder 18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2283460" y="1060450"/>
            <a:ext cx="1224280" cy="1590675"/>
          </a:xfrm>
          <a:prstGeom prst="rect">
            <a:avLst/>
          </a:prstGeom>
        </p:spPr>
      </p:pic>
      <p:pic>
        <p:nvPicPr>
          <p:cNvPr id="21" name="Picture Placeholder 20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tretch>
            <a:fillRect/>
          </a:stretch>
        </p:blipFill>
        <p:spPr>
          <a:xfrm>
            <a:off x="5368290" y="1001395"/>
            <a:ext cx="1773555" cy="1590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en-US" dirty="0">
                <a:latin typeface="Century Gothic" panose="020B0502020202020204" charset="0"/>
              </a:rPr>
              <a:t> </a:t>
            </a:r>
            <a:endParaRPr lang="en-US" dirty="0">
              <a:latin typeface="Century Gothic" panose="020B0502020202020204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 flipH="1">
            <a:off x="4433570" y="1143635"/>
            <a:ext cx="456819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000" dirty="0">
                <a:solidFill>
                  <a:schemeClr val="tx2"/>
                </a:solidFill>
                <a:latin typeface="Century Gothic" panose="020B0502020202020204" charset="0"/>
              </a:rPr>
              <a:t>It is an </a:t>
            </a:r>
            <a:r>
              <a:rPr lang="en-US" sz="2000" b="1" dirty="0">
                <a:solidFill>
                  <a:schemeClr val="tx2"/>
                </a:solidFill>
                <a:latin typeface="Century Gothic" panose="020B0502020202020204" charset="0"/>
              </a:rPr>
              <a:t>end-to-end open source</a:t>
            </a:r>
            <a:r>
              <a:rPr lang="en-US" sz="2000" dirty="0">
                <a:solidFill>
                  <a:schemeClr val="tx2"/>
                </a:solidFill>
                <a:latin typeface="Century Gothic" panose="020B0502020202020204" charset="0"/>
              </a:rPr>
              <a:t> platform for Machine Learning.</a:t>
            </a:r>
            <a:endParaRPr lang="en-US" sz="2000" dirty="0">
              <a:solidFill>
                <a:schemeClr val="tx2"/>
              </a:solidFill>
              <a:latin typeface="Century Gothic" panose="020B0502020202020204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000" dirty="0">
                <a:solidFill>
                  <a:schemeClr val="tx2"/>
                </a:solidFill>
                <a:latin typeface="Century Gothic" panose="020B0502020202020204" charset="0"/>
              </a:rPr>
              <a:t>It makes work easy for us to create </a:t>
            </a:r>
            <a:r>
              <a:rPr lang="en-US" sz="2000" b="1" dirty="0">
                <a:solidFill>
                  <a:schemeClr val="tx2"/>
                </a:solidFill>
                <a:latin typeface="Century Gothic" panose="020B0502020202020204" charset="0"/>
              </a:rPr>
              <a:t>Machine Learning models</a:t>
            </a:r>
            <a:r>
              <a:rPr lang="en-US" sz="2000" dirty="0">
                <a:solidFill>
                  <a:schemeClr val="tx2"/>
                </a:solidFill>
                <a:latin typeface="Century Gothic" panose="020B0502020202020204" charset="0"/>
              </a:rPr>
              <a:t> for desktop, mobile, </a:t>
            </a:r>
            <a:r>
              <a:rPr lang="en-US" sz="2000" b="1" dirty="0">
                <a:solidFill>
                  <a:schemeClr val="tx2"/>
                </a:solidFill>
                <a:latin typeface="Century Gothic" panose="020B0502020202020204" charset="0"/>
              </a:rPr>
              <a:t>web</a:t>
            </a:r>
            <a:r>
              <a:rPr lang="en-US" sz="2000" dirty="0">
                <a:solidFill>
                  <a:schemeClr val="tx2"/>
                </a:solidFill>
                <a:latin typeface="Century Gothic" panose="020B0502020202020204" charset="0"/>
              </a:rPr>
              <a:t>, and cloud.</a:t>
            </a:r>
            <a:endParaRPr lang="en-US" sz="2000" dirty="0">
              <a:solidFill>
                <a:schemeClr val="tx2"/>
              </a:solidFill>
              <a:latin typeface="Century Gothic" panose="020B0502020202020204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000" dirty="0">
                <a:solidFill>
                  <a:schemeClr val="tx2"/>
                </a:solidFill>
                <a:latin typeface="Century Gothic" panose="020B0502020202020204" charset="0"/>
              </a:rPr>
              <a:t>For Web application, it provides </a:t>
            </a:r>
            <a:r>
              <a:rPr lang="en-US" sz="2000" b="1" dirty="0">
                <a:solidFill>
                  <a:schemeClr val="tx2"/>
                </a:solidFill>
                <a:latin typeface="Century Gothic" panose="020B0502020202020204" charset="0"/>
              </a:rPr>
              <a:t>TensorFlow.js</a:t>
            </a:r>
            <a:r>
              <a:rPr lang="en-US" sz="2000" dirty="0">
                <a:solidFill>
                  <a:schemeClr val="tx2"/>
                </a:solidFill>
                <a:latin typeface="Century Gothic" panose="020B0502020202020204" charset="0"/>
              </a:rPr>
              <a:t> to create new machine learning models and deploy existing models with JavaScript.</a:t>
            </a:r>
            <a:endParaRPr lang="en-US" sz="2000" dirty="0">
              <a:solidFill>
                <a:schemeClr val="tx2"/>
              </a:solidFill>
              <a:latin typeface="Century Gothic" panose="020B0502020202020204" charset="0"/>
            </a:endParaRPr>
          </a:p>
        </p:txBody>
      </p:sp>
      <p:grpSp>
        <p:nvGrpSpPr>
          <p:cNvPr id="269" name="Group 268"/>
          <p:cNvGrpSpPr/>
          <p:nvPr/>
        </p:nvGrpSpPr>
        <p:grpSpPr>
          <a:xfrm>
            <a:off x="297407" y="914043"/>
            <a:ext cx="2429004" cy="3700572"/>
            <a:chOff x="364818" y="1339253"/>
            <a:chExt cx="4178706" cy="6366235"/>
          </a:xfrm>
        </p:grpSpPr>
        <p:grpSp>
          <p:nvGrpSpPr>
            <p:cNvPr id="270" name="Group 269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90" name="Rounded Rectangle 289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15">
                  <a:latin typeface="Century Gothic" panose="020B0502020202020204" charset="0"/>
                </a:endParaRPr>
              </a:p>
            </p:txBody>
          </p:sp>
          <p:sp>
            <p:nvSpPr>
              <p:cNvPr id="291" name="Rounded Rectangle 290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15">
                  <a:latin typeface="Century Gothic" panose="020B0502020202020204" charset="0"/>
                </a:endParaRPr>
              </a:p>
            </p:txBody>
          </p:sp>
          <p:sp>
            <p:nvSpPr>
              <p:cNvPr id="292" name="Rounded Rectangle 291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15">
                  <a:latin typeface="Century Gothic" panose="020B0502020202020204" charset="0"/>
                </a:endParaRPr>
              </a:p>
            </p:txBody>
          </p:sp>
          <p:grpSp>
            <p:nvGrpSpPr>
              <p:cNvPr id="293" name="Group 292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06" name="Rounded Rectangle 305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15">
                    <a:latin typeface="Century Gothic" panose="020B0502020202020204" charset="0"/>
                  </a:endParaRPr>
                </a:p>
              </p:txBody>
            </p:sp>
            <p:sp>
              <p:nvSpPr>
                <p:cNvPr id="307" name="Rounded Rectangle 306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15">
                    <a:latin typeface="Century Gothic" panose="020B0502020202020204" charset="0"/>
                  </a:endParaRPr>
                </a:p>
              </p:txBody>
            </p:sp>
          </p:grpSp>
          <p:sp>
            <p:nvSpPr>
              <p:cNvPr id="294" name="Rounded Rectangle 293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15">
                  <a:latin typeface="Century Gothic" panose="020B0502020202020204" charset="0"/>
                </a:endParaRPr>
              </a:p>
            </p:txBody>
          </p:sp>
          <p:sp>
            <p:nvSpPr>
              <p:cNvPr id="295" name="Rounded Rectangle 294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15">
                  <a:latin typeface="Century Gothic" panose="020B0502020202020204" charset="0"/>
                </a:endParaRPr>
              </a:p>
            </p:txBody>
          </p:sp>
          <p:grpSp>
            <p:nvGrpSpPr>
              <p:cNvPr id="296" name="Group 295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04" name="Rounded Rectangle 303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15">
                    <a:latin typeface="Century Gothic" panose="020B0502020202020204" charset="0"/>
                  </a:endParaRPr>
                </a:p>
              </p:txBody>
            </p:sp>
            <p:sp>
              <p:nvSpPr>
                <p:cNvPr id="305" name="Rounded Rectangle 304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15">
                    <a:latin typeface="Century Gothic" panose="020B0502020202020204" charset="0"/>
                  </a:endParaRPr>
                </a:p>
              </p:txBody>
            </p:sp>
          </p:grpSp>
          <p:sp>
            <p:nvSpPr>
              <p:cNvPr id="297" name="Rounded Rectangle 296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15">
                  <a:latin typeface="Century Gothic" panose="020B0502020202020204" charset="0"/>
                </a:endParaRPr>
              </a:p>
            </p:txBody>
          </p:sp>
          <p:sp>
            <p:nvSpPr>
              <p:cNvPr id="298" name="Rounded Rectangle 297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15">
                  <a:latin typeface="Century Gothic" panose="020B0502020202020204" charset="0"/>
                </a:endParaRPr>
              </a:p>
            </p:txBody>
          </p:sp>
          <p:sp>
            <p:nvSpPr>
              <p:cNvPr id="299" name="Rounded Rectangle 298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15">
                  <a:latin typeface="Century Gothic" panose="020B0502020202020204" charset="0"/>
                </a:endParaRPr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15">
                  <a:latin typeface="Century Gothic" panose="020B0502020202020204" charset="0"/>
                </a:endParaRPr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02" name="Rounded Rectangle 301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15">
                    <a:latin typeface="Century Gothic" panose="020B0502020202020204" charset="0"/>
                  </a:endParaRPr>
                </a:p>
              </p:txBody>
            </p:sp>
            <p:sp>
              <p:nvSpPr>
                <p:cNvPr id="303" name="Rounded Rectangle 302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15">
                    <a:latin typeface="Century Gothic" panose="020B0502020202020204" charset="0"/>
                  </a:endParaRPr>
                </a:p>
              </p:txBody>
            </p:sp>
          </p:grpSp>
        </p:grpSp>
        <p:grpSp>
          <p:nvGrpSpPr>
            <p:cNvPr id="271" name="Group 270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72" name="Rounded Rectangle 271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15">
                  <a:latin typeface="Century Gothic" panose="020B0502020202020204" charset="0"/>
                </a:endParaRPr>
              </a:p>
            </p:txBody>
          </p:sp>
          <p:sp>
            <p:nvSpPr>
              <p:cNvPr id="273" name="Rounded Rectangle 272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15">
                  <a:latin typeface="Century Gothic" panose="020B0502020202020204" charset="0"/>
                </a:endParaRPr>
              </a:p>
            </p:txBody>
          </p:sp>
          <p:sp>
            <p:nvSpPr>
              <p:cNvPr id="274" name="Rounded Rectangle 273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15">
                  <a:latin typeface="Century Gothic" panose="020B0502020202020204" charset="0"/>
                </a:endParaRPr>
              </a:p>
            </p:txBody>
          </p:sp>
          <p:grpSp>
            <p:nvGrpSpPr>
              <p:cNvPr id="275" name="Group 274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88" name="Rounded Rectangle 287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15">
                    <a:latin typeface="Century Gothic" panose="020B0502020202020204" charset="0"/>
                  </a:endParaRPr>
                </a:p>
              </p:txBody>
            </p:sp>
            <p:sp>
              <p:nvSpPr>
                <p:cNvPr id="289" name="Rounded Rectangle 288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15">
                    <a:latin typeface="Century Gothic" panose="020B0502020202020204" charset="0"/>
                  </a:endParaRPr>
                </a:p>
              </p:txBody>
            </p:sp>
          </p:grpSp>
          <p:sp>
            <p:nvSpPr>
              <p:cNvPr id="276" name="Rounded Rectangle 275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15">
                  <a:latin typeface="Century Gothic" panose="020B0502020202020204" charset="0"/>
                </a:endParaRPr>
              </a:p>
            </p:txBody>
          </p:sp>
          <p:sp>
            <p:nvSpPr>
              <p:cNvPr id="277" name="Rounded Rectangle 276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15">
                  <a:latin typeface="Century Gothic" panose="020B0502020202020204" charset="0"/>
                </a:endParaRPr>
              </a:p>
            </p:txBody>
          </p:sp>
          <p:grpSp>
            <p:nvGrpSpPr>
              <p:cNvPr id="278" name="Group 277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86" name="Rounded Rectangle 285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15">
                    <a:latin typeface="Century Gothic" panose="020B0502020202020204" charset="0"/>
                  </a:endParaRPr>
                </a:p>
              </p:txBody>
            </p:sp>
            <p:sp>
              <p:nvSpPr>
                <p:cNvPr id="287" name="Rounded Rectangle 286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15">
                    <a:latin typeface="Century Gothic" panose="020B0502020202020204" charset="0"/>
                  </a:endParaRPr>
                </a:p>
              </p:txBody>
            </p:sp>
          </p:grpSp>
          <p:sp>
            <p:nvSpPr>
              <p:cNvPr id="279" name="Rounded Rectangle 278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15">
                  <a:latin typeface="Century Gothic" panose="020B0502020202020204" charset="0"/>
                </a:endParaRPr>
              </a:p>
            </p:txBody>
          </p:sp>
          <p:sp>
            <p:nvSpPr>
              <p:cNvPr id="280" name="Rounded Rectangle 279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15">
                  <a:latin typeface="Century Gothic" panose="020B0502020202020204" charset="0"/>
                </a:endParaRPr>
              </a:p>
            </p:txBody>
          </p:sp>
          <p:sp>
            <p:nvSpPr>
              <p:cNvPr id="281" name="Rounded Rectangle 280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15">
                  <a:latin typeface="Century Gothic" panose="020B0502020202020204" charset="0"/>
                </a:endParaRPr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15">
                  <a:latin typeface="Century Gothic" panose="020B0502020202020204" charset="0"/>
                </a:endParaRPr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84" name="Rounded Rectangle 283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15">
                    <a:latin typeface="Century Gothic" panose="020B0502020202020204" charset="0"/>
                  </a:endParaRPr>
                </a:p>
              </p:txBody>
            </p:sp>
            <p:sp>
              <p:nvSpPr>
                <p:cNvPr id="285" name="Rounded Rectangle 284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15">
                    <a:latin typeface="Century Gothic" panose="020B0502020202020204" charset="0"/>
                  </a:endParaRPr>
                </a:p>
              </p:txBody>
            </p:sp>
          </p:grpSp>
        </p:grpSp>
      </p:grpSp>
      <p:grpSp>
        <p:nvGrpSpPr>
          <p:cNvPr id="391" name="Group 390"/>
          <p:cNvGrpSpPr/>
          <p:nvPr/>
        </p:nvGrpSpPr>
        <p:grpSpPr>
          <a:xfrm>
            <a:off x="2414908" y="3765280"/>
            <a:ext cx="884771" cy="678501"/>
            <a:chOff x="9801225" y="6884988"/>
            <a:chExt cx="2376488" cy="1822450"/>
          </a:xfrm>
          <a:solidFill>
            <a:schemeClr val="accent1">
              <a:lumMod val="75000"/>
            </a:schemeClr>
          </a:solidFill>
        </p:grpSpPr>
        <p:sp>
          <p:nvSpPr>
            <p:cNvPr id="392" name="Freeform 24"/>
            <p:cNvSpPr/>
            <p:nvPr/>
          </p:nvSpPr>
          <p:spPr bwMode="auto">
            <a:xfrm>
              <a:off x="11337925" y="7134225"/>
              <a:ext cx="839788" cy="1323975"/>
            </a:xfrm>
            <a:custGeom>
              <a:avLst/>
              <a:gdLst>
                <a:gd name="T0" fmla="*/ 343 w 1585"/>
                <a:gd name="T1" fmla="*/ 0 h 2501"/>
                <a:gd name="T2" fmla="*/ 368 w 1585"/>
                <a:gd name="T3" fmla="*/ 3 h 2501"/>
                <a:gd name="T4" fmla="*/ 391 w 1585"/>
                <a:gd name="T5" fmla="*/ 13 h 2501"/>
                <a:gd name="T6" fmla="*/ 412 w 1585"/>
                <a:gd name="T7" fmla="*/ 28 h 2501"/>
                <a:gd name="T8" fmla="*/ 1558 w 1585"/>
                <a:gd name="T9" fmla="*/ 1183 h 2501"/>
                <a:gd name="T10" fmla="*/ 1573 w 1585"/>
                <a:gd name="T11" fmla="*/ 1202 h 2501"/>
                <a:gd name="T12" fmla="*/ 1582 w 1585"/>
                <a:gd name="T13" fmla="*/ 1226 h 2501"/>
                <a:gd name="T14" fmla="*/ 1585 w 1585"/>
                <a:gd name="T15" fmla="*/ 1251 h 2501"/>
                <a:gd name="T16" fmla="*/ 1582 w 1585"/>
                <a:gd name="T17" fmla="*/ 1274 h 2501"/>
                <a:gd name="T18" fmla="*/ 1573 w 1585"/>
                <a:gd name="T19" fmla="*/ 1298 h 2501"/>
                <a:gd name="T20" fmla="*/ 1558 w 1585"/>
                <a:gd name="T21" fmla="*/ 1318 h 2501"/>
                <a:gd name="T22" fmla="*/ 412 w 1585"/>
                <a:gd name="T23" fmla="*/ 2472 h 2501"/>
                <a:gd name="T24" fmla="*/ 391 w 1585"/>
                <a:gd name="T25" fmla="*/ 2489 h 2501"/>
                <a:gd name="T26" fmla="*/ 369 w 1585"/>
                <a:gd name="T27" fmla="*/ 2497 h 2501"/>
                <a:gd name="T28" fmla="*/ 345 w 1585"/>
                <a:gd name="T29" fmla="*/ 2501 h 2501"/>
                <a:gd name="T30" fmla="*/ 320 w 1585"/>
                <a:gd name="T31" fmla="*/ 2497 h 2501"/>
                <a:gd name="T32" fmla="*/ 297 w 1585"/>
                <a:gd name="T33" fmla="*/ 2489 h 2501"/>
                <a:gd name="T34" fmla="*/ 276 w 1585"/>
                <a:gd name="T35" fmla="*/ 2472 h 2501"/>
                <a:gd name="T36" fmla="*/ 29 w 1585"/>
                <a:gd name="T37" fmla="*/ 2223 h 2501"/>
                <a:gd name="T38" fmla="*/ 12 w 1585"/>
                <a:gd name="T39" fmla="*/ 2202 h 2501"/>
                <a:gd name="T40" fmla="*/ 4 w 1585"/>
                <a:gd name="T41" fmla="*/ 2179 h 2501"/>
                <a:gd name="T42" fmla="*/ 0 w 1585"/>
                <a:gd name="T43" fmla="*/ 2155 h 2501"/>
                <a:gd name="T44" fmla="*/ 4 w 1585"/>
                <a:gd name="T45" fmla="*/ 2130 h 2501"/>
                <a:gd name="T46" fmla="*/ 12 w 1585"/>
                <a:gd name="T47" fmla="*/ 2107 h 2501"/>
                <a:gd name="T48" fmla="*/ 29 w 1585"/>
                <a:gd name="T49" fmla="*/ 2088 h 2501"/>
                <a:gd name="T50" fmla="*/ 859 w 1585"/>
                <a:gd name="T51" fmla="*/ 1251 h 2501"/>
                <a:gd name="T52" fmla="*/ 29 w 1585"/>
                <a:gd name="T53" fmla="*/ 414 h 2501"/>
                <a:gd name="T54" fmla="*/ 12 w 1585"/>
                <a:gd name="T55" fmla="*/ 393 h 2501"/>
                <a:gd name="T56" fmla="*/ 4 w 1585"/>
                <a:gd name="T57" fmla="*/ 370 h 2501"/>
                <a:gd name="T58" fmla="*/ 0 w 1585"/>
                <a:gd name="T59" fmla="*/ 345 h 2501"/>
                <a:gd name="T60" fmla="*/ 4 w 1585"/>
                <a:gd name="T61" fmla="*/ 321 h 2501"/>
                <a:gd name="T62" fmla="*/ 12 w 1585"/>
                <a:gd name="T63" fmla="*/ 298 h 2501"/>
                <a:gd name="T64" fmla="*/ 29 w 1585"/>
                <a:gd name="T65" fmla="*/ 277 h 2501"/>
                <a:gd name="T66" fmla="*/ 276 w 1585"/>
                <a:gd name="T67" fmla="*/ 28 h 2501"/>
                <a:gd name="T68" fmla="*/ 297 w 1585"/>
                <a:gd name="T69" fmla="*/ 13 h 2501"/>
                <a:gd name="T70" fmla="*/ 320 w 1585"/>
                <a:gd name="T71" fmla="*/ 3 h 2501"/>
                <a:gd name="T72" fmla="*/ 343 w 1585"/>
                <a:gd name="T73" fmla="*/ 0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5" h="2501">
                  <a:moveTo>
                    <a:pt x="343" y="0"/>
                  </a:moveTo>
                  <a:lnTo>
                    <a:pt x="368" y="3"/>
                  </a:lnTo>
                  <a:lnTo>
                    <a:pt x="391" y="13"/>
                  </a:lnTo>
                  <a:lnTo>
                    <a:pt x="412" y="28"/>
                  </a:lnTo>
                  <a:lnTo>
                    <a:pt x="1558" y="1183"/>
                  </a:lnTo>
                  <a:lnTo>
                    <a:pt x="1573" y="1202"/>
                  </a:lnTo>
                  <a:lnTo>
                    <a:pt x="1582" y="1226"/>
                  </a:lnTo>
                  <a:lnTo>
                    <a:pt x="1585" y="1251"/>
                  </a:lnTo>
                  <a:lnTo>
                    <a:pt x="1582" y="1274"/>
                  </a:lnTo>
                  <a:lnTo>
                    <a:pt x="1573" y="1298"/>
                  </a:lnTo>
                  <a:lnTo>
                    <a:pt x="1558" y="1318"/>
                  </a:lnTo>
                  <a:lnTo>
                    <a:pt x="412" y="2472"/>
                  </a:lnTo>
                  <a:lnTo>
                    <a:pt x="391" y="2489"/>
                  </a:lnTo>
                  <a:lnTo>
                    <a:pt x="369" y="2497"/>
                  </a:lnTo>
                  <a:lnTo>
                    <a:pt x="345" y="2501"/>
                  </a:lnTo>
                  <a:lnTo>
                    <a:pt x="320" y="2497"/>
                  </a:lnTo>
                  <a:lnTo>
                    <a:pt x="297" y="2489"/>
                  </a:lnTo>
                  <a:lnTo>
                    <a:pt x="276" y="2472"/>
                  </a:lnTo>
                  <a:lnTo>
                    <a:pt x="29" y="2223"/>
                  </a:lnTo>
                  <a:lnTo>
                    <a:pt x="12" y="2202"/>
                  </a:lnTo>
                  <a:lnTo>
                    <a:pt x="4" y="2179"/>
                  </a:lnTo>
                  <a:lnTo>
                    <a:pt x="0" y="2155"/>
                  </a:lnTo>
                  <a:lnTo>
                    <a:pt x="4" y="2130"/>
                  </a:lnTo>
                  <a:lnTo>
                    <a:pt x="12" y="2107"/>
                  </a:lnTo>
                  <a:lnTo>
                    <a:pt x="29" y="2088"/>
                  </a:lnTo>
                  <a:lnTo>
                    <a:pt x="859" y="1251"/>
                  </a:lnTo>
                  <a:lnTo>
                    <a:pt x="29" y="414"/>
                  </a:lnTo>
                  <a:lnTo>
                    <a:pt x="12" y="393"/>
                  </a:lnTo>
                  <a:lnTo>
                    <a:pt x="4" y="370"/>
                  </a:lnTo>
                  <a:lnTo>
                    <a:pt x="0" y="345"/>
                  </a:lnTo>
                  <a:lnTo>
                    <a:pt x="4" y="321"/>
                  </a:lnTo>
                  <a:lnTo>
                    <a:pt x="12" y="298"/>
                  </a:lnTo>
                  <a:lnTo>
                    <a:pt x="29" y="277"/>
                  </a:lnTo>
                  <a:lnTo>
                    <a:pt x="276" y="28"/>
                  </a:lnTo>
                  <a:lnTo>
                    <a:pt x="297" y="13"/>
                  </a:lnTo>
                  <a:lnTo>
                    <a:pt x="320" y="3"/>
                  </a:lnTo>
                  <a:lnTo>
                    <a:pt x="3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>
                <a:latin typeface="Century Gothic" panose="020B0502020202020204" charset="0"/>
              </a:endParaRPr>
            </a:p>
          </p:txBody>
        </p:sp>
        <p:sp>
          <p:nvSpPr>
            <p:cNvPr id="393" name="Freeform 25"/>
            <p:cNvSpPr/>
            <p:nvPr/>
          </p:nvSpPr>
          <p:spPr bwMode="auto">
            <a:xfrm>
              <a:off x="9801225" y="7134225"/>
              <a:ext cx="838200" cy="1323975"/>
            </a:xfrm>
            <a:custGeom>
              <a:avLst/>
              <a:gdLst>
                <a:gd name="T0" fmla="*/ 1240 w 1584"/>
                <a:gd name="T1" fmla="*/ 0 h 2502"/>
                <a:gd name="T2" fmla="*/ 1265 w 1584"/>
                <a:gd name="T3" fmla="*/ 4 h 2502"/>
                <a:gd name="T4" fmla="*/ 1288 w 1584"/>
                <a:gd name="T5" fmla="*/ 14 h 2502"/>
                <a:gd name="T6" fmla="*/ 1308 w 1584"/>
                <a:gd name="T7" fmla="*/ 29 h 2502"/>
                <a:gd name="T8" fmla="*/ 1556 w 1584"/>
                <a:gd name="T9" fmla="*/ 278 h 2502"/>
                <a:gd name="T10" fmla="*/ 1571 w 1584"/>
                <a:gd name="T11" fmla="*/ 299 h 2502"/>
                <a:gd name="T12" fmla="*/ 1581 w 1584"/>
                <a:gd name="T13" fmla="*/ 321 h 2502"/>
                <a:gd name="T14" fmla="*/ 1584 w 1584"/>
                <a:gd name="T15" fmla="*/ 347 h 2502"/>
                <a:gd name="T16" fmla="*/ 1581 w 1584"/>
                <a:gd name="T17" fmla="*/ 372 h 2502"/>
                <a:gd name="T18" fmla="*/ 1571 w 1584"/>
                <a:gd name="T19" fmla="*/ 394 h 2502"/>
                <a:gd name="T20" fmla="*/ 1556 w 1584"/>
                <a:gd name="T21" fmla="*/ 415 h 2502"/>
                <a:gd name="T22" fmla="*/ 726 w 1584"/>
                <a:gd name="T23" fmla="*/ 1252 h 2502"/>
                <a:gd name="T24" fmla="*/ 1556 w 1584"/>
                <a:gd name="T25" fmla="*/ 2089 h 2502"/>
                <a:gd name="T26" fmla="*/ 1571 w 1584"/>
                <a:gd name="T27" fmla="*/ 2108 h 2502"/>
                <a:gd name="T28" fmla="*/ 1581 w 1584"/>
                <a:gd name="T29" fmla="*/ 2131 h 2502"/>
                <a:gd name="T30" fmla="*/ 1584 w 1584"/>
                <a:gd name="T31" fmla="*/ 2156 h 2502"/>
                <a:gd name="T32" fmla="*/ 1581 w 1584"/>
                <a:gd name="T33" fmla="*/ 2180 h 2502"/>
                <a:gd name="T34" fmla="*/ 1571 w 1584"/>
                <a:gd name="T35" fmla="*/ 2203 h 2502"/>
                <a:gd name="T36" fmla="*/ 1556 w 1584"/>
                <a:gd name="T37" fmla="*/ 2224 h 2502"/>
                <a:gd name="T38" fmla="*/ 1308 w 1584"/>
                <a:gd name="T39" fmla="*/ 2473 h 2502"/>
                <a:gd name="T40" fmla="*/ 1288 w 1584"/>
                <a:gd name="T41" fmla="*/ 2490 h 2502"/>
                <a:gd name="T42" fmla="*/ 1265 w 1584"/>
                <a:gd name="T43" fmla="*/ 2498 h 2502"/>
                <a:gd name="T44" fmla="*/ 1240 w 1584"/>
                <a:gd name="T45" fmla="*/ 2502 h 2502"/>
                <a:gd name="T46" fmla="*/ 1216 w 1584"/>
                <a:gd name="T47" fmla="*/ 2498 h 2502"/>
                <a:gd name="T48" fmla="*/ 1194 w 1584"/>
                <a:gd name="T49" fmla="*/ 2490 h 2502"/>
                <a:gd name="T50" fmla="*/ 1173 w 1584"/>
                <a:gd name="T51" fmla="*/ 2473 h 2502"/>
                <a:gd name="T52" fmla="*/ 27 w 1584"/>
                <a:gd name="T53" fmla="*/ 1319 h 2502"/>
                <a:gd name="T54" fmla="*/ 12 w 1584"/>
                <a:gd name="T55" fmla="*/ 1299 h 2502"/>
                <a:gd name="T56" fmla="*/ 3 w 1584"/>
                <a:gd name="T57" fmla="*/ 1275 h 2502"/>
                <a:gd name="T58" fmla="*/ 0 w 1584"/>
                <a:gd name="T59" fmla="*/ 1252 h 2502"/>
                <a:gd name="T60" fmla="*/ 3 w 1584"/>
                <a:gd name="T61" fmla="*/ 1227 h 2502"/>
                <a:gd name="T62" fmla="*/ 12 w 1584"/>
                <a:gd name="T63" fmla="*/ 1203 h 2502"/>
                <a:gd name="T64" fmla="*/ 27 w 1584"/>
                <a:gd name="T65" fmla="*/ 1184 h 2502"/>
                <a:gd name="T66" fmla="*/ 1173 w 1584"/>
                <a:gd name="T67" fmla="*/ 29 h 2502"/>
                <a:gd name="T68" fmla="*/ 1194 w 1584"/>
                <a:gd name="T69" fmla="*/ 14 h 2502"/>
                <a:gd name="T70" fmla="*/ 1216 w 1584"/>
                <a:gd name="T71" fmla="*/ 4 h 2502"/>
                <a:gd name="T72" fmla="*/ 1240 w 1584"/>
                <a:gd name="T73" fmla="*/ 0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4" h="2502">
                  <a:moveTo>
                    <a:pt x="1240" y="0"/>
                  </a:moveTo>
                  <a:lnTo>
                    <a:pt x="1265" y="4"/>
                  </a:lnTo>
                  <a:lnTo>
                    <a:pt x="1288" y="14"/>
                  </a:lnTo>
                  <a:lnTo>
                    <a:pt x="1308" y="29"/>
                  </a:lnTo>
                  <a:lnTo>
                    <a:pt x="1556" y="278"/>
                  </a:lnTo>
                  <a:lnTo>
                    <a:pt x="1571" y="299"/>
                  </a:lnTo>
                  <a:lnTo>
                    <a:pt x="1581" y="321"/>
                  </a:lnTo>
                  <a:lnTo>
                    <a:pt x="1584" y="347"/>
                  </a:lnTo>
                  <a:lnTo>
                    <a:pt x="1581" y="372"/>
                  </a:lnTo>
                  <a:lnTo>
                    <a:pt x="1571" y="394"/>
                  </a:lnTo>
                  <a:lnTo>
                    <a:pt x="1556" y="415"/>
                  </a:lnTo>
                  <a:lnTo>
                    <a:pt x="726" y="1252"/>
                  </a:lnTo>
                  <a:lnTo>
                    <a:pt x="1556" y="2089"/>
                  </a:lnTo>
                  <a:lnTo>
                    <a:pt x="1571" y="2108"/>
                  </a:lnTo>
                  <a:lnTo>
                    <a:pt x="1581" y="2131"/>
                  </a:lnTo>
                  <a:lnTo>
                    <a:pt x="1584" y="2156"/>
                  </a:lnTo>
                  <a:lnTo>
                    <a:pt x="1581" y="2180"/>
                  </a:lnTo>
                  <a:lnTo>
                    <a:pt x="1571" y="2203"/>
                  </a:lnTo>
                  <a:lnTo>
                    <a:pt x="1556" y="2224"/>
                  </a:lnTo>
                  <a:lnTo>
                    <a:pt x="1308" y="2473"/>
                  </a:lnTo>
                  <a:lnTo>
                    <a:pt x="1288" y="2490"/>
                  </a:lnTo>
                  <a:lnTo>
                    <a:pt x="1265" y="2498"/>
                  </a:lnTo>
                  <a:lnTo>
                    <a:pt x="1240" y="2502"/>
                  </a:lnTo>
                  <a:lnTo>
                    <a:pt x="1216" y="2498"/>
                  </a:lnTo>
                  <a:lnTo>
                    <a:pt x="1194" y="2490"/>
                  </a:lnTo>
                  <a:lnTo>
                    <a:pt x="1173" y="2473"/>
                  </a:lnTo>
                  <a:lnTo>
                    <a:pt x="27" y="1319"/>
                  </a:lnTo>
                  <a:lnTo>
                    <a:pt x="12" y="1299"/>
                  </a:lnTo>
                  <a:lnTo>
                    <a:pt x="3" y="1275"/>
                  </a:lnTo>
                  <a:lnTo>
                    <a:pt x="0" y="1252"/>
                  </a:lnTo>
                  <a:lnTo>
                    <a:pt x="3" y="1227"/>
                  </a:lnTo>
                  <a:lnTo>
                    <a:pt x="12" y="1203"/>
                  </a:lnTo>
                  <a:lnTo>
                    <a:pt x="27" y="1184"/>
                  </a:lnTo>
                  <a:lnTo>
                    <a:pt x="1173" y="29"/>
                  </a:lnTo>
                  <a:lnTo>
                    <a:pt x="1194" y="14"/>
                  </a:lnTo>
                  <a:lnTo>
                    <a:pt x="1216" y="4"/>
                  </a:lnTo>
                  <a:lnTo>
                    <a:pt x="12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>
                <a:latin typeface="Century Gothic" panose="020B0502020202020204" charset="0"/>
              </a:endParaRPr>
            </a:p>
          </p:txBody>
        </p:sp>
        <p:sp>
          <p:nvSpPr>
            <p:cNvPr id="394" name="Freeform 26"/>
            <p:cNvSpPr/>
            <p:nvPr/>
          </p:nvSpPr>
          <p:spPr bwMode="auto">
            <a:xfrm>
              <a:off x="10637838" y="6884988"/>
              <a:ext cx="701675" cy="1822450"/>
            </a:xfrm>
            <a:custGeom>
              <a:avLst/>
              <a:gdLst>
                <a:gd name="T0" fmla="*/ 1033 w 1327"/>
                <a:gd name="T1" fmla="*/ 0 h 3442"/>
                <a:gd name="T2" fmla="*/ 1057 w 1327"/>
                <a:gd name="T3" fmla="*/ 4 h 3442"/>
                <a:gd name="T4" fmla="*/ 1258 w 1327"/>
                <a:gd name="T5" fmla="*/ 63 h 3442"/>
                <a:gd name="T6" fmla="*/ 1282 w 1327"/>
                <a:gd name="T7" fmla="*/ 74 h 3442"/>
                <a:gd name="T8" fmla="*/ 1301 w 1327"/>
                <a:gd name="T9" fmla="*/ 89 h 3442"/>
                <a:gd name="T10" fmla="*/ 1316 w 1327"/>
                <a:gd name="T11" fmla="*/ 110 h 3442"/>
                <a:gd name="T12" fmla="*/ 1324 w 1327"/>
                <a:gd name="T13" fmla="*/ 133 h 3442"/>
                <a:gd name="T14" fmla="*/ 1327 w 1327"/>
                <a:gd name="T15" fmla="*/ 158 h 3442"/>
                <a:gd name="T16" fmla="*/ 1323 w 1327"/>
                <a:gd name="T17" fmla="*/ 183 h 3442"/>
                <a:gd name="T18" fmla="*/ 388 w 1327"/>
                <a:gd name="T19" fmla="*/ 3375 h 3442"/>
                <a:gd name="T20" fmla="*/ 378 w 1327"/>
                <a:gd name="T21" fmla="*/ 3398 h 3442"/>
                <a:gd name="T22" fmla="*/ 362 w 1327"/>
                <a:gd name="T23" fmla="*/ 3416 h 3442"/>
                <a:gd name="T24" fmla="*/ 343 w 1327"/>
                <a:gd name="T25" fmla="*/ 3431 h 3442"/>
                <a:gd name="T26" fmla="*/ 321 w 1327"/>
                <a:gd name="T27" fmla="*/ 3440 h 3442"/>
                <a:gd name="T28" fmla="*/ 297 w 1327"/>
                <a:gd name="T29" fmla="*/ 3442 h 3442"/>
                <a:gd name="T30" fmla="*/ 271 w 1327"/>
                <a:gd name="T31" fmla="*/ 3440 h 3442"/>
                <a:gd name="T32" fmla="*/ 68 w 1327"/>
                <a:gd name="T33" fmla="*/ 3379 h 3442"/>
                <a:gd name="T34" fmla="*/ 47 w 1327"/>
                <a:gd name="T35" fmla="*/ 3369 h 3442"/>
                <a:gd name="T36" fmla="*/ 27 w 1327"/>
                <a:gd name="T37" fmla="*/ 3353 h 3442"/>
                <a:gd name="T38" fmla="*/ 12 w 1327"/>
                <a:gd name="T39" fmla="*/ 3333 h 3442"/>
                <a:gd name="T40" fmla="*/ 3 w 1327"/>
                <a:gd name="T41" fmla="*/ 3310 h 3442"/>
                <a:gd name="T42" fmla="*/ 0 w 1327"/>
                <a:gd name="T43" fmla="*/ 3285 h 3442"/>
                <a:gd name="T44" fmla="*/ 4 w 1327"/>
                <a:gd name="T45" fmla="*/ 3260 h 3442"/>
                <a:gd name="T46" fmla="*/ 940 w 1327"/>
                <a:gd name="T47" fmla="*/ 69 h 3442"/>
                <a:gd name="T48" fmla="*/ 949 w 1327"/>
                <a:gd name="T49" fmla="*/ 45 h 3442"/>
                <a:gd name="T50" fmla="*/ 966 w 1327"/>
                <a:gd name="T51" fmla="*/ 26 h 3442"/>
                <a:gd name="T52" fmla="*/ 985 w 1327"/>
                <a:gd name="T53" fmla="*/ 12 h 3442"/>
                <a:gd name="T54" fmla="*/ 1008 w 1327"/>
                <a:gd name="T55" fmla="*/ 2 h 3442"/>
                <a:gd name="T56" fmla="*/ 1033 w 1327"/>
                <a:gd name="T57" fmla="*/ 0 h 3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27" h="3442">
                  <a:moveTo>
                    <a:pt x="1033" y="0"/>
                  </a:moveTo>
                  <a:lnTo>
                    <a:pt x="1057" y="4"/>
                  </a:lnTo>
                  <a:lnTo>
                    <a:pt x="1258" y="63"/>
                  </a:lnTo>
                  <a:lnTo>
                    <a:pt x="1282" y="74"/>
                  </a:lnTo>
                  <a:lnTo>
                    <a:pt x="1301" y="89"/>
                  </a:lnTo>
                  <a:lnTo>
                    <a:pt x="1316" y="110"/>
                  </a:lnTo>
                  <a:lnTo>
                    <a:pt x="1324" y="133"/>
                  </a:lnTo>
                  <a:lnTo>
                    <a:pt x="1327" y="158"/>
                  </a:lnTo>
                  <a:lnTo>
                    <a:pt x="1323" y="183"/>
                  </a:lnTo>
                  <a:lnTo>
                    <a:pt x="388" y="3375"/>
                  </a:lnTo>
                  <a:lnTo>
                    <a:pt x="378" y="3398"/>
                  </a:lnTo>
                  <a:lnTo>
                    <a:pt x="362" y="3416"/>
                  </a:lnTo>
                  <a:lnTo>
                    <a:pt x="343" y="3431"/>
                  </a:lnTo>
                  <a:lnTo>
                    <a:pt x="321" y="3440"/>
                  </a:lnTo>
                  <a:lnTo>
                    <a:pt x="297" y="3442"/>
                  </a:lnTo>
                  <a:lnTo>
                    <a:pt x="271" y="3440"/>
                  </a:lnTo>
                  <a:lnTo>
                    <a:pt x="68" y="3379"/>
                  </a:lnTo>
                  <a:lnTo>
                    <a:pt x="47" y="3369"/>
                  </a:lnTo>
                  <a:lnTo>
                    <a:pt x="27" y="3353"/>
                  </a:lnTo>
                  <a:lnTo>
                    <a:pt x="12" y="3333"/>
                  </a:lnTo>
                  <a:lnTo>
                    <a:pt x="3" y="3310"/>
                  </a:lnTo>
                  <a:lnTo>
                    <a:pt x="0" y="3285"/>
                  </a:lnTo>
                  <a:lnTo>
                    <a:pt x="4" y="3260"/>
                  </a:lnTo>
                  <a:lnTo>
                    <a:pt x="940" y="69"/>
                  </a:lnTo>
                  <a:lnTo>
                    <a:pt x="949" y="45"/>
                  </a:lnTo>
                  <a:lnTo>
                    <a:pt x="966" y="26"/>
                  </a:lnTo>
                  <a:lnTo>
                    <a:pt x="985" y="12"/>
                  </a:lnTo>
                  <a:lnTo>
                    <a:pt x="1008" y="2"/>
                  </a:lnTo>
                  <a:lnTo>
                    <a:pt x="10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>
                <a:latin typeface="Century Gothic" panose="020B0502020202020204" charset="0"/>
              </a:endParaRPr>
            </a:p>
          </p:txBody>
        </p:sp>
      </p:grpSp>
      <p:grpSp>
        <p:nvGrpSpPr>
          <p:cNvPr id="395" name="Group 394"/>
          <p:cNvGrpSpPr/>
          <p:nvPr/>
        </p:nvGrpSpPr>
        <p:grpSpPr>
          <a:xfrm>
            <a:off x="513769" y="1143677"/>
            <a:ext cx="999530" cy="908447"/>
            <a:chOff x="1065213" y="827088"/>
            <a:chExt cx="2665413" cy="2422525"/>
          </a:xfrm>
          <a:solidFill>
            <a:schemeClr val="accent1">
              <a:lumMod val="75000"/>
            </a:schemeClr>
          </a:solidFill>
        </p:grpSpPr>
        <p:sp>
          <p:nvSpPr>
            <p:cNvPr id="396" name="Freeform 43"/>
            <p:cNvSpPr>
              <a:spLocks noEditPoints="1"/>
            </p:cNvSpPr>
            <p:nvPr/>
          </p:nvSpPr>
          <p:spPr bwMode="auto">
            <a:xfrm>
              <a:off x="1065213" y="827088"/>
              <a:ext cx="2665413" cy="2422525"/>
            </a:xfrm>
            <a:custGeom>
              <a:avLst/>
              <a:gdLst>
                <a:gd name="T0" fmla="*/ 3117 w 3358"/>
                <a:gd name="T1" fmla="*/ 2809 h 3052"/>
                <a:gd name="T2" fmla="*/ 2969 w 3358"/>
                <a:gd name="T3" fmla="*/ 265 h 3052"/>
                <a:gd name="T4" fmla="*/ 2916 w 3358"/>
                <a:gd name="T5" fmla="*/ 286 h 3052"/>
                <a:gd name="T6" fmla="*/ 2895 w 3358"/>
                <a:gd name="T7" fmla="*/ 339 h 3052"/>
                <a:gd name="T8" fmla="*/ 2905 w 3358"/>
                <a:gd name="T9" fmla="*/ 462 h 3052"/>
                <a:gd name="T10" fmla="*/ 2950 w 3358"/>
                <a:gd name="T11" fmla="*/ 495 h 3052"/>
                <a:gd name="T12" fmla="*/ 3064 w 3358"/>
                <a:gd name="T13" fmla="*/ 495 h 3052"/>
                <a:gd name="T14" fmla="*/ 3107 w 3358"/>
                <a:gd name="T15" fmla="*/ 462 h 3052"/>
                <a:gd name="T16" fmla="*/ 3118 w 3358"/>
                <a:gd name="T17" fmla="*/ 339 h 3052"/>
                <a:gd name="T18" fmla="*/ 3096 w 3358"/>
                <a:gd name="T19" fmla="*/ 286 h 3052"/>
                <a:gd name="T20" fmla="*/ 3043 w 3358"/>
                <a:gd name="T21" fmla="*/ 265 h 3052"/>
                <a:gd name="T22" fmla="*/ 2602 w 3358"/>
                <a:gd name="T23" fmla="*/ 267 h 3052"/>
                <a:gd name="T24" fmla="*/ 2558 w 3358"/>
                <a:gd name="T25" fmla="*/ 302 h 3052"/>
                <a:gd name="T26" fmla="*/ 2548 w 3358"/>
                <a:gd name="T27" fmla="*/ 424 h 3052"/>
                <a:gd name="T28" fmla="*/ 2570 w 3358"/>
                <a:gd name="T29" fmla="*/ 477 h 3052"/>
                <a:gd name="T30" fmla="*/ 2623 w 3358"/>
                <a:gd name="T31" fmla="*/ 498 h 3052"/>
                <a:gd name="T32" fmla="*/ 2735 w 3358"/>
                <a:gd name="T33" fmla="*/ 488 h 3052"/>
                <a:gd name="T34" fmla="*/ 2769 w 3358"/>
                <a:gd name="T35" fmla="*/ 443 h 3052"/>
                <a:gd name="T36" fmla="*/ 2769 w 3358"/>
                <a:gd name="T37" fmla="*/ 319 h 3052"/>
                <a:gd name="T38" fmla="*/ 2735 w 3358"/>
                <a:gd name="T39" fmla="*/ 275 h 3052"/>
                <a:gd name="T40" fmla="*/ 2623 w 3358"/>
                <a:gd name="T41" fmla="*/ 265 h 3052"/>
                <a:gd name="T42" fmla="*/ 2239 w 3358"/>
                <a:gd name="T43" fmla="*/ 275 h 3052"/>
                <a:gd name="T44" fmla="*/ 2204 w 3358"/>
                <a:gd name="T45" fmla="*/ 319 h 3052"/>
                <a:gd name="T46" fmla="*/ 2204 w 3358"/>
                <a:gd name="T47" fmla="*/ 443 h 3052"/>
                <a:gd name="T48" fmla="*/ 2239 w 3358"/>
                <a:gd name="T49" fmla="*/ 488 h 3052"/>
                <a:gd name="T50" fmla="*/ 2351 w 3358"/>
                <a:gd name="T51" fmla="*/ 498 h 3052"/>
                <a:gd name="T52" fmla="*/ 2404 w 3358"/>
                <a:gd name="T53" fmla="*/ 477 h 3052"/>
                <a:gd name="T54" fmla="*/ 2425 w 3358"/>
                <a:gd name="T55" fmla="*/ 424 h 3052"/>
                <a:gd name="T56" fmla="*/ 2415 w 3358"/>
                <a:gd name="T57" fmla="*/ 302 h 3052"/>
                <a:gd name="T58" fmla="*/ 2370 w 3358"/>
                <a:gd name="T59" fmla="*/ 267 h 3052"/>
                <a:gd name="T60" fmla="*/ 202 w 3358"/>
                <a:gd name="T61" fmla="*/ 0 h 3052"/>
                <a:gd name="T62" fmla="*/ 3220 w 3358"/>
                <a:gd name="T63" fmla="*/ 10 h 3052"/>
                <a:gd name="T64" fmla="*/ 3299 w 3358"/>
                <a:gd name="T65" fmla="*/ 59 h 3052"/>
                <a:gd name="T66" fmla="*/ 3348 w 3358"/>
                <a:gd name="T67" fmla="*/ 139 h 3052"/>
                <a:gd name="T68" fmla="*/ 3358 w 3358"/>
                <a:gd name="T69" fmla="*/ 2849 h 3052"/>
                <a:gd name="T70" fmla="*/ 3336 w 3358"/>
                <a:gd name="T71" fmla="*/ 2942 h 3052"/>
                <a:gd name="T72" fmla="*/ 3275 w 3358"/>
                <a:gd name="T73" fmla="*/ 3012 h 3052"/>
                <a:gd name="T74" fmla="*/ 3189 w 3358"/>
                <a:gd name="T75" fmla="*/ 3049 h 3052"/>
                <a:gd name="T76" fmla="*/ 169 w 3358"/>
                <a:gd name="T77" fmla="*/ 3049 h 3052"/>
                <a:gd name="T78" fmla="*/ 82 w 3358"/>
                <a:gd name="T79" fmla="*/ 3012 h 3052"/>
                <a:gd name="T80" fmla="*/ 22 w 3358"/>
                <a:gd name="T81" fmla="*/ 2942 h 3052"/>
                <a:gd name="T82" fmla="*/ 0 w 3358"/>
                <a:gd name="T83" fmla="*/ 2849 h 3052"/>
                <a:gd name="T84" fmla="*/ 10 w 3358"/>
                <a:gd name="T85" fmla="*/ 139 h 3052"/>
                <a:gd name="T86" fmla="*/ 59 w 3358"/>
                <a:gd name="T87" fmla="*/ 59 h 3052"/>
                <a:gd name="T88" fmla="*/ 139 w 3358"/>
                <a:gd name="T89" fmla="*/ 10 h 3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58" h="3052">
                  <a:moveTo>
                    <a:pt x="242" y="722"/>
                  </a:moveTo>
                  <a:lnTo>
                    <a:pt x="242" y="2809"/>
                  </a:lnTo>
                  <a:lnTo>
                    <a:pt x="3117" y="2809"/>
                  </a:lnTo>
                  <a:lnTo>
                    <a:pt x="3117" y="722"/>
                  </a:lnTo>
                  <a:lnTo>
                    <a:pt x="242" y="722"/>
                  </a:lnTo>
                  <a:close/>
                  <a:moveTo>
                    <a:pt x="2969" y="265"/>
                  </a:moveTo>
                  <a:lnTo>
                    <a:pt x="2950" y="267"/>
                  </a:lnTo>
                  <a:lnTo>
                    <a:pt x="2931" y="275"/>
                  </a:lnTo>
                  <a:lnTo>
                    <a:pt x="2916" y="286"/>
                  </a:lnTo>
                  <a:lnTo>
                    <a:pt x="2905" y="302"/>
                  </a:lnTo>
                  <a:lnTo>
                    <a:pt x="2898" y="319"/>
                  </a:lnTo>
                  <a:lnTo>
                    <a:pt x="2895" y="339"/>
                  </a:lnTo>
                  <a:lnTo>
                    <a:pt x="2895" y="424"/>
                  </a:lnTo>
                  <a:lnTo>
                    <a:pt x="2898" y="443"/>
                  </a:lnTo>
                  <a:lnTo>
                    <a:pt x="2905" y="462"/>
                  </a:lnTo>
                  <a:lnTo>
                    <a:pt x="2916" y="477"/>
                  </a:lnTo>
                  <a:lnTo>
                    <a:pt x="2931" y="488"/>
                  </a:lnTo>
                  <a:lnTo>
                    <a:pt x="2950" y="495"/>
                  </a:lnTo>
                  <a:lnTo>
                    <a:pt x="2969" y="498"/>
                  </a:lnTo>
                  <a:lnTo>
                    <a:pt x="3043" y="498"/>
                  </a:lnTo>
                  <a:lnTo>
                    <a:pt x="3064" y="495"/>
                  </a:lnTo>
                  <a:lnTo>
                    <a:pt x="3081" y="488"/>
                  </a:lnTo>
                  <a:lnTo>
                    <a:pt x="3096" y="477"/>
                  </a:lnTo>
                  <a:lnTo>
                    <a:pt x="3107" y="462"/>
                  </a:lnTo>
                  <a:lnTo>
                    <a:pt x="3116" y="443"/>
                  </a:lnTo>
                  <a:lnTo>
                    <a:pt x="3118" y="424"/>
                  </a:lnTo>
                  <a:lnTo>
                    <a:pt x="3118" y="339"/>
                  </a:lnTo>
                  <a:lnTo>
                    <a:pt x="3116" y="319"/>
                  </a:lnTo>
                  <a:lnTo>
                    <a:pt x="3107" y="302"/>
                  </a:lnTo>
                  <a:lnTo>
                    <a:pt x="3096" y="286"/>
                  </a:lnTo>
                  <a:lnTo>
                    <a:pt x="3081" y="275"/>
                  </a:lnTo>
                  <a:lnTo>
                    <a:pt x="3064" y="267"/>
                  </a:lnTo>
                  <a:lnTo>
                    <a:pt x="3043" y="265"/>
                  </a:lnTo>
                  <a:lnTo>
                    <a:pt x="2969" y="265"/>
                  </a:lnTo>
                  <a:close/>
                  <a:moveTo>
                    <a:pt x="2623" y="265"/>
                  </a:moveTo>
                  <a:lnTo>
                    <a:pt x="2602" y="267"/>
                  </a:lnTo>
                  <a:lnTo>
                    <a:pt x="2585" y="275"/>
                  </a:lnTo>
                  <a:lnTo>
                    <a:pt x="2570" y="286"/>
                  </a:lnTo>
                  <a:lnTo>
                    <a:pt x="2558" y="302"/>
                  </a:lnTo>
                  <a:lnTo>
                    <a:pt x="2550" y="319"/>
                  </a:lnTo>
                  <a:lnTo>
                    <a:pt x="2548" y="339"/>
                  </a:lnTo>
                  <a:lnTo>
                    <a:pt x="2548" y="424"/>
                  </a:lnTo>
                  <a:lnTo>
                    <a:pt x="2550" y="443"/>
                  </a:lnTo>
                  <a:lnTo>
                    <a:pt x="2558" y="462"/>
                  </a:lnTo>
                  <a:lnTo>
                    <a:pt x="2570" y="477"/>
                  </a:lnTo>
                  <a:lnTo>
                    <a:pt x="2585" y="488"/>
                  </a:lnTo>
                  <a:lnTo>
                    <a:pt x="2602" y="495"/>
                  </a:lnTo>
                  <a:lnTo>
                    <a:pt x="2623" y="498"/>
                  </a:lnTo>
                  <a:lnTo>
                    <a:pt x="2697" y="498"/>
                  </a:lnTo>
                  <a:lnTo>
                    <a:pt x="2717" y="495"/>
                  </a:lnTo>
                  <a:lnTo>
                    <a:pt x="2735" y="488"/>
                  </a:lnTo>
                  <a:lnTo>
                    <a:pt x="2750" y="477"/>
                  </a:lnTo>
                  <a:lnTo>
                    <a:pt x="2761" y="462"/>
                  </a:lnTo>
                  <a:lnTo>
                    <a:pt x="2769" y="443"/>
                  </a:lnTo>
                  <a:lnTo>
                    <a:pt x="2771" y="424"/>
                  </a:lnTo>
                  <a:lnTo>
                    <a:pt x="2771" y="339"/>
                  </a:lnTo>
                  <a:lnTo>
                    <a:pt x="2769" y="319"/>
                  </a:lnTo>
                  <a:lnTo>
                    <a:pt x="2761" y="302"/>
                  </a:lnTo>
                  <a:lnTo>
                    <a:pt x="2750" y="286"/>
                  </a:lnTo>
                  <a:lnTo>
                    <a:pt x="2735" y="275"/>
                  </a:lnTo>
                  <a:lnTo>
                    <a:pt x="2717" y="267"/>
                  </a:lnTo>
                  <a:lnTo>
                    <a:pt x="2697" y="265"/>
                  </a:lnTo>
                  <a:lnTo>
                    <a:pt x="2623" y="265"/>
                  </a:lnTo>
                  <a:close/>
                  <a:moveTo>
                    <a:pt x="2276" y="265"/>
                  </a:moveTo>
                  <a:lnTo>
                    <a:pt x="2256" y="267"/>
                  </a:lnTo>
                  <a:lnTo>
                    <a:pt x="2239" y="275"/>
                  </a:lnTo>
                  <a:lnTo>
                    <a:pt x="2223" y="286"/>
                  </a:lnTo>
                  <a:lnTo>
                    <a:pt x="2212" y="302"/>
                  </a:lnTo>
                  <a:lnTo>
                    <a:pt x="2204" y="319"/>
                  </a:lnTo>
                  <a:lnTo>
                    <a:pt x="2202" y="339"/>
                  </a:lnTo>
                  <a:lnTo>
                    <a:pt x="2202" y="424"/>
                  </a:lnTo>
                  <a:lnTo>
                    <a:pt x="2204" y="443"/>
                  </a:lnTo>
                  <a:lnTo>
                    <a:pt x="2212" y="462"/>
                  </a:lnTo>
                  <a:lnTo>
                    <a:pt x="2223" y="477"/>
                  </a:lnTo>
                  <a:lnTo>
                    <a:pt x="2239" y="488"/>
                  </a:lnTo>
                  <a:lnTo>
                    <a:pt x="2256" y="495"/>
                  </a:lnTo>
                  <a:lnTo>
                    <a:pt x="2276" y="498"/>
                  </a:lnTo>
                  <a:lnTo>
                    <a:pt x="2351" y="498"/>
                  </a:lnTo>
                  <a:lnTo>
                    <a:pt x="2370" y="495"/>
                  </a:lnTo>
                  <a:lnTo>
                    <a:pt x="2388" y="488"/>
                  </a:lnTo>
                  <a:lnTo>
                    <a:pt x="2404" y="477"/>
                  </a:lnTo>
                  <a:lnTo>
                    <a:pt x="2415" y="462"/>
                  </a:lnTo>
                  <a:lnTo>
                    <a:pt x="2422" y="443"/>
                  </a:lnTo>
                  <a:lnTo>
                    <a:pt x="2425" y="424"/>
                  </a:lnTo>
                  <a:lnTo>
                    <a:pt x="2425" y="339"/>
                  </a:lnTo>
                  <a:lnTo>
                    <a:pt x="2422" y="319"/>
                  </a:lnTo>
                  <a:lnTo>
                    <a:pt x="2415" y="302"/>
                  </a:lnTo>
                  <a:lnTo>
                    <a:pt x="2404" y="286"/>
                  </a:lnTo>
                  <a:lnTo>
                    <a:pt x="2388" y="275"/>
                  </a:lnTo>
                  <a:lnTo>
                    <a:pt x="2370" y="267"/>
                  </a:lnTo>
                  <a:lnTo>
                    <a:pt x="2351" y="265"/>
                  </a:lnTo>
                  <a:lnTo>
                    <a:pt x="2276" y="265"/>
                  </a:lnTo>
                  <a:close/>
                  <a:moveTo>
                    <a:pt x="202" y="0"/>
                  </a:moveTo>
                  <a:lnTo>
                    <a:pt x="3156" y="0"/>
                  </a:lnTo>
                  <a:lnTo>
                    <a:pt x="3189" y="3"/>
                  </a:lnTo>
                  <a:lnTo>
                    <a:pt x="3220" y="10"/>
                  </a:lnTo>
                  <a:lnTo>
                    <a:pt x="3249" y="23"/>
                  </a:lnTo>
                  <a:lnTo>
                    <a:pt x="3275" y="39"/>
                  </a:lnTo>
                  <a:lnTo>
                    <a:pt x="3299" y="59"/>
                  </a:lnTo>
                  <a:lnTo>
                    <a:pt x="3319" y="83"/>
                  </a:lnTo>
                  <a:lnTo>
                    <a:pt x="3336" y="109"/>
                  </a:lnTo>
                  <a:lnTo>
                    <a:pt x="3348" y="139"/>
                  </a:lnTo>
                  <a:lnTo>
                    <a:pt x="3356" y="169"/>
                  </a:lnTo>
                  <a:lnTo>
                    <a:pt x="3358" y="202"/>
                  </a:lnTo>
                  <a:lnTo>
                    <a:pt x="3358" y="2849"/>
                  </a:lnTo>
                  <a:lnTo>
                    <a:pt x="3356" y="2883"/>
                  </a:lnTo>
                  <a:lnTo>
                    <a:pt x="3348" y="2913"/>
                  </a:lnTo>
                  <a:lnTo>
                    <a:pt x="3336" y="2942"/>
                  </a:lnTo>
                  <a:lnTo>
                    <a:pt x="3319" y="2968"/>
                  </a:lnTo>
                  <a:lnTo>
                    <a:pt x="3299" y="2993"/>
                  </a:lnTo>
                  <a:lnTo>
                    <a:pt x="3275" y="3012"/>
                  </a:lnTo>
                  <a:lnTo>
                    <a:pt x="3249" y="3028"/>
                  </a:lnTo>
                  <a:lnTo>
                    <a:pt x="3220" y="3041"/>
                  </a:lnTo>
                  <a:lnTo>
                    <a:pt x="3189" y="3049"/>
                  </a:lnTo>
                  <a:lnTo>
                    <a:pt x="3156" y="3052"/>
                  </a:lnTo>
                  <a:lnTo>
                    <a:pt x="202" y="3052"/>
                  </a:lnTo>
                  <a:lnTo>
                    <a:pt x="169" y="3049"/>
                  </a:lnTo>
                  <a:lnTo>
                    <a:pt x="139" y="3041"/>
                  </a:lnTo>
                  <a:lnTo>
                    <a:pt x="109" y="3028"/>
                  </a:lnTo>
                  <a:lnTo>
                    <a:pt x="82" y="3012"/>
                  </a:lnTo>
                  <a:lnTo>
                    <a:pt x="59" y="2993"/>
                  </a:lnTo>
                  <a:lnTo>
                    <a:pt x="39" y="2968"/>
                  </a:lnTo>
                  <a:lnTo>
                    <a:pt x="22" y="2942"/>
                  </a:lnTo>
                  <a:lnTo>
                    <a:pt x="10" y="2913"/>
                  </a:lnTo>
                  <a:lnTo>
                    <a:pt x="3" y="2883"/>
                  </a:lnTo>
                  <a:lnTo>
                    <a:pt x="0" y="2849"/>
                  </a:lnTo>
                  <a:lnTo>
                    <a:pt x="0" y="202"/>
                  </a:lnTo>
                  <a:lnTo>
                    <a:pt x="3" y="169"/>
                  </a:lnTo>
                  <a:lnTo>
                    <a:pt x="10" y="139"/>
                  </a:lnTo>
                  <a:lnTo>
                    <a:pt x="22" y="109"/>
                  </a:lnTo>
                  <a:lnTo>
                    <a:pt x="39" y="83"/>
                  </a:lnTo>
                  <a:lnTo>
                    <a:pt x="59" y="59"/>
                  </a:lnTo>
                  <a:lnTo>
                    <a:pt x="82" y="39"/>
                  </a:lnTo>
                  <a:lnTo>
                    <a:pt x="109" y="23"/>
                  </a:lnTo>
                  <a:lnTo>
                    <a:pt x="139" y="10"/>
                  </a:lnTo>
                  <a:lnTo>
                    <a:pt x="169" y="3"/>
                  </a:lnTo>
                  <a:lnTo>
                    <a:pt x="2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>
                <a:latin typeface="Century Gothic" panose="020B0502020202020204" charset="0"/>
              </a:endParaRPr>
            </a:p>
          </p:txBody>
        </p:sp>
        <p:sp>
          <p:nvSpPr>
            <p:cNvPr id="397" name="Freeform 44"/>
            <p:cNvSpPr/>
            <p:nvPr/>
          </p:nvSpPr>
          <p:spPr bwMode="auto">
            <a:xfrm>
              <a:off x="1589088" y="1927225"/>
              <a:ext cx="595313" cy="571500"/>
            </a:xfrm>
            <a:custGeom>
              <a:avLst/>
              <a:gdLst>
                <a:gd name="T0" fmla="*/ 646 w 751"/>
                <a:gd name="T1" fmla="*/ 0 h 721"/>
                <a:gd name="T2" fmla="*/ 665 w 751"/>
                <a:gd name="T3" fmla="*/ 2 h 721"/>
                <a:gd name="T4" fmla="*/ 684 w 751"/>
                <a:gd name="T5" fmla="*/ 8 h 721"/>
                <a:gd name="T6" fmla="*/ 702 w 751"/>
                <a:gd name="T7" fmla="*/ 17 h 721"/>
                <a:gd name="T8" fmla="*/ 718 w 751"/>
                <a:gd name="T9" fmla="*/ 30 h 721"/>
                <a:gd name="T10" fmla="*/ 732 w 751"/>
                <a:gd name="T11" fmla="*/ 46 h 721"/>
                <a:gd name="T12" fmla="*/ 742 w 751"/>
                <a:gd name="T13" fmla="*/ 65 h 721"/>
                <a:gd name="T14" fmla="*/ 749 w 751"/>
                <a:gd name="T15" fmla="*/ 84 h 721"/>
                <a:gd name="T16" fmla="*/ 751 w 751"/>
                <a:gd name="T17" fmla="*/ 105 h 721"/>
                <a:gd name="T18" fmla="*/ 751 w 751"/>
                <a:gd name="T19" fmla="*/ 108 h 721"/>
                <a:gd name="T20" fmla="*/ 748 w 751"/>
                <a:gd name="T21" fmla="*/ 132 h 721"/>
                <a:gd name="T22" fmla="*/ 739 w 751"/>
                <a:gd name="T23" fmla="*/ 154 h 721"/>
                <a:gd name="T24" fmla="*/ 727 w 751"/>
                <a:gd name="T25" fmla="*/ 175 h 721"/>
                <a:gd name="T26" fmla="*/ 710 w 751"/>
                <a:gd name="T27" fmla="*/ 191 h 721"/>
                <a:gd name="T28" fmla="*/ 689 w 751"/>
                <a:gd name="T29" fmla="*/ 203 h 721"/>
                <a:gd name="T30" fmla="*/ 351 w 751"/>
                <a:gd name="T31" fmla="*/ 360 h 721"/>
                <a:gd name="T32" fmla="*/ 689 w 751"/>
                <a:gd name="T33" fmla="*/ 518 h 721"/>
                <a:gd name="T34" fmla="*/ 710 w 751"/>
                <a:gd name="T35" fmla="*/ 530 h 721"/>
                <a:gd name="T36" fmla="*/ 727 w 751"/>
                <a:gd name="T37" fmla="*/ 546 h 721"/>
                <a:gd name="T38" fmla="*/ 739 w 751"/>
                <a:gd name="T39" fmla="*/ 567 h 721"/>
                <a:gd name="T40" fmla="*/ 748 w 751"/>
                <a:gd name="T41" fmla="*/ 589 h 721"/>
                <a:gd name="T42" fmla="*/ 751 w 751"/>
                <a:gd name="T43" fmla="*/ 613 h 721"/>
                <a:gd name="T44" fmla="*/ 751 w 751"/>
                <a:gd name="T45" fmla="*/ 616 h 721"/>
                <a:gd name="T46" fmla="*/ 749 w 751"/>
                <a:gd name="T47" fmla="*/ 636 h 721"/>
                <a:gd name="T48" fmla="*/ 742 w 751"/>
                <a:gd name="T49" fmla="*/ 656 h 721"/>
                <a:gd name="T50" fmla="*/ 732 w 751"/>
                <a:gd name="T51" fmla="*/ 675 h 721"/>
                <a:gd name="T52" fmla="*/ 718 w 751"/>
                <a:gd name="T53" fmla="*/ 691 h 721"/>
                <a:gd name="T54" fmla="*/ 702 w 751"/>
                <a:gd name="T55" fmla="*/ 704 h 721"/>
                <a:gd name="T56" fmla="*/ 684 w 751"/>
                <a:gd name="T57" fmla="*/ 712 h 721"/>
                <a:gd name="T58" fmla="*/ 665 w 751"/>
                <a:gd name="T59" fmla="*/ 719 h 721"/>
                <a:gd name="T60" fmla="*/ 646 w 751"/>
                <a:gd name="T61" fmla="*/ 721 h 721"/>
                <a:gd name="T62" fmla="*/ 622 w 751"/>
                <a:gd name="T63" fmla="*/ 718 h 721"/>
                <a:gd name="T64" fmla="*/ 601 w 751"/>
                <a:gd name="T65" fmla="*/ 710 h 721"/>
                <a:gd name="T66" fmla="*/ 61 w 751"/>
                <a:gd name="T67" fmla="*/ 460 h 721"/>
                <a:gd name="T68" fmla="*/ 41 w 751"/>
                <a:gd name="T69" fmla="*/ 447 h 721"/>
                <a:gd name="T70" fmla="*/ 23 w 751"/>
                <a:gd name="T71" fmla="*/ 430 h 721"/>
                <a:gd name="T72" fmla="*/ 11 w 751"/>
                <a:gd name="T73" fmla="*/ 410 h 721"/>
                <a:gd name="T74" fmla="*/ 3 w 751"/>
                <a:gd name="T75" fmla="*/ 387 h 721"/>
                <a:gd name="T76" fmla="*/ 0 w 751"/>
                <a:gd name="T77" fmla="*/ 364 h 721"/>
                <a:gd name="T78" fmla="*/ 0 w 751"/>
                <a:gd name="T79" fmla="*/ 357 h 721"/>
                <a:gd name="T80" fmla="*/ 3 w 751"/>
                <a:gd name="T81" fmla="*/ 332 h 721"/>
                <a:gd name="T82" fmla="*/ 11 w 751"/>
                <a:gd name="T83" fmla="*/ 310 h 721"/>
                <a:gd name="T84" fmla="*/ 23 w 751"/>
                <a:gd name="T85" fmla="*/ 291 h 721"/>
                <a:gd name="T86" fmla="*/ 41 w 751"/>
                <a:gd name="T87" fmla="*/ 274 h 721"/>
                <a:gd name="T88" fmla="*/ 61 w 751"/>
                <a:gd name="T89" fmla="*/ 261 h 721"/>
                <a:gd name="T90" fmla="*/ 601 w 751"/>
                <a:gd name="T91" fmla="*/ 11 h 721"/>
                <a:gd name="T92" fmla="*/ 622 w 751"/>
                <a:gd name="T93" fmla="*/ 3 h 721"/>
                <a:gd name="T94" fmla="*/ 646 w 751"/>
                <a:gd name="T95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51" h="721">
                  <a:moveTo>
                    <a:pt x="646" y="0"/>
                  </a:moveTo>
                  <a:lnTo>
                    <a:pt x="665" y="2"/>
                  </a:lnTo>
                  <a:lnTo>
                    <a:pt x="684" y="8"/>
                  </a:lnTo>
                  <a:lnTo>
                    <a:pt x="702" y="17"/>
                  </a:lnTo>
                  <a:lnTo>
                    <a:pt x="718" y="30"/>
                  </a:lnTo>
                  <a:lnTo>
                    <a:pt x="732" y="46"/>
                  </a:lnTo>
                  <a:lnTo>
                    <a:pt x="742" y="65"/>
                  </a:lnTo>
                  <a:lnTo>
                    <a:pt x="749" y="84"/>
                  </a:lnTo>
                  <a:lnTo>
                    <a:pt x="751" y="105"/>
                  </a:lnTo>
                  <a:lnTo>
                    <a:pt x="751" y="108"/>
                  </a:lnTo>
                  <a:lnTo>
                    <a:pt x="748" y="132"/>
                  </a:lnTo>
                  <a:lnTo>
                    <a:pt x="739" y="154"/>
                  </a:lnTo>
                  <a:lnTo>
                    <a:pt x="727" y="175"/>
                  </a:lnTo>
                  <a:lnTo>
                    <a:pt x="710" y="191"/>
                  </a:lnTo>
                  <a:lnTo>
                    <a:pt x="689" y="203"/>
                  </a:lnTo>
                  <a:lnTo>
                    <a:pt x="351" y="360"/>
                  </a:lnTo>
                  <a:lnTo>
                    <a:pt x="689" y="518"/>
                  </a:lnTo>
                  <a:lnTo>
                    <a:pt x="710" y="530"/>
                  </a:lnTo>
                  <a:lnTo>
                    <a:pt x="727" y="546"/>
                  </a:lnTo>
                  <a:lnTo>
                    <a:pt x="739" y="567"/>
                  </a:lnTo>
                  <a:lnTo>
                    <a:pt x="748" y="589"/>
                  </a:lnTo>
                  <a:lnTo>
                    <a:pt x="751" y="613"/>
                  </a:lnTo>
                  <a:lnTo>
                    <a:pt x="751" y="616"/>
                  </a:lnTo>
                  <a:lnTo>
                    <a:pt x="749" y="636"/>
                  </a:lnTo>
                  <a:lnTo>
                    <a:pt x="742" y="656"/>
                  </a:lnTo>
                  <a:lnTo>
                    <a:pt x="732" y="675"/>
                  </a:lnTo>
                  <a:lnTo>
                    <a:pt x="718" y="691"/>
                  </a:lnTo>
                  <a:lnTo>
                    <a:pt x="702" y="704"/>
                  </a:lnTo>
                  <a:lnTo>
                    <a:pt x="684" y="712"/>
                  </a:lnTo>
                  <a:lnTo>
                    <a:pt x="665" y="719"/>
                  </a:lnTo>
                  <a:lnTo>
                    <a:pt x="646" y="721"/>
                  </a:lnTo>
                  <a:lnTo>
                    <a:pt x="622" y="718"/>
                  </a:lnTo>
                  <a:lnTo>
                    <a:pt x="601" y="710"/>
                  </a:lnTo>
                  <a:lnTo>
                    <a:pt x="61" y="460"/>
                  </a:lnTo>
                  <a:lnTo>
                    <a:pt x="41" y="447"/>
                  </a:lnTo>
                  <a:lnTo>
                    <a:pt x="23" y="430"/>
                  </a:lnTo>
                  <a:lnTo>
                    <a:pt x="11" y="410"/>
                  </a:lnTo>
                  <a:lnTo>
                    <a:pt x="3" y="387"/>
                  </a:lnTo>
                  <a:lnTo>
                    <a:pt x="0" y="364"/>
                  </a:lnTo>
                  <a:lnTo>
                    <a:pt x="0" y="357"/>
                  </a:lnTo>
                  <a:lnTo>
                    <a:pt x="3" y="332"/>
                  </a:lnTo>
                  <a:lnTo>
                    <a:pt x="11" y="310"/>
                  </a:lnTo>
                  <a:lnTo>
                    <a:pt x="23" y="291"/>
                  </a:lnTo>
                  <a:lnTo>
                    <a:pt x="41" y="274"/>
                  </a:lnTo>
                  <a:lnTo>
                    <a:pt x="61" y="261"/>
                  </a:lnTo>
                  <a:lnTo>
                    <a:pt x="601" y="11"/>
                  </a:lnTo>
                  <a:lnTo>
                    <a:pt x="622" y="3"/>
                  </a:lnTo>
                  <a:lnTo>
                    <a:pt x="6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>
                <a:latin typeface="Century Gothic" panose="020B0502020202020204" charset="0"/>
              </a:endParaRPr>
            </a:p>
          </p:txBody>
        </p:sp>
        <p:sp>
          <p:nvSpPr>
            <p:cNvPr id="398" name="Freeform 45"/>
            <p:cNvSpPr/>
            <p:nvPr/>
          </p:nvSpPr>
          <p:spPr bwMode="auto">
            <a:xfrm>
              <a:off x="2173288" y="1689100"/>
              <a:ext cx="450850" cy="1041400"/>
            </a:xfrm>
            <a:custGeom>
              <a:avLst/>
              <a:gdLst>
                <a:gd name="T0" fmla="*/ 461 w 569"/>
                <a:gd name="T1" fmla="*/ 0 h 1313"/>
                <a:gd name="T2" fmla="*/ 464 w 569"/>
                <a:gd name="T3" fmla="*/ 0 h 1313"/>
                <a:gd name="T4" fmla="*/ 483 w 569"/>
                <a:gd name="T5" fmla="*/ 2 h 1313"/>
                <a:gd name="T6" fmla="*/ 502 w 569"/>
                <a:gd name="T7" fmla="*/ 8 h 1313"/>
                <a:gd name="T8" fmla="*/ 520 w 569"/>
                <a:gd name="T9" fmla="*/ 16 h 1313"/>
                <a:gd name="T10" fmla="*/ 535 w 569"/>
                <a:gd name="T11" fmla="*/ 28 h 1313"/>
                <a:gd name="T12" fmla="*/ 548 w 569"/>
                <a:gd name="T13" fmla="*/ 44 h 1313"/>
                <a:gd name="T14" fmla="*/ 558 w 569"/>
                <a:gd name="T15" fmla="*/ 61 h 1313"/>
                <a:gd name="T16" fmla="*/ 565 w 569"/>
                <a:gd name="T17" fmla="*/ 79 h 1313"/>
                <a:gd name="T18" fmla="*/ 569 w 569"/>
                <a:gd name="T19" fmla="*/ 99 h 1313"/>
                <a:gd name="T20" fmla="*/ 568 w 569"/>
                <a:gd name="T21" fmla="*/ 118 h 1313"/>
                <a:gd name="T22" fmla="*/ 564 w 569"/>
                <a:gd name="T23" fmla="*/ 137 h 1313"/>
                <a:gd name="T24" fmla="*/ 207 w 569"/>
                <a:gd name="T25" fmla="*/ 1241 h 1313"/>
                <a:gd name="T26" fmla="*/ 199 w 569"/>
                <a:gd name="T27" fmla="*/ 1261 h 1313"/>
                <a:gd name="T28" fmla="*/ 186 w 569"/>
                <a:gd name="T29" fmla="*/ 1278 h 1313"/>
                <a:gd name="T30" fmla="*/ 169 w 569"/>
                <a:gd name="T31" fmla="*/ 1293 h 1313"/>
                <a:gd name="T32" fmla="*/ 151 w 569"/>
                <a:gd name="T33" fmla="*/ 1304 h 1313"/>
                <a:gd name="T34" fmla="*/ 130 w 569"/>
                <a:gd name="T35" fmla="*/ 1311 h 1313"/>
                <a:gd name="T36" fmla="*/ 107 w 569"/>
                <a:gd name="T37" fmla="*/ 1313 h 1313"/>
                <a:gd name="T38" fmla="*/ 105 w 569"/>
                <a:gd name="T39" fmla="*/ 1313 h 1313"/>
                <a:gd name="T40" fmla="*/ 85 w 569"/>
                <a:gd name="T41" fmla="*/ 1311 h 1313"/>
                <a:gd name="T42" fmla="*/ 67 w 569"/>
                <a:gd name="T43" fmla="*/ 1306 h 1313"/>
                <a:gd name="T44" fmla="*/ 49 w 569"/>
                <a:gd name="T45" fmla="*/ 1297 h 1313"/>
                <a:gd name="T46" fmla="*/ 33 w 569"/>
                <a:gd name="T47" fmla="*/ 1284 h 1313"/>
                <a:gd name="T48" fmla="*/ 20 w 569"/>
                <a:gd name="T49" fmla="*/ 1270 h 1313"/>
                <a:gd name="T50" fmla="*/ 9 w 569"/>
                <a:gd name="T51" fmla="*/ 1253 h 1313"/>
                <a:gd name="T52" fmla="*/ 3 w 569"/>
                <a:gd name="T53" fmla="*/ 1234 h 1313"/>
                <a:gd name="T54" fmla="*/ 0 w 569"/>
                <a:gd name="T55" fmla="*/ 1215 h 1313"/>
                <a:gd name="T56" fmla="*/ 0 w 569"/>
                <a:gd name="T57" fmla="*/ 1196 h 1313"/>
                <a:gd name="T58" fmla="*/ 4 w 569"/>
                <a:gd name="T59" fmla="*/ 1176 h 1313"/>
                <a:gd name="T60" fmla="*/ 361 w 569"/>
                <a:gd name="T61" fmla="*/ 73 h 1313"/>
                <a:gd name="T62" fmla="*/ 370 w 569"/>
                <a:gd name="T63" fmla="*/ 53 h 1313"/>
                <a:gd name="T64" fmla="*/ 382 w 569"/>
                <a:gd name="T65" fmla="*/ 35 h 1313"/>
                <a:gd name="T66" fmla="*/ 399 w 569"/>
                <a:gd name="T67" fmla="*/ 20 h 1313"/>
                <a:gd name="T68" fmla="*/ 418 w 569"/>
                <a:gd name="T69" fmla="*/ 10 h 1313"/>
                <a:gd name="T70" fmla="*/ 438 w 569"/>
                <a:gd name="T71" fmla="*/ 3 h 1313"/>
                <a:gd name="T72" fmla="*/ 461 w 569"/>
                <a:gd name="T73" fmla="*/ 0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9" h="1313">
                  <a:moveTo>
                    <a:pt x="461" y="0"/>
                  </a:moveTo>
                  <a:lnTo>
                    <a:pt x="464" y="0"/>
                  </a:lnTo>
                  <a:lnTo>
                    <a:pt x="483" y="2"/>
                  </a:lnTo>
                  <a:lnTo>
                    <a:pt x="502" y="8"/>
                  </a:lnTo>
                  <a:lnTo>
                    <a:pt x="520" y="16"/>
                  </a:lnTo>
                  <a:lnTo>
                    <a:pt x="535" y="28"/>
                  </a:lnTo>
                  <a:lnTo>
                    <a:pt x="548" y="44"/>
                  </a:lnTo>
                  <a:lnTo>
                    <a:pt x="558" y="61"/>
                  </a:lnTo>
                  <a:lnTo>
                    <a:pt x="565" y="79"/>
                  </a:lnTo>
                  <a:lnTo>
                    <a:pt x="569" y="99"/>
                  </a:lnTo>
                  <a:lnTo>
                    <a:pt x="568" y="118"/>
                  </a:lnTo>
                  <a:lnTo>
                    <a:pt x="564" y="137"/>
                  </a:lnTo>
                  <a:lnTo>
                    <a:pt x="207" y="1241"/>
                  </a:lnTo>
                  <a:lnTo>
                    <a:pt x="199" y="1261"/>
                  </a:lnTo>
                  <a:lnTo>
                    <a:pt x="186" y="1278"/>
                  </a:lnTo>
                  <a:lnTo>
                    <a:pt x="169" y="1293"/>
                  </a:lnTo>
                  <a:lnTo>
                    <a:pt x="151" y="1304"/>
                  </a:lnTo>
                  <a:lnTo>
                    <a:pt x="130" y="1311"/>
                  </a:lnTo>
                  <a:lnTo>
                    <a:pt x="107" y="1313"/>
                  </a:lnTo>
                  <a:lnTo>
                    <a:pt x="105" y="1313"/>
                  </a:lnTo>
                  <a:lnTo>
                    <a:pt x="85" y="1311"/>
                  </a:lnTo>
                  <a:lnTo>
                    <a:pt x="67" y="1306"/>
                  </a:lnTo>
                  <a:lnTo>
                    <a:pt x="49" y="1297"/>
                  </a:lnTo>
                  <a:lnTo>
                    <a:pt x="33" y="1284"/>
                  </a:lnTo>
                  <a:lnTo>
                    <a:pt x="20" y="1270"/>
                  </a:lnTo>
                  <a:lnTo>
                    <a:pt x="9" y="1253"/>
                  </a:lnTo>
                  <a:lnTo>
                    <a:pt x="3" y="1234"/>
                  </a:lnTo>
                  <a:lnTo>
                    <a:pt x="0" y="1215"/>
                  </a:lnTo>
                  <a:lnTo>
                    <a:pt x="0" y="1196"/>
                  </a:lnTo>
                  <a:lnTo>
                    <a:pt x="4" y="1176"/>
                  </a:lnTo>
                  <a:lnTo>
                    <a:pt x="361" y="73"/>
                  </a:lnTo>
                  <a:lnTo>
                    <a:pt x="370" y="53"/>
                  </a:lnTo>
                  <a:lnTo>
                    <a:pt x="382" y="35"/>
                  </a:lnTo>
                  <a:lnTo>
                    <a:pt x="399" y="20"/>
                  </a:lnTo>
                  <a:lnTo>
                    <a:pt x="418" y="10"/>
                  </a:lnTo>
                  <a:lnTo>
                    <a:pt x="438" y="3"/>
                  </a:lnTo>
                  <a:lnTo>
                    <a:pt x="4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>
                <a:latin typeface="Century Gothic" panose="020B0502020202020204" charset="0"/>
              </a:endParaRPr>
            </a:p>
          </p:txBody>
        </p:sp>
        <p:sp>
          <p:nvSpPr>
            <p:cNvPr id="399" name="Freeform 46"/>
            <p:cNvSpPr/>
            <p:nvPr/>
          </p:nvSpPr>
          <p:spPr bwMode="auto">
            <a:xfrm>
              <a:off x="2611438" y="1927225"/>
              <a:ext cx="595313" cy="571500"/>
            </a:xfrm>
            <a:custGeom>
              <a:avLst/>
              <a:gdLst>
                <a:gd name="T0" fmla="*/ 105 w 750"/>
                <a:gd name="T1" fmla="*/ 0 h 721"/>
                <a:gd name="T2" fmla="*/ 128 w 750"/>
                <a:gd name="T3" fmla="*/ 3 h 721"/>
                <a:gd name="T4" fmla="*/ 149 w 750"/>
                <a:gd name="T5" fmla="*/ 11 h 721"/>
                <a:gd name="T6" fmla="*/ 690 w 750"/>
                <a:gd name="T7" fmla="*/ 261 h 721"/>
                <a:gd name="T8" fmla="*/ 710 w 750"/>
                <a:gd name="T9" fmla="*/ 274 h 721"/>
                <a:gd name="T10" fmla="*/ 727 w 750"/>
                <a:gd name="T11" fmla="*/ 291 h 721"/>
                <a:gd name="T12" fmla="*/ 740 w 750"/>
                <a:gd name="T13" fmla="*/ 310 h 721"/>
                <a:gd name="T14" fmla="*/ 747 w 750"/>
                <a:gd name="T15" fmla="*/ 332 h 721"/>
                <a:gd name="T16" fmla="*/ 750 w 750"/>
                <a:gd name="T17" fmla="*/ 357 h 721"/>
                <a:gd name="T18" fmla="*/ 750 w 750"/>
                <a:gd name="T19" fmla="*/ 364 h 721"/>
                <a:gd name="T20" fmla="*/ 747 w 750"/>
                <a:gd name="T21" fmla="*/ 389 h 721"/>
                <a:gd name="T22" fmla="*/ 740 w 750"/>
                <a:gd name="T23" fmla="*/ 410 h 721"/>
                <a:gd name="T24" fmla="*/ 727 w 750"/>
                <a:gd name="T25" fmla="*/ 430 h 721"/>
                <a:gd name="T26" fmla="*/ 710 w 750"/>
                <a:gd name="T27" fmla="*/ 447 h 721"/>
                <a:gd name="T28" fmla="*/ 690 w 750"/>
                <a:gd name="T29" fmla="*/ 460 h 721"/>
                <a:gd name="T30" fmla="*/ 149 w 750"/>
                <a:gd name="T31" fmla="*/ 710 h 721"/>
                <a:gd name="T32" fmla="*/ 128 w 750"/>
                <a:gd name="T33" fmla="*/ 718 h 721"/>
                <a:gd name="T34" fmla="*/ 105 w 750"/>
                <a:gd name="T35" fmla="*/ 721 h 721"/>
                <a:gd name="T36" fmla="*/ 85 w 750"/>
                <a:gd name="T37" fmla="*/ 719 h 721"/>
                <a:gd name="T38" fmla="*/ 67 w 750"/>
                <a:gd name="T39" fmla="*/ 712 h 721"/>
                <a:gd name="T40" fmla="*/ 48 w 750"/>
                <a:gd name="T41" fmla="*/ 704 h 721"/>
                <a:gd name="T42" fmla="*/ 32 w 750"/>
                <a:gd name="T43" fmla="*/ 691 h 721"/>
                <a:gd name="T44" fmla="*/ 19 w 750"/>
                <a:gd name="T45" fmla="*/ 675 h 721"/>
                <a:gd name="T46" fmla="*/ 9 w 750"/>
                <a:gd name="T47" fmla="*/ 656 h 721"/>
                <a:gd name="T48" fmla="*/ 2 w 750"/>
                <a:gd name="T49" fmla="*/ 636 h 721"/>
                <a:gd name="T50" fmla="*/ 0 w 750"/>
                <a:gd name="T51" fmla="*/ 616 h 721"/>
                <a:gd name="T52" fmla="*/ 0 w 750"/>
                <a:gd name="T53" fmla="*/ 613 h 721"/>
                <a:gd name="T54" fmla="*/ 2 w 750"/>
                <a:gd name="T55" fmla="*/ 589 h 721"/>
                <a:gd name="T56" fmla="*/ 11 w 750"/>
                <a:gd name="T57" fmla="*/ 567 h 721"/>
                <a:gd name="T58" fmla="*/ 24 w 750"/>
                <a:gd name="T59" fmla="*/ 546 h 721"/>
                <a:gd name="T60" fmla="*/ 40 w 750"/>
                <a:gd name="T61" fmla="*/ 530 h 721"/>
                <a:gd name="T62" fmla="*/ 60 w 750"/>
                <a:gd name="T63" fmla="*/ 518 h 721"/>
                <a:gd name="T64" fmla="*/ 399 w 750"/>
                <a:gd name="T65" fmla="*/ 360 h 721"/>
                <a:gd name="T66" fmla="*/ 60 w 750"/>
                <a:gd name="T67" fmla="*/ 203 h 721"/>
                <a:gd name="T68" fmla="*/ 40 w 750"/>
                <a:gd name="T69" fmla="*/ 191 h 721"/>
                <a:gd name="T70" fmla="*/ 24 w 750"/>
                <a:gd name="T71" fmla="*/ 175 h 721"/>
                <a:gd name="T72" fmla="*/ 11 w 750"/>
                <a:gd name="T73" fmla="*/ 154 h 721"/>
                <a:gd name="T74" fmla="*/ 2 w 750"/>
                <a:gd name="T75" fmla="*/ 132 h 721"/>
                <a:gd name="T76" fmla="*/ 0 w 750"/>
                <a:gd name="T77" fmla="*/ 108 h 721"/>
                <a:gd name="T78" fmla="*/ 0 w 750"/>
                <a:gd name="T79" fmla="*/ 105 h 721"/>
                <a:gd name="T80" fmla="*/ 2 w 750"/>
                <a:gd name="T81" fmla="*/ 84 h 721"/>
                <a:gd name="T82" fmla="*/ 9 w 750"/>
                <a:gd name="T83" fmla="*/ 65 h 721"/>
                <a:gd name="T84" fmla="*/ 19 w 750"/>
                <a:gd name="T85" fmla="*/ 46 h 721"/>
                <a:gd name="T86" fmla="*/ 32 w 750"/>
                <a:gd name="T87" fmla="*/ 30 h 721"/>
                <a:gd name="T88" fmla="*/ 48 w 750"/>
                <a:gd name="T89" fmla="*/ 17 h 721"/>
                <a:gd name="T90" fmla="*/ 67 w 750"/>
                <a:gd name="T91" fmla="*/ 8 h 721"/>
                <a:gd name="T92" fmla="*/ 85 w 750"/>
                <a:gd name="T93" fmla="*/ 2 h 721"/>
                <a:gd name="T94" fmla="*/ 105 w 750"/>
                <a:gd name="T95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50" h="721">
                  <a:moveTo>
                    <a:pt x="105" y="0"/>
                  </a:moveTo>
                  <a:lnTo>
                    <a:pt x="128" y="3"/>
                  </a:lnTo>
                  <a:lnTo>
                    <a:pt x="149" y="11"/>
                  </a:lnTo>
                  <a:lnTo>
                    <a:pt x="690" y="261"/>
                  </a:lnTo>
                  <a:lnTo>
                    <a:pt x="710" y="274"/>
                  </a:lnTo>
                  <a:lnTo>
                    <a:pt x="727" y="291"/>
                  </a:lnTo>
                  <a:lnTo>
                    <a:pt x="740" y="310"/>
                  </a:lnTo>
                  <a:lnTo>
                    <a:pt x="747" y="332"/>
                  </a:lnTo>
                  <a:lnTo>
                    <a:pt x="750" y="357"/>
                  </a:lnTo>
                  <a:lnTo>
                    <a:pt x="750" y="364"/>
                  </a:lnTo>
                  <a:lnTo>
                    <a:pt x="747" y="389"/>
                  </a:lnTo>
                  <a:lnTo>
                    <a:pt x="740" y="410"/>
                  </a:lnTo>
                  <a:lnTo>
                    <a:pt x="727" y="430"/>
                  </a:lnTo>
                  <a:lnTo>
                    <a:pt x="710" y="447"/>
                  </a:lnTo>
                  <a:lnTo>
                    <a:pt x="690" y="460"/>
                  </a:lnTo>
                  <a:lnTo>
                    <a:pt x="149" y="710"/>
                  </a:lnTo>
                  <a:lnTo>
                    <a:pt x="128" y="718"/>
                  </a:lnTo>
                  <a:lnTo>
                    <a:pt x="105" y="721"/>
                  </a:lnTo>
                  <a:lnTo>
                    <a:pt x="85" y="719"/>
                  </a:lnTo>
                  <a:lnTo>
                    <a:pt x="67" y="712"/>
                  </a:lnTo>
                  <a:lnTo>
                    <a:pt x="48" y="704"/>
                  </a:lnTo>
                  <a:lnTo>
                    <a:pt x="32" y="691"/>
                  </a:lnTo>
                  <a:lnTo>
                    <a:pt x="19" y="675"/>
                  </a:lnTo>
                  <a:lnTo>
                    <a:pt x="9" y="656"/>
                  </a:lnTo>
                  <a:lnTo>
                    <a:pt x="2" y="636"/>
                  </a:lnTo>
                  <a:lnTo>
                    <a:pt x="0" y="616"/>
                  </a:lnTo>
                  <a:lnTo>
                    <a:pt x="0" y="613"/>
                  </a:lnTo>
                  <a:lnTo>
                    <a:pt x="2" y="589"/>
                  </a:lnTo>
                  <a:lnTo>
                    <a:pt x="11" y="567"/>
                  </a:lnTo>
                  <a:lnTo>
                    <a:pt x="24" y="546"/>
                  </a:lnTo>
                  <a:lnTo>
                    <a:pt x="40" y="530"/>
                  </a:lnTo>
                  <a:lnTo>
                    <a:pt x="60" y="518"/>
                  </a:lnTo>
                  <a:lnTo>
                    <a:pt x="399" y="360"/>
                  </a:lnTo>
                  <a:lnTo>
                    <a:pt x="60" y="203"/>
                  </a:lnTo>
                  <a:lnTo>
                    <a:pt x="40" y="191"/>
                  </a:lnTo>
                  <a:lnTo>
                    <a:pt x="24" y="175"/>
                  </a:lnTo>
                  <a:lnTo>
                    <a:pt x="11" y="154"/>
                  </a:lnTo>
                  <a:lnTo>
                    <a:pt x="2" y="132"/>
                  </a:lnTo>
                  <a:lnTo>
                    <a:pt x="0" y="108"/>
                  </a:lnTo>
                  <a:lnTo>
                    <a:pt x="0" y="105"/>
                  </a:lnTo>
                  <a:lnTo>
                    <a:pt x="2" y="84"/>
                  </a:lnTo>
                  <a:lnTo>
                    <a:pt x="9" y="65"/>
                  </a:lnTo>
                  <a:lnTo>
                    <a:pt x="19" y="46"/>
                  </a:lnTo>
                  <a:lnTo>
                    <a:pt x="32" y="30"/>
                  </a:lnTo>
                  <a:lnTo>
                    <a:pt x="48" y="17"/>
                  </a:lnTo>
                  <a:lnTo>
                    <a:pt x="67" y="8"/>
                  </a:lnTo>
                  <a:lnTo>
                    <a:pt x="85" y="2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>
                <a:latin typeface="Century Gothic" panose="020B0502020202020204" charset="0"/>
              </a:endParaRPr>
            </a:p>
          </p:txBody>
        </p:sp>
      </p:grpSp>
      <p:sp>
        <p:nvSpPr>
          <p:cNvPr id="266" name="Rectangle 265"/>
          <p:cNvSpPr/>
          <p:nvPr/>
        </p:nvSpPr>
        <p:spPr>
          <a:xfrm>
            <a:off x="2726690" y="1617980"/>
            <a:ext cx="1505585" cy="5543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IN" sz="1500" b="1" dirty="0">
                <a:latin typeface="Century Gothic" panose="020B0502020202020204" charset="0"/>
                <a:cs typeface="Arial" panose="020B0604020202020204" pitchFamily="34" charset="0"/>
              </a:rPr>
              <a:t>Python</a:t>
            </a:r>
            <a:endParaRPr lang="en-US" altLang="en-IN" sz="1500" b="1" dirty="0">
              <a:latin typeface="Century Gothic" panose="020B0502020202020204" charset="0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187553" y="1065848"/>
            <a:ext cx="184731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5">
              <a:latin typeface="Century Gothic" panose="020B0502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4105" y="1924685"/>
            <a:ext cx="1965960" cy="1821180"/>
          </a:xfrm>
          <a:prstGeom prst="rect">
            <a:avLst/>
          </a:prstGeom>
        </p:spPr>
      </p:pic>
      <p:pic>
        <p:nvPicPr>
          <p:cNvPr id="9" name="Picture Placeholder 8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tretch>
            <a:fillRect/>
          </a:stretch>
        </p:blipFill>
        <p:spPr>
          <a:xfrm>
            <a:off x="622300" y="3143250"/>
            <a:ext cx="915670" cy="107505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861385" y="189865"/>
            <a:ext cx="50679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Century Gothic" panose="020B0502020202020204" charset="0"/>
              </a:rPr>
              <a:t>What/Why is TensorFlow?</a:t>
            </a:r>
            <a:endParaRPr lang="en-US" sz="3200" b="1" dirty="0">
              <a:solidFill>
                <a:schemeClr val="tx2"/>
              </a:solidFill>
              <a:latin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3101085" y="2483225"/>
            <a:ext cx="2941831" cy="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Century Gothic" panose="020B0502020202020204" charset="0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Implementation</a:t>
            </a:r>
            <a:endParaRPr lang="en-US" altLang="zh-CN" sz="2800" b="1" dirty="0">
              <a:solidFill>
                <a:schemeClr val="tx2"/>
              </a:solidFill>
              <a:latin typeface="Century Gothic" panose="020B0502020202020204" charset="0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33618" y="315059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996225" y="1328366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latin typeface="Century Gothic" panose="020B0502020202020204" charset="0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02</a:t>
            </a:r>
            <a:endParaRPr lang="zh-CN" altLang="en-US" sz="4400" b="1" dirty="0">
              <a:latin typeface="Century Gothic" panose="020B0502020202020204" charset="0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730359" y="1174110"/>
            <a:ext cx="3684644" cy="3688215"/>
            <a:chOff x="3638892" y="1565480"/>
            <a:chExt cx="4912858" cy="4917620"/>
          </a:xfrm>
        </p:grpSpPr>
        <p:sp>
          <p:nvSpPr>
            <p:cNvPr id="5" name="Freeform 5"/>
            <p:cNvSpPr/>
            <p:nvPr/>
          </p:nvSpPr>
          <p:spPr bwMode="auto">
            <a:xfrm rot="2700000">
              <a:off x="6161251" y="4741338"/>
              <a:ext cx="609741" cy="1663219"/>
            </a:xfrm>
            <a:custGeom>
              <a:avLst/>
              <a:gdLst>
                <a:gd name="T0" fmla="*/ 0 w 573"/>
                <a:gd name="T1" fmla="*/ 0 h 1563"/>
                <a:gd name="T2" fmla="*/ 0 w 573"/>
                <a:gd name="T3" fmla="*/ 1563 h 1563"/>
                <a:gd name="T4" fmla="*/ 573 w 573"/>
                <a:gd name="T5" fmla="*/ 988 h 1563"/>
                <a:gd name="T6" fmla="*/ 573 w 573"/>
                <a:gd name="T7" fmla="*/ 0 h 1563"/>
                <a:gd name="T8" fmla="*/ 0 w 573"/>
                <a:gd name="T9" fmla="*/ 0 h 1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3" h="1563">
                  <a:moveTo>
                    <a:pt x="0" y="0"/>
                  </a:moveTo>
                  <a:lnTo>
                    <a:pt x="0" y="1563"/>
                  </a:lnTo>
                  <a:lnTo>
                    <a:pt x="573" y="988"/>
                  </a:lnTo>
                  <a:lnTo>
                    <a:pt x="5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85000"/>
                <a:lumOff val="15000"/>
              </a:schemeClr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>
                <a:latin typeface="Century Gothic" panose="020B0502020202020204" charset="0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 rot="2700000">
              <a:off x="5415641" y="1645930"/>
              <a:ext cx="611869" cy="1662155"/>
            </a:xfrm>
            <a:custGeom>
              <a:avLst/>
              <a:gdLst>
                <a:gd name="T0" fmla="*/ 0 w 575"/>
                <a:gd name="T1" fmla="*/ 572 h 1562"/>
                <a:gd name="T2" fmla="*/ 0 w 575"/>
                <a:gd name="T3" fmla="*/ 1562 h 1562"/>
                <a:gd name="T4" fmla="*/ 575 w 575"/>
                <a:gd name="T5" fmla="*/ 1562 h 1562"/>
                <a:gd name="T6" fmla="*/ 575 w 575"/>
                <a:gd name="T7" fmla="*/ 0 h 1562"/>
                <a:gd name="T8" fmla="*/ 0 w 575"/>
                <a:gd name="T9" fmla="*/ 572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" h="1562">
                  <a:moveTo>
                    <a:pt x="0" y="572"/>
                  </a:moveTo>
                  <a:lnTo>
                    <a:pt x="0" y="1562"/>
                  </a:lnTo>
                  <a:lnTo>
                    <a:pt x="575" y="1562"/>
                  </a:lnTo>
                  <a:lnTo>
                    <a:pt x="575" y="0"/>
                  </a:lnTo>
                  <a:lnTo>
                    <a:pt x="0" y="57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>
                <a:latin typeface="Century Gothic" panose="020B0502020202020204" charset="0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 rot="2700000">
              <a:off x="3712451" y="4089435"/>
              <a:ext cx="1665348" cy="611869"/>
            </a:xfrm>
            <a:custGeom>
              <a:avLst/>
              <a:gdLst>
                <a:gd name="T0" fmla="*/ 0 w 1565"/>
                <a:gd name="T1" fmla="*/ 0 h 575"/>
                <a:gd name="T2" fmla="*/ 577 w 1565"/>
                <a:gd name="T3" fmla="*/ 575 h 575"/>
                <a:gd name="T4" fmla="*/ 1565 w 1565"/>
                <a:gd name="T5" fmla="*/ 575 h 575"/>
                <a:gd name="T6" fmla="*/ 1565 w 1565"/>
                <a:gd name="T7" fmla="*/ 0 h 575"/>
                <a:gd name="T8" fmla="*/ 0 w 1565"/>
                <a:gd name="T9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5" h="575">
                  <a:moveTo>
                    <a:pt x="0" y="0"/>
                  </a:moveTo>
                  <a:lnTo>
                    <a:pt x="577" y="575"/>
                  </a:lnTo>
                  <a:lnTo>
                    <a:pt x="1565" y="575"/>
                  </a:lnTo>
                  <a:lnTo>
                    <a:pt x="15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>
                <a:latin typeface="Century Gothic" panose="020B0502020202020204" charset="0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 rot="2700000">
              <a:off x="6810209" y="3347991"/>
              <a:ext cx="1663220" cy="608676"/>
            </a:xfrm>
            <a:custGeom>
              <a:avLst/>
              <a:gdLst>
                <a:gd name="T0" fmla="*/ 990 w 1563"/>
                <a:gd name="T1" fmla="*/ 0 h 572"/>
                <a:gd name="T2" fmla="*/ 0 w 1563"/>
                <a:gd name="T3" fmla="*/ 0 h 572"/>
                <a:gd name="T4" fmla="*/ 0 w 1563"/>
                <a:gd name="T5" fmla="*/ 572 h 572"/>
                <a:gd name="T6" fmla="*/ 1563 w 1563"/>
                <a:gd name="T7" fmla="*/ 572 h 572"/>
                <a:gd name="T8" fmla="*/ 990 w 1563"/>
                <a:gd name="T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3" h="572">
                  <a:moveTo>
                    <a:pt x="990" y="0"/>
                  </a:moveTo>
                  <a:lnTo>
                    <a:pt x="0" y="0"/>
                  </a:lnTo>
                  <a:lnTo>
                    <a:pt x="0" y="572"/>
                  </a:lnTo>
                  <a:lnTo>
                    <a:pt x="1563" y="572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>
                <a:latin typeface="Century Gothic" panose="020B0502020202020204" charset="0"/>
              </a:endParaRPr>
            </a:p>
          </p:txBody>
        </p:sp>
        <p:sp>
          <p:nvSpPr>
            <p:cNvPr id="19" name="Freeform 15"/>
            <p:cNvSpPr/>
            <p:nvPr/>
          </p:nvSpPr>
          <p:spPr bwMode="auto">
            <a:xfrm rot="2700000">
              <a:off x="6831777" y="2637637"/>
              <a:ext cx="735961" cy="1155166"/>
            </a:xfrm>
            <a:custGeom>
              <a:avLst/>
              <a:gdLst>
                <a:gd name="T0" fmla="*/ 0 w 318"/>
                <a:gd name="T1" fmla="*/ 0 h 832"/>
                <a:gd name="T2" fmla="*/ 318 w 318"/>
                <a:gd name="T3" fmla="*/ 415 h 832"/>
                <a:gd name="T4" fmla="*/ 0 w 318"/>
                <a:gd name="T5" fmla="*/ 832 h 832"/>
                <a:gd name="T6" fmla="*/ 0 w 318"/>
                <a:gd name="T7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832">
                  <a:moveTo>
                    <a:pt x="0" y="0"/>
                  </a:moveTo>
                  <a:lnTo>
                    <a:pt x="318" y="415"/>
                  </a:lnTo>
                  <a:lnTo>
                    <a:pt x="0" y="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>
                <a:latin typeface="Century Gothic" panose="020B0502020202020204" charset="0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 rot="2700000">
              <a:off x="5554970" y="2190651"/>
              <a:ext cx="2203793" cy="953451"/>
            </a:xfrm>
            <a:custGeom>
              <a:avLst/>
              <a:gdLst>
                <a:gd name="T0" fmla="*/ 2071 w 2071"/>
                <a:gd name="T1" fmla="*/ 449 h 896"/>
                <a:gd name="T2" fmla="*/ 1501 w 2071"/>
                <a:gd name="T3" fmla="*/ 0 h 896"/>
                <a:gd name="T4" fmla="*/ 1501 w 2071"/>
                <a:gd name="T5" fmla="*/ 162 h 896"/>
                <a:gd name="T6" fmla="*/ 575 w 2071"/>
                <a:gd name="T7" fmla="*/ 162 h 896"/>
                <a:gd name="T8" fmla="*/ 0 w 2071"/>
                <a:gd name="T9" fmla="*/ 734 h 896"/>
                <a:gd name="T10" fmla="*/ 1501 w 2071"/>
                <a:gd name="T11" fmla="*/ 734 h 896"/>
                <a:gd name="T12" fmla="*/ 1501 w 2071"/>
                <a:gd name="T13" fmla="*/ 896 h 896"/>
                <a:gd name="T14" fmla="*/ 2071 w 2071"/>
                <a:gd name="T15" fmla="*/ 449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1" h="896">
                  <a:moveTo>
                    <a:pt x="2071" y="449"/>
                  </a:moveTo>
                  <a:lnTo>
                    <a:pt x="1501" y="0"/>
                  </a:lnTo>
                  <a:lnTo>
                    <a:pt x="1501" y="162"/>
                  </a:lnTo>
                  <a:lnTo>
                    <a:pt x="575" y="162"/>
                  </a:lnTo>
                  <a:lnTo>
                    <a:pt x="0" y="734"/>
                  </a:lnTo>
                  <a:lnTo>
                    <a:pt x="1501" y="734"/>
                  </a:lnTo>
                  <a:lnTo>
                    <a:pt x="1501" y="896"/>
                  </a:lnTo>
                  <a:lnTo>
                    <a:pt x="2071" y="449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>
                <a:latin typeface="Century Gothic" panose="020B0502020202020204" charset="0"/>
              </a:endParaRPr>
            </a:p>
          </p:txBody>
        </p:sp>
        <p:sp>
          <p:nvSpPr>
            <p:cNvPr id="20" name="Freeform 15"/>
            <p:cNvSpPr/>
            <p:nvPr/>
          </p:nvSpPr>
          <p:spPr bwMode="auto">
            <a:xfrm rot="18900000" flipH="1">
              <a:off x="6541545" y="4559269"/>
              <a:ext cx="735961" cy="1155166"/>
            </a:xfrm>
            <a:custGeom>
              <a:avLst/>
              <a:gdLst>
                <a:gd name="T0" fmla="*/ 0 w 318"/>
                <a:gd name="T1" fmla="*/ 0 h 832"/>
                <a:gd name="T2" fmla="*/ 318 w 318"/>
                <a:gd name="T3" fmla="*/ 415 h 832"/>
                <a:gd name="T4" fmla="*/ 0 w 318"/>
                <a:gd name="T5" fmla="*/ 832 h 832"/>
                <a:gd name="T6" fmla="*/ 0 w 318"/>
                <a:gd name="T7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832">
                  <a:moveTo>
                    <a:pt x="0" y="0"/>
                  </a:moveTo>
                  <a:lnTo>
                    <a:pt x="318" y="415"/>
                  </a:lnTo>
                  <a:lnTo>
                    <a:pt x="0" y="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>
                <a:latin typeface="Century Gothic" panose="020B0502020202020204" charset="0"/>
              </a:endParaRPr>
            </a:p>
          </p:txBody>
        </p:sp>
        <p:sp>
          <p:nvSpPr>
            <p:cNvPr id="21" name="Freeform 15"/>
            <p:cNvSpPr/>
            <p:nvPr/>
          </p:nvSpPr>
          <p:spPr bwMode="auto">
            <a:xfrm rot="2700000" flipH="1">
              <a:off x="4622485" y="4249677"/>
              <a:ext cx="735961" cy="1178385"/>
            </a:xfrm>
            <a:custGeom>
              <a:avLst/>
              <a:gdLst>
                <a:gd name="T0" fmla="*/ 0 w 318"/>
                <a:gd name="T1" fmla="*/ 0 h 832"/>
                <a:gd name="T2" fmla="*/ 318 w 318"/>
                <a:gd name="T3" fmla="*/ 415 h 832"/>
                <a:gd name="T4" fmla="*/ 0 w 318"/>
                <a:gd name="T5" fmla="*/ 832 h 832"/>
                <a:gd name="T6" fmla="*/ 0 w 318"/>
                <a:gd name="T7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832">
                  <a:moveTo>
                    <a:pt x="0" y="0"/>
                  </a:moveTo>
                  <a:lnTo>
                    <a:pt x="318" y="415"/>
                  </a:lnTo>
                  <a:lnTo>
                    <a:pt x="0" y="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>
                <a:latin typeface="Century Gothic" panose="020B0502020202020204" charset="0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 rot="2700000">
              <a:off x="4431814" y="4907138"/>
              <a:ext cx="2199536" cy="952387"/>
            </a:xfrm>
            <a:custGeom>
              <a:avLst/>
              <a:gdLst>
                <a:gd name="T0" fmla="*/ 2067 w 2067"/>
                <a:gd name="T1" fmla="*/ 159 h 895"/>
                <a:gd name="T2" fmla="*/ 570 w 2067"/>
                <a:gd name="T3" fmla="*/ 159 h 895"/>
                <a:gd name="T4" fmla="*/ 570 w 2067"/>
                <a:gd name="T5" fmla="*/ 0 h 895"/>
                <a:gd name="T6" fmla="*/ 0 w 2067"/>
                <a:gd name="T7" fmla="*/ 446 h 895"/>
                <a:gd name="T8" fmla="*/ 570 w 2067"/>
                <a:gd name="T9" fmla="*/ 895 h 895"/>
                <a:gd name="T10" fmla="*/ 570 w 2067"/>
                <a:gd name="T11" fmla="*/ 734 h 895"/>
                <a:gd name="T12" fmla="*/ 1494 w 2067"/>
                <a:gd name="T13" fmla="*/ 734 h 895"/>
                <a:gd name="T14" fmla="*/ 2067 w 2067"/>
                <a:gd name="T15" fmla="*/ 159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7" h="895">
                  <a:moveTo>
                    <a:pt x="2067" y="159"/>
                  </a:moveTo>
                  <a:lnTo>
                    <a:pt x="570" y="159"/>
                  </a:lnTo>
                  <a:lnTo>
                    <a:pt x="570" y="0"/>
                  </a:lnTo>
                  <a:lnTo>
                    <a:pt x="0" y="446"/>
                  </a:lnTo>
                  <a:lnTo>
                    <a:pt x="570" y="895"/>
                  </a:lnTo>
                  <a:lnTo>
                    <a:pt x="570" y="734"/>
                  </a:lnTo>
                  <a:lnTo>
                    <a:pt x="1494" y="734"/>
                  </a:lnTo>
                  <a:lnTo>
                    <a:pt x="2067" y="159"/>
                  </a:lnTo>
                  <a:close/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>
                <a:latin typeface="Century Gothic" panose="020B0502020202020204" charset="0"/>
              </a:endParaRPr>
            </a:p>
          </p:txBody>
        </p:sp>
        <p:sp>
          <p:nvSpPr>
            <p:cNvPr id="14" name="Freeform 15"/>
            <p:cNvSpPr/>
            <p:nvPr/>
          </p:nvSpPr>
          <p:spPr bwMode="auto">
            <a:xfrm rot="18900000">
              <a:off x="4912717" y="2328045"/>
              <a:ext cx="735961" cy="1178385"/>
            </a:xfrm>
            <a:custGeom>
              <a:avLst/>
              <a:gdLst>
                <a:gd name="T0" fmla="*/ 0 w 318"/>
                <a:gd name="T1" fmla="*/ 0 h 832"/>
                <a:gd name="T2" fmla="*/ 318 w 318"/>
                <a:gd name="T3" fmla="*/ 415 h 832"/>
                <a:gd name="T4" fmla="*/ 0 w 318"/>
                <a:gd name="T5" fmla="*/ 832 h 832"/>
                <a:gd name="T6" fmla="*/ 0 w 318"/>
                <a:gd name="T7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832">
                  <a:moveTo>
                    <a:pt x="0" y="0"/>
                  </a:moveTo>
                  <a:lnTo>
                    <a:pt x="318" y="415"/>
                  </a:lnTo>
                  <a:lnTo>
                    <a:pt x="0" y="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>
                <a:latin typeface="Century Gothic" panose="020B0502020202020204" charset="0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 rot="2700000">
              <a:off x="6975256" y="3487320"/>
              <a:ext cx="952388" cy="2200600"/>
            </a:xfrm>
            <a:custGeom>
              <a:avLst/>
              <a:gdLst>
                <a:gd name="T0" fmla="*/ 734 w 895"/>
                <a:gd name="T1" fmla="*/ 1498 h 2068"/>
                <a:gd name="T2" fmla="*/ 734 w 895"/>
                <a:gd name="T3" fmla="*/ 572 h 2068"/>
                <a:gd name="T4" fmla="*/ 161 w 895"/>
                <a:gd name="T5" fmla="*/ 0 h 2068"/>
                <a:gd name="T6" fmla="*/ 161 w 895"/>
                <a:gd name="T7" fmla="*/ 1498 h 2068"/>
                <a:gd name="T8" fmla="*/ 0 w 895"/>
                <a:gd name="T9" fmla="*/ 1498 h 2068"/>
                <a:gd name="T10" fmla="*/ 449 w 895"/>
                <a:gd name="T11" fmla="*/ 2068 h 2068"/>
                <a:gd name="T12" fmla="*/ 895 w 895"/>
                <a:gd name="T13" fmla="*/ 1498 h 2068"/>
                <a:gd name="T14" fmla="*/ 734 w 895"/>
                <a:gd name="T15" fmla="*/ 1498 h 2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5" h="2068">
                  <a:moveTo>
                    <a:pt x="734" y="1498"/>
                  </a:moveTo>
                  <a:lnTo>
                    <a:pt x="734" y="572"/>
                  </a:lnTo>
                  <a:lnTo>
                    <a:pt x="161" y="0"/>
                  </a:lnTo>
                  <a:lnTo>
                    <a:pt x="161" y="1498"/>
                  </a:lnTo>
                  <a:lnTo>
                    <a:pt x="0" y="1498"/>
                  </a:lnTo>
                  <a:lnTo>
                    <a:pt x="449" y="2068"/>
                  </a:lnTo>
                  <a:lnTo>
                    <a:pt x="895" y="1498"/>
                  </a:lnTo>
                  <a:lnTo>
                    <a:pt x="734" y="149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>
                <a:latin typeface="Century Gothic" panose="020B0502020202020204" charset="0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 rot="2700000">
              <a:off x="4261934" y="2362724"/>
              <a:ext cx="952388" cy="2198471"/>
            </a:xfrm>
            <a:custGeom>
              <a:avLst/>
              <a:gdLst>
                <a:gd name="T0" fmla="*/ 895 w 895"/>
                <a:gd name="T1" fmla="*/ 570 h 2066"/>
                <a:gd name="T2" fmla="*/ 446 w 895"/>
                <a:gd name="T3" fmla="*/ 0 h 2066"/>
                <a:gd name="T4" fmla="*/ 0 w 895"/>
                <a:gd name="T5" fmla="*/ 570 h 2066"/>
                <a:gd name="T6" fmla="*/ 159 w 895"/>
                <a:gd name="T7" fmla="*/ 570 h 2066"/>
                <a:gd name="T8" fmla="*/ 159 w 895"/>
                <a:gd name="T9" fmla="*/ 1494 h 2066"/>
                <a:gd name="T10" fmla="*/ 734 w 895"/>
                <a:gd name="T11" fmla="*/ 2066 h 2066"/>
                <a:gd name="T12" fmla="*/ 734 w 895"/>
                <a:gd name="T13" fmla="*/ 570 h 2066"/>
                <a:gd name="T14" fmla="*/ 895 w 895"/>
                <a:gd name="T15" fmla="*/ 570 h 2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5" h="2066">
                  <a:moveTo>
                    <a:pt x="895" y="570"/>
                  </a:moveTo>
                  <a:lnTo>
                    <a:pt x="446" y="0"/>
                  </a:lnTo>
                  <a:lnTo>
                    <a:pt x="0" y="570"/>
                  </a:lnTo>
                  <a:lnTo>
                    <a:pt x="159" y="570"/>
                  </a:lnTo>
                  <a:lnTo>
                    <a:pt x="159" y="1494"/>
                  </a:lnTo>
                  <a:lnTo>
                    <a:pt x="734" y="2066"/>
                  </a:lnTo>
                  <a:lnTo>
                    <a:pt x="734" y="570"/>
                  </a:lnTo>
                  <a:lnTo>
                    <a:pt x="895" y="57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>
                <a:latin typeface="Century Gothic" panose="020B050202020202020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34885" y="2921992"/>
              <a:ext cx="502701" cy="40010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>
                  <a:solidFill>
                    <a:schemeClr val="bg1"/>
                  </a:solidFill>
                  <a:latin typeface="Century Gothic" panose="020B050202020202020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IN" b="1" dirty="0">
                <a:solidFill>
                  <a:schemeClr val="bg1"/>
                </a:solidFill>
                <a:latin typeface="Century Gothic" panose="020B050202020202020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39926" y="2921992"/>
              <a:ext cx="502701" cy="40010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  <a:latin typeface="Century Gothic" panose="020B0502020202020204" charset="0"/>
                  <a:ea typeface="Open Sans" pitchFamily="34" charset="0"/>
                  <a:cs typeface="Open Sans" pitchFamily="34" charset="0"/>
                </a:rPr>
                <a:t>01</a:t>
              </a:r>
              <a:endParaRPr lang="en-IN" b="1" dirty="0">
                <a:solidFill>
                  <a:schemeClr val="bg1"/>
                </a:solidFill>
                <a:latin typeface="Century Gothic" panose="020B050202020202020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34885" y="4714651"/>
              <a:ext cx="502701" cy="40010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>
                  <a:solidFill>
                    <a:schemeClr val="bg1"/>
                  </a:solidFill>
                  <a:latin typeface="Century Gothic" panose="020B050202020202020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IN" b="1" dirty="0">
                <a:solidFill>
                  <a:schemeClr val="bg1"/>
                </a:solidFill>
                <a:latin typeface="Century Gothic" panose="020B050202020202020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39926" y="4714651"/>
              <a:ext cx="502701" cy="40010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>
                  <a:solidFill>
                    <a:schemeClr val="bg1"/>
                  </a:solidFill>
                  <a:latin typeface="Century Gothic" panose="020B0502020202020204" charset="0"/>
                  <a:ea typeface="Open Sans" pitchFamily="34" charset="0"/>
                  <a:cs typeface="Open Sans" pitchFamily="34" charset="0"/>
                </a:rPr>
                <a:t>02</a:t>
              </a:r>
              <a:endParaRPr lang="en-IN" b="1" dirty="0">
                <a:solidFill>
                  <a:schemeClr val="bg1"/>
                </a:solidFill>
                <a:latin typeface="Century Gothic" panose="020B0502020202020204" charset="0"/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1885" y="266065"/>
            <a:ext cx="6920230" cy="533400"/>
          </a:xfrm>
        </p:spPr>
        <p:txBody>
          <a:bodyPr/>
          <a:lstStyle/>
          <a:p>
            <a:r>
              <a:rPr lang="en-US" dirty="0">
                <a:latin typeface="Century Gothic" panose="020B0502020202020204" charset="0"/>
              </a:rPr>
              <a:t>    </a:t>
            </a:r>
            <a:r>
              <a:rPr lang="en-US" sz="3200" b="1" dirty="0">
                <a:solidFill>
                  <a:schemeClr val="tx2"/>
                </a:solidFill>
                <a:latin typeface="Century Gothic" panose="020B0502020202020204" charset="0"/>
              </a:rPr>
              <a:t>Overview of the Implementation</a:t>
            </a:r>
            <a:endParaRPr lang="en-US" sz="3200" b="1" dirty="0">
              <a:solidFill>
                <a:schemeClr val="tx2"/>
              </a:solidFill>
              <a:latin typeface="Century Gothic" panose="020B050202020202020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26487" y="1177060"/>
            <a:ext cx="202184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tx2"/>
                </a:solidFill>
                <a:latin typeface="Century Gothic" panose="020B0502020202020204" charset="0"/>
                <a:ea typeface="Microsoft YaHei" panose="020B0503020204020204" charset="-122"/>
                <a:cs typeface="Century Gothic" panose="020B0502020202020204" charset="0"/>
                <a:sym typeface="+mn-ea"/>
              </a:rPr>
              <a:t>Get site data from Google Analytics</a:t>
            </a:r>
            <a:endParaRPr lang="en-US" altLang="zh-CN" sz="1400" b="1" dirty="0">
              <a:solidFill>
                <a:schemeClr val="tx2"/>
              </a:solidFill>
              <a:latin typeface="Century Gothic" panose="020B0502020202020204" charset="0"/>
              <a:ea typeface="Microsoft YaHei" panose="020B0503020204020204" charset="-122"/>
              <a:cs typeface="Century Gothic" panose="020B0502020202020204" charset="0"/>
            </a:endParaRPr>
          </a:p>
          <a:p>
            <a:pPr algn="just"/>
            <a:endParaRPr lang="en-US" altLang="zh-CN" sz="1400" b="1" dirty="0">
              <a:solidFill>
                <a:schemeClr val="tx2"/>
              </a:solidFill>
              <a:latin typeface="Century Gothic" panose="020B0502020202020204" charset="0"/>
              <a:ea typeface="Microsoft YaHei" panose="020B0503020204020204" charset="-122"/>
              <a:cs typeface="Century Gothic" panose="020B050202020202020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9314" y="1377950"/>
            <a:ext cx="29229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2"/>
                </a:solidFill>
                <a:latin typeface="Century Gothic" panose="020B0502020202020204" charset="0"/>
                <a:ea typeface="Microsoft YaHei" panose="020B0503020204020204" charset="-122"/>
                <a:cs typeface="Century Gothic" panose="020B0502020202020204" charset="0"/>
                <a:sym typeface="+mn-ea"/>
              </a:rPr>
              <a:t>Deploy solution in your web application with Angular</a:t>
            </a:r>
            <a:endParaRPr lang="zh-CN" altLang="en-US" sz="1400" b="1" dirty="0">
              <a:solidFill>
                <a:schemeClr val="tx2"/>
              </a:solidFill>
              <a:latin typeface="Century Gothic" panose="020B0502020202020204" charset="0"/>
              <a:ea typeface="Microsoft YaHei" panose="020B0503020204020204" charset="-122"/>
              <a:cs typeface="Century Gothic" panose="020B0502020202020204" charset="0"/>
            </a:endParaRPr>
          </a:p>
          <a:p>
            <a:pPr algn="just"/>
            <a:endParaRPr lang="zh-CN" altLang="en-US" sz="1400" b="1" dirty="0">
              <a:solidFill>
                <a:schemeClr val="tx2"/>
              </a:solidFill>
              <a:latin typeface="Century Gothic" panose="020B0502020202020204" charset="0"/>
              <a:ea typeface="Microsoft YaHei" panose="020B0503020204020204" charset="-122"/>
              <a:cs typeface="Century Gothic" panose="020B050202020202020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78825" y="4199429"/>
            <a:ext cx="345433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tx2"/>
                </a:solidFill>
                <a:latin typeface="Century Gothic" panose="020B0502020202020204" charset="0"/>
                <a:ea typeface="Microsoft YaHei" panose="020B0503020204020204" charset="-122"/>
                <a:cs typeface="Century Gothic" panose="020B0502020202020204" charset="0"/>
                <a:sym typeface="+mn-ea"/>
              </a:rPr>
              <a:t>Data preparation and pre-processing with BigQuery and Dataflow</a:t>
            </a:r>
            <a:endParaRPr lang="zh-CN" altLang="en-US" sz="1400" b="1" dirty="0">
              <a:solidFill>
                <a:schemeClr val="tx2"/>
              </a:solidFill>
              <a:latin typeface="Century Gothic" panose="020B0502020202020204" charset="0"/>
              <a:ea typeface="Microsoft YaHei" panose="020B0503020204020204" charset="-122"/>
              <a:cs typeface="Century Gothic" panose="020B0502020202020204" charset="0"/>
            </a:endParaRPr>
          </a:p>
          <a:p>
            <a:pPr algn="r"/>
            <a:endParaRPr lang="zh-CN" altLang="en-US" sz="1400" b="1" dirty="0">
              <a:solidFill>
                <a:schemeClr val="tx2"/>
              </a:solidFill>
              <a:latin typeface="Century Gothic" panose="020B0502020202020204" charset="0"/>
              <a:ea typeface="Microsoft YaHei" panose="020B0503020204020204" charset="-122"/>
              <a:cs typeface="Century Gothic" panose="020B050202020202020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2400" y="3900170"/>
            <a:ext cx="3289301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2"/>
                </a:solidFill>
                <a:latin typeface="Century Gothic" panose="020B0502020202020204" charset="0"/>
                <a:ea typeface="Microsoft YaHei" panose="020B0503020204020204" charset="-122"/>
                <a:cs typeface="Century Gothic" panose="020B0502020202020204" charset="0"/>
                <a:sym typeface="+mn-ea"/>
              </a:rPr>
              <a:t>Train custom model using a TFX pipeline</a:t>
            </a:r>
            <a:r>
              <a:rPr lang="en-US" altLang="zh-CN" sz="1400" b="1" dirty="0">
                <a:solidFill>
                  <a:schemeClr val="tx2"/>
                </a:solidFill>
                <a:latin typeface="Century Gothic" panose="020B0502020202020204" charset="0"/>
                <a:ea typeface="Microsoft YaHei" panose="020B0503020204020204" charset="-122"/>
                <a:cs typeface="Century Gothic" panose="020B0502020202020204" charset="0"/>
                <a:sym typeface="+mn-ea"/>
              </a:rPr>
              <a:t> &amp; </a:t>
            </a:r>
            <a:r>
              <a:rPr lang="zh-CN" altLang="en-US" sz="1400" b="1" dirty="0">
                <a:solidFill>
                  <a:schemeClr val="tx2"/>
                </a:solidFill>
                <a:latin typeface="Century Gothic" panose="020B0502020202020204" charset="0"/>
                <a:ea typeface="Microsoft YaHei" panose="020B0503020204020204" charset="-122"/>
                <a:cs typeface="Century Gothic" panose="020B0502020202020204" charset="0"/>
                <a:sym typeface="+mn-ea"/>
              </a:rPr>
              <a:t>Create a client side deployable TensorFlow.js model</a:t>
            </a:r>
            <a:endParaRPr lang="zh-CN" altLang="en-US" sz="1400" b="1" dirty="0">
              <a:solidFill>
                <a:schemeClr val="tx2"/>
              </a:solidFill>
              <a:latin typeface="Century Gothic" panose="020B0502020202020204" charset="0"/>
              <a:ea typeface="Microsoft YaHei" panose="020B0503020204020204" charset="-122"/>
              <a:cs typeface="Century Gothic" panose="020B0502020202020204" charset="0"/>
            </a:endParaRPr>
          </a:p>
          <a:p>
            <a:endParaRPr lang="zh-CN" altLang="en-US" sz="1400" b="1" dirty="0">
              <a:solidFill>
                <a:schemeClr val="tx2"/>
              </a:solidFill>
              <a:latin typeface="Century Gothic" panose="020B0502020202020204" charset="0"/>
              <a:ea typeface="Microsoft YaHei" panose="020B0503020204020204" charset="-122"/>
              <a:cs typeface="Century Gothic" panose="020B0502020202020204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079105" y="1572740"/>
            <a:ext cx="884803" cy="0"/>
          </a:xfrm>
          <a:prstGeom prst="straightConnector1">
            <a:avLst/>
          </a:prstGeom>
          <a:ln w="19050" cap="rnd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019620" y="3431968"/>
            <a:ext cx="0" cy="704803"/>
          </a:xfrm>
          <a:prstGeom prst="straightConnector1">
            <a:avLst/>
          </a:prstGeom>
          <a:ln w="19050" cap="rnd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125773" y="4448608"/>
            <a:ext cx="888100" cy="0"/>
          </a:xfrm>
          <a:prstGeom prst="straightConnector1">
            <a:avLst/>
          </a:prstGeom>
          <a:ln w="19050" cap="rnd">
            <a:solidFill>
              <a:schemeClr val="accent2">
                <a:lumMod val="85000"/>
                <a:lumOff val="1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134437" y="1884578"/>
            <a:ext cx="0" cy="704804"/>
          </a:xfrm>
          <a:prstGeom prst="straightConnector1">
            <a:avLst/>
          </a:prstGeom>
          <a:ln w="19050" cap="rnd">
            <a:solidFill>
              <a:schemeClr val="accent1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5385" y="1950085"/>
            <a:ext cx="235585" cy="27749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290" y="3249930"/>
            <a:ext cx="277495" cy="2940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745" y="4066540"/>
            <a:ext cx="286385" cy="2984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185" y="3777615"/>
            <a:ext cx="263525" cy="32512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4065" y="2486025"/>
            <a:ext cx="350520" cy="29146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17538" y="1111766"/>
            <a:ext cx="3684644" cy="3688215"/>
            <a:chOff x="3638892" y="1565480"/>
            <a:chExt cx="4912858" cy="4917620"/>
          </a:xfrm>
        </p:grpSpPr>
        <p:sp>
          <p:nvSpPr>
            <p:cNvPr id="5" name="Freeform 5"/>
            <p:cNvSpPr/>
            <p:nvPr/>
          </p:nvSpPr>
          <p:spPr bwMode="auto">
            <a:xfrm rot="2700000">
              <a:off x="6161251" y="4741338"/>
              <a:ext cx="609741" cy="1663219"/>
            </a:xfrm>
            <a:custGeom>
              <a:avLst/>
              <a:gdLst>
                <a:gd name="T0" fmla="*/ 0 w 573"/>
                <a:gd name="T1" fmla="*/ 0 h 1563"/>
                <a:gd name="T2" fmla="*/ 0 w 573"/>
                <a:gd name="T3" fmla="*/ 1563 h 1563"/>
                <a:gd name="T4" fmla="*/ 573 w 573"/>
                <a:gd name="T5" fmla="*/ 988 h 1563"/>
                <a:gd name="T6" fmla="*/ 573 w 573"/>
                <a:gd name="T7" fmla="*/ 0 h 1563"/>
                <a:gd name="T8" fmla="*/ 0 w 573"/>
                <a:gd name="T9" fmla="*/ 0 h 1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3" h="1563">
                  <a:moveTo>
                    <a:pt x="0" y="0"/>
                  </a:moveTo>
                  <a:lnTo>
                    <a:pt x="0" y="1563"/>
                  </a:lnTo>
                  <a:lnTo>
                    <a:pt x="573" y="988"/>
                  </a:lnTo>
                  <a:lnTo>
                    <a:pt x="5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>
                <a:latin typeface="Century Gothic" panose="020B0502020202020204" charset="0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 rot="2700000">
              <a:off x="5415641" y="1645930"/>
              <a:ext cx="611869" cy="1662155"/>
            </a:xfrm>
            <a:custGeom>
              <a:avLst/>
              <a:gdLst>
                <a:gd name="T0" fmla="*/ 0 w 575"/>
                <a:gd name="T1" fmla="*/ 572 h 1562"/>
                <a:gd name="T2" fmla="*/ 0 w 575"/>
                <a:gd name="T3" fmla="*/ 1562 h 1562"/>
                <a:gd name="T4" fmla="*/ 575 w 575"/>
                <a:gd name="T5" fmla="*/ 1562 h 1562"/>
                <a:gd name="T6" fmla="*/ 575 w 575"/>
                <a:gd name="T7" fmla="*/ 0 h 1562"/>
                <a:gd name="T8" fmla="*/ 0 w 575"/>
                <a:gd name="T9" fmla="*/ 572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" h="1562">
                  <a:moveTo>
                    <a:pt x="0" y="572"/>
                  </a:moveTo>
                  <a:lnTo>
                    <a:pt x="0" y="1562"/>
                  </a:lnTo>
                  <a:lnTo>
                    <a:pt x="575" y="1562"/>
                  </a:lnTo>
                  <a:lnTo>
                    <a:pt x="575" y="0"/>
                  </a:lnTo>
                  <a:lnTo>
                    <a:pt x="0" y="57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>
                <a:latin typeface="Century Gothic" panose="020B0502020202020204" charset="0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 rot="2700000">
              <a:off x="3712451" y="4089435"/>
              <a:ext cx="1665348" cy="611869"/>
            </a:xfrm>
            <a:custGeom>
              <a:avLst/>
              <a:gdLst>
                <a:gd name="T0" fmla="*/ 0 w 1565"/>
                <a:gd name="T1" fmla="*/ 0 h 575"/>
                <a:gd name="T2" fmla="*/ 577 w 1565"/>
                <a:gd name="T3" fmla="*/ 575 h 575"/>
                <a:gd name="T4" fmla="*/ 1565 w 1565"/>
                <a:gd name="T5" fmla="*/ 575 h 575"/>
                <a:gd name="T6" fmla="*/ 1565 w 1565"/>
                <a:gd name="T7" fmla="*/ 0 h 575"/>
                <a:gd name="T8" fmla="*/ 0 w 1565"/>
                <a:gd name="T9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5" h="575">
                  <a:moveTo>
                    <a:pt x="0" y="0"/>
                  </a:moveTo>
                  <a:lnTo>
                    <a:pt x="577" y="575"/>
                  </a:lnTo>
                  <a:lnTo>
                    <a:pt x="1565" y="575"/>
                  </a:lnTo>
                  <a:lnTo>
                    <a:pt x="15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>
                <a:latin typeface="Century Gothic" panose="020B0502020202020204" charset="0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 rot="2700000">
              <a:off x="6810209" y="3347991"/>
              <a:ext cx="1663220" cy="608676"/>
            </a:xfrm>
            <a:custGeom>
              <a:avLst/>
              <a:gdLst>
                <a:gd name="T0" fmla="*/ 990 w 1563"/>
                <a:gd name="T1" fmla="*/ 0 h 572"/>
                <a:gd name="T2" fmla="*/ 0 w 1563"/>
                <a:gd name="T3" fmla="*/ 0 h 572"/>
                <a:gd name="T4" fmla="*/ 0 w 1563"/>
                <a:gd name="T5" fmla="*/ 572 h 572"/>
                <a:gd name="T6" fmla="*/ 1563 w 1563"/>
                <a:gd name="T7" fmla="*/ 572 h 572"/>
                <a:gd name="T8" fmla="*/ 990 w 1563"/>
                <a:gd name="T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3" h="572">
                  <a:moveTo>
                    <a:pt x="990" y="0"/>
                  </a:moveTo>
                  <a:lnTo>
                    <a:pt x="0" y="0"/>
                  </a:lnTo>
                  <a:lnTo>
                    <a:pt x="0" y="572"/>
                  </a:lnTo>
                  <a:lnTo>
                    <a:pt x="1563" y="572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>
                <a:latin typeface="Century Gothic" panose="020B0502020202020204" charset="0"/>
              </a:endParaRPr>
            </a:p>
          </p:txBody>
        </p:sp>
        <p:sp>
          <p:nvSpPr>
            <p:cNvPr id="19" name="Freeform 15"/>
            <p:cNvSpPr/>
            <p:nvPr/>
          </p:nvSpPr>
          <p:spPr bwMode="auto">
            <a:xfrm rot="2700000">
              <a:off x="6831777" y="2637637"/>
              <a:ext cx="735961" cy="1155166"/>
            </a:xfrm>
            <a:custGeom>
              <a:avLst/>
              <a:gdLst>
                <a:gd name="T0" fmla="*/ 0 w 318"/>
                <a:gd name="T1" fmla="*/ 0 h 832"/>
                <a:gd name="T2" fmla="*/ 318 w 318"/>
                <a:gd name="T3" fmla="*/ 415 h 832"/>
                <a:gd name="T4" fmla="*/ 0 w 318"/>
                <a:gd name="T5" fmla="*/ 832 h 832"/>
                <a:gd name="T6" fmla="*/ 0 w 318"/>
                <a:gd name="T7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832">
                  <a:moveTo>
                    <a:pt x="0" y="0"/>
                  </a:moveTo>
                  <a:lnTo>
                    <a:pt x="318" y="415"/>
                  </a:lnTo>
                  <a:lnTo>
                    <a:pt x="0" y="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>
                <a:latin typeface="Century Gothic" panose="020B0502020202020204" charset="0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 rot="2700000">
              <a:off x="5554970" y="2190651"/>
              <a:ext cx="2203793" cy="953451"/>
            </a:xfrm>
            <a:custGeom>
              <a:avLst/>
              <a:gdLst>
                <a:gd name="T0" fmla="*/ 2071 w 2071"/>
                <a:gd name="T1" fmla="*/ 449 h 896"/>
                <a:gd name="T2" fmla="*/ 1501 w 2071"/>
                <a:gd name="T3" fmla="*/ 0 h 896"/>
                <a:gd name="T4" fmla="*/ 1501 w 2071"/>
                <a:gd name="T5" fmla="*/ 162 h 896"/>
                <a:gd name="T6" fmla="*/ 575 w 2071"/>
                <a:gd name="T7" fmla="*/ 162 h 896"/>
                <a:gd name="T8" fmla="*/ 0 w 2071"/>
                <a:gd name="T9" fmla="*/ 734 h 896"/>
                <a:gd name="T10" fmla="*/ 1501 w 2071"/>
                <a:gd name="T11" fmla="*/ 734 h 896"/>
                <a:gd name="T12" fmla="*/ 1501 w 2071"/>
                <a:gd name="T13" fmla="*/ 896 h 896"/>
                <a:gd name="T14" fmla="*/ 2071 w 2071"/>
                <a:gd name="T15" fmla="*/ 449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1" h="896">
                  <a:moveTo>
                    <a:pt x="2071" y="449"/>
                  </a:moveTo>
                  <a:lnTo>
                    <a:pt x="1501" y="0"/>
                  </a:lnTo>
                  <a:lnTo>
                    <a:pt x="1501" y="162"/>
                  </a:lnTo>
                  <a:lnTo>
                    <a:pt x="575" y="162"/>
                  </a:lnTo>
                  <a:lnTo>
                    <a:pt x="0" y="734"/>
                  </a:lnTo>
                  <a:lnTo>
                    <a:pt x="1501" y="734"/>
                  </a:lnTo>
                  <a:lnTo>
                    <a:pt x="1501" y="896"/>
                  </a:lnTo>
                  <a:lnTo>
                    <a:pt x="2071" y="449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>
                <a:latin typeface="Century Gothic" panose="020B0502020202020204" charset="0"/>
              </a:endParaRPr>
            </a:p>
          </p:txBody>
        </p:sp>
        <p:sp>
          <p:nvSpPr>
            <p:cNvPr id="20" name="Freeform 15"/>
            <p:cNvSpPr/>
            <p:nvPr/>
          </p:nvSpPr>
          <p:spPr bwMode="auto">
            <a:xfrm rot="18900000" flipH="1">
              <a:off x="6541545" y="4559269"/>
              <a:ext cx="735961" cy="1155166"/>
            </a:xfrm>
            <a:custGeom>
              <a:avLst/>
              <a:gdLst>
                <a:gd name="T0" fmla="*/ 0 w 318"/>
                <a:gd name="T1" fmla="*/ 0 h 832"/>
                <a:gd name="T2" fmla="*/ 318 w 318"/>
                <a:gd name="T3" fmla="*/ 415 h 832"/>
                <a:gd name="T4" fmla="*/ 0 w 318"/>
                <a:gd name="T5" fmla="*/ 832 h 832"/>
                <a:gd name="T6" fmla="*/ 0 w 318"/>
                <a:gd name="T7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832">
                  <a:moveTo>
                    <a:pt x="0" y="0"/>
                  </a:moveTo>
                  <a:lnTo>
                    <a:pt x="318" y="415"/>
                  </a:lnTo>
                  <a:lnTo>
                    <a:pt x="0" y="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>
                <a:latin typeface="Century Gothic" panose="020B0502020202020204" charset="0"/>
              </a:endParaRPr>
            </a:p>
          </p:txBody>
        </p:sp>
        <p:sp>
          <p:nvSpPr>
            <p:cNvPr id="21" name="Freeform 15"/>
            <p:cNvSpPr/>
            <p:nvPr/>
          </p:nvSpPr>
          <p:spPr bwMode="auto">
            <a:xfrm rot="2700000" flipH="1">
              <a:off x="4622485" y="4249677"/>
              <a:ext cx="735961" cy="1178385"/>
            </a:xfrm>
            <a:custGeom>
              <a:avLst/>
              <a:gdLst>
                <a:gd name="T0" fmla="*/ 0 w 318"/>
                <a:gd name="T1" fmla="*/ 0 h 832"/>
                <a:gd name="T2" fmla="*/ 318 w 318"/>
                <a:gd name="T3" fmla="*/ 415 h 832"/>
                <a:gd name="T4" fmla="*/ 0 w 318"/>
                <a:gd name="T5" fmla="*/ 832 h 832"/>
                <a:gd name="T6" fmla="*/ 0 w 318"/>
                <a:gd name="T7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832">
                  <a:moveTo>
                    <a:pt x="0" y="0"/>
                  </a:moveTo>
                  <a:lnTo>
                    <a:pt x="318" y="415"/>
                  </a:lnTo>
                  <a:lnTo>
                    <a:pt x="0" y="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>
                <a:latin typeface="Century Gothic" panose="020B0502020202020204" charset="0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 rot="2700000">
              <a:off x="4431814" y="4907138"/>
              <a:ext cx="2199536" cy="952387"/>
            </a:xfrm>
            <a:custGeom>
              <a:avLst/>
              <a:gdLst>
                <a:gd name="T0" fmla="*/ 2067 w 2067"/>
                <a:gd name="T1" fmla="*/ 159 h 895"/>
                <a:gd name="T2" fmla="*/ 570 w 2067"/>
                <a:gd name="T3" fmla="*/ 159 h 895"/>
                <a:gd name="T4" fmla="*/ 570 w 2067"/>
                <a:gd name="T5" fmla="*/ 0 h 895"/>
                <a:gd name="T6" fmla="*/ 0 w 2067"/>
                <a:gd name="T7" fmla="*/ 446 h 895"/>
                <a:gd name="T8" fmla="*/ 570 w 2067"/>
                <a:gd name="T9" fmla="*/ 895 h 895"/>
                <a:gd name="T10" fmla="*/ 570 w 2067"/>
                <a:gd name="T11" fmla="*/ 734 h 895"/>
                <a:gd name="T12" fmla="*/ 1494 w 2067"/>
                <a:gd name="T13" fmla="*/ 734 h 895"/>
                <a:gd name="T14" fmla="*/ 2067 w 2067"/>
                <a:gd name="T15" fmla="*/ 159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7" h="895">
                  <a:moveTo>
                    <a:pt x="2067" y="159"/>
                  </a:moveTo>
                  <a:lnTo>
                    <a:pt x="570" y="159"/>
                  </a:lnTo>
                  <a:lnTo>
                    <a:pt x="570" y="0"/>
                  </a:lnTo>
                  <a:lnTo>
                    <a:pt x="0" y="446"/>
                  </a:lnTo>
                  <a:lnTo>
                    <a:pt x="570" y="895"/>
                  </a:lnTo>
                  <a:lnTo>
                    <a:pt x="570" y="734"/>
                  </a:lnTo>
                  <a:lnTo>
                    <a:pt x="1494" y="734"/>
                  </a:lnTo>
                  <a:lnTo>
                    <a:pt x="2067" y="15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>
                <a:latin typeface="Century Gothic" panose="020B0502020202020204" charset="0"/>
              </a:endParaRPr>
            </a:p>
          </p:txBody>
        </p:sp>
        <p:sp>
          <p:nvSpPr>
            <p:cNvPr id="14" name="Freeform 15"/>
            <p:cNvSpPr/>
            <p:nvPr/>
          </p:nvSpPr>
          <p:spPr bwMode="auto">
            <a:xfrm rot="18900000">
              <a:off x="4912717" y="2328045"/>
              <a:ext cx="735961" cy="1178385"/>
            </a:xfrm>
            <a:custGeom>
              <a:avLst/>
              <a:gdLst>
                <a:gd name="T0" fmla="*/ 0 w 318"/>
                <a:gd name="T1" fmla="*/ 0 h 832"/>
                <a:gd name="T2" fmla="*/ 318 w 318"/>
                <a:gd name="T3" fmla="*/ 415 h 832"/>
                <a:gd name="T4" fmla="*/ 0 w 318"/>
                <a:gd name="T5" fmla="*/ 832 h 832"/>
                <a:gd name="T6" fmla="*/ 0 w 318"/>
                <a:gd name="T7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832">
                  <a:moveTo>
                    <a:pt x="0" y="0"/>
                  </a:moveTo>
                  <a:lnTo>
                    <a:pt x="318" y="415"/>
                  </a:lnTo>
                  <a:lnTo>
                    <a:pt x="0" y="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>
                <a:latin typeface="Century Gothic" panose="020B0502020202020204" charset="0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 rot="2700000">
              <a:off x="6975256" y="3487320"/>
              <a:ext cx="952388" cy="2200600"/>
            </a:xfrm>
            <a:custGeom>
              <a:avLst/>
              <a:gdLst>
                <a:gd name="T0" fmla="*/ 734 w 895"/>
                <a:gd name="T1" fmla="*/ 1498 h 2068"/>
                <a:gd name="T2" fmla="*/ 734 w 895"/>
                <a:gd name="T3" fmla="*/ 572 h 2068"/>
                <a:gd name="T4" fmla="*/ 161 w 895"/>
                <a:gd name="T5" fmla="*/ 0 h 2068"/>
                <a:gd name="T6" fmla="*/ 161 w 895"/>
                <a:gd name="T7" fmla="*/ 1498 h 2068"/>
                <a:gd name="T8" fmla="*/ 0 w 895"/>
                <a:gd name="T9" fmla="*/ 1498 h 2068"/>
                <a:gd name="T10" fmla="*/ 449 w 895"/>
                <a:gd name="T11" fmla="*/ 2068 h 2068"/>
                <a:gd name="T12" fmla="*/ 895 w 895"/>
                <a:gd name="T13" fmla="*/ 1498 h 2068"/>
                <a:gd name="T14" fmla="*/ 734 w 895"/>
                <a:gd name="T15" fmla="*/ 1498 h 2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5" h="2068">
                  <a:moveTo>
                    <a:pt x="734" y="1498"/>
                  </a:moveTo>
                  <a:lnTo>
                    <a:pt x="734" y="572"/>
                  </a:lnTo>
                  <a:lnTo>
                    <a:pt x="161" y="0"/>
                  </a:lnTo>
                  <a:lnTo>
                    <a:pt x="161" y="1498"/>
                  </a:lnTo>
                  <a:lnTo>
                    <a:pt x="0" y="1498"/>
                  </a:lnTo>
                  <a:lnTo>
                    <a:pt x="449" y="2068"/>
                  </a:lnTo>
                  <a:lnTo>
                    <a:pt x="895" y="1498"/>
                  </a:lnTo>
                  <a:lnTo>
                    <a:pt x="734" y="149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>
                <a:latin typeface="Century Gothic" panose="020B0502020202020204" charset="0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 rot="2700000">
              <a:off x="4261934" y="2362724"/>
              <a:ext cx="952388" cy="2198471"/>
            </a:xfrm>
            <a:custGeom>
              <a:avLst/>
              <a:gdLst>
                <a:gd name="T0" fmla="*/ 895 w 895"/>
                <a:gd name="T1" fmla="*/ 570 h 2066"/>
                <a:gd name="T2" fmla="*/ 446 w 895"/>
                <a:gd name="T3" fmla="*/ 0 h 2066"/>
                <a:gd name="T4" fmla="*/ 0 w 895"/>
                <a:gd name="T5" fmla="*/ 570 h 2066"/>
                <a:gd name="T6" fmla="*/ 159 w 895"/>
                <a:gd name="T7" fmla="*/ 570 h 2066"/>
                <a:gd name="T8" fmla="*/ 159 w 895"/>
                <a:gd name="T9" fmla="*/ 1494 h 2066"/>
                <a:gd name="T10" fmla="*/ 734 w 895"/>
                <a:gd name="T11" fmla="*/ 2066 h 2066"/>
                <a:gd name="T12" fmla="*/ 734 w 895"/>
                <a:gd name="T13" fmla="*/ 570 h 2066"/>
                <a:gd name="T14" fmla="*/ 895 w 895"/>
                <a:gd name="T15" fmla="*/ 570 h 2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5" h="2066">
                  <a:moveTo>
                    <a:pt x="895" y="570"/>
                  </a:moveTo>
                  <a:lnTo>
                    <a:pt x="446" y="0"/>
                  </a:lnTo>
                  <a:lnTo>
                    <a:pt x="0" y="570"/>
                  </a:lnTo>
                  <a:lnTo>
                    <a:pt x="159" y="570"/>
                  </a:lnTo>
                  <a:lnTo>
                    <a:pt x="159" y="1494"/>
                  </a:lnTo>
                  <a:lnTo>
                    <a:pt x="734" y="2066"/>
                  </a:lnTo>
                  <a:lnTo>
                    <a:pt x="734" y="570"/>
                  </a:lnTo>
                  <a:lnTo>
                    <a:pt x="895" y="57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>
                <a:latin typeface="Century Gothic" panose="020B050202020202020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34885" y="2921992"/>
              <a:ext cx="502701" cy="40010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>
                  <a:solidFill>
                    <a:schemeClr val="bg1"/>
                  </a:solidFill>
                  <a:latin typeface="Century Gothic" panose="020B050202020202020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IN" b="1" dirty="0">
                <a:solidFill>
                  <a:schemeClr val="bg1"/>
                </a:solidFill>
                <a:latin typeface="Century Gothic" panose="020B050202020202020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39926" y="2921992"/>
              <a:ext cx="502701" cy="40010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  <a:latin typeface="Century Gothic" panose="020B0502020202020204" charset="0"/>
                  <a:ea typeface="Open Sans" pitchFamily="34" charset="0"/>
                  <a:cs typeface="Open Sans" pitchFamily="34" charset="0"/>
                </a:rPr>
                <a:t>01</a:t>
              </a:r>
              <a:endParaRPr lang="en-IN" b="1" dirty="0">
                <a:solidFill>
                  <a:schemeClr val="bg1"/>
                </a:solidFill>
                <a:latin typeface="Century Gothic" panose="020B050202020202020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34885" y="4714651"/>
              <a:ext cx="502701" cy="40010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>
                  <a:solidFill>
                    <a:schemeClr val="bg1"/>
                  </a:solidFill>
                  <a:latin typeface="Century Gothic" panose="020B050202020202020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IN" b="1" dirty="0">
                <a:solidFill>
                  <a:schemeClr val="bg1"/>
                </a:solidFill>
                <a:latin typeface="Century Gothic" panose="020B050202020202020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39926" y="4714651"/>
              <a:ext cx="502701" cy="40010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>
                  <a:solidFill>
                    <a:schemeClr val="bg1"/>
                  </a:solidFill>
                  <a:latin typeface="Century Gothic" panose="020B0502020202020204" charset="0"/>
                  <a:ea typeface="Open Sans" pitchFamily="34" charset="0"/>
                  <a:cs typeface="Open Sans" pitchFamily="34" charset="0"/>
                </a:rPr>
                <a:t>02</a:t>
              </a:r>
              <a:endParaRPr lang="en-IN" b="1" dirty="0">
                <a:solidFill>
                  <a:schemeClr val="bg1"/>
                </a:solidFill>
                <a:latin typeface="Century Gothic" panose="020B0502020202020204" charset="0"/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17074" y="281175"/>
            <a:ext cx="5833179" cy="533311"/>
          </a:xfrm>
        </p:spPr>
        <p:txBody>
          <a:bodyPr/>
          <a:lstStyle/>
          <a:p>
            <a:pPr algn="ctr"/>
            <a:r>
              <a:rPr lang="en-US" dirty="0">
                <a:latin typeface="Century Gothic" panose="020B0502020202020204" charset="0"/>
              </a:rPr>
              <a:t>    </a:t>
            </a:r>
            <a:r>
              <a:rPr lang="en-US" dirty="0">
                <a:solidFill>
                  <a:schemeClr val="tx2"/>
                </a:solidFill>
                <a:latin typeface="Century Gothic" panose="020B0502020202020204" charset="0"/>
              </a:rPr>
              <a:t>01.</a:t>
            </a:r>
            <a:endParaRPr lang="en-US" dirty="0">
              <a:solidFill>
                <a:schemeClr val="tx2"/>
              </a:solidFill>
              <a:latin typeface="Century Gothic" panose="020B050202020202020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98939" y="1720215"/>
            <a:ext cx="4888751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 sz="1600" dirty="0">
                <a:solidFill>
                  <a:schemeClr val="tx2"/>
                </a:solidFill>
                <a:latin typeface="Century Gothic" panose="020B0502020202020204" charset="0"/>
                <a:ea typeface="Microsoft YaHei" panose="020B0503020204020204" charset="-122"/>
              </a:rPr>
              <a:t>Stores each page visit as an event, providing key aspects such as the </a:t>
            </a:r>
            <a:r>
              <a:rPr lang="en-US" altLang="zh-CN" sz="1600" b="1" dirty="0">
                <a:solidFill>
                  <a:schemeClr val="tx2"/>
                </a:solidFill>
                <a:latin typeface="Century Gothic" panose="020B0502020202020204" charset="0"/>
                <a:ea typeface="Microsoft YaHei" panose="020B0503020204020204" charset="-122"/>
              </a:rPr>
              <a:t>page name</a:t>
            </a:r>
            <a:r>
              <a:rPr lang="en-US" altLang="zh-CN" sz="1600" dirty="0">
                <a:solidFill>
                  <a:schemeClr val="tx2"/>
                </a:solidFill>
                <a:latin typeface="Century Gothic" panose="020B0502020202020204" charset="0"/>
                <a:ea typeface="Microsoft YaHei" panose="020B0503020204020204" charset="-122"/>
              </a:rPr>
              <a:t>, </a:t>
            </a:r>
            <a:r>
              <a:rPr lang="en-US" altLang="zh-CN" sz="1600" b="1" dirty="0">
                <a:solidFill>
                  <a:schemeClr val="tx2"/>
                </a:solidFill>
                <a:latin typeface="Century Gothic" panose="020B0502020202020204" charset="0"/>
                <a:ea typeface="Microsoft YaHei" panose="020B0503020204020204" charset="-122"/>
              </a:rPr>
              <a:t>visit time</a:t>
            </a:r>
            <a:r>
              <a:rPr lang="en-US" altLang="zh-CN" sz="1600" dirty="0">
                <a:solidFill>
                  <a:schemeClr val="tx2"/>
                </a:solidFill>
                <a:latin typeface="Century Gothic" panose="020B0502020202020204" charset="0"/>
                <a:ea typeface="Microsoft YaHei" panose="020B0503020204020204" charset="-122"/>
              </a:rPr>
              <a:t>, and </a:t>
            </a:r>
            <a:r>
              <a:rPr lang="en-US" altLang="zh-CN" sz="1600" b="1" dirty="0">
                <a:solidFill>
                  <a:schemeClr val="tx2"/>
                </a:solidFill>
                <a:latin typeface="Century Gothic" panose="020B0502020202020204" charset="0"/>
                <a:ea typeface="Microsoft YaHei" panose="020B0503020204020204" charset="-122"/>
              </a:rPr>
              <a:t>load time</a:t>
            </a:r>
            <a:r>
              <a:rPr lang="en-US" altLang="zh-CN" sz="1600" dirty="0">
                <a:solidFill>
                  <a:schemeClr val="tx2"/>
                </a:solidFill>
                <a:latin typeface="Century Gothic" panose="020B0502020202020204" charset="0"/>
                <a:ea typeface="Microsoft YaHei" panose="020B0503020204020204" charset="-122"/>
              </a:rPr>
              <a:t>. </a:t>
            </a:r>
            <a:endParaRPr lang="en-US" altLang="zh-CN" sz="1600" dirty="0">
              <a:solidFill>
                <a:schemeClr val="tx2"/>
              </a:solidFill>
              <a:latin typeface="Century Gothic" panose="020B0502020202020204" charset="0"/>
              <a:ea typeface="Microsoft YaHei" panose="020B0503020204020204" charset="-122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altLang="zh-CN" sz="1600" dirty="0">
              <a:solidFill>
                <a:schemeClr val="tx2"/>
              </a:solidFill>
              <a:latin typeface="Century Gothic" panose="020B0502020202020204" charset="0"/>
              <a:ea typeface="Microsoft YaHei" panose="020B0503020204020204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 sz="1600" dirty="0">
                <a:solidFill>
                  <a:schemeClr val="tx2"/>
                </a:solidFill>
                <a:latin typeface="Century Gothic" panose="020B0502020202020204" charset="0"/>
                <a:ea typeface="Microsoft YaHei" panose="020B0503020204020204" charset="-122"/>
              </a:rPr>
              <a:t>This data contains everything I need to train my model.</a:t>
            </a:r>
            <a:endParaRPr lang="en-US" altLang="zh-CN" sz="1600" dirty="0">
              <a:solidFill>
                <a:schemeClr val="tx2"/>
              </a:solidFill>
              <a:latin typeface="Century Gothic" panose="020B0502020202020204" charset="0"/>
              <a:ea typeface="Microsoft YaHei" panose="020B0503020204020204" charset="-122"/>
            </a:endParaRPr>
          </a:p>
          <a:p>
            <a:pPr marL="285750" indent="-285750" algn="just"/>
            <a:endParaRPr lang="en-US" altLang="zh-CN" sz="1600" dirty="0">
              <a:solidFill>
                <a:schemeClr val="tx2"/>
              </a:solidFill>
              <a:latin typeface="Century Gothic" panose="020B0502020202020204" charset="0"/>
              <a:ea typeface="Microsoft YaHei" panose="020B0503020204020204" charset="-122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03361" y="1558770"/>
            <a:ext cx="884803" cy="0"/>
          </a:xfrm>
          <a:prstGeom prst="straightConnector1">
            <a:avLst/>
          </a:prstGeom>
          <a:ln w="19050" cap="rnd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2564" y="1887741"/>
            <a:ext cx="235585" cy="27749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469" y="3187586"/>
            <a:ext cx="277495" cy="2940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924" y="4004196"/>
            <a:ext cx="286385" cy="2984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364" y="3715271"/>
            <a:ext cx="263525" cy="32512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244" y="2423681"/>
            <a:ext cx="350520" cy="29146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3909075" y="1361805"/>
            <a:ext cx="468512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entury Gothic" panose="020B0502020202020204" charset="0"/>
              </a:rPr>
              <a:t>Google Analytics</a:t>
            </a:r>
            <a:endParaRPr lang="en-US" sz="2000" b="1" dirty="0">
              <a:solidFill>
                <a:schemeClr val="tx2"/>
              </a:solidFill>
              <a:latin typeface="Century Gothic" panose="020B050202020202020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-140" y="914395"/>
            <a:ext cx="3684643" cy="3688215"/>
            <a:chOff x="3638893" y="1565480"/>
            <a:chExt cx="4912857" cy="4917620"/>
          </a:xfrm>
        </p:grpSpPr>
        <p:sp>
          <p:nvSpPr>
            <p:cNvPr id="5" name="Freeform 5"/>
            <p:cNvSpPr/>
            <p:nvPr/>
          </p:nvSpPr>
          <p:spPr bwMode="auto">
            <a:xfrm rot="2700000">
              <a:off x="6161251" y="4741338"/>
              <a:ext cx="609741" cy="1663219"/>
            </a:xfrm>
            <a:custGeom>
              <a:avLst/>
              <a:gdLst>
                <a:gd name="T0" fmla="*/ 0 w 573"/>
                <a:gd name="T1" fmla="*/ 0 h 1563"/>
                <a:gd name="T2" fmla="*/ 0 w 573"/>
                <a:gd name="T3" fmla="*/ 1563 h 1563"/>
                <a:gd name="T4" fmla="*/ 573 w 573"/>
                <a:gd name="T5" fmla="*/ 988 h 1563"/>
                <a:gd name="T6" fmla="*/ 573 w 573"/>
                <a:gd name="T7" fmla="*/ 0 h 1563"/>
                <a:gd name="T8" fmla="*/ 0 w 573"/>
                <a:gd name="T9" fmla="*/ 0 h 1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3" h="1563">
                  <a:moveTo>
                    <a:pt x="0" y="0"/>
                  </a:moveTo>
                  <a:lnTo>
                    <a:pt x="0" y="1563"/>
                  </a:lnTo>
                  <a:lnTo>
                    <a:pt x="573" y="988"/>
                  </a:lnTo>
                  <a:lnTo>
                    <a:pt x="5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/>
            </a:p>
          </p:txBody>
        </p:sp>
        <p:sp>
          <p:nvSpPr>
            <p:cNvPr id="6" name="Freeform 6"/>
            <p:cNvSpPr/>
            <p:nvPr/>
          </p:nvSpPr>
          <p:spPr bwMode="auto">
            <a:xfrm rot="2700000">
              <a:off x="5415641" y="1645930"/>
              <a:ext cx="611869" cy="1662155"/>
            </a:xfrm>
            <a:custGeom>
              <a:avLst/>
              <a:gdLst>
                <a:gd name="T0" fmla="*/ 0 w 575"/>
                <a:gd name="T1" fmla="*/ 572 h 1562"/>
                <a:gd name="T2" fmla="*/ 0 w 575"/>
                <a:gd name="T3" fmla="*/ 1562 h 1562"/>
                <a:gd name="T4" fmla="*/ 575 w 575"/>
                <a:gd name="T5" fmla="*/ 1562 h 1562"/>
                <a:gd name="T6" fmla="*/ 575 w 575"/>
                <a:gd name="T7" fmla="*/ 0 h 1562"/>
                <a:gd name="T8" fmla="*/ 0 w 575"/>
                <a:gd name="T9" fmla="*/ 572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" h="1562">
                  <a:moveTo>
                    <a:pt x="0" y="572"/>
                  </a:moveTo>
                  <a:lnTo>
                    <a:pt x="0" y="1562"/>
                  </a:lnTo>
                  <a:lnTo>
                    <a:pt x="575" y="1562"/>
                  </a:lnTo>
                  <a:lnTo>
                    <a:pt x="575" y="0"/>
                  </a:lnTo>
                  <a:lnTo>
                    <a:pt x="0" y="57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/>
            </a:p>
          </p:txBody>
        </p:sp>
        <p:sp>
          <p:nvSpPr>
            <p:cNvPr id="7" name="Freeform 7"/>
            <p:cNvSpPr/>
            <p:nvPr/>
          </p:nvSpPr>
          <p:spPr bwMode="auto">
            <a:xfrm rot="2700000">
              <a:off x="3712451" y="4089435"/>
              <a:ext cx="1665348" cy="611869"/>
            </a:xfrm>
            <a:custGeom>
              <a:avLst/>
              <a:gdLst>
                <a:gd name="T0" fmla="*/ 0 w 1565"/>
                <a:gd name="T1" fmla="*/ 0 h 575"/>
                <a:gd name="T2" fmla="*/ 577 w 1565"/>
                <a:gd name="T3" fmla="*/ 575 h 575"/>
                <a:gd name="T4" fmla="*/ 1565 w 1565"/>
                <a:gd name="T5" fmla="*/ 575 h 575"/>
                <a:gd name="T6" fmla="*/ 1565 w 1565"/>
                <a:gd name="T7" fmla="*/ 0 h 575"/>
                <a:gd name="T8" fmla="*/ 0 w 1565"/>
                <a:gd name="T9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5" h="575">
                  <a:moveTo>
                    <a:pt x="0" y="0"/>
                  </a:moveTo>
                  <a:lnTo>
                    <a:pt x="577" y="575"/>
                  </a:lnTo>
                  <a:lnTo>
                    <a:pt x="1565" y="575"/>
                  </a:lnTo>
                  <a:lnTo>
                    <a:pt x="15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/>
            </a:p>
          </p:txBody>
        </p:sp>
        <p:sp>
          <p:nvSpPr>
            <p:cNvPr id="8" name="Freeform 8"/>
            <p:cNvSpPr/>
            <p:nvPr/>
          </p:nvSpPr>
          <p:spPr bwMode="auto">
            <a:xfrm rot="2700000">
              <a:off x="6810209" y="3347991"/>
              <a:ext cx="1663220" cy="608676"/>
            </a:xfrm>
            <a:custGeom>
              <a:avLst/>
              <a:gdLst>
                <a:gd name="T0" fmla="*/ 990 w 1563"/>
                <a:gd name="T1" fmla="*/ 0 h 572"/>
                <a:gd name="T2" fmla="*/ 0 w 1563"/>
                <a:gd name="T3" fmla="*/ 0 h 572"/>
                <a:gd name="T4" fmla="*/ 0 w 1563"/>
                <a:gd name="T5" fmla="*/ 572 h 572"/>
                <a:gd name="T6" fmla="*/ 1563 w 1563"/>
                <a:gd name="T7" fmla="*/ 572 h 572"/>
                <a:gd name="T8" fmla="*/ 990 w 1563"/>
                <a:gd name="T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3" h="572">
                  <a:moveTo>
                    <a:pt x="990" y="0"/>
                  </a:moveTo>
                  <a:lnTo>
                    <a:pt x="0" y="0"/>
                  </a:lnTo>
                  <a:lnTo>
                    <a:pt x="0" y="572"/>
                  </a:lnTo>
                  <a:lnTo>
                    <a:pt x="1563" y="572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/>
            </a:p>
          </p:txBody>
        </p:sp>
        <p:sp>
          <p:nvSpPr>
            <p:cNvPr id="19" name="Freeform 15"/>
            <p:cNvSpPr/>
            <p:nvPr/>
          </p:nvSpPr>
          <p:spPr bwMode="auto">
            <a:xfrm rot="2700000">
              <a:off x="6831777" y="2637637"/>
              <a:ext cx="735961" cy="1155166"/>
            </a:xfrm>
            <a:custGeom>
              <a:avLst/>
              <a:gdLst>
                <a:gd name="T0" fmla="*/ 0 w 318"/>
                <a:gd name="T1" fmla="*/ 0 h 832"/>
                <a:gd name="T2" fmla="*/ 318 w 318"/>
                <a:gd name="T3" fmla="*/ 415 h 832"/>
                <a:gd name="T4" fmla="*/ 0 w 318"/>
                <a:gd name="T5" fmla="*/ 832 h 832"/>
                <a:gd name="T6" fmla="*/ 0 w 318"/>
                <a:gd name="T7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832">
                  <a:moveTo>
                    <a:pt x="0" y="0"/>
                  </a:moveTo>
                  <a:lnTo>
                    <a:pt x="318" y="415"/>
                  </a:lnTo>
                  <a:lnTo>
                    <a:pt x="0" y="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/>
            </a:p>
          </p:txBody>
        </p:sp>
        <p:sp>
          <p:nvSpPr>
            <p:cNvPr id="9" name="Freeform 9"/>
            <p:cNvSpPr/>
            <p:nvPr/>
          </p:nvSpPr>
          <p:spPr bwMode="auto">
            <a:xfrm rot="2700000">
              <a:off x="5554970" y="2190651"/>
              <a:ext cx="2203793" cy="953451"/>
            </a:xfrm>
            <a:custGeom>
              <a:avLst/>
              <a:gdLst>
                <a:gd name="T0" fmla="*/ 2071 w 2071"/>
                <a:gd name="T1" fmla="*/ 449 h 896"/>
                <a:gd name="T2" fmla="*/ 1501 w 2071"/>
                <a:gd name="T3" fmla="*/ 0 h 896"/>
                <a:gd name="T4" fmla="*/ 1501 w 2071"/>
                <a:gd name="T5" fmla="*/ 162 h 896"/>
                <a:gd name="T6" fmla="*/ 575 w 2071"/>
                <a:gd name="T7" fmla="*/ 162 h 896"/>
                <a:gd name="T8" fmla="*/ 0 w 2071"/>
                <a:gd name="T9" fmla="*/ 734 h 896"/>
                <a:gd name="T10" fmla="*/ 1501 w 2071"/>
                <a:gd name="T11" fmla="*/ 734 h 896"/>
                <a:gd name="T12" fmla="*/ 1501 w 2071"/>
                <a:gd name="T13" fmla="*/ 896 h 896"/>
                <a:gd name="T14" fmla="*/ 2071 w 2071"/>
                <a:gd name="T15" fmla="*/ 449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1" h="896">
                  <a:moveTo>
                    <a:pt x="2071" y="449"/>
                  </a:moveTo>
                  <a:lnTo>
                    <a:pt x="1501" y="0"/>
                  </a:lnTo>
                  <a:lnTo>
                    <a:pt x="1501" y="162"/>
                  </a:lnTo>
                  <a:lnTo>
                    <a:pt x="575" y="162"/>
                  </a:lnTo>
                  <a:lnTo>
                    <a:pt x="0" y="734"/>
                  </a:lnTo>
                  <a:lnTo>
                    <a:pt x="1501" y="734"/>
                  </a:lnTo>
                  <a:lnTo>
                    <a:pt x="1501" y="896"/>
                  </a:lnTo>
                  <a:lnTo>
                    <a:pt x="2071" y="4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/>
            </a:p>
          </p:txBody>
        </p:sp>
        <p:sp>
          <p:nvSpPr>
            <p:cNvPr id="20" name="Freeform 15"/>
            <p:cNvSpPr/>
            <p:nvPr/>
          </p:nvSpPr>
          <p:spPr bwMode="auto">
            <a:xfrm rot="18900000" flipH="1">
              <a:off x="6541545" y="4559269"/>
              <a:ext cx="735961" cy="1155166"/>
            </a:xfrm>
            <a:custGeom>
              <a:avLst/>
              <a:gdLst>
                <a:gd name="T0" fmla="*/ 0 w 318"/>
                <a:gd name="T1" fmla="*/ 0 h 832"/>
                <a:gd name="T2" fmla="*/ 318 w 318"/>
                <a:gd name="T3" fmla="*/ 415 h 832"/>
                <a:gd name="T4" fmla="*/ 0 w 318"/>
                <a:gd name="T5" fmla="*/ 832 h 832"/>
                <a:gd name="T6" fmla="*/ 0 w 318"/>
                <a:gd name="T7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832">
                  <a:moveTo>
                    <a:pt x="0" y="0"/>
                  </a:moveTo>
                  <a:lnTo>
                    <a:pt x="318" y="415"/>
                  </a:lnTo>
                  <a:lnTo>
                    <a:pt x="0" y="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/>
            </a:p>
          </p:txBody>
        </p:sp>
        <p:sp>
          <p:nvSpPr>
            <p:cNvPr id="21" name="Freeform 15"/>
            <p:cNvSpPr/>
            <p:nvPr/>
          </p:nvSpPr>
          <p:spPr bwMode="auto">
            <a:xfrm rot="2700000" flipH="1">
              <a:off x="4622485" y="4249677"/>
              <a:ext cx="735961" cy="1178385"/>
            </a:xfrm>
            <a:custGeom>
              <a:avLst/>
              <a:gdLst>
                <a:gd name="T0" fmla="*/ 0 w 318"/>
                <a:gd name="T1" fmla="*/ 0 h 832"/>
                <a:gd name="T2" fmla="*/ 318 w 318"/>
                <a:gd name="T3" fmla="*/ 415 h 832"/>
                <a:gd name="T4" fmla="*/ 0 w 318"/>
                <a:gd name="T5" fmla="*/ 832 h 832"/>
                <a:gd name="T6" fmla="*/ 0 w 318"/>
                <a:gd name="T7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832">
                  <a:moveTo>
                    <a:pt x="0" y="0"/>
                  </a:moveTo>
                  <a:lnTo>
                    <a:pt x="318" y="415"/>
                  </a:lnTo>
                  <a:lnTo>
                    <a:pt x="0" y="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/>
            </a:p>
          </p:txBody>
        </p:sp>
        <p:sp>
          <p:nvSpPr>
            <p:cNvPr id="10" name="Freeform 10"/>
            <p:cNvSpPr/>
            <p:nvPr/>
          </p:nvSpPr>
          <p:spPr bwMode="auto">
            <a:xfrm rot="2700000">
              <a:off x="4431814" y="4907138"/>
              <a:ext cx="2199536" cy="952387"/>
            </a:xfrm>
            <a:custGeom>
              <a:avLst/>
              <a:gdLst>
                <a:gd name="T0" fmla="*/ 2067 w 2067"/>
                <a:gd name="T1" fmla="*/ 159 h 895"/>
                <a:gd name="T2" fmla="*/ 570 w 2067"/>
                <a:gd name="T3" fmla="*/ 159 h 895"/>
                <a:gd name="T4" fmla="*/ 570 w 2067"/>
                <a:gd name="T5" fmla="*/ 0 h 895"/>
                <a:gd name="T6" fmla="*/ 0 w 2067"/>
                <a:gd name="T7" fmla="*/ 446 h 895"/>
                <a:gd name="T8" fmla="*/ 570 w 2067"/>
                <a:gd name="T9" fmla="*/ 895 h 895"/>
                <a:gd name="T10" fmla="*/ 570 w 2067"/>
                <a:gd name="T11" fmla="*/ 734 h 895"/>
                <a:gd name="T12" fmla="*/ 1494 w 2067"/>
                <a:gd name="T13" fmla="*/ 734 h 895"/>
                <a:gd name="T14" fmla="*/ 2067 w 2067"/>
                <a:gd name="T15" fmla="*/ 159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7" h="895">
                  <a:moveTo>
                    <a:pt x="2067" y="159"/>
                  </a:moveTo>
                  <a:lnTo>
                    <a:pt x="570" y="159"/>
                  </a:lnTo>
                  <a:lnTo>
                    <a:pt x="570" y="0"/>
                  </a:lnTo>
                  <a:lnTo>
                    <a:pt x="0" y="446"/>
                  </a:lnTo>
                  <a:lnTo>
                    <a:pt x="570" y="895"/>
                  </a:lnTo>
                  <a:lnTo>
                    <a:pt x="570" y="734"/>
                  </a:lnTo>
                  <a:lnTo>
                    <a:pt x="1494" y="734"/>
                  </a:lnTo>
                  <a:lnTo>
                    <a:pt x="2067" y="15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/>
            </a:p>
          </p:txBody>
        </p:sp>
        <p:sp>
          <p:nvSpPr>
            <p:cNvPr id="14" name="Freeform 15"/>
            <p:cNvSpPr/>
            <p:nvPr/>
          </p:nvSpPr>
          <p:spPr bwMode="auto">
            <a:xfrm rot="18900000">
              <a:off x="4912717" y="2328045"/>
              <a:ext cx="735961" cy="1178385"/>
            </a:xfrm>
            <a:custGeom>
              <a:avLst/>
              <a:gdLst>
                <a:gd name="T0" fmla="*/ 0 w 318"/>
                <a:gd name="T1" fmla="*/ 0 h 832"/>
                <a:gd name="T2" fmla="*/ 318 w 318"/>
                <a:gd name="T3" fmla="*/ 415 h 832"/>
                <a:gd name="T4" fmla="*/ 0 w 318"/>
                <a:gd name="T5" fmla="*/ 832 h 832"/>
                <a:gd name="T6" fmla="*/ 0 w 318"/>
                <a:gd name="T7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832">
                  <a:moveTo>
                    <a:pt x="0" y="0"/>
                  </a:moveTo>
                  <a:lnTo>
                    <a:pt x="318" y="415"/>
                  </a:lnTo>
                  <a:lnTo>
                    <a:pt x="0" y="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/>
            </a:p>
          </p:txBody>
        </p:sp>
        <p:sp>
          <p:nvSpPr>
            <p:cNvPr id="11" name="Freeform 11"/>
            <p:cNvSpPr/>
            <p:nvPr/>
          </p:nvSpPr>
          <p:spPr bwMode="auto">
            <a:xfrm rot="2700000">
              <a:off x="6975256" y="3487320"/>
              <a:ext cx="952388" cy="2200600"/>
            </a:xfrm>
            <a:custGeom>
              <a:avLst/>
              <a:gdLst>
                <a:gd name="T0" fmla="*/ 734 w 895"/>
                <a:gd name="T1" fmla="*/ 1498 h 2068"/>
                <a:gd name="T2" fmla="*/ 734 w 895"/>
                <a:gd name="T3" fmla="*/ 572 h 2068"/>
                <a:gd name="T4" fmla="*/ 161 w 895"/>
                <a:gd name="T5" fmla="*/ 0 h 2068"/>
                <a:gd name="T6" fmla="*/ 161 w 895"/>
                <a:gd name="T7" fmla="*/ 1498 h 2068"/>
                <a:gd name="T8" fmla="*/ 0 w 895"/>
                <a:gd name="T9" fmla="*/ 1498 h 2068"/>
                <a:gd name="T10" fmla="*/ 449 w 895"/>
                <a:gd name="T11" fmla="*/ 2068 h 2068"/>
                <a:gd name="T12" fmla="*/ 895 w 895"/>
                <a:gd name="T13" fmla="*/ 1498 h 2068"/>
                <a:gd name="T14" fmla="*/ 734 w 895"/>
                <a:gd name="T15" fmla="*/ 1498 h 2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5" h="2068">
                  <a:moveTo>
                    <a:pt x="734" y="1498"/>
                  </a:moveTo>
                  <a:lnTo>
                    <a:pt x="734" y="572"/>
                  </a:lnTo>
                  <a:lnTo>
                    <a:pt x="161" y="0"/>
                  </a:lnTo>
                  <a:lnTo>
                    <a:pt x="161" y="1498"/>
                  </a:lnTo>
                  <a:lnTo>
                    <a:pt x="0" y="1498"/>
                  </a:lnTo>
                  <a:lnTo>
                    <a:pt x="449" y="2068"/>
                  </a:lnTo>
                  <a:lnTo>
                    <a:pt x="895" y="1498"/>
                  </a:lnTo>
                  <a:lnTo>
                    <a:pt x="734" y="149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/>
            </a:p>
          </p:txBody>
        </p:sp>
        <p:sp>
          <p:nvSpPr>
            <p:cNvPr id="12" name="Freeform 12"/>
            <p:cNvSpPr/>
            <p:nvPr/>
          </p:nvSpPr>
          <p:spPr bwMode="auto">
            <a:xfrm rot="2700000">
              <a:off x="4261934" y="2362724"/>
              <a:ext cx="952388" cy="2198471"/>
            </a:xfrm>
            <a:custGeom>
              <a:avLst/>
              <a:gdLst>
                <a:gd name="T0" fmla="*/ 895 w 895"/>
                <a:gd name="T1" fmla="*/ 570 h 2066"/>
                <a:gd name="T2" fmla="*/ 446 w 895"/>
                <a:gd name="T3" fmla="*/ 0 h 2066"/>
                <a:gd name="T4" fmla="*/ 0 w 895"/>
                <a:gd name="T5" fmla="*/ 570 h 2066"/>
                <a:gd name="T6" fmla="*/ 159 w 895"/>
                <a:gd name="T7" fmla="*/ 570 h 2066"/>
                <a:gd name="T8" fmla="*/ 159 w 895"/>
                <a:gd name="T9" fmla="*/ 1494 h 2066"/>
                <a:gd name="T10" fmla="*/ 734 w 895"/>
                <a:gd name="T11" fmla="*/ 2066 h 2066"/>
                <a:gd name="T12" fmla="*/ 734 w 895"/>
                <a:gd name="T13" fmla="*/ 570 h 2066"/>
                <a:gd name="T14" fmla="*/ 895 w 895"/>
                <a:gd name="T15" fmla="*/ 570 h 2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5" h="2066">
                  <a:moveTo>
                    <a:pt x="895" y="570"/>
                  </a:moveTo>
                  <a:lnTo>
                    <a:pt x="446" y="0"/>
                  </a:lnTo>
                  <a:lnTo>
                    <a:pt x="0" y="570"/>
                  </a:lnTo>
                  <a:lnTo>
                    <a:pt x="159" y="570"/>
                  </a:lnTo>
                  <a:lnTo>
                    <a:pt x="159" y="1494"/>
                  </a:lnTo>
                  <a:lnTo>
                    <a:pt x="734" y="2066"/>
                  </a:lnTo>
                  <a:lnTo>
                    <a:pt x="734" y="570"/>
                  </a:lnTo>
                  <a:lnTo>
                    <a:pt x="895" y="57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IN" sz="1015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36469" y="2922656"/>
              <a:ext cx="499533" cy="3987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>
                  <a:solidFill>
                    <a:schemeClr val="bg1"/>
                  </a:solidFill>
                  <a:latin typeface="Century Gothic" panose="020B0502020202020204" charset="0"/>
                  <a:ea typeface="Open Sans" pitchFamily="34" charset="0"/>
                  <a:cs typeface="Century Gothic" panose="020B0502020202020204" charset="0"/>
                </a:rPr>
                <a:t>04</a:t>
              </a:r>
              <a:endParaRPr lang="en-IN" b="1" dirty="0">
                <a:solidFill>
                  <a:schemeClr val="bg1"/>
                </a:solidFill>
                <a:latin typeface="Century Gothic" panose="020B0502020202020204" charset="0"/>
                <a:ea typeface="Open Sans" pitchFamily="34" charset="0"/>
                <a:cs typeface="Century Gothic" panose="020B050202020202020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41510" y="2922656"/>
              <a:ext cx="499533" cy="3987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  <a:latin typeface="Century Gothic" panose="020B0502020202020204" charset="0"/>
                  <a:ea typeface="Open Sans" pitchFamily="34" charset="0"/>
                  <a:cs typeface="Century Gothic" panose="020B0502020202020204" charset="0"/>
                </a:rPr>
                <a:t>01</a:t>
              </a:r>
              <a:endParaRPr lang="en-IN" b="1" dirty="0">
                <a:solidFill>
                  <a:schemeClr val="bg1"/>
                </a:solidFill>
                <a:latin typeface="Century Gothic" panose="020B0502020202020204" charset="0"/>
                <a:ea typeface="Open Sans" pitchFamily="34" charset="0"/>
                <a:cs typeface="Century Gothic" panose="020B050202020202020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36469" y="4715314"/>
              <a:ext cx="499533" cy="3987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>
                  <a:solidFill>
                    <a:schemeClr val="bg1"/>
                  </a:solidFill>
                  <a:latin typeface="Century Gothic" panose="020B0502020202020204" charset="0"/>
                  <a:ea typeface="Open Sans" pitchFamily="34" charset="0"/>
                  <a:cs typeface="Century Gothic" panose="020B0502020202020204" charset="0"/>
                </a:rPr>
                <a:t>03</a:t>
              </a:r>
              <a:endParaRPr lang="en-IN" b="1" dirty="0">
                <a:solidFill>
                  <a:schemeClr val="bg1"/>
                </a:solidFill>
                <a:latin typeface="Century Gothic" panose="020B0502020202020204" charset="0"/>
                <a:ea typeface="Open Sans" pitchFamily="34" charset="0"/>
                <a:cs typeface="Century Gothic" panose="020B050202020202020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41510" y="4715314"/>
              <a:ext cx="499533" cy="3987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>
                  <a:solidFill>
                    <a:schemeClr val="bg1"/>
                  </a:solidFill>
                  <a:latin typeface="Century Gothic" panose="020B0502020202020204" charset="0"/>
                  <a:ea typeface="Open Sans" pitchFamily="34" charset="0"/>
                  <a:cs typeface="Century Gothic" panose="020B0502020202020204" charset="0"/>
                </a:rPr>
                <a:t>02</a:t>
              </a:r>
              <a:endParaRPr lang="en-IN" b="1" dirty="0">
                <a:solidFill>
                  <a:schemeClr val="bg1"/>
                </a:solidFill>
                <a:latin typeface="Century Gothic" panose="020B0502020202020204" charset="0"/>
                <a:ea typeface="Open Sans" pitchFamily="34" charset="0"/>
                <a:cs typeface="Century Gothic" panose="020B050202020202020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55446" y="265300"/>
            <a:ext cx="5833179" cy="533311"/>
          </a:xfrm>
        </p:spPr>
        <p:txBody>
          <a:bodyPr/>
          <a:lstStyle/>
          <a:p>
            <a:pPr algn="ctr"/>
            <a:r>
              <a:rPr lang="en-US"/>
              <a:t>    </a:t>
            </a:r>
            <a:r>
              <a:rPr lang="en-US">
                <a:solidFill>
                  <a:schemeClr val="tx2"/>
                </a:solidFill>
                <a:latin typeface="Century Gothic" panose="020B0502020202020204" charset="0"/>
              </a:rPr>
              <a:t>02.</a:t>
            </a:r>
            <a:endParaRPr lang="en-US">
              <a:solidFill>
                <a:schemeClr val="tx2"/>
              </a:solidFill>
              <a:latin typeface="Century Gothic" panose="020B050202020202020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36415" y="3260725"/>
            <a:ext cx="476250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olidFill>
                  <a:schemeClr val="tx2"/>
                </a:solidFill>
                <a:latin typeface="Century Gothic" panose="020B0502020202020204" charset="0"/>
                <a:ea typeface="Microsoft YaHei" panose="020B0503020204020204" charset="-122"/>
                <a:cs typeface="Century Gothic" panose="020B0502020202020204" charset="0"/>
              </a:rPr>
              <a:t>Data Preparation and pre-processing</a:t>
            </a:r>
            <a:endParaRPr lang="en-US" altLang="zh-CN" sz="1600" dirty="0">
              <a:solidFill>
                <a:schemeClr val="tx2"/>
              </a:solidFill>
              <a:latin typeface="Century Gothic" panose="020B0502020202020204" charset="0"/>
              <a:ea typeface="Microsoft YaHei" panose="020B0503020204020204" charset="-122"/>
              <a:cs typeface="Century Gothic" panose="020B0502020202020204" charset="0"/>
            </a:endParaRPr>
          </a:p>
          <a:p>
            <a:pPr algn="l"/>
            <a:endParaRPr lang="zh-CN" altLang="en-US" sz="1600" dirty="0">
              <a:solidFill>
                <a:schemeClr val="tx2"/>
              </a:solidFill>
              <a:latin typeface="Century Gothic" panose="020B0502020202020204" charset="0"/>
              <a:ea typeface="Microsoft YaHei" panose="020B0503020204020204" charset="-122"/>
              <a:cs typeface="Century Gothic" panose="020B0502020202020204" charset="0"/>
            </a:endParaRPr>
          </a:p>
          <a:p>
            <a:pPr algn="l"/>
            <a:r>
              <a:rPr lang="zh-CN" altLang="en-US" sz="1600" dirty="0">
                <a:solidFill>
                  <a:schemeClr val="tx2"/>
                </a:solidFill>
                <a:latin typeface="Century Gothic" panose="020B0502020202020204" charset="0"/>
                <a:ea typeface="Microsoft YaHei" panose="020B0503020204020204" charset="-122"/>
                <a:cs typeface="Century Gothic" panose="020B0502020202020204" charset="0"/>
              </a:rPr>
              <a:t>By leveraging existing support for exporting the Google Analytics data to a </a:t>
            </a:r>
            <a:r>
              <a:rPr lang="zh-CN" altLang="en-US" sz="1600" b="1" dirty="0">
                <a:solidFill>
                  <a:schemeClr val="tx2"/>
                </a:solidFill>
                <a:latin typeface="Century Gothic" panose="020B0502020202020204" charset="0"/>
                <a:ea typeface="Microsoft YaHei" panose="020B0503020204020204" charset="-122"/>
                <a:cs typeface="Century Gothic" panose="020B0502020202020204" charset="0"/>
              </a:rPr>
              <a:t>large scale cloud data store</a:t>
            </a:r>
            <a:r>
              <a:rPr lang="zh-CN" altLang="en-US" sz="1600" dirty="0">
                <a:solidFill>
                  <a:schemeClr val="tx2"/>
                </a:solidFill>
                <a:latin typeface="Century Gothic" panose="020B0502020202020204" charset="0"/>
                <a:ea typeface="Microsoft YaHei" panose="020B0503020204020204" charset="-122"/>
                <a:cs typeface="Century Gothic" panose="020B0502020202020204" charset="0"/>
              </a:rPr>
              <a:t> called BigQuery.</a:t>
            </a:r>
            <a:endParaRPr lang="zh-CN" altLang="en-US" sz="1600" dirty="0">
              <a:solidFill>
                <a:schemeClr val="tx2"/>
              </a:solidFill>
              <a:latin typeface="Century Gothic" panose="020B0502020202020204" charset="0"/>
              <a:ea typeface="Microsoft YaHei" panose="020B0503020204020204" charset="-122"/>
              <a:cs typeface="Century Gothic" panose="020B0502020202020204" charset="0"/>
            </a:endParaRPr>
          </a:p>
          <a:p>
            <a:pPr algn="l"/>
            <a:endParaRPr lang="zh-CN" altLang="en-US" sz="1600" dirty="0">
              <a:solidFill>
                <a:schemeClr val="tx2"/>
              </a:solidFill>
              <a:latin typeface="Century Gothic" panose="020B0502020202020204" charset="0"/>
              <a:ea typeface="Microsoft YaHei" panose="020B0503020204020204" charset="-122"/>
              <a:cs typeface="Century Gothic" panose="020B0502020202020204" charset="0"/>
            </a:endParaRPr>
          </a:p>
          <a:p>
            <a:pPr algn="l"/>
            <a:r>
              <a:rPr lang="en-US" altLang="zh-CN" sz="1600" dirty="0">
                <a:solidFill>
                  <a:schemeClr val="tx2"/>
                </a:solidFill>
                <a:latin typeface="Century Gothic" panose="020B0502020202020204" charset="0"/>
                <a:ea typeface="Microsoft YaHei" panose="020B0503020204020204" charset="-122"/>
                <a:cs typeface="Century Gothic" panose="020B0502020202020204" charset="0"/>
              </a:rPr>
              <a:t>Provide processed data after </a:t>
            </a:r>
            <a:r>
              <a:rPr lang="en-US" altLang="zh-CN" sz="1600" b="1" dirty="0">
                <a:solidFill>
                  <a:schemeClr val="tx2"/>
                </a:solidFill>
                <a:latin typeface="Century Gothic" panose="020B0502020202020204" charset="0"/>
                <a:ea typeface="Microsoft YaHei" panose="020B0503020204020204" charset="-122"/>
                <a:cs typeface="Century Gothic" panose="020B0502020202020204" charset="0"/>
              </a:rPr>
              <a:t>24 hours</a:t>
            </a:r>
            <a:r>
              <a:rPr lang="en-US" altLang="zh-CN" sz="1600" dirty="0">
                <a:solidFill>
                  <a:schemeClr val="tx2"/>
                </a:solidFill>
                <a:latin typeface="Century Gothic" panose="020B0502020202020204" charset="0"/>
                <a:ea typeface="Microsoft YaHei" panose="020B0503020204020204" charset="-122"/>
                <a:cs typeface="Century Gothic" panose="020B0502020202020204" charset="0"/>
              </a:rPr>
              <a:t>.</a:t>
            </a:r>
            <a:endParaRPr lang="zh-CN" altLang="en-US" sz="1600" dirty="0">
              <a:solidFill>
                <a:schemeClr val="tx2"/>
              </a:solidFill>
              <a:latin typeface="Century Gothic" panose="020B0502020202020204" charset="0"/>
              <a:ea typeface="Microsoft YaHei" panose="020B0503020204020204" charset="-122"/>
              <a:cs typeface="Century Gothic" panose="020B0502020202020204" charset="0"/>
            </a:endParaRPr>
          </a:p>
          <a:p>
            <a:pPr algn="just"/>
            <a:endParaRPr lang="zh-CN" altLang="en-US" sz="1600" dirty="0">
              <a:solidFill>
                <a:schemeClr val="tx2"/>
              </a:solidFill>
              <a:latin typeface="Century Gothic" panose="020B0502020202020204" charset="0"/>
              <a:ea typeface="Microsoft YaHei" panose="020B0503020204020204" charset="-122"/>
              <a:cs typeface="Century Gothic" panose="020B050202020202020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885" y="1701800"/>
            <a:ext cx="235585" cy="27749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880" y="3034030"/>
            <a:ext cx="277495" cy="2940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650" y="3770630"/>
            <a:ext cx="286385" cy="2984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990" y="3493770"/>
            <a:ext cx="263525" cy="32512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30" y="2190750"/>
            <a:ext cx="350520" cy="29146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265295" y="2861945"/>
            <a:ext cx="40335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entury Gothic" panose="020B0502020202020204" charset="0"/>
                <a:cs typeface="Century Gothic" panose="020B0502020202020204" charset="0"/>
              </a:rPr>
              <a:t>Google BigQuery &amp; Dataflow</a:t>
            </a:r>
            <a:endParaRPr lang="en-US" sz="2000" b="1" dirty="0">
              <a:solidFill>
                <a:schemeClr val="tx2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315710" y="3081500"/>
            <a:ext cx="884803" cy="0"/>
          </a:xfrm>
          <a:prstGeom prst="straightConnector1">
            <a:avLst/>
          </a:prstGeom>
          <a:ln w="19050" cap="rnd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推荐色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1D6DC2"/>
      </a:accent1>
      <a:accent2>
        <a:srgbClr val="000000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3765</Words>
  <Application>WPS Presentation</Application>
  <PresentationFormat>On-screen Show (16:9)</PresentationFormat>
  <Paragraphs>239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3" baseType="lpstr">
      <vt:lpstr>Arial</vt:lpstr>
      <vt:lpstr>SimSun</vt:lpstr>
      <vt:lpstr>Wingdings</vt:lpstr>
      <vt:lpstr>Century Gothic</vt:lpstr>
      <vt:lpstr>Calibri</vt:lpstr>
      <vt:lpstr>Times New Roman</vt:lpstr>
      <vt:lpstr>Wingdings</vt:lpstr>
      <vt:lpstr>Microsoft YaHei</vt:lpstr>
      <vt:lpstr>Calibri Light</vt:lpstr>
      <vt:lpstr>方正宋刻本秀楷简体</vt:lpstr>
      <vt:lpstr>Segoe UI</vt:lpstr>
      <vt:lpstr>Open Sans</vt:lpstr>
      <vt:lpstr>Segoe Print</vt:lpstr>
      <vt:lpstr>Arial Unicode MS</vt:lpstr>
      <vt:lpstr>等线</vt:lpstr>
      <vt:lpstr>Lato Light</vt:lpstr>
      <vt:lpstr>MS PGothic</vt:lpstr>
      <vt:lpstr>Office Theme</vt:lpstr>
      <vt:lpstr>PowerPoint 演示文稿</vt:lpstr>
      <vt:lpstr>PowerPoint 演示文稿</vt:lpstr>
      <vt:lpstr>PowerPoint 演示文稿</vt:lpstr>
      <vt:lpstr>       Motive of the Project</vt:lpstr>
      <vt:lpstr> </vt:lpstr>
      <vt:lpstr>PowerPoint 演示文稿</vt:lpstr>
      <vt:lpstr>    Overview of the Implementation</vt:lpstr>
      <vt:lpstr>    01.</vt:lpstr>
      <vt:lpstr>    02.</vt:lpstr>
      <vt:lpstr>    03.</vt:lpstr>
      <vt:lpstr>PowerPoint 演示文稿</vt:lpstr>
      <vt:lpstr>PowerPoint 演示文稿</vt:lpstr>
      <vt:lpstr>    04.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Nidhi Patel</cp:lastModifiedBy>
  <cp:revision>219</cp:revision>
  <dcterms:created xsi:type="dcterms:W3CDTF">2017-05-02T06:39:00Z</dcterms:created>
  <dcterms:modified xsi:type="dcterms:W3CDTF">2023-04-13T08:18:14Z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1033-11.2.0.11417</vt:lpwstr>
  </property>
  <property fmtid="{D5CDD505-2E9C-101B-9397-08002B2CF9AE}" pid="3" name="ICV">
    <vt:lpwstr>28F01359156E493981E83BC4AB4C3EC6</vt:lpwstr>
  </property>
</Properties>
</file>