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68" r:id="rId2"/>
    <p:sldId id="257" r:id="rId3"/>
    <p:sldId id="258" r:id="rId4"/>
    <p:sldId id="259" r:id="rId5"/>
    <p:sldId id="271" r:id="rId6"/>
    <p:sldId id="261" r:id="rId7"/>
    <p:sldId id="263" r:id="rId8"/>
    <p:sldId id="270" r:id="rId9"/>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68C76-C3A8-674D-A73E-77D583D9E6FB}" v="6" dt="2021-06-16T08:54:03.991"/>
  </p1510:revLst>
</p1510:revInfo>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1"/>
    <p:restoredTop sz="89387" autoAdjust="0"/>
  </p:normalViewPr>
  <p:slideViewPr>
    <p:cSldViewPr snapToGrid="0">
      <p:cViewPr varScale="1">
        <p:scale>
          <a:sx n="103" d="100"/>
          <a:sy n="103" d="100"/>
        </p:scale>
        <p:origin x="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extLst>
      <p:ext uri="{BB962C8B-B14F-4D97-AF65-F5344CB8AC3E}">
        <p14:creationId xmlns:p14="http://schemas.microsoft.com/office/powerpoint/2010/main" val="29488954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AU"/>
              <a:t> </a:t>
            </a:r>
          </a:p>
        </p:txBody>
      </p:sp>
    </p:spTree>
    <p:extLst>
      <p:ext uri="{BB962C8B-B14F-4D97-AF65-F5344CB8AC3E}">
        <p14:creationId xmlns:p14="http://schemas.microsoft.com/office/powerpoint/2010/main" val="246516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84981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AU" dirty="0"/>
              <a:t>Have a line up of lightening talks tonight</a:t>
            </a:r>
            <a:endParaRPr dirty="0"/>
          </a:p>
        </p:txBody>
      </p:sp>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18709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AU" sz="1200" b="0" i="0" kern="1200" dirty="0">
                <a:solidFill>
                  <a:schemeClr val="tx1"/>
                </a:solidFill>
                <a:effectLst/>
                <a:latin typeface="+mn-lt"/>
                <a:ea typeface="+mn-ea"/>
                <a:cs typeface="+mn-cs"/>
              </a:rPr>
              <a:t>Conor is an evolutionary mass of atoms whose sole instinct is survival. Works as a Security Analyst who primarily focuses on detection engineering and data analysis – finding data, gathering data, parsing data, employing that data to do wonderful things. He embodies the ‘fuck around and find out’ mindset and applies it to every project.</a:t>
            </a:r>
            <a:endParaRPr dirty="0"/>
          </a:p>
        </p:txBody>
      </p:sp>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722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r>
              <a:rPr lang="en-AU" sz="1200" b="0" i="0" kern="1200" dirty="0">
                <a:solidFill>
                  <a:schemeClr val="tx1"/>
                </a:solidFill>
                <a:effectLst/>
                <a:latin typeface="+mn-lt"/>
                <a:ea typeface="+mn-ea"/>
                <a:cs typeface="+mn-cs"/>
              </a:rPr>
              <a:t>Conor is an evolutionary mass of atoms whose sole instinct is survival. Works as a Security Analyst who primarily focuses on detection engineering and data analysis – finding data, gathering data, parsing data, employing that data to do wonderful things. He embodies the ‘fuck around and find out’ mindset and applies it to every project.</a:t>
            </a:r>
            <a:endParaRPr dirty="0"/>
          </a:p>
        </p:txBody>
      </p:sp>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35845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49" name="Shape 1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7126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03442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87" name="Shape 1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14518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hasCustomPrompt="1"/>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AU" dirty="0"/>
              <a:t>40</a:t>
            </a:r>
            <a:endParaRPr dirty="0"/>
          </a:p>
        </p:txBody>
      </p:sp>
      <p:sp>
        <p:nvSpPr>
          <p:cNvPr id="16" name="Shape 16"/>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7" name="Shape 183">
            <a:extLst>
              <a:ext uri="{FF2B5EF4-FFF2-40B4-BE49-F238E27FC236}">
                <a16:creationId xmlns:a16="http://schemas.microsoft.com/office/drawing/2014/main" id="{B2EA70CC-B2FD-6845-80FC-AE24A80DCF1A}"/>
              </a:ext>
            </a:extLst>
          </p:cNvPr>
          <p:cNvSpPr/>
          <p:nvPr userDrawn="1"/>
        </p:nvSpPr>
        <p:spPr>
          <a:xfrm>
            <a:off x="0" y="27725"/>
            <a:ext cx="12192000" cy="276899"/>
          </a:xfrm>
          <a:prstGeom prst="rect">
            <a:avLst/>
          </a:prstGeom>
          <a:noFill/>
          <a:ln>
            <a:noFill/>
          </a:ln>
        </p:spPr>
        <p:txBody>
          <a:bodyPr lIns="91425" tIns="45700" rIns="91425" bIns="45700" anchor="ctr" anchorCtr="0">
            <a:noAutofit/>
          </a:bodyPr>
          <a:lstStyle/>
          <a:p>
            <a:pPr lvl="0">
              <a:buSzPct val="25000"/>
            </a:pPr>
            <a:r>
              <a:rPr lang="en-AU" sz="1200" b="0" i="0" u="none" strike="noStrike" cap="none" baseline="0" dirty="0">
                <a:solidFill>
                  <a:schemeClr val="lt1"/>
                </a:solidFill>
                <a:latin typeface="Consolas"/>
                <a:ea typeface="Consolas"/>
                <a:cs typeface="Consolas"/>
                <a:sym typeface="Consolas"/>
              </a:rPr>
              <a:t>[SecTalks] Perth 2021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a:lvl1pPr>
            <a:lvl2pPr marL="685800" indent="-76200" algn="l" rtl="0">
              <a:lnSpc>
                <a:spcPct val="90000"/>
              </a:lnSpc>
              <a:spcBef>
                <a:spcPts val="500"/>
              </a:spcBef>
              <a:buClr>
                <a:schemeClr val="dk1"/>
              </a:buClr>
              <a:buFont typeface="Arial"/>
              <a:buChar char="•"/>
              <a:defRPr/>
            </a:lvl2pPr>
            <a:lvl3pPr marL="1143000" indent="-101600" algn="l" rtl="0">
              <a:lnSpc>
                <a:spcPct val="90000"/>
              </a:lnSpc>
              <a:spcBef>
                <a:spcPts val="500"/>
              </a:spcBef>
              <a:buClr>
                <a:schemeClr val="dk1"/>
              </a:buClr>
              <a:buFont typeface="Arial"/>
              <a:buChar char="•"/>
              <a:defRPr/>
            </a:lvl3pPr>
            <a:lvl4pPr marL="1600200" indent="-114300" algn="l" rtl="0">
              <a:lnSpc>
                <a:spcPct val="90000"/>
              </a:lnSpc>
              <a:spcBef>
                <a:spcPts val="500"/>
              </a:spcBef>
              <a:buClr>
                <a:schemeClr val="dk1"/>
              </a:buClr>
              <a:buFont typeface="Arial"/>
              <a:buChar char="•"/>
              <a:defRPr/>
            </a:lvl4pPr>
            <a:lvl5pPr marL="2057400" indent="-114300" algn="l" rtl="0">
              <a:lnSpc>
                <a:spcPct val="90000"/>
              </a:lnSpc>
              <a:spcBef>
                <a:spcPts val="500"/>
              </a:spcBef>
              <a:buClr>
                <a:schemeClr val="dk1"/>
              </a:buClr>
              <a:buFont typeface="Arial"/>
              <a:buChar char="•"/>
              <a:defRPr/>
            </a:lvl5pPr>
            <a:lvl6pPr marL="2514600" indent="-114300" algn="l" rtl="0">
              <a:lnSpc>
                <a:spcPct val="90000"/>
              </a:lnSpc>
              <a:spcBef>
                <a:spcPts val="500"/>
              </a:spcBef>
              <a:buClr>
                <a:schemeClr val="dk1"/>
              </a:buClr>
              <a:buFont typeface="Arial"/>
              <a:buChar char="•"/>
              <a:defRPr/>
            </a:lvl6pPr>
            <a:lvl7pPr marL="2971800" indent="-114300" algn="l" rtl="0">
              <a:lnSpc>
                <a:spcPct val="90000"/>
              </a:lnSpc>
              <a:spcBef>
                <a:spcPts val="500"/>
              </a:spcBef>
              <a:buClr>
                <a:schemeClr val="dk1"/>
              </a:buClr>
              <a:buFont typeface="Arial"/>
              <a:buChar char="•"/>
              <a:defRPr/>
            </a:lvl7pPr>
            <a:lvl8pPr marL="3429000" indent="-114300" algn="l" rtl="0">
              <a:lnSpc>
                <a:spcPct val="90000"/>
              </a:lnSpc>
              <a:spcBef>
                <a:spcPts val="500"/>
              </a:spcBef>
              <a:buClr>
                <a:schemeClr val="dk1"/>
              </a:buClr>
              <a:buFont typeface="Arial"/>
              <a:buChar char="•"/>
              <a:defRPr/>
            </a:lvl8pPr>
            <a:lvl9pPr marL="3886200" indent="-114300" algn="l" rtl="0">
              <a:lnSpc>
                <a:spcPct val="90000"/>
              </a:lnSpc>
              <a:spcBef>
                <a:spcPts val="500"/>
              </a:spcBef>
              <a:buClr>
                <a:schemeClr val="dk1"/>
              </a:buClr>
              <a:buFont typeface="Arial"/>
              <a:buChar char="•"/>
              <a:defRPr/>
            </a:lvl9pPr>
          </a:lstStyle>
          <a:p>
            <a:endParaRPr/>
          </a:p>
        </p:txBody>
      </p:sp>
      <p:sp>
        <p:nvSpPr>
          <p:cNvPr id="23" name="Shape 2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8" name="Shape 183">
            <a:extLst>
              <a:ext uri="{FF2B5EF4-FFF2-40B4-BE49-F238E27FC236}">
                <a16:creationId xmlns:a16="http://schemas.microsoft.com/office/drawing/2014/main" id="{932F02D0-651D-DD4B-9BE5-8DFF4A26611C}"/>
              </a:ext>
            </a:extLst>
          </p:cNvPr>
          <p:cNvSpPr/>
          <p:nvPr userDrawn="1"/>
        </p:nvSpPr>
        <p:spPr>
          <a:xfrm>
            <a:off x="0" y="5423"/>
            <a:ext cx="12192000" cy="276899"/>
          </a:xfrm>
          <a:prstGeom prst="rect">
            <a:avLst/>
          </a:prstGeom>
          <a:noFill/>
          <a:ln>
            <a:noFill/>
          </a:ln>
        </p:spPr>
        <p:txBody>
          <a:bodyPr lIns="91425" tIns="45700" rIns="91425" bIns="45700" anchor="ctr" anchorCtr="0">
            <a:noAutofit/>
          </a:bodyPr>
          <a:lstStyle/>
          <a:p>
            <a:pPr lvl="0">
              <a:buSzPct val="25000"/>
            </a:pPr>
            <a:r>
              <a:rPr lang="en-AU" sz="1200" b="0" i="0" u="none" strike="noStrike" cap="none" baseline="0" dirty="0">
                <a:solidFill>
                  <a:schemeClr val="lt1"/>
                </a:solidFill>
                <a:latin typeface="Consolas"/>
                <a:ea typeface="Consolas"/>
                <a:cs typeface="Consolas"/>
                <a:sym typeface="Consolas"/>
              </a:rPr>
              <a:t>[SecTalks] Perth 2021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8610600" y="6356350"/>
            <a:ext cx="27431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sectalks/sectalks" TargetMode="External"/><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flipH="1">
            <a:off x="7872717" y="1122744"/>
            <a:ext cx="3954714" cy="5192298"/>
          </a:xfrm>
          <a:prstGeom prst="rect">
            <a:avLst/>
          </a:prstGeom>
          <a:noFill/>
          <a:ln>
            <a:noFill/>
          </a:ln>
        </p:spPr>
      </p:pic>
      <p:pic>
        <p:nvPicPr>
          <p:cNvPr id="85" name="Shape 85"/>
          <p:cNvPicPr preferRelativeResize="0"/>
          <p:nvPr/>
        </p:nvPicPr>
        <p:blipFill rotWithShape="1">
          <a:blip r:embed="rId3">
            <a:alphaModFix/>
          </a:blip>
          <a:srcRect/>
          <a:stretch/>
        </p:blipFill>
        <p:spPr>
          <a:xfrm>
            <a:off x="306731" y="1122744"/>
            <a:ext cx="3954714" cy="5192298"/>
          </a:xfrm>
          <a:prstGeom prst="rect">
            <a:avLst/>
          </a:prstGeom>
          <a:noFill/>
          <a:ln>
            <a:noFill/>
          </a:ln>
        </p:spPr>
      </p:pic>
      <p:sp>
        <p:nvSpPr>
          <p:cNvPr id="86" name="Shape 86"/>
          <p:cNvSpPr/>
          <p:nvPr/>
        </p:nvSpPr>
        <p:spPr>
          <a:xfrm>
            <a:off x="3533703" y="1975606"/>
            <a:ext cx="4974121"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b="0" i="0" u="none" strike="noStrike" cap="none" baseline="0" dirty="0">
                <a:solidFill>
                  <a:schemeClr val="lt1"/>
                </a:solidFill>
                <a:latin typeface="Consolas"/>
                <a:ea typeface="Consolas"/>
                <a:cs typeface="Consolas"/>
                <a:sym typeface="Consolas"/>
              </a:rPr>
              <a:t>  ____           _____     _ _        </a:t>
            </a:r>
          </a:p>
          <a:p>
            <a:pPr marL="0" marR="0" lvl="0" indent="0" algn="l" rtl="0">
              <a:spcBef>
                <a:spcPts val="0"/>
              </a:spcBef>
              <a:buSzPct val="25000"/>
              <a:buNone/>
            </a:pPr>
            <a:r>
              <a:rPr lang="en-AU" sz="1800" b="0" i="0" u="none" strike="noStrike" cap="none" baseline="0" dirty="0">
                <a:solidFill>
                  <a:schemeClr val="lt1"/>
                </a:solidFill>
                <a:latin typeface="Consolas"/>
                <a:ea typeface="Consolas"/>
                <a:cs typeface="Consolas"/>
                <a:sym typeface="Consolas"/>
              </a:rPr>
              <a:t> / ___|  ___  __|_   _|_ _| | | _____ </a:t>
            </a:r>
          </a:p>
          <a:p>
            <a:pPr marL="0" marR="0" lvl="0" indent="0" algn="l" rtl="0">
              <a:spcBef>
                <a:spcPts val="0"/>
              </a:spcBef>
              <a:buSzPct val="25000"/>
              <a:buNone/>
            </a:pPr>
            <a:r>
              <a:rPr lang="en-AU" sz="1800" b="0" i="0" u="none" strike="noStrike" cap="none" baseline="0" dirty="0">
                <a:solidFill>
                  <a:schemeClr val="lt1"/>
                </a:solidFill>
                <a:latin typeface="Consolas"/>
                <a:ea typeface="Consolas"/>
                <a:cs typeface="Consolas"/>
                <a:sym typeface="Consolas"/>
              </a:rPr>
              <a:t> \___ \ / _ \/ __|| |/ _` | | |/ / __|</a:t>
            </a:r>
          </a:p>
          <a:p>
            <a:pPr marL="0" marR="0" lvl="0" indent="0" algn="l" rtl="0">
              <a:spcBef>
                <a:spcPts val="0"/>
              </a:spcBef>
              <a:buSzPct val="25000"/>
              <a:buNone/>
            </a:pPr>
            <a:r>
              <a:rPr lang="en-AU" sz="1800" b="0" i="0" u="none" strike="noStrike" cap="none" baseline="0" dirty="0">
                <a:solidFill>
                  <a:schemeClr val="lt1"/>
                </a:solidFill>
                <a:latin typeface="Consolas"/>
                <a:ea typeface="Consolas"/>
                <a:cs typeface="Consolas"/>
                <a:sym typeface="Consolas"/>
              </a:rPr>
              <a:t>  ___) |  __/ (__ | | (_| | |   &lt;\__ \</a:t>
            </a:r>
          </a:p>
          <a:p>
            <a:pPr marL="0" marR="0" lvl="0" indent="0" algn="l" rtl="0">
              <a:spcBef>
                <a:spcPts val="0"/>
              </a:spcBef>
              <a:buSzPct val="25000"/>
              <a:buNone/>
            </a:pPr>
            <a:r>
              <a:rPr lang="en-AU" sz="1800" b="0" i="0" u="none" strike="noStrike" cap="none" baseline="0" dirty="0">
                <a:solidFill>
                  <a:schemeClr val="lt1"/>
                </a:solidFill>
                <a:latin typeface="Consolas"/>
                <a:ea typeface="Consolas"/>
                <a:cs typeface="Consolas"/>
                <a:sym typeface="Consolas"/>
              </a:rPr>
              <a:t> |____/ \___|\___||_|\__,_|_|_|\_\___/</a:t>
            </a:r>
          </a:p>
        </p:txBody>
      </p:sp>
      <p:sp>
        <p:nvSpPr>
          <p:cNvPr id="88" name="Shape 88"/>
          <p:cNvSpPr/>
          <p:nvPr/>
        </p:nvSpPr>
        <p:spPr>
          <a:xfrm>
            <a:off x="0" y="6581000"/>
            <a:ext cx="12192000" cy="27699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sp>
        <p:nvSpPr>
          <p:cNvPr id="89" name="Shape 89"/>
          <p:cNvSpPr/>
          <p:nvPr/>
        </p:nvSpPr>
        <p:spPr>
          <a:xfrm>
            <a:off x="3048000" y="3718892"/>
            <a:ext cx="6096000"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AU" sz="1800" b="0" i="0" u="none" strike="noStrike" cap="none" baseline="0" dirty="0">
                <a:solidFill>
                  <a:schemeClr val="lt1"/>
                </a:solidFill>
                <a:latin typeface="Consolas"/>
                <a:ea typeface="Consolas"/>
                <a:cs typeface="Consolas"/>
                <a:sym typeface="Consolas"/>
              </a:rPr>
              <a:t>PER0x55  </a:t>
            </a:r>
          </a:p>
          <a:p>
            <a:pPr marL="0" marR="0" lvl="0" indent="0" algn="ctr" rtl="0">
              <a:spcBef>
                <a:spcPts val="0"/>
              </a:spcBef>
              <a:buSzPct val="25000"/>
              <a:buNone/>
            </a:pPr>
            <a:r>
              <a:rPr lang="en-AU" sz="1800" b="0" i="0" u="none" strike="noStrike" cap="none" baseline="0" dirty="0">
                <a:solidFill>
                  <a:schemeClr val="lt1"/>
                </a:solidFill>
                <a:latin typeface="Consolas"/>
                <a:ea typeface="Consolas"/>
                <a:cs typeface="Consolas"/>
                <a:sym typeface="Consolas"/>
              </a:rPr>
              <a:t>Technical (in)security talks &amp; hands-on challenges, no bullshit!</a:t>
            </a:r>
          </a:p>
        </p:txBody>
      </p:sp>
      <p:pic>
        <p:nvPicPr>
          <p:cNvPr id="90" name="Shape 90"/>
          <p:cNvPicPr preferRelativeResize="0"/>
          <p:nvPr/>
        </p:nvPicPr>
        <p:blipFill rotWithShape="1">
          <a:blip r:embed="rId4">
            <a:alphaModFix/>
          </a:blip>
          <a:srcRect/>
          <a:stretch/>
        </p:blipFill>
        <p:spPr>
          <a:xfrm>
            <a:off x="10310960" y="483233"/>
            <a:ext cx="1881039" cy="3562458"/>
          </a:xfrm>
          <a:prstGeom prst="rect">
            <a:avLst/>
          </a:prstGeom>
          <a:noFill/>
          <a:ln>
            <a:noFill/>
          </a:ln>
        </p:spPr>
      </p:pic>
    </p:spTree>
    <p:extLst>
      <p:ext uri="{BB962C8B-B14F-4D97-AF65-F5344CB8AC3E}">
        <p14:creationId xmlns:p14="http://schemas.microsoft.com/office/powerpoint/2010/main" val="111084074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AU" sz="4400" b="0" i="0" u="none" strike="noStrike" cap="none" baseline="0">
                <a:solidFill>
                  <a:schemeClr val="lt1"/>
                </a:solidFill>
                <a:latin typeface="Consolas"/>
                <a:ea typeface="Consolas"/>
                <a:cs typeface="Consolas"/>
                <a:sym typeface="Consolas"/>
              </a:rPr>
              <a:t>Welcome!</a:t>
            </a:r>
          </a:p>
        </p:txBody>
      </p:sp>
      <p:sp>
        <p:nvSpPr>
          <p:cNvPr id="97" name="Shape 9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indent="0">
              <a:buClr>
                <a:schemeClr val="lt1"/>
              </a:buClr>
              <a:buSzPct val="100000"/>
              <a:buNone/>
            </a:pPr>
            <a:r>
              <a:rPr lang="en-AU" sz="3600" b="0" i="0" u="none" strike="noStrike" cap="none" baseline="0" dirty="0">
                <a:solidFill>
                  <a:schemeClr val="lt1"/>
                </a:solidFill>
                <a:latin typeface="Consolas"/>
                <a:ea typeface="Consolas"/>
                <a:cs typeface="Consolas"/>
                <a:sym typeface="Consolas"/>
              </a:rPr>
              <a:t>We’re back!</a:t>
            </a:r>
          </a:p>
          <a:p>
            <a:pPr marL="0" indent="0">
              <a:buClr>
                <a:schemeClr val="lt1"/>
              </a:buClr>
              <a:buSzPct val="100000"/>
              <a:buNone/>
            </a:pPr>
            <a:endParaRPr lang="en-AU" sz="3600" dirty="0">
              <a:solidFill>
                <a:schemeClr val="lt1"/>
              </a:solidFill>
              <a:latin typeface="Consolas"/>
              <a:ea typeface="Consolas"/>
              <a:cs typeface="Consolas"/>
              <a:sym typeface="Consolas"/>
            </a:endParaRPr>
          </a:p>
          <a:p>
            <a:pPr marL="0" indent="0">
              <a:buClr>
                <a:schemeClr val="lt1"/>
              </a:buClr>
              <a:buSzPct val="100000"/>
              <a:buNone/>
            </a:pPr>
            <a:endParaRPr lang="en-AU" sz="3600" dirty="0">
              <a:solidFill>
                <a:schemeClr val="lt1"/>
              </a:solidFill>
              <a:latin typeface="Consolas"/>
              <a:ea typeface="Consolas"/>
              <a:cs typeface="Consolas"/>
              <a:sym typeface="Consolas"/>
            </a:endParaRPr>
          </a:p>
          <a:p>
            <a:pPr marL="0" indent="0">
              <a:buClr>
                <a:schemeClr val="lt1"/>
              </a:buClr>
              <a:buSzPct val="100000"/>
              <a:buNone/>
            </a:pPr>
            <a:endParaRPr lang="en-AU" sz="3600" b="0" i="0" u="none" strike="noStrike" cap="none" baseline="0" dirty="0">
              <a:solidFill>
                <a:schemeClr val="lt1"/>
              </a:solidFill>
              <a:latin typeface="Consolas"/>
              <a:ea typeface="Consolas"/>
              <a:cs typeface="Consolas"/>
              <a:sym typeface="Consolas"/>
            </a:endParaRPr>
          </a:p>
          <a:p>
            <a:pPr marL="0" indent="0">
              <a:buClr>
                <a:schemeClr val="lt1"/>
              </a:buClr>
              <a:buSzPct val="100000"/>
              <a:buNone/>
            </a:pPr>
            <a:endParaRPr lang="en-AU" sz="3600" b="0" i="0" u="none" strike="noStrike" cap="none" baseline="0" dirty="0">
              <a:solidFill>
                <a:schemeClr val="lt1"/>
              </a:solidFill>
              <a:latin typeface="Consolas"/>
              <a:ea typeface="Consolas"/>
              <a:cs typeface="Consolas"/>
              <a:sym typeface="Consolas"/>
            </a:endParaRPr>
          </a:p>
          <a:p>
            <a:pPr marL="0" indent="0">
              <a:buClr>
                <a:schemeClr val="lt1"/>
              </a:buClr>
              <a:buSzPct val="100000"/>
              <a:buNone/>
            </a:pPr>
            <a:r>
              <a:rPr lang="en-AU" sz="3600" b="0" i="0" u="none" strike="noStrike" cap="none" baseline="0" dirty="0">
                <a:solidFill>
                  <a:schemeClr val="lt1"/>
                </a:solidFill>
                <a:latin typeface="Consolas"/>
                <a:ea typeface="Consolas"/>
                <a:cs typeface="Consolas"/>
                <a:sym typeface="Consolas"/>
              </a:rPr>
              <a:t>Greetings nerds</a:t>
            </a:r>
          </a:p>
        </p:txBody>
      </p:sp>
      <p:sp>
        <p:nvSpPr>
          <p:cNvPr id="98" name="Shape 98"/>
          <p:cNvSpPr/>
          <p:nvPr/>
        </p:nvSpPr>
        <p:spPr>
          <a:xfrm>
            <a:off x="0" y="6581000"/>
            <a:ext cx="12192000" cy="27699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pic>
        <p:nvPicPr>
          <p:cNvPr id="99" name="Shape 99"/>
          <p:cNvPicPr preferRelativeResize="0"/>
          <p:nvPr/>
        </p:nvPicPr>
        <p:blipFill rotWithShape="1">
          <a:blip r:embed="rId3">
            <a:alphaModFix/>
          </a:blip>
          <a:srcRect/>
          <a:stretch/>
        </p:blipFill>
        <p:spPr>
          <a:xfrm>
            <a:off x="10382492" y="4529428"/>
            <a:ext cx="1562580" cy="2051571"/>
          </a:xfrm>
          <a:prstGeom prst="rect">
            <a:avLst/>
          </a:prstGeom>
          <a:noFill/>
          <a:ln>
            <a:noFill/>
          </a:ln>
        </p:spPr>
      </p:pic>
      <p:sp>
        <p:nvSpPr>
          <p:cNvPr id="100" name="Shape 100"/>
          <p:cNvSpPr txBox="1"/>
          <p:nvPr/>
        </p:nvSpPr>
        <p:spPr>
          <a:xfrm>
            <a:off x="0" y="522233"/>
            <a:ext cx="12192000" cy="990599"/>
          </a:xfrm>
          <a:prstGeom prst="rect">
            <a:avLst/>
          </a:prstGeom>
          <a:solidFill>
            <a:srgbClr val="7F7F7F">
              <a:alpha val="17647"/>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onsolas"/>
              <a:ea typeface="Consolas"/>
              <a:cs typeface="Consolas"/>
              <a:sym typeface="Consolas"/>
            </a:endParaRPr>
          </a:p>
        </p:txBody>
      </p:sp>
      <p:pic>
        <p:nvPicPr>
          <p:cNvPr id="101" name="Shape 101"/>
          <p:cNvPicPr preferRelativeResize="0"/>
          <p:nvPr/>
        </p:nvPicPr>
        <p:blipFill rotWithShape="1">
          <a:blip r:embed="rId4">
            <a:alphaModFix/>
          </a:blip>
          <a:srcRect/>
          <a:stretch/>
        </p:blipFill>
        <p:spPr>
          <a:xfrm>
            <a:off x="10310959" y="522233"/>
            <a:ext cx="1881039" cy="356245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
        <p:cNvGrpSpPr/>
        <p:nvPr/>
      </p:nvGrpSpPr>
      <p:grpSpPr>
        <a:xfrm>
          <a:off x="0" y="0"/>
          <a:ext cx="0" cy="0"/>
          <a:chOff x="0" y="0"/>
          <a:chExt cx="0" cy="0"/>
        </a:xfrm>
      </p:grpSpPr>
      <p:sp>
        <p:nvSpPr>
          <p:cNvPr id="107" name="Shape 107"/>
          <p:cNvSpPr txBox="1"/>
          <p:nvPr/>
        </p:nvSpPr>
        <p:spPr>
          <a:xfrm>
            <a:off x="0" y="522233"/>
            <a:ext cx="12192000" cy="990599"/>
          </a:xfrm>
          <a:prstGeom prst="rect">
            <a:avLst/>
          </a:prstGeom>
          <a:solidFill>
            <a:srgbClr val="7F7F7F">
              <a:alpha val="17650"/>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08" name="Shape 108"/>
          <p:cNvSpPr txBox="1">
            <a:spLocks noGrp="1"/>
          </p:cNvSpPr>
          <p:nvPr>
            <p:ph type="title"/>
          </p:nvPr>
        </p:nvSpPr>
        <p:spPr>
          <a:xfrm>
            <a:off x="838200" y="365125"/>
            <a:ext cx="10515599"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AU" sz="4400" b="0" i="0" u="none" strike="noStrike" cap="none" baseline="0" dirty="0" err="1">
                <a:solidFill>
                  <a:schemeClr val="lt1"/>
                </a:solidFill>
                <a:latin typeface="Consolas"/>
                <a:ea typeface="Consolas"/>
                <a:cs typeface="Consolas"/>
                <a:sym typeface="Consolas"/>
              </a:rPr>
              <a:t>SecTalks</a:t>
            </a:r>
            <a:r>
              <a:rPr lang="en-AU" sz="4400" b="0" i="0" u="none" strike="noStrike" cap="none" baseline="0" dirty="0">
                <a:solidFill>
                  <a:schemeClr val="lt1"/>
                </a:solidFill>
                <a:latin typeface="Consolas"/>
                <a:ea typeface="Consolas"/>
                <a:cs typeface="Consolas"/>
                <a:sym typeface="Consolas"/>
              </a:rPr>
              <a:t> PER0x55</a:t>
            </a:r>
            <a:endParaRPr lang="en-AU" sz="4400" dirty="0">
              <a:solidFill>
                <a:schemeClr val="lt1"/>
              </a:solidFill>
              <a:latin typeface="Consolas"/>
              <a:ea typeface="Consolas"/>
              <a:cs typeface="Consolas"/>
              <a:sym typeface="Consolas"/>
            </a:endParaRPr>
          </a:p>
        </p:txBody>
      </p:sp>
      <p:sp>
        <p:nvSpPr>
          <p:cNvPr id="109" name="Shape 109"/>
          <p:cNvSpPr txBox="1">
            <a:spLocks noGrp="1"/>
          </p:cNvSpPr>
          <p:nvPr>
            <p:ph type="body" idx="1"/>
          </p:nvPr>
        </p:nvSpPr>
        <p:spPr>
          <a:xfrm>
            <a:off x="838200" y="1825625"/>
            <a:ext cx="10515599" cy="4351199"/>
          </a:xfrm>
          <a:prstGeom prst="rect">
            <a:avLst/>
          </a:prstGeom>
          <a:noFill/>
          <a:ln>
            <a:noFill/>
          </a:ln>
        </p:spPr>
        <p:txBody>
          <a:bodyPr lIns="91425" tIns="45700" rIns="91425" bIns="45700" anchor="t" anchorCtr="0">
            <a:noAutofit/>
          </a:bodyPr>
          <a:lstStyle/>
          <a:p>
            <a:pPr marL="0" marR="0" lvl="0" indent="0" algn="l" rtl="0">
              <a:lnSpc>
                <a:spcPct val="90000"/>
              </a:lnSpc>
              <a:spcBef>
                <a:spcPts val="1000"/>
              </a:spcBef>
              <a:buClr>
                <a:schemeClr val="lt1"/>
              </a:buClr>
              <a:buSzPct val="25000"/>
              <a:buFont typeface="Arial"/>
              <a:buNone/>
            </a:pPr>
            <a:r>
              <a:rPr lang="en-AU" sz="3200" dirty="0">
                <a:solidFill>
                  <a:schemeClr val="lt1"/>
                </a:solidFill>
                <a:latin typeface="Consolas"/>
                <a:ea typeface="Consolas"/>
                <a:cs typeface="Consolas"/>
                <a:sym typeface="Consolas"/>
              </a:rPr>
              <a:t>Thanks to…</a:t>
            </a:r>
          </a:p>
          <a:p>
            <a:pPr marL="0" marR="0" lvl="0" indent="0" algn="l" rtl="0">
              <a:lnSpc>
                <a:spcPct val="90000"/>
              </a:lnSpc>
              <a:spcBef>
                <a:spcPts val="1000"/>
              </a:spcBef>
              <a:buClr>
                <a:schemeClr val="lt1"/>
              </a:buClr>
              <a:buSzPct val="25000"/>
              <a:buFont typeface="Arial"/>
              <a:buNone/>
            </a:pPr>
            <a:endParaRPr lang="en-AU" sz="3200" dirty="0">
              <a:solidFill>
                <a:schemeClr val="lt1"/>
              </a:solidFill>
              <a:latin typeface="Consolas"/>
              <a:ea typeface="Consolas"/>
              <a:cs typeface="Consolas"/>
              <a:sym typeface="Consolas"/>
            </a:endParaRPr>
          </a:p>
          <a:p>
            <a:pPr marL="457200" lvl="0" indent="-457200">
              <a:buClr>
                <a:schemeClr val="lt1"/>
              </a:buClr>
              <a:buSzPct val="100000"/>
              <a:buFont typeface="Consolas"/>
              <a:buChar char="•"/>
            </a:pPr>
            <a:r>
              <a:rPr lang="en-AU" sz="3200" dirty="0" err="1">
                <a:solidFill>
                  <a:schemeClr val="lt1"/>
                </a:solidFill>
                <a:latin typeface="Consolas"/>
                <a:ea typeface="Consolas"/>
                <a:cs typeface="Consolas"/>
                <a:sym typeface="Consolas"/>
              </a:rPr>
              <a:t>Evildaemond</a:t>
            </a:r>
            <a:r>
              <a:rPr lang="en-AU" sz="3200" dirty="0">
                <a:solidFill>
                  <a:schemeClr val="lt1"/>
                </a:solidFill>
                <a:latin typeface="Consolas"/>
                <a:ea typeface="Consolas"/>
                <a:cs typeface="Consolas"/>
                <a:sym typeface="Consolas"/>
              </a:rPr>
              <a:t>/</a:t>
            </a:r>
            <a:r>
              <a:rPr lang="en-AU" sz="3200" dirty="0" err="1">
                <a:solidFill>
                  <a:schemeClr val="lt1"/>
                </a:solidFill>
                <a:latin typeface="Consolas"/>
                <a:ea typeface="Consolas"/>
                <a:cs typeface="Consolas"/>
                <a:sym typeface="Consolas"/>
              </a:rPr>
              <a:t>BugCrowd</a:t>
            </a:r>
            <a:r>
              <a:rPr lang="en-AU" sz="3200" dirty="0">
                <a:solidFill>
                  <a:schemeClr val="lt1"/>
                </a:solidFill>
                <a:latin typeface="Consolas"/>
                <a:ea typeface="Consolas"/>
                <a:cs typeface="Consolas"/>
                <a:sym typeface="Consolas"/>
              </a:rPr>
              <a:t> for the brews!</a:t>
            </a:r>
          </a:p>
          <a:p>
            <a:pPr marL="457200" marR="0" lvl="0" indent="-457200" algn="l" rtl="0">
              <a:lnSpc>
                <a:spcPct val="90000"/>
              </a:lnSpc>
              <a:spcBef>
                <a:spcPts val="1000"/>
              </a:spcBef>
              <a:buClr>
                <a:schemeClr val="lt1"/>
              </a:buClr>
              <a:buSzPct val="100000"/>
              <a:buFont typeface="Consolas"/>
              <a:buChar char="•"/>
            </a:pPr>
            <a:r>
              <a:rPr lang="en-AU" sz="3200" dirty="0" err="1">
                <a:solidFill>
                  <a:schemeClr val="lt1"/>
                </a:solidFill>
                <a:latin typeface="Consolas"/>
                <a:ea typeface="Consolas"/>
                <a:cs typeface="Consolas"/>
                <a:sym typeface="Consolas"/>
              </a:rPr>
              <a:t>Spacecubed</a:t>
            </a:r>
            <a:r>
              <a:rPr lang="en-AU" sz="3200" dirty="0">
                <a:solidFill>
                  <a:schemeClr val="lt1"/>
                </a:solidFill>
                <a:latin typeface="Consolas"/>
                <a:ea typeface="Consolas"/>
                <a:cs typeface="Consolas"/>
                <a:sym typeface="Consolas"/>
              </a:rPr>
              <a:t> &amp; Riff!</a:t>
            </a:r>
          </a:p>
          <a:p>
            <a:pPr marL="457200" lvl="0" indent="-457200">
              <a:buClr>
                <a:schemeClr val="lt1"/>
              </a:buClr>
              <a:buSzPct val="100000"/>
              <a:buFont typeface="Consolas"/>
              <a:buChar char="•"/>
            </a:pPr>
            <a:r>
              <a:rPr lang="en-AU" sz="3200" dirty="0">
                <a:solidFill>
                  <a:schemeClr val="lt1"/>
                </a:solidFill>
                <a:latin typeface="Consolas"/>
                <a:ea typeface="Consolas"/>
                <a:cs typeface="Consolas"/>
                <a:sym typeface="Consolas"/>
              </a:rPr>
              <a:t>The committee: </a:t>
            </a:r>
            <a:r>
              <a:rPr lang="en-AU" sz="3200" dirty="0" err="1">
                <a:solidFill>
                  <a:schemeClr val="lt1"/>
                </a:solidFill>
                <a:latin typeface="Consolas"/>
                <a:ea typeface="Consolas"/>
                <a:cs typeface="Consolas"/>
                <a:sym typeface="Consolas"/>
              </a:rPr>
              <a:t>nidogski</a:t>
            </a:r>
            <a:r>
              <a:rPr lang="en-AU" sz="3200" dirty="0">
                <a:solidFill>
                  <a:schemeClr val="lt1"/>
                </a:solidFill>
                <a:latin typeface="Consolas"/>
                <a:ea typeface="Consolas"/>
                <a:cs typeface="Consolas"/>
                <a:sym typeface="Consolas"/>
              </a:rPr>
              <a:t> &amp; sudosammy</a:t>
            </a:r>
          </a:p>
          <a:p>
            <a:pPr marL="457200" lvl="0" indent="-457200">
              <a:buClr>
                <a:schemeClr val="lt1"/>
              </a:buClr>
              <a:buSzPct val="100000"/>
              <a:buFont typeface="Consolas"/>
              <a:buChar char="•"/>
            </a:pPr>
            <a:r>
              <a:rPr lang="en-AU" sz="3200" dirty="0">
                <a:solidFill>
                  <a:schemeClr val="lt1"/>
                </a:solidFill>
                <a:latin typeface="Consolas"/>
                <a:ea typeface="Consolas"/>
                <a:cs typeface="Consolas"/>
                <a:sym typeface="Consolas"/>
              </a:rPr>
              <a:t>Everyone who contributes!</a:t>
            </a:r>
          </a:p>
          <a:p>
            <a:pPr marL="0" marR="0" lvl="0" indent="0" algn="l" rtl="0">
              <a:lnSpc>
                <a:spcPct val="90000"/>
              </a:lnSpc>
              <a:spcBef>
                <a:spcPts val="1000"/>
              </a:spcBef>
              <a:buClr>
                <a:schemeClr val="lt1"/>
              </a:buClr>
              <a:buFont typeface="Arial"/>
              <a:buNone/>
            </a:pPr>
            <a:endParaRPr sz="3600" dirty="0">
              <a:solidFill>
                <a:schemeClr val="lt1"/>
              </a:solidFill>
              <a:latin typeface="Consolas"/>
              <a:ea typeface="Consolas"/>
              <a:cs typeface="Consolas"/>
              <a:sym typeface="Consolas"/>
            </a:endParaRPr>
          </a:p>
        </p:txBody>
      </p:sp>
      <p:pic>
        <p:nvPicPr>
          <p:cNvPr id="110" name="Shape 110"/>
          <p:cNvPicPr preferRelativeResize="0"/>
          <p:nvPr/>
        </p:nvPicPr>
        <p:blipFill rotWithShape="1">
          <a:blip r:embed="rId3">
            <a:alphaModFix/>
          </a:blip>
          <a:srcRect/>
          <a:stretch/>
        </p:blipFill>
        <p:spPr>
          <a:xfrm>
            <a:off x="10382492" y="4529428"/>
            <a:ext cx="1562700" cy="2051699"/>
          </a:xfrm>
          <a:prstGeom prst="rect">
            <a:avLst/>
          </a:prstGeom>
          <a:noFill/>
          <a:ln>
            <a:noFill/>
          </a:ln>
        </p:spPr>
      </p:pic>
      <p:pic>
        <p:nvPicPr>
          <p:cNvPr id="111" name="Shape 111"/>
          <p:cNvPicPr preferRelativeResize="0"/>
          <p:nvPr/>
        </p:nvPicPr>
        <p:blipFill rotWithShape="1">
          <a:blip r:embed="rId4">
            <a:alphaModFix/>
          </a:blip>
          <a:srcRect/>
          <a:stretch/>
        </p:blipFill>
        <p:spPr>
          <a:xfrm>
            <a:off x="10310959" y="522233"/>
            <a:ext cx="1880999" cy="3562500"/>
          </a:xfrm>
          <a:prstGeom prst="rect">
            <a:avLst/>
          </a:prstGeom>
          <a:noFill/>
          <a:ln>
            <a:noFill/>
          </a:ln>
        </p:spPr>
      </p:pic>
      <p:sp>
        <p:nvSpPr>
          <p:cNvPr id="113" name="Shape 113"/>
          <p:cNvSpPr/>
          <p:nvPr/>
        </p:nvSpPr>
        <p:spPr>
          <a:xfrm>
            <a:off x="0" y="6581000"/>
            <a:ext cx="12192000" cy="2768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0" name="Shape 110">
            <a:extLst>
              <a:ext uri="{FF2B5EF4-FFF2-40B4-BE49-F238E27FC236}">
                <a16:creationId xmlns:a16="http://schemas.microsoft.com/office/drawing/2014/main" id="{F1D10AFB-5742-8A40-9DEA-44380A6380AE}"/>
              </a:ext>
            </a:extLst>
          </p:cNvPr>
          <p:cNvPicPr preferRelativeResize="0"/>
          <p:nvPr/>
        </p:nvPicPr>
        <p:blipFill rotWithShape="1">
          <a:blip r:embed="rId3">
            <a:alphaModFix/>
          </a:blip>
          <a:srcRect/>
          <a:stretch/>
        </p:blipFill>
        <p:spPr>
          <a:xfrm>
            <a:off x="8748257" y="251763"/>
            <a:ext cx="1562700" cy="2051699"/>
          </a:xfrm>
          <a:prstGeom prst="rect">
            <a:avLst/>
          </a:prstGeom>
          <a:noFill/>
          <a:ln>
            <a:noFill/>
          </a:ln>
        </p:spPr>
      </p:pic>
      <p:sp>
        <p:nvSpPr>
          <p:cNvPr id="118" name="Shape 118"/>
          <p:cNvSpPr txBox="1"/>
          <p:nvPr/>
        </p:nvSpPr>
        <p:spPr>
          <a:xfrm>
            <a:off x="0" y="528718"/>
            <a:ext cx="12192000" cy="990599"/>
          </a:xfrm>
          <a:prstGeom prst="rect">
            <a:avLst/>
          </a:prstGeom>
          <a:solidFill>
            <a:srgbClr val="7F7F7F">
              <a:alpha val="17647"/>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19" name="Shape 11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lvl="0">
              <a:buClr>
                <a:schemeClr val="lt1"/>
              </a:buClr>
              <a:buSzPct val="25000"/>
            </a:pPr>
            <a:r>
              <a:rPr lang="en-AU" sz="4400" b="0" i="0" u="none" strike="noStrike" cap="none" baseline="0" dirty="0">
                <a:solidFill>
                  <a:schemeClr val="lt1"/>
                </a:solidFill>
                <a:latin typeface="Consolas"/>
                <a:ea typeface="Consolas"/>
                <a:cs typeface="Consolas"/>
                <a:sym typeface="Consolas"/>
              </a:rPr>
              <a:t>Speakers </a:t>
            </a:r>
            <a:r>
              <a:rPr lang="en-AU" sz="4400" dirty="0">
                <a:solidFill>
                  <a:schemeClr val="lt1"/>
                </a:solidFill>
                <a:latin typeface="Consolas"/>
                <a:ea typeface="Consolas"/>
                <a:cs typeface="Consolas"/>
                <a:sym typeface="Consolas"/>
              </a:rPr>
              <a:t>PER0x55</a:t>
            </a:r>
            <a:endParaRPr lang="en-AU" sz="4400" b="0" i="0" u="none" strike="noStrike" cap="none" baseline="0" dirty="0">
              <a:solidFill>
                <a:schemeClr val="lt1"/>
              </a:solidFill>
              <a:latin typeface="Consolas"/>
              <a:ea typeface="Consolas"/>
              <a:cs typeface="Consolas"/>
              <a:sym typeface="Consolas"/>
            </a:endParaRPr>
          </a:p>
        </p:txBody>
      </p:sp>
      <p:pic>
        <p:nvPicPr>
          <p:cNvPr id="122" name="Shape 122"/>
          <p:cNvPicPr preferRelativeResize="0"/>
          <p:nvPr/>
        </p:nvPicPr>
        <p:blipFill rotWithShape="1">
          <a:blip r:embed="rId4">
            <a:alphaModFix/>
          </a:blip>
          <a:srcRect/>
          <a:stretch/>
        </p:blipFill>
        <p:spPr>
          <a:xfrm>
            <a:off x="10310959" y="522233"/>
            <a:ext cx="1881039" cy="3562458"/>
          </a:xfrm>
          <a:prstGeom prst="rect">
            <a:avLst/>
          </a:prstGeom>
          <a:noFill/>
          <a:ln>
            <a:noFill/>
          </a:ln>
        </p:spPr>
      </p:pic>
      <p:sp>
        <p:nvSpPr>
          <p:cNvPr id="124" name="Shape 124"/>
          <p:cNvSpPr/>
          <p:nvPr/>
        </p:nvSpPr>
        <p:spPr>
          <a:xfrm>
            <a:off x="0" y="6581000"/>
            <a:ext cx="12192000" cy="2768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sp>
        <p:nvSpPr>
          <p:cNvPr id="120" name="Shape 120"/>
          <p:cNvSpPr txBox="1">
            <a:spLocks noGrp="1"/>
          </p:cNvSpPr>
          <p:nvPr>
            <p:ph type="body" idx="1"/>
          </p:nvPr>
        </p:nvSpPr>
        <p:spPr>
          <a:xfrm>
            <a:off x="246808" y="2309946"/>
            <a:ext cx="11584635" cy="4296289"/>
          </a:xfrm>
          <a:prstGeom prst="rect">
            <a:avLst/>
          </a:prstGeom>
          <a:noFill/>
          <a:ln>
            <a:noFill/>
          </a:ln>
        </p:spPr>
        <p:txBody>
          <a:bodyPr lIns="91425" tIns="45700" rIns="91425" bIns="45700" anchor="t" anchorCtr="0">
            <a:noAutofit/>
          </a:bodyPr>
          <a:lstStyle/>
          <a:p>
            <a:pPr algn="ctr"/>
            <a:r>
              <a:rPr lang="en-AU" sz="3200" dirty="0">
                <a:solidFill>
                  <a:schemeClr val="bg1"/>
                </a:solidFill>
              </a:rPr>
              <a:t>#1 - drunkrhin0 - android stuff</a:t>
            </a:r>
            <a:br>
              <a:rPr lang="en-AU" sz="6000" dirty="0">
                <a:solidFill>
                  <a:schemeClr val="bg1"/>
                </a:solidFill>
              </a:rPr>
            </a:br>
            <a:br>
              <a:rPr lang="en-AU" sz="4400" dirty="0">
                <a:solidFill>
                  <a:schemeClr val="bg1"/>
                </a:solidFill>
              </a:rPr>
            </a:br>
            <a:r>
              <a:rPr lang="en-AU" sz="3200" dirty="0">
                <a:solidFill>
                  <a:schemeClr val="bg1"/>
                </a:solidFill>
              </a:rPr>
              <a:t>Synopsis:</a:t>
            </a:r>
            <a:r>
              <a:rPr lang="en-AU" sz="6000" dirty="0">
                <a:solidFill>
                  <a:schemeClr val="bg1"/>
                </a:solidFill>
              </a:rPr>
              <a:t> </a:t>
            </a:r>
            <a:r>
              <a:rPr lang="en-AU" sz="3200" dirty="0">
                <a:solidFill>
                  <a:schemeClr val="bg1"/>
                </a:solidFill>
              </a:rPr>
              <a:t>“I had to learn how to android </a:t>
            </a:r>
            <a:r>
              <a:rPr lang="en-AU" sz="3200" dirty="0" err="1">
                <a:solidFill>
                  <a:schemeClr val="bg1"/>
                </a:solidFill>
              </a:rPr>
              <a:t>pentest</a:t>
            </a:r>
            <a:r>
              <a:rPr lang="en-AU" sz="3200" dirty="0">
                <a:solidFill>
                  <a:schemeClr val="bg1"/>
                </a:solidFill>
              </a:rPr>
              <a:t> so </a:t>
            </a:r>
            <a:r>
              <a:rPr lang="en-AU" sz="3200" dirty="0" err="1">
                <a:solidFill>
                  <a:schemeClr val="bg1"/>
                </a:solidFill>
              </a:rPr>
              <a:t>i</a:t>
            </a:r>
            <a:r>
              <a:rPr lang="en-AU" sz="3200" dirty="0">
                <a:solidFill>
                  <a:schemeClr val="bg1"/>
                </a:solidFill>
              </a:rPr>
              <a:t> did it by watching a bunch of </a:t>
            </a:r>
            <a:r>
              <a:rPr lang="en-AU" sz="3200" dirty="0" err="1">
                <a:solidFill>
                  <a:schemeClr val="bg1"/>
                </a:solidFill>
              </a:rPr>
              <a:t>youtube</a:t>
            </a:r>
            <a:r>
              <a:rPr lang="en-AU" sz="3200" dirty="0">
                <a:solidFill>
                  <a:schemeClr val="bg1"/>
                </a:solidFill>
              </a:rPr>
              <a:t> videos this is what </a:t>
            </a:r>
            <a:r>
              <a:rPr lang="en-AU" sz="3200" dirty="0" err="1">
                <a:solidFill>
                  <a:schemeClr val="bg1"/>
                </a:solidFill>
              </a:rPr>
              <a:t>i</a:t>
            </a:r>
            <a:r>
              <a:rPr lang="en-AU" sz="3200" dirty="0">
                <a:solidFill>
                  <a:schemeClr val="bg1"/>
                </a:solidFill>
              </a:rPr>
              <a:t> learnt”</a:t>
            </a:r>
            <a:endParaRPr lang="en-AU" sz="6000" dirty="0">
              <a:solidFill>
                <a:schemeClr val="bg1"/>
              </a:solidFill>
            </a:endParaRPr>
          </a:p>
          <a:p>
            <a:pPr algn="ctr"/>
            <a:br>
              <a:rPr lang="en-AU" sz="2000" dirty="0">
                <a:solidFill>
                  <a:schemeClr val="bg1"/>
                </a:solidFill>
              </a:rPr>
            </a:br>
            <a:r>
              <a:rPr lang="en-AU" sz="3200" dirty="0">
                <a:solidFill>
                  <a:schemeClr val="bg1"/>
                </a:solidFill>
              </a:rPr>
              <a:t>Bio:</a:t>
            </a:r>
            <a:r>
              <a:rPr lang="en-AU" sz="6000" dirty="0">
                <a:solidFill>
                  <a:schemeClr val="bg1"/>
                </a:solidFill>
              </a:rPr>
              <a:t> </a:t>
            </a:r>
            <a:r>
              <a:rPr lang="en-AU" sz="3200" dirty="0">
                <a:solidFill>
                  <a:schemeClr val="bg1"/>
                </a:solidFill>
              </a:rPr>
              <a:t>drunkrhin0 is very nice and helpful</a:t>
            </a:r>
            <a:endParaRPr lang="en-AU" sz="4400" dirty="0">
              <a:solidFill>
                <a:schemeClr val="bg1"/>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0" name="Shape 110">
            <a:extLst>
              <a:ext uri="{FF2B5EF4-FFF2-40B4-BE49-F238E27FC236}">
                <a16:creationId xmlns:a16="http://schemas.microsoft.com/office/drawing/2014/main" id="{F1D10AFB-5742-8A40-9DEA-44380A6380AE}"/>
              </a:ext>
            </a:extLst>
          </p:cNvPr>
          <p:cNvPicPr preferRelativeResize="0"/>
          <p:nvPr/>
        </p:nvPicPr>
        <p:blipFill rotWithShape="1">
          <a:blip r:embed="rId3">
            <a:alphaModFix/>
          </a:blip>
          <a:srcRect/>
          <a:stretch/>
        </p:blipFill>
        <p:spPr>
          <a:xfrm>
            <a:off x="8748257" y="251763"/>
            <a:ext cx="1562700" cy="2051699"/>
          </a:xfrm>
          <a:prstGeom prst="rect">
            <a:avLst/>
          </a:prstGeom>
          <a:noFill/>
          <a:ln>
            <a:noFill/>
          </a:ln>
        </p:spPr>
      </p:pic>
      <p:sp>
        <p:nvSpPr>
          <p:cNvPr id="118" name="Shape 118"/>
          <p:cNvSpPr txBox="1"/>
          <p:nvPr/>
        </p:nvSpPr>
        <p:spPr>
          <a:xfrm>
            <a:off x="0" y="528718"/>
            <a:ext cx="12192000" cy="990599"/>
          </a:xfrm>
          <a:prstGeom prst="rect">
            <a:avLst/>
          </a:prstGeom>
          <a:solidFill>
            <a:srgbClr val="7F7F7F">
              <a:alpha val="17647"/>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19" name="Shape 11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lvl="0">
              <a:buClr>
                <a:schemeClr val="lt1"/>
              </a:buClr>
              <a:buSzPct val="25000"/>
            </a:pPr>
            <a:r>
              <a:rPr lang="en-AU" sz="4400" b="0" i="0" u="none" strike="noStrike" cap="none" baseline="0" dirty="0">
                <a:solidFill>
                  <a:schemeClr val="lt1"/>
                </a:solidFill>
                <a:latin typeface="Consolas"/>
                <a:ea typeface="Consolas"/>
                <a:cs typeface="Consolas"/>
                <a:sym typeface="Consolas"/>
              </a:rPr>
              <a:t>Speakers </a:t>
            </a:r>
            <a:r>
              <a:rPr lang="en-AU" sz="4400" dirty="0">
                <a:solidFill>
                  <a:schemeClr val="lt1"/>
                </a:solidFill>
                <a:latin typeface="Consolas"/>
                <a:ea typeface="Consolas"/>
                <a:cs typeface="Consolas"/>
                <a:sym typeface="Consolas"/>
              </a:rPr>
              <a:t>PER0x55</a:t>
            </a:r>
            <a:endParaRPr lang="en-AU" sz="4400" b="0" i="0" u="none" strike="noStrike" cap="none" baseline="0" dirty="0">
              <a:solidFill>
                <a:schemeClr val="lt1"/>
              </a:solidFill>
              <a:latin typeface="Consolas"/>
              <a:ea typeface="Consolas"/>
              <a:cs typeface="Consolas"/>
              <a:sym typeface="Consolas"/>
            </a:endParaRPr>
          </a:p>
        </p:txBody>
      </p:sp>
      <p:pic>
        <p:nvPicPr>
          <p:cNvPr id="122" name="Shape 122"/>
          <p:cNvPicPr preferRelativeResize="0"/>
          <p:nvPr/>
        </p:nvPicPr>
        <p:blipFill rotWithShape="1">
          <a:blip r:embed="rId4">
            <a:alphaModFix/>
          </a:blip>
          <a:srcRect/>
          <a:stretch/>
        </p:blipFill>
        <p:spPr>
          <a:xfrm>
            <a:off x="10310959" y="522233"/>
            <a:ext cx="1881039" cy="3562458"/>
          </a:xfrm>
          <a:prstGeom prst="rect">
            <a:avLst/>
          </a:prstGeom>
          <a:noFill/>
          <a:ln>
            <a:noFill/>
          </a:ln>
        </p:spPr>
      </p:pic>
      <p:sp>
        <p:nvSpPr>
          <p:cNvPr id="124" name="Shape 124"/>
          <p:cNvSpPr/>
          <p:nvPr/>
        </p:nvSpPr>
        <p:spPr>
          <a:xfrm>
            <a:off x="0" y="6581000"/>
            <a:ext cx="12192000" cy="2768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sp>
        <p:nvSpPr>
          <p:cNvPr id="120" name="Shape 120"/>
          <p:cNvSpPr txBox="1">
            <a:spLocks noGrp="1"/>
          </p:cNvSpPr>
          <p:nvPr>
            <p:ph type="body" idx="1"/>
          </p:nvPr>
        </p:nvSpPr>
        <p:spPr>
          <a:xfrm>
            <a:off x="246808" y="2309946"/>
            <a:ext cx="11584635" cy="4296289"/>
          </a:xfrm>
          <a:prstGeom prst="rect">
            <a:avLst/>
          </a:prstGeom>
          <a:noFill/>
          <a:ln>
            <a:noFill/>
          </a:ln>
        </p:spPr>
        <p:txBody>
          <a:bodyPr lIns="91425" tIns="45700" rIns="91425" bIns="45700" anchor="t" anchorCtr="0">
            <a:noAutofit/>
          </a:bodyPr>
          <a:lstStyle/>
          <a:p>
            <a:pPr algn="ctr"/>
            <a:r>
              <a:rPr lang="en-AU" sz="2400" dirty="0">
                <a:solidFill>
                  <a:schemeClr val="bg1"/>
                </a:solidFill>
              </a:rPr>
              <a:t>#2 - Eric - Keeping WA safe</a:t>
            </a:r>
            <a:br>
              <a:rPr lang="en-AU" sz="4800" dirty="0">
                <a:solidFill>
                  <a:schemeClr val="bg1"/>
                </a:solidFill>
              </a:rPr>
            </a:br>
            <a:br>
              <a:rPr lang="en-AU" sz="1600" dirty="0">
                <a:solidFill>
                  <a:schemeClr val="bg1"/>
                </a:solidFill>
              </a:rPr>
            </a:br>
            <a:r>
              <a:rPr lang="en-AU" sz="2400" dirty="0">
                <a:solidFill>
                  <a:schemeClr val="bg1"/>
                </a:solidFill>
              </a:rPr>
              <a:t>Synopsis:</a:t>
            </a:r>
            <a:r>
              <a:rPr lang="en-AU" sz="4800" dirty="0">
                <a:solidFill>
                  <a:schemeClr val="bg1"/>
                </a:solidFill>
              </a:rPr>
              <a:t> </a:t>
            </a:r>
            <a:r>
              <a:rPr lang="en-AU" sz="2400" dirty="0">
                <a:solidFill>
                  <a:schemeClr val="bg1"/>
                </a:solidFill>
              </a:rPr>
              <a:t>Contact tracing apps have recently risen in popularity with QR codes springing up all over the place. Fresh off the back of a coordinated disclosure, let's dive into a journey </a:t>
            </a:r>
            <a:r>
              <a:rPr lang="en-AU" sz="2400" dirty="0" err="1">
                <a:solidFill>
                  <a:schemeClr val="bg1"/>
                </a:solidFill>
              </a:rPr>
              <a:t>pentesting</a:t>
            </a:r>
            <a:r>
              <a:rPr lang="en-AU" sz="2400" dirty="0">
                <a:solidFill>
                  <a:schemeClr val="bg1"/>
                </a:solidFill>
              </a:rPr>
              <a:t> a government mandated contact tracing system.</a:t>
            </a:r>
            <a:br>
              <a:rPr lang="en-AU" sz="4800" dirty="0">
                <a:solidFill>
                  <a:schemeClr val="bg1"/>
                </a:solidFill>
              </a:rPr>
            </a:br>
            <a:br>
              <a:rPr lang="en-AU" sz="1600" dirty="0">
                <a:solidFill>
                  <a:schemeClr val="bg1"/>
                </a:solidFill>
              </a:rPr>
            </a:br>
            <a:r>
              <a:rPr lang="en-AU" sz="2400" dirty="0">
                <a:solidFill>
                  <a:schemeClr val="bg1"/>
                </a:solidFill>
              </a:rPr>
              <a:t>Bio:</a:t>
            </a:r>
            <a:r>
              <a:rPr lang="en-AU" sz="4800" dirty="0">
                <a:solidFill>
                  <a:schemeClr val="bg1"/>
                </a:solidFill>
              </a:rPr>
              <a:t> </a:t>
            </a:r>
            <a:r>
              <a:rPr lang="en-AU" sz="2400" dirty="0">
                <a:solidFill>
                  <a:schemeClr val="bg1"/>
                </a:solidFill>
              </a:rPr>
              <a:t>Eric's been running software engineering teams for a while now and has watched his systems being torn apart by </a:t>
            </a:r>
            <a:r>
              <a:rPr lang="en-AU" sz="2400" dirty="0" err="1">
                <a:solidFill>
                  <a:schemeClr val="bg1"/>
                </a:solidFill>
              </a:rPr>
              <a:t>pentesters</a:t>
            </a:r>
            <a:r>
              <a:rPr lang="en-AU" sz="2400" dirty="0">
                <a:solidFill>
                  <a:schemeClr val="bg1"/>
                </a:solidFill>
              </a:rPr>
              <a:t> in lots of weird and wonderful ways. In a true case of "if you can't beat them, join them" Eric now runs the Information Security capability at Cash Converters where he applies an engineering mindset to improving organisational security posture.</a:t>
            </a:r>
            <a:endParaRPr lang="en-AU" sz="6600" dirty="0">
              <a:solidFill>
                <a:schemeClr val="bg1"/>
              </a:solidFill>
            </a:endParaRPr>
          </a:p>
        </p:txBody>
      </p:sp>
    </p:spTree>
    <p:extLst>
      <p:ext uri="{BB962C8B-B14F-4D97-AF65-F5344CB8AC3E}">
        <p14:creationId xmlns:p14="http://schemas.microsoft.com/office/powerpoint/2010/main" val="1987782077"/>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sp>
        <p:nvSpPr>
          <p:cNvPr id="140" name="Shape 140"/>
          <p:cNvSpPr txBox="1"/>
          <p:nvPr/>
        </p:nvSpPr>
        <p:spPr>
          <a:xfrm>
            <a:off x="0" y="522233"/>
            <a:ext cx="12192000" cy="990599"/>
          </a:xfrm>
          <a:prstGeom prst="rect">
            <a:avLst/>
          </a:prstGeom>
          <a:solidFill>
            <a:srgbClr val="7F7F7F">
              <a:alpha val="17647"/>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41" name="Shape 14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lvl="0">
              <a:buClr>
                <a:schemeClr val="lt1"/>
              </a:buClr>
              <a:buSzPct val="25000"/>
            </a:pPr>
            <a:r>
              <a:rPr lang="en-AU" sz="4400" b="0" i="0" u="none" strike="noStrike" cap="none" baseline="0" dirty="0" err="1">
                <a:solidFill>
                  <a:schemeClr val="lt1"/>
                </a:solidFill>
                <a:latin typeface="Consolas"/>
                <a:ea typeface="Consolas"/>
                <a:cs typeface="Consolas"/>
                <a:sym typeface="Consolas"/>
              </a:rPr>
              <a:t>SecTalks</a:t>
            </a:r>
            <a:r>
              <a:rPr lang="en-AU" sz="4400" b="0" i="0" u="none" strike="noStrike" cap="none" baseline="0" dirty="0">
                <a:solidFill>
                  <a:schemeClr val="lt1"/>
                </a:solidFill>
                <a:latin typeface="Consolas"/>
                <a:ea typeface="Consolas"/>
                <a:cs typeface="Consolas"/>
                <a:sym typeface="Consolas"/>
              </a:rPr>
              <a:t> </a:t>
            </a:r>
            <a:r>
              <a:rPr lang="en-AU" sz="4400" dirty="0">
                <a:solidFill>
                  <a:schemeClr val="lt1"/>
                </a:solidFill>
                <a:latin typeface="Consolas"/>
                <a:ea typeface="Consolas"/>
                <a:cs typeface="Consolas"/>
                <a:sym typeface="Consolas"/>
              </a:rPr>
              <a:t>PER0x56</a:t>
            </a:r>
            <a:endParaRPr lang="en-AU" sz="4400" b="0" i="0" u="none" strike="noStrike" cap="none" baseline="0" dirty="0">
              <a:solidFill>
                <a:schemeClr val="lt1"/>
              </a:solidFill>
              <a:latin typeface="Consolas"/>
              <a:ea typeface="Consolas"/>
              <a:cs typeface="Consolas"/>
              <a:sym typeface="Consolas"/>
            </a:endParaRPr>
          </a:p>
        </p:txBody>
      </p:sp>
      <p:sp>
        <p:nvSpPr>
          <p:cNvPr id="142" name="Shape 142"/>
          <p:cNvSpPr txBox="1">
            <a:spLocks noGrp="1"/>
          </p:cNvSpPr>
          <p:nvPr>
            <p:ph type="body" idx="1"/>
          </p:nvPr>
        </p:nvSpPr>
        <p:spPr>
          <a:xfrm>
            <a:off x="838199" y="1512832"/>
            <a:ext cx="9472757" cy="4664131"/>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1"/>
              </a:buClr>
              <a:buSzPct val="25000"/>
              <a:buFont typeface="Arial"/>
              <a:buNone/>
            </a:pPr>
            <a:r>
              <a:rPr lang="en-AU" sz="3600" b="0" i="0" u="none" strike="noStrike" cap="none" baseline="0" dirty="0">
                <a:solidFill>
                  <a:schemeClr val="lt1"/>
                </a:solidFill>
                <a:latin typeface="Consolas"/>
                <a:ea typeface="Consolas"/>
                <a:cs typeface="Consolas"/>
                <a:sym typeface="Consolas"/>
              </a:rPr>
              <a:t>Date: </a:t>
            </a:r>
            <a:r>
              <a:rPr lang="en-AU" sz="3600" b="1" i="0" u="none" strike="noStrike" cap="none" baseline="0" dirty="0">
                <a:solidFill>
                  <a:schemeClr val="lt1"/>
                </a:solidFill>
                <a:latin typeface="Consolas"/>
                <a:ea typeface="Consolas"/>
                <a:cs typeface="Consolas"/>
                <a:sym typeface="Consolas"/>
              </a:rPr>
              <a:t>????</a:t>
            </a:r>
          </a:p>
          <a:p>
            <a:pPr marL="0" marR="0" lvl="0" indent="0" algn="l" rtl="0">
              <a:lnSpc>
                <a:spcPct val="90000"/>
              </a:lnSpc>
              <a:spcBef>
                <a:spcPts val="0"/>
              </a:spcBef>
              <a:buClr>
                <a:schemeClr val="lt1"/>
              </a:buClr>
              <a:buSzPct val="25000"/>
              <a:buFont typeface="Arial"/>
              <a:buNone/>
            </a:pPr>
            <a:r>
              <a:rPr lang="en-AU" sz="2400" b="1" dirty="0">
                <a:solidFill>
                  <a:schemeClr val="lt1"/>
                </a:solidFill>
                <a:latin typeface="Consolas"/>
                <a:ea typeface="Consolas"/>
                <a:cs typeface="Consolas"/>
                <a:sym typeface="Consolas"/>
              </a:rPr>
              <a:t>(</a:t>
            </a:r>
            <a:r>
              <a:rPr lang="en-AU" sz="2400" b="1" strike="sngStrike" dirty="0">
                <a:solidFill>
                  <a:schemeClr val="lt1"/>
                </a:solidFill>
                <a:latin typeface="Consolas"/>
                <a:ea typeface="Consolas"/>
                <a:cs typeface="Consolas"/>
                <a:sym typeface="Consolas"/>
              </a:rPr>
              <a:t>the </a:t>
            </a:r>
            <a:r>
              <a:rPr lang="en-AU" sz="2400" b="1" strike="sngStrike" dirty="0" err="1">
                <a:solidFill>
                  <a:schemeClr val="lt1"/>
                </a:solidFill>
                <a:latin typeface="Consolas"/>
                <a:ea typeface="Consolas"/>
                <a:cs typeface="Consolas"/>
                <a:sym typeface="Consolas"/>
              </a:rPr>
              <a:t>randomest</a:t>
            </a:r>
            <a:r>
              <a:rPr lang="en-AU" sz="2400" b="1" strike="sngStrike" dirty="0">
                <a:solidFill>
                  <a:schemeClr val="lt1"/>
                </a:solidFill>
                <a:latin typeface="Consolas"/>
                <a:ea typeface="Consolas"/>
                <a:cs typeface="Consolas"/>
                <a:sym typeface="Consolas"/>
              </a:rPr>
              <a:t> day of every month</a:t>
            </a:r>
            <a:r>
              <a:rPr lang="en-AU" sz="2400" b="1" dirty="0">
                <a:solidFill>
                  <a:schemeClr val="lt1"/>
                </a:solidFill>
                <a:latin typeface="Consolas"/>
                <a:ea typeface="Consolas"/>
                <a:cs typeface="Consolas"/>
                <a:sym typeface="Consolas"/>
              </a:rPr>
              <a:t>)</a:t>
            </a:r>
          </a:p>
          <a:p>
            <a:pPr marL="0" marR="0" lvl="0" indent="0" algn="l" rtl="0">
              <a:lnSpc>
                <a:spcPct val="90000"/>
              </a:lnSpc>
              <a:spcBef>
                <a:spcPts val="0"/>
              </a:spcBef>
              <a:buClr>
                <a:schemeClr val="lt1"/>
              </a:buClr>
              <a:buSzPct val="25000"/>
              <a:buFont typeface="Arial"/>
              <a:buNone/>
            </a:pPr>
            <a:endParaRPr sz="1100" b="0" i="0" u="none" strike="noStrike" cap="none" baseline="0" dirty="0">
              <a:solidFill>
                <a:schemeClr val="lt1"/>
              </a:solidFill>
              <a:latin typeface="Consolas"/>
              <a:ea typeface="Consolas"/>
              <a:cs typeface="Consolas"/>
              <a:sym typeface="Consolas"/>
            </a:endParaRPr>
          </a:p>
          <a:p>
            <a:pPr marL="0" lvl="0" indent="0">
              <a:buClr>
                <a:schemeClr val="lt1"/>
              </a:buClr>
              <a:buSzPct val="25000"/>
              <a:buNone/>
            </a:pPr>
            <a:r>
              <a:rPr lang="en-AU" sz="3600" b="0" i="0" u="none" strike="noStrike" cap="none" baseline="0" dirty="0">
                <a:solidFill>
                  <a:schemeClr val="lt1"/>
                </a:solidFill>
                <a:latin typeface="Consolas"/>
                <a:ea typeface="Consolas"/>
                <a:cs typeface="Consolas"/>
                <a:sym typeface="Consolas"/>
              </a:rPr>
              <a:t>Speaker: </a:t>
            </a:r>
            <a:r>
              <a:rPr lang="en-AU" sz="3600" b="1" dirty="0">
                <a:solidFill>
                  <a:schemeClr val="lt1"/>
                </a:solidFill>
                <a:latin typeface="Consolas"/>
                <a:ea typeface="Consolas"/>
                <a:cs typeface="Consolas"/>
                <a:sym typeface="Consolas"/>
              </a:rPr>
              <a:t>??? </a:t>
            </a:r>
            <a:r>
              <a:rPr lang="en-AU" sz="3600" b="1" dirty="0">
                <a:solidFill>
                  <a:schemeClr val="lt1"/>
                </a:solidFill>
                <a:latin typeface="Consolas"/>
                <a:ea typeface="Consolas"/>
                <a:cs typeface="Consolas"/>
                <a:sym typeface="Wingdings" panose="05000000000000000000" pitchFamily="2" charset="2"/>
              </a:rPr>
              <a:t> This could be you!</a:t>
            </a:r>
            <a:endParaRPr lang="en-AU" sz="3600" b="1" dirty="0">
              <a:solidFill>
                <a:schemeClr val="lt1"/>
              </a:solidFill>
              <a:latin typeface="Consolas"/>
              <a:ea typeface="Consolas"/>
              <a:cs typeface="Consolas"/>
              <a:sym typeface="Consolas"/>
            </a:endParaRPr>
          </a:p>
          <a:p>
            <a:pPr marL="0" marR="0" lvl="0" indent="0" algn="l" rtl="0">
              <a:lnSpc>
                <a:spcPct val="90000"/>
              </a:lnSpc>
              <a:spcBef>
                <a:spcPts val="1000"/>
              </a:spcBef>
              <a:buClr>
                <a:schemeClr val="lt1"/>
              </a:buClr>
              <a:buSzPct val="25000"/>
              <a:buFont typeface="Arial"/>
              <a:buNone/>
            </a:pPr>
            <a:r>
              <a:rPr lang="en-AU" sz="3600" b="0" i="0" u="none" strike="noStrike" cap="none" baseline="0" dirty="0">
                <a:solidFill>
                  <a:schemeClr val="lt1"/>
                </a:solidFill>
                <a:latin typeface="Consolas"/>
                <a:ea typeface="Consolas"/>
                <a:cs typeface="Consolas"/>
                <a:sym typeface="Consolas"/>
              </a:rPr>
              <a:t>Title: </a:t>
            </a:r>
            <a:r>
              <a:rPr lang="en-AU" sz="3600" b="1" dirty="0">
                <a:solidFill>
                  <a:schemeClr val="lt1"/>
                </a:solidFill>
                <a:latin typeface="Consolas"/>
                <a:ea typeface="Consolas"/>
                <a:cs typeface="Consolas"/>
                <a:sym typeface="Consolas"/>
              </a:rPr>
              <a:t>??? </a:t>
            </a:r>
            <a:r>
              <a:rPr lang="en-AU" sz="3600" b="1" dirty="0">
                <a:solidFill>
                  <a:schemeClr val="lt1"/>
                </a:solidFill>
                <a:latin typeface="Consolas"/>
                <a:ea typeface="Consolas"/>
                <a:cs typeface="Consolas"/>
                <a:sym typeface="Wingdings" panose="05000000000000000000" pitchFamily="2" charset="2"/>
              </a:rPr>
              <a:t> This could be anything!</a:t>
            </a:r>
            <a:endParaRPr lang="en-AU" sz="3600" b="1" dirty="0">
              <a:solidFill>
                <a:schemeClr val="lt1"/>
              </a:solidFill>
              <a:latin typeface="Consolas"/>
              <a:ea typeface="Consolas"/>
              <a:cs typeface="Consolas"/>
              <a:sym typeface="Consolas"/>
            </a:endParaRPr>
          </a:p>
          <a:p>
            <a:pPr marL="0" marR="0" lvl="0" indent="0" algn="l" rtl="0">
              <a:lnSpc>
                <a:spcPct val="90000"/>
              </a:lnSpc>
              <a:spcBef>
                <a:spcPts val="1000"/>
              </a:spcBef>
              <a:buClr>
                <a:schemeClr val="lt1"/>
              </a:buClr>
              <a:buSzPct val="25000"/>
              <a:buFont typeface="Arial"/>
              <a:buNone/>
            </a:pPr>
            <a:endParaRPr lang="en-AU" sz="3600" b="0" i="0" u="none" strike="noStrike" cap="none" baseline="0" dirty="0">
              <a:solidFill>
                <a:schemeClr val="lt1"/>
              </a:solidFill>
              <a:latin typeface="Consolas"/>
              <a:ea typeface="Consolas"/>
              <a:cs typeface="Consolas"/>
              <a:sym typeface="Consolas"/>
            </a:endParaRPr>
          </a:p>
          <a:p>
            <a:pPr marL="0" lvl="0" indent="0">
              <a:buClr>
                <a:schemeClr val="lt1"/>
              </a:buClr>
              <a:buSzPct val="25000"/>
              <a:buNone/>
            </a:pPr>
            <a:r>
              <a:rPr lang="en-AU" sz="3600" u="sng" dirty="0">
                <a:solidFill>
                  <a:schemeClr val="lt1"/>
                </a:solidFill>
                <a:latin typeface="Consolas"/>
                <a:ea typeface="Consolas"/>
                <a:cs typeface="Consolas"/>
                <a:sym typeface="Consolas"/>
              </a:rPr>
              <a:t>https://</a:t>
            </a:r>
            <a:r>
              <a:rPr lang="en-AU" sz="3600" u="sng" dirty="0" err="1">
                <a:solidFill>
                  <a:schemeClr val="lt1"/>
                </a:solidFill>
                <a:latin typeface="Consolas"/>
                <a:ea typeface="Consolas"/>
                <a:cs typeface="Consolas"/>
                <a:sym typeface="Consolas"/>
              </a:rPr>
              <a:t>goo.gl</a:t>
            </a:r>
            <a:r>
              <a:rPr lang="en-AU" sz="3600" u="sng" dirty="0">
                <a:solidFill>
                  <a:schemeClr val="lt1"/>
                </a:solidFill>
                <a:latin typeface="Consolas"/>
                <a:ea typeface="Consolas"/>
                <a:cs typeface="Consolas"/>
                <a:sym typeface="Consolas"/>
              </a:rPr>
              <a:t>/4FT53i</a:t>
            </a:r>
            <a:endParaRPr lang="en-AU" sz="3600" b="0" i="0" u="sng" strike="noStrike" cap="none" baseline="0" dirty="0">
              <a:solidFill>
                <a:schemeClr val="lt1"/>
              </a:solidFill>
              <a:latin typeface="Consolas"/>
              <a:ea typeface="Consolas"/>
              <a:cs typeface="Consolas"/>
              <a:sym typeface="Consolas"/>
            </a:endParaRPr>
          </a:p>
        </p:txBody>
      </p:sp>
      <p:pic>
        <p:nvPicPr>
          <p:cNvPr id="143" name="Shape 143"/>
          <p:cNvPicPr preferRelativeResize="0"/>
          <p:nvPr/>
        </p:nvPicPr>
        <p:blipFill rotWithShape="1">
          <a:blip r:embed="rId3">
            <a:alphaModFix/>
          </a:blip>
          <a:srcRect/>
          <a:stretch/>
        </p:blipFill>
        <p:spPr>
          <a:xfrm>
            <a:off x="10382492" y="4529428"/>
            <a:ext cx="1562580" cy="2051571"/>
          </a:xfrm>
          <a:prstGeom prst="rect">
            <a:avLst/>
          </a:prstGeom>
          <a:noFill/>
          <a:ln>
            <a:noFill/>
          </a:ln>
        </p:spPr>
      </p:pic>
      <p:pic>
        <p:nvPicPr>
          <p:cNvPr id="144" name="Shape 144"/>
          <p:cNvPicPr preferRelativeResize="0"/>
          <p:nvPr/>
        </p:nvPicPr>
        <p:blipFill rotWithShape="1">
          <a:blip r:embed="rId4">
            <a:alphaModFix/>
          </a:blip>
          <a:srcRect/>
          <a:stretch/>
        </p:blipFill>
        <p:spPr>
          <a:xfrm>
            <a:off x="10310959" y="522233"/>
            <a:ext cx="1881039" cy="3562458"/>
          </a:xfrm>
          <a:prstGeom prst="rect">
            <a:avLst/>
          </a:prstGeom>
          <a:noFill/>
          <a:ln>
            <a:noFill/>
          </a:ln>
        </p:spPr>
      </p:pic>
      <p:sp>
        <p:nvSpPr>
          <p:cNvPr id="146" name="Shape 146"/>
          <p:cNvSpPr/>
          <p:nvPr/>
        </p:nvSpPr>
        <p:spPr>
          <a:xfrm>
            <a:off x="0" y="6581000"/>
            <a:ext cx="12192000" cy="2768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pic>
        <p:nvPicPr>
          <p:cNvPr id="3" name="Picture 2" descr="A picture containing drawing&#10;&#10;Description automatically generated">
            <a:extLst>
              <a:ext uri="{FF2B5EF4-FFF2-40B4-BE49-F238E27FC236}">
                <a16:creationId xmlns:a16="http://schemas.microsoft.com/office/drawing/2014/main" id="{B87590A8-E2AB-0A4A-AD4F-C2F0DCAA272E}"/>
              </a:ext>
            </a:extLst>
          </p:cNvPr>
          <p:cNvPicPr>
            <a:picLocks noChangeAspect="1"/>
          </p:cNvPicPr>
          <p:nvPr/>
        </p:nvPicPr>
        <p:blipFill>
          <a:blip r:embed="rId5"/>
          <a:stretch>
            <a:fillRect/>
          </a:stretch>
        </p:blipFill>
        <p:spPr>
          <a:xfrm>
            <a:off x="9251646" y="3986133"/>
            <a:ext cx="2693426" cy="2693426"/>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2"/>
        <p:cNvGrpSpPr/>
        <p:nvPr/>
      </p:nvGrpSpPr>
      <p:grpSpPr>
        <a:xfrm>
          <a:off x="0" y="0"/>
          <a:ext cx="0" cy="0"/>
          <a:chOff x="0" y="0"/>
          <a:chExt cx="0" cy="0"/>
        </a:xfrm>
      </p:grpSpPr>
      <p:sp>
        <p:nvSpPr>
          <p:cNvPr id="163" name="Shape 163"/>
          <p:cNvSpPr txBox="1"/>
          <p:nvPr/>
        </p:nvSpPr>
        <p:spPr>
          <a:xfrm>
            <a:off x="0" y="522233"/>
            <a:ext cx="12192000" cy="990599"/>
          </a:xfrm>
          <a:prstGeom prst="rect">
            <a:avLst/>
          </a:prstGeom>
          <a:solidFill>
            <a:srgbClr val="7F7F7F">
              <a:alpha val="17647"/>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64" name="Shape 16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AU" sz="4400" b="0" i="0" u="none" strike="noStrike" cap="none" baseline="0" dirty="0">
                <a:solidFill>
                  <a:schemeClr val="lt1"/>
                </a:solidFill>
                <a:latin typeface="Consolas"/>
                <a:ea typeface="Consolas"/>
                <a:cs typeface="Consolas"/>
                <a:sym typeface="Consolas"/>
              </a:rPr>
              <a:t>Stay in touch </a:t>
            </a:r>
          </a:p>
        </p:txBody>
      </p:sp>
      <p:sp>
        <p:nvSpPr>
          <p:cNvPr id="165" name="Shape 165"/>
          <p:cNvSpPr txBox="1">
            <a:spLocks noGrp="1"/>
          </p:cNvSpPr>
          <p:nvPr>
            <p:ph type="body" idx="1"/>
          </p:nvPr>
        </p:nvSpPr>
        <p:spPr>
          <a:xfrm>
            <a:off x="1660966" y="1825625"/>
            <a:ext cx="9692833" cy="4351338"/>
          </a:xfrm>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lt1"/>
              </a:buClr>
              <a:buSzPct val="25000"/>
              <a:buFont typeface="Arial"/>
              <a:buNone/>
            </a:pPr>
            <a:r>
              <a:rPr lang="en-AU" sz="2500" b="1" i="0" u="none" strike="noStrike" cap="none" baseline="0" dirty="0">
                <a:solidFill>
                  <a:schemeClr val="lt1"/>
                </a:solidFill>
                <a:latin typeface="Consolas"/>
                <a:ea typeface="Consolas"/>
                <a:cs typeface="Consolas"/>
                <a:sym typeface="Consolas"/>
              </a:rPr>
              <a:t>IRC / SLACK</a:t>
            </a:r>
          </a:p>
          <a:p>
            <a:pPr marL="0" marR="0" lvl="0" indent="0" algn="l" rtl="0">
              <a:lnSpc>
                <a:spcPct val="75000"/>
              </a:lnSpc>
              <a:spcBef>
                <a:spcPts val="1000"/>
              </a:spcBef>
              <a:buClr>
                <a:schemeClr val="lt1"/>
              </a:buClr>
              <a:buSzPct val="25000"/>
              <a:buFont typeface="Arial"/>
              <a:buNone/>
            </a:pPr>
            <a:r>
              <a:rPr lang="en-AU" sz="2500" b="0" i="0" u="none" strike="noStrike" cap="none" baseline="0" dirty="0">
                <a:solidFill>
                  <a:schemeClr val="lt1"/>
                </a:solidFill>
                <a:latin typeface="Consolas"/>
                <a:ea typeface="Consolas"/>
                <a:cs typeface="Consolas"/>
                <a:sym typeface="Consolas"/>
              </a:rPr>
              <a:t>irc.sectalks.org &gt; #</a:t>
            </a:r>
            <a:r>
              <a:rPr lang="en-AU" sz="2500" b="0" i="0" u="none" strike="noStrike" cap="none" baseline="0" dirty="0" err="1">
                <a:solidFill>
                  <a:schemeClr val="lt1"/>
                </a:solidFill>
                <a:latin typeface="Consolas"/>
                <a:ea typeface="Consolas"/>
                <a:cs typeface="Consolas"/>
                <a:sym typeface="Consolas"/>
              </a:rPr>
              <a:t>sectalks</a:t>
            </a:r>
            <a:endParaRPr lang="en-AU" sz="2500" b="0" i="0" u="none" strike="noStrike" cap="none" baseline="0" dirty="0">
              <a:solidFill>
                <a:schemeClr val="lt1"/>
              </a:solidFill>
              <a:latin typeface="Consolas"/>
              <a:ea typeface="Consolas"/>
              <a:cs typeface="Consolas"/>
              <a:sym typeface="Consolas"/>
            </a:endParaRPr>
          </a:p>
          <a:p>
            <a:pPr marL="0" marR="0" lvl="0" indent="0" algn="l" rtl="0">
              <a:lnSpc>
                <a:spcPct val="75000"/>
              </a:lnSpc>
              <a:spcBef>
                <a:spcPts val="1000"/>
              </a:spcBef>
              <a:buClr>
                <a:schemeClr val="lt1"/>
              </a:buClr>
              <a:buSzPct val="25000"/>
              <a:buFont typeface="Arial"/>
              <a:buNone/>
            </a:pPr>
            <a:r>
              <a:rPr lang="en-AU" sz="2500" dirty="0">
                <a:solidFill>
                  <a:schemeClr val="lt1"/>
                </a:solidFill>
                <a:latin typeface="Consolas"/>
                <a:ea typeface="Consolas"/>
                <a:cs typeface="Consolas"/>
                <a:sym typeface="Consolas"/>
              </a:rPr>
              <a:t>and / or ask to be added to the slack</a:t>
            </a:r>
          </a:p>
          <a:p>
            <a:pPr marL="0" marR="0" lvl="0" indent="0" algn="l" rtl="0">
              <a:lnSpc>
                <a:spcPct val="75000"/>
              </a:lnSpc>
              <a:spcBef>
                <a:spcPts val="1000"/>
              </a:spcBef>
              <a:buClr>
                <a:schemeClr val="lt1"/>
              </a:buClr>
              <a:buFont typeface="Arial"/>
              <a:buNone/>
            </a:pPr>
            <a:endParaRPr sz="1000" b="1" dirty="0">
              <a:solidFill>
                <a:schemeClr val="lt1"/>
              </a:solidFill>
              <a:latin typeface="Consolas"/>
              <a:ea typeface="Consolas"/>
              <a:cs typeface="Consolas"/>
              <a:sym typeface="Consolas"/>
            </a:endParaRPr>
          </a:p>
          <a:p>
            <a:pPr marL="0" marR="0" lvl="0" indent="0" algn="l" rtl="0">
              <a:lnSpc>
                <a:spcPct val="75000"/>
              </a:lnSpc>
              <a:spcBef>
                <a:spcPts val="1000"/>
              </a:spcBef>
              <a:buClr>
                <a:schemeClr val="lt1"/>
              </a:buClr>
              <a:buFont typeface="Arial"/>
              <a:buNone/>
            </a:pPr>
            <a:endParaRPr sz="1000" b="1" dirty="0">
              <a:solidFill>
                <a:schemeClr val="lt1"/>
              </a:solidFill>
              <a:latin typeface="Consolas"/>
              <a:ea typeface="Consolas"/>
              <a:cs typeface="Consolas"/>
              <a:sym typeface="Consolas"/>
            </a:endParaRPr>
          </a:p>
          <a:p>
            <a:pPr marL="0" marR="0" lvl="0" indent="0" algn="l" rtl="0">
              <a:lnSpc>
                <a:spcPct val="75000"/>
              </a:lnSpc>
              <a:spcBef>
                <a:spcPts val="1000"/>
              </a:spcBef>
              <a:buClr>
                <a:schemeClr val="lt1"/>
              </a:buClr>
              <a:buSzPct val="25000"/>
              <a:buFont typeface="Arial"/>
              <a:buNone/>
            </a:pPr>
            <a:r>
              <a:rPr lang="en-AU" sz="2500" b="1" i="0" u="none" strike="noStrike" cap="none" baseline="0" dirty="0" err="1">
                <a:solidFill>
                  <a:schemeClr val="lt1"/>
                </a:solidFill>
                <a:latin typeface="Consolas"/>
                <a:ea typeface="Consolas"/>
                <a:cs typeface="Consolas"/>
                <a:sym typeface="Consolas"/>
              </a:rPr>
              <a:t>Github</a:t>
            </a:r>
            <a:endParaRPr lang="en-AU" sz="2500" b="1" i="0" u="none" strike="noStrike" cap="none" baseline="0" dirty="0">
              <a:solidFill>
                <a:schemeClr val="lt1"/>
              </a:solidFill>
              <a:latin typeface="Consolas"/>
              <a:ea typeface="Consolas"/>
              <a:cs typeface="Consolas"/>
              <a:sym typeface="Consolas"/>
            </a:endParaRPr>
          </a:p>
          <a:p>
            <a:pPr marL="0" marR="0" lvl="0" indent="0" algn="l" rtl="0">
              <a:lnSpc>
                <a:spcPct val="75000"/>
              </a:lnSpc>
              <a:spcBef>
                <a:spcPts val="1000"/>
              </a:spcBef>
              <a:buClr>
                <a:schemeClr val="lt1"/>
              </a:buClr>
              <a:buSzPct val="25000"/>
              <a:buFont typeface="Arial"/>
              <a:buNone/>
            </a:pPr>
            <a:r>
              <a:rPr lang="en-AU" sz="2500" b="0" i="0" u="none" strike="noStrike" cap="none" baseline="0" dirty="0">
                <a:solidFill>
                  <a:schemeClr val="bg1"/>
                </a:solidFill>
                <a:latin typeface="Consolas"/>
                <a:ea typeface="Consolas"/>
                <a:cs typeface="Consolas"/>
                <a:sym typeface="Consolas"/>
                <a:hlinkClick r:id="rId3">
                  <a:extLst>
                    <a:ext uri="{A12FA001-AC4F-418D-AE19-62706E023703}">
                      <ahyp:hlinkClr xmlns:ahyp="http://schemas.microsoft.com/office/drawing/2018/hyperlinkcolor" val="tx"/>
                    </a:ext>
                  </a:extLst>
                </a:hlinkClick>
              </a:rPr>
              <a:t>https://github.com/sectalks/sectalks</a:t>
            </a:r>
            <a:r>
              <a:rPr lang="en-AU" sz="2500" b="0" i="0" u="none" strike="noStrike" cap="none" baseline="0" dirty="0">
                <a:solidFill>
                  <a:schemeClr val="bg1"/>
                </a:solidFill>
                <a:latin typeface="Consolas"/>
                <a:ea typeface="Consolas"/>
                <a:cs typeface="Consolas"/>
                <a:sym typeface="Consolas"/>
              </a:rPr>
              <a:t> </a:t>
            </a:r>
          </a:p>
          <a:p>
            <a:pPr marL="0" marR="0" lvl="0" indent="0" algn="l" rtl="0">
              <a:lnSpc>
                <a:spcPct val="75000"/>
              </a:lnSpc>
              <a:spcBef>
                <a:spcPts val="1000"/>
              </a:spcBef>
              <a:buClr>
                <a:schemeClr val="lt1"/>
              </a:buClr>
              <a:buSzPct val="25000"/>
              <a:buFont typeface="Arial"/>
              <a:buNone/>
            </a:pPr>
            <a:endParaRPr lang="en-AU" sz="2500" b="0" i="0" u="none" strike="noStrike" cap="none" baseline="0" dirty="0">
              <a:solidFill>
                <a:schemeClr val="lt1"/>
              </a:solidFill>
              <a:latin typeface="Consolas"/>
              <a:ea typeface="Consolas"/>
              <a:cs typeface="Consolas"/>
              <a:sym typeface="Consolas"/>
            </a:endParaRPr>
          </a:p>
          <a:p>
            <a:pPr marL="0" marR="0" lvl="0" indent="0" algn="l" rtl="0">
              <a:lnSpc>
                <a:spcPct val="75000"/>
              </a:lnSpc>
              <a:spcBef>
                <a:spcPts val="1000"/>
              </a:spcBef>
              <a:buClr>
                <a:schemeClr val="lt1"/>
              </a:buClr>
              <a:buFont typeface="Arial"/>
              <a:buNone/>
            </a:pPr>
            <a:endParaRPr sz="1000" b="1" dirty="0">
              <a:solidFill>
                <a:schemeClr val="lt1"/>
              </a:solidFill>
            </a:endParaRPr>
          </a:p>
          <a:p>
            <a:pPr marL="0" marR="0" lvl="0" indent="0" algn="l" rtl="0">
              <a:lnSpc>
                <a:spcPct val="75000"/>
              </a:lnSpc>
              <a:spcBef>
                <a:spcPts val="1000"/>
              </a:spcBef>
              <a:buClr>
                <a:schemeClr val="lt1"/>
              </a:buClr>
              <a:buSzPct val="25000"/>
              <a:buFont typeface="Arial"/>
              <a:buNone/>
            </a:pPr>
            <a:r>
              <a:rPr lang="en-AU" sz="2500" b="1" i="0" u="none" strike="noStrike" cap="none" baseline="0" dirty="0">
                <a:solidFill>
                  <a:schemeClr val="lt1"/>
                </a:solidFill>
                <a:latin typeface="Arial"/>
                <a:ea typeface="Arial"/>
                <a:cs typeface="Arial"/>
                <a:sym typeface="Arial"/>
              </a:rPr>
              <a:t>Twitter</a:t>
            </a:r>
            <a:r>
              <a:rPr lang="en-AU" sz="2500" b="0" i="0" u="none" strike="noStrike" cap="none" baseline="0" dirty="0">
                <a:solidFill>
                  <a:schemeClr val="lt1"/>
                </a:solidFill>
                <a:latin typeface="Arial"/>
                <a:ea typeface="Arial"/>
                <a:cs typeface="Arial"/>
                <a:sym typeface="Arial"/>
              </a:rPr>
              <a:t> </a:t>
            </a:r>
          </a:p>
          <a:p>
            <a:pPr marL="0" marR="0" lvl="0" indent="0" algn="l" rtl="0">
              <a:lnSpc>
                <a:spcPct val="75000"/>
              </a:lnSpc>
              <a:spcBef>
                <a:spcPts val="1000"/>
              </a:spcBef>
              <a:buClr>
                <a:schemeClr val="lt1"/>
              </a:buClr>
              <a:buSzPct val="25000"/>
              <a:buFont typeface="Arial"/>
              <a:buNone/>
            </a:pPr>
            <a:r>
              <a:rPr lang="en-AU" sz="2500" b="0" i="0" u="none" strike="noStrike" cap="none" baseline="0" dirty="0">
                <a:solidFill>
                  <a:schemeClr val="lt1"/>
                </a:solidFill>
                <a:latin typeface="Arial"/>
                <a:ea typeface="Arial"/>
                <a:cs typeface="Arial"/>
                <a:sym typeface="Arial"/>
              </a:rPr>
              <a:t>@</a:t>
            </a:r>
            <a:r>
              <a:rPr lang="en-AU" sz="2500" b="0" i="0" u="none" strike="noStrike" cap="none" baseline="0" dirty="0" err="1">
                <a:solidFill>
                  <a:schemeClr val="lt1"/>
                </a:solidFill>
                <a:latin typeface="Arial"/>
                <a:ea typeface="Arial"/>
                <a:cs typeface="Arial"/>
                <a:sym typeface="Arial"/>
              </a:rPr>
              <a:t>SecTalks</a:t>
            </a:r>
            <a:endParaRPr lang="en-AU" sz="2500" b="0" i="0" u="none" strike="noStrike" cap="none" baseline="0" dirty="0">
              <a:solidFill>
                <a:schemeClr val="lt1"/>
              </a:solidFill>
              <a:latin typeface="Arial"/>
              <a:ea typeface="Arial"/>
              <a:cs typeface="Arial"/>
              <a:sym typeface="Arial"/>
            </a:endParaRPr>
          </a:p>
        </p:txBody>
      </p:sp>
      <p:sp>
        <p:nvSpPr>
          <p:cNvPr id="167" name="Shape 167"/>
          <p:cNvSpPr/>
          <p:nvPr/>
        </p:nvSpPr>
        <p:spPr>
          <a:xfrm>
            <a:off x="0" y="6581000"/>
            <a:ext cx="12192000" cy="27699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pic>
        <p:nvPicPr>
          <p:cNvPr id="168" name="Shape 168"/>
          <p:cNvPicPr preferRelativeResize="0"/>
          <p:nvPr/>
        </p:nvPicPr>
        <p:blipFill rotWithShape="1">
          <a:blip r:embed="rId4">
            <a:alphaModFix/>
          </a:blip>
          <a:srcRect/>
          <a:stretch/>
        </p:blipFill>
        <p:spPr>
          <a:xfrm>
            <a:off x="10382492" y="4529428"/>
            <a:ext cx="1562580" cy="2051571"/>
          </a:xfrm>
          <a:prstGeom prst="rect">
            <a:avLst/>
          </a:prstGeom>
          <a:noFill/>
          <a:ln>
            <a:noFill/>
          </a:ln>
        </p:spPr>
      </p:pic>
      <p:pic>
        <p:nvPicPr>
          <p:cNvPr id="169" name="Shape 169"/>
          <p:cNvPicPr preferRelativeResize="0"/>
          <p:nvPr/>
        </p:nvPicPr>
        <p:blipFill rotWithShape="1">
          <a:blip r:embed="rId5">
            <a:alphaModFix/>
          </a:blip>
          <a:srcRect/>
          <a:stretch/>
        </p:blipFill>
        <p:spPr>
          <a:xfrm>
            <a:off x="10310959" y="522233"/>
            <a:ext cx="1881039" cy="3562458"/>
          </a:xfrm>
          <a:prstGeom prst="rect">
            <a:avLst/>
          </a:prstGeom>
          <a:noFill/>
          <a:ln>
            <a:noFill/>
          </a:ln>
        </p:spPr>
      </p:pic>
      <p:pic>
        <p:nvPicPr>
          <p:cNvPr id="171" name="Shape 171"/>
          <p:cNvPicPr preferRelativeResize="0"/>
          <p:nvPr/>
        </p:nvPicPr>
        <p:blipFill rotWithShape="1">
          <a:blip r:embed="rId6">
            <a:alphaModFix/>
          </a:blip>
          <a:srcRect/>
          <a:stretch/>
        </p:blipFill>
        <p:spPr>
          <a:xfrm>
            <a:off x="580122" y="4896952"/>
            <a:ext cx="979200" cy="979200"/>
          </a:xfrm>
          <a:prstGeom prst="rect">
            <a:avLst/>
          </a:prstGeom>
          <a:noFill/>
          <a:ln>
            <a:noFill/>
          </a:ln>
        </p:spPr>
      </p:pic>
      <p:pic>
        <p:nvPicPr>
          <p:cNvPr id="172" name="Shape 172"/>
          <p:cNvPicPr preferRelativeResize="0"/>
          <p:nvPr/>
        </p:nvPicPr>
        <p:blipFill rotWithShape="1">
          <a:blip r:embed="rId7">
            <a:alphaModFix/>
          </a:blip>
          <a:srcRect/>
          <a:stretch/>
        </p:blipFill>
        <p:spPr>
          <a:xfrm>
            <a:off x="597531" y="3439128"/>
            <a:ext cx="944399" cy="944399"/>
          </a:xfrm>
          <a:prstGeom prst="rect">
            <a:avLst/>
          </a:prstGeom>
          <a:noFill/>
          <a:ln>
            <a:noFill/>
          </a:ln>
        </p:spPr>
      </p:pic>
      <p:pic>
        <p:nvPicPr>
          <p:cNvPr id="173" name="Shape 173"/>
          <p:cNvPicPr preferRelativeResize="0"/>
          <p:nvPr/>
        </p:nvPicPr>
        <p:blipFill rotWithShape="1">
          <a:blip r:embed="rId8">
            <a:alphaModFix/>
          </a:blip>
          <a:srcRect/>
          <a:stretch/>
        </p:blipFill>
        <p:spPr>
          <a:xfrm>
            <a:off x="636816" y="1941729"/>
            <a:ext cx="865750" cy="8657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178" name="Shape 178"/>
          <p:cNvSpPr txBox="1"/>
          <p:nvPr/>
        </p:nvSpPr>
        <p:spPr>
          <a:xfrm>
            <a:off x="0" y="522233"/>
            <a:ext cx="12192000" cy="990599"/>
          </a:xfrm>
          <a:prstGeom prst="rect">
            <a:avLst/>
          </a:prstGeom>
          <a:solidFill>
            <a:srgbClr val="7F7F7F">
              <a:alpha val="17647"/>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179" name="Shape 17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AU" sz="4400">
                <a:solidFill>
                  <a:schemeClr val="lt1"/>
                </a:solidFill>
                <a:latin typeface="Consolas"/>
                <a:ea typeface="Consolas"/>
                <a:cs typeface="Consolas"/>
                <a:sym typeface="Consolas"/>
              </a:rPr>
              <a:t>Without further ado...</a:t>
            </a:r>
          </a:p>
        </p:txBody>
      </p:sp>
      <p:sp>
        <p:nvSpPr>
          <p:cNvPr id="180" name="Shape 180"/>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indent="0">
              <a:buClr>
                <a:schemeClr val="lt1"/>
              </a:buClr>
              <a:buSzPct val="100000"/>
              <a:buNone/>
            </a:pPr>
            <a:r>
              <a:rPr lang="en-AU" sz="3600" dirty="0">
                <a:solidFill>
                  <a:schemeClr val="lt1"/>
                </a:solidFill>
                <a:latin typeface="Consolas"/>
                <a:ea typeface="Consolas"/>
                <a:cs typeface="Consolas"/>
                <a:sym typeface="Consolas"/>
              </a:rPr>
              <a:t>drinks?</a:t>
            </a:r>
          </a:p>
        </p:txBody>
      </p:sp>
      <p:pic>
        <p:nvPicPr>
          <p:cNvPr id="181" name="Shape 181"/>
          <p:cNvPicPr preferRelativeResize="0"/>
          <p:nvPr/>
        </p:nvPicPr>
        <p:blipFill rotWithShape="1">
          <a:blip r:embed="rId3">
            <a:alphaModFix/>
          </a:blip>
          <a:srcRect/>
          <a:stretch/>
        </p:blipFill>
        <p:spPr>
          <a:xfrm>
            <a:off x="10310959" y="522233"/>
            <a:ext cx="1881039" cy="3562458"/>
          </a:xfrm>
          <a:prstGeom prst="rect">
            <a:avLst/>
          </a:prstGeom>
          <a:noFill/>
          <a:ln>
            <a:noFill/>
          </a:ln>
        </p:spPr>
      </p:pic>
      <p:sp>
        <p:nvSpPr>
          <p:cNvPr id="184" name="Shape 184"/>
          <p:cNvSpPr/>
          <p:nvPr/>
        </p:nvSpPr>
        <p:spPr>
          <a:xfrm>
            <a:off x="0" y="6581000"/>
            <a:ext cx="12192000" cy="2768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AU" sz="1200" b="0" i="0" u="none" strike="noStrike" cap="none" baseline="0">
                <a:solidFill>
                  <a:schemeClr val="lt1"/>
                </a:solidFill>
                <a:latin typeface="Consolas"/>
                <a:ea typeface="Consolas"/>
                <a:cs typeface="Consolas"/>
                <a:sym typeface="Consolas"/>
              </a:rPr>
              <a:t>Technical (in)security talks &amp; hands-on challenges, no bullshit!</a:t>
            </a:r>
          </a:p>
        </p:txBody>
      </p:sp>
      <p:sp>
        <p:nvSpPr>
          <p:cNvPr id="11" name="Shape 156">
            <a:extLst>
              <a:ext uri="{FF2B5EF4-FFF2-40B4-BE49-F238E27FC236}">
                <a16:creationId xmlns:a16="http://schemas.microsoft.com/office/drawing/2014/main" id="{7A41472C-395D-4F0D-8512-820060E2D7BA}"/>
              </a:ext>
            </a:extLst>
          </p:cNvPr>
          <p:cNvSpPr txBox="1"/>
          <p:nvPr/>
        </p:nvSpPr>
        <p:spPr>
          <a:xfrm>
            <a:off x="8137003" y="2246865"/>
            <a:ext cx="3773347" cy="440120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o )o)</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o )o )o)</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(o( ~~~~~~~~o</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o|     _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o| |_||_) |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 ||_) |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o|        |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 '</a:t>
            </a:r>
          </a:p>
          <a:p>
            <a:pPr marL="0" marR="0" lvl="0" indent="0" algn="l" rtl="0">
              <a:spcBef>
                <a:spcPts val="0"/>
              </a:spcBef>
              <a:buSzPct val="25000"/>
              <a:buNone/>
            </a:pPr>
            <a:r>
              <a:rPr lang="en-AU" sz="2000" b="0" i="0" u="none" strike="noStrike" cap="none" baseline="0" dirty="0">
                <a:solidFill>
                  <a:schemeClr val="lt1"/>
                </a:solidFill>
                <a:latin typeface="Consolas"/>
                <a:ea typeface="Consolas"/>
                <a:cs typeface="Consolas"/>
                <a:sym typeface="Consolas"/>
              </a:rPr>
              <a:t>      .========.   </a:t>
            </a:r>
          </a:p>
          <a:p>
            <a:pPr marL="0" marR="0" lvl="0" indent="0" algn="l" rtl="0">
              <a:spcBef>
                <a:spcPts val="0"/>
              </a:spcBef>
              <a:buNone/>
            </a:pPr>
            <a:endParaRPr sz="20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82834"/>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6359</TotalTime>
  <Words>649</Words>
  <Application>Microsoft Macintosh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Consolas</vt:lpstr>
      <vt:lpstr>Courier New</vt:lpstr>
      <vt:lpstr>Wingdings</vt:lpstr>
      <vt:lpstr>Office Theme</vt:lpstr>
      <vt:lpstr>PowerPoint Presentation</vt:lpstr>
      <vt:lpstr>Welcome!</vt:lpstr>
      <vt:lpstr>SecTalks PER0x55</vt:lpstr>
      <vt:lpstr>Speakers PER0x55</vt:lpstr>
      <vt:lpstr>Speakers PER0x55</vt:lpstr>
      <vt:lpstr>SecTalks PER0x56</vt:lpstr>
      <vt:lpstr>Stay in touch </vt:lpstr>
      <vt:lpstr>Without further 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Microsoft Office User</cp:lastModifiedBy>
  <cp:revision>37</cp:revision>
  <dcterms:modified xsi:type="dcterms:W3CDTF">2021-10-26T04:16:24Z</dcterms:modified>
</cp:coreProperties>
</file>