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7" r:id="rId5"/>
    <p:sldId id="281" r:id="rId6"/>
    <p:sldId id="280" r:id="rId7"/>
    <p:sldId id="279" r:id="rId8"/>
    <p:sldId id="278" r:id="rId9"/>
    <p:sldId id="277" r:id="rId10"/>
    <p:sldId id="275" r:id="rId11"/>
    <p:sldId id="274" r:id="rId12"/>
    <p:sldId id="273" r:id="rId13"/>
    <p:sldId id="272" r:id="rId14"/>
    <p:sldId id="271" r:id="rId15"/>
    <p:sldId id="270" r:id="rId16"/>
    <p:sldId id="269" r:id="rId17"/>
    <p:sldId id="282" r:id="rId18"/>
    <p:sldId id="268" r:id="rId19"/>
    <p:sldId id="266" r:id="rId20"/>
    <p:sldId id="265" r:id="rId21"/>
    <p:sldId id="264"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3830" y="621744"/>
          <a:ext cx="1889819" cy="472454"/>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Web Scraping</a:t>
          </a:r>
        </a:p>
      </dsp:txBody>
      <dsp:txXfrm>
        <a:off x="17668" y="635582"/>
        <a:ext cx="1862143" cy="444778"/>
      </dsp:txXfrm>
    </dsp:sp>
    <dsp:sp modelId="{1B1F80F4-E9A5-4A99-A630-6548067B7CB5}">
      <dsp:nvSpPr>
        <dsp:cNvPr id="0" name=""/>
        <dsp:cNvSpPr/>
      </dsp:nvSpPr>
      <dsp:spPr>
        <a:xfrm rot="5400000">
          <a:off x="907400" y="1135539"/>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3830" y="1259558"/>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7668" y="1273396"/>
        <a:ext cx="1862143" cy="444778"/>
      </dsp:txXfrm>
    </dsp:sp>
    <dsp:sp modelId="{7CAEA63C-96B5-40D4-900F-409598FDB0C1}">
      <dsp:nvSpPr>
        <dsp:cNvPr id="0" name=""/>
        <dsp:cNvSpPr/>
      </dsp:nvSpPr>
      <dsp:spPr>
        <a:xfrm rot="5400000">
          <a:off x="907400" y="1773353"/>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3830" y="1897372"/>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7668" y="1911210"/>
        <a:ext cx="1862143" cy="444778"/>
      </dsp:txXfrm>
    </dsp:sp>
    <dsp:sp modelId="{A65C4264-24F4-4122-844B-F5E582EC0111}">
      <dsp:nvSpPr>
        <dsp:cNvPr id="0" name=""/>
        <dsp:cNvSpPr/>
      </dsp:nvSpPr>
      <dsp:spPr>
        <a:xfrm rot="5400000">
          <a:off x="907400" y="2411167"/>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3830" y="2535186"/>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7668" y="2549024"/>
        <a:ext cx="1862143" cy="444778"/>
      </dsp:txXfrm>
    </dsp:sp>
    <dsp:sp modelId="{3FBD4BD3-B74D-4AAB-9295-AE19DCC50691}">
      <dsp:nvSpPr>
        <dsp:cNvPr id="0" name=""/>
        <dsp:cNvSpPr/>
      </dsp:nvSpPr>
      <dsp:spPr>
        <a:xfrm rot="5400000">
          <a:off x="907400" y="3048981"/>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3830" y="3173000"/>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7668" y="3186838"/>
        <a:ext cx="1862143" cy="444778"/>
      </dsp:txXfrm>
    </dsp:sp>
    <dsp:sp modelId="{09ADE9CE-20B7-4A4E-BED6-D56E4ED1D855}">
      <dsp:nvSpPr>
        <dsp:cNvPr id="0" name=""/>
        <dsp:cNvSpPr/>
      </dsp:nvSpPr>
      <dsp:spPr>
        <a:xfrm>
          <a:off x="2158225" y="621744"/>
          <a:ext cx="1889819" cy="472454"/>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EDA</a:t>
          </a:r>
        </a:p>
      </dsp:txBody>
      <dsp:txXfrm>
        <a:off x="2172063" y="635582"/>
        <a:ext cx="1862143" cy="444778"/>
      </dsp:txXfrm>
    </dsp:sp>
    <dsp:sp modelId="{C8CE6287-76AA-46C4-B478-0F9183DE6118}">
      <dsp:nvSpPr>
        <dsp:cNvPr id="0" name=""/>
        <dsp:cNvSpPr/>
      </dsp:nvSpPr>
      <dsp:spPr>
        <a:xfrm rot="5400000">
          <a:off x="3061795" y="1135539"/>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158225" y="1259558"/>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172063" y="1273396"/>
        <a:ext cx="1862143" cy="444778"/>
      </dsp:txXfrm>
    </dsp:sp>
    <dsp:sp modelId="{DDA5CBC7-AA05-481A-A03A-3964C1BBBB5A}">
      <dsp:nvSpPr>
        <dsp:cNvPr id="0" name=""/>
        <dsp:cNvSpPr/>
      </dsp:nvSpPr>
      <dsp:spPr>
        <a:xfrm rot="5400000">
          <a:off x="3061795" y="1773353"/>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158225" y="1897372"/>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172063" y="1911210"/>
        <a:ext cx="1862143" cy="444778"/>
      </dsp:txXfrm>
    </dsp:sp>
    <dsp:sp modelId="{E7F7C4A8-2F3A-49BA-B2E4-CF48FCA5D8D8}">
      <dsp:nvSpPr>
        <dsp:cNvPr id="0" name=""/>
        <dsp:cNvSpPr/>
      </dsp:nvSpPr>
      <dsp:spPr>
        <a:xfrm rot="5400000">
          <a:off x="3061795" y="2411167"/>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158225" y="2535186"/>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172063" y="2549024"/>
        <a:ext cx="1862143" cy="444778"/>
      </dsp:txXfrm>
    </dsp:sp>
    <dsp:sp modelId="{67971461-EE07-4B5E-A0C3-A166C6559682}">
      <dsp:nvSpPr>
        <dsp:cNvPr id="0" name=""/>
        <dsp:cNvSpPr/>
      </dsp:nvSpPr>
      <dsp:spPr>
        <a:xfrm>
          <a:off x="4312619" y="621744"/>
          <a:ext cx="1889819" cy="472454"/>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Visualization</a:t>
          </a:r>
        </a:p>
      </dsp:txBody>
      <dsp:txXfrm>
        <a:off x="4326457" y="635582"/>
        <a:ext cx="1862143" cy="444778"/>
      </dsp:txXfrm>
    </dsp:sp>
    <dsp:sp modelId="{BF9CEF10-4726-4D20-AC2F-85DE706D0D00}">
      <dsp:nvSpPr>
        <dsp:cNvPr id="0" name=""/>
        <dsp:cNvSpPr/>
      </dsp:nvSpPr>
      <dsp:spPr>
        <a:xfrm rot="5400000">
          <a:off x="5216189" y="1135539"/>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312619" y="1259558"/>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326457" y="1273396"/>
        <a:ext cx="1862143" cy="444778"/>
      </dsp:txXfrm>
    </dsp:sp>
    <dsp:sp modelId="{0C1CAC8B-CC80-49DA-9707-021AB163C55F}">
      <dsp:nvSpPr>
        <dsp:cNvPr id="0" name=""/>
        <dsp:cNvSpPr/>
      </dsp:nvSpPr>
      <dsp:spPr>
        <a:xfrm rot="5400000">
          <a:off x="5216189" y="1773353"/>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312619" y="1897372"/>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326457" y="1911210"/>
        <a:ext cx="1862143" cy="444778"/>
      </dsp:txXfrm>
    </dsp:sp>
    <dsp:sp modelId="{DA50ACFD-2722-4D29-B376-5CF3C8F3EB41}">
      <dsp:nvSpPr>
        <dsp:cNvPr id="0" name=""/>
        <dsp:cNvSpPr/>
      </dsp:nvSpPr>
      <dsp:spPr>
        <a:xfrm>
          <a:off x="6467013" y="621744"/>
          <a:ext cx="1889819" cy="472454"/>
        </a:xfrm>
        <a:prstGeom prst="roundRect">
          <a:avLst>
            <a:gd name="adj" fmla="val 1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Building</a:t>
          </a:r>
        </a:p>
      </dsp:txBody>
      <dsp:txXfrm>
        <a:off x="6480851" y="635582"/>
        <a:ext cx="1862143" cy="444778"/>
      </dsp:txXfrm>
    </dsp:sp>
    <dsp:sp modelId="{E31C91BC-3A8F-4AC7-8DBF-330AFF31351C}">
      <dsp:nvSpPr>
        <dsp:cNvPr id="0" name=""/>
        <dsp:cNvSpPr/>
      </dsp:nvSpPr>
      <dsp:spPr>
        <a:xfrm rot="5400000">
          <a:off x="7370583" y="1135539"/>
          <a:ext cx="82679" cy="82679"/>
        </a:xfrm>
        <a:prstGeom prst="rightArrow">
          <a:avLst>
            <a:gd name="adj1" fmla="val 667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467013" y="1259558"/>
          <a:ext cx="1889819" cy="472454"/>
        </a:xfrm>
        <a:prstGeom prst="roundRect">
          <a:avLst>
            <a:gd name="adj" fmla="val 10000"/>
          </a:avLst>
        </a:prstGeom>
        <a:solidFill>
          <a:schemeClr val="lt1">
            <a:alpha val="90000"/>
            <a:tint val="40000"/>
            <a:hueOff val="0"/>
            <a:satOff val="0"/>
            <a:lumOff val="0"/>
            <a:alphaOff val="0"/>
          </a:schemeClr>
        </a:solidFill>
        <a:ln w="12700"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480851" y="1273396"/>
        <a:ext cx="1862143" cy="44477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67566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070400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07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19031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100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4074426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803414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36986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236350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A4FAD-F372-4BBE-BA0E-55B9EEE92A60}"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41960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A4FAD-F372-4BBE-BA0E-55B9EEE92A60}"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78003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A4FAD-F372-4BBE-BA0E-55B9EEE92A60}" type="datetimeFigureOut">
              <a:rPr lang="en-IN" smtClean="0"/>
              <a:t>27-10-2022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71855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FA4FAD-F372-4BBE-BA0E-55B9EEE92A60}" type="datetimeFigureOut">
              <a:rPr lang="en-IN" smtClean="0"/>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409002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A4FAD-F372-4BBE-BA0E-55B9EEE92A60}" type="datetimeFigureOut">
              <a:rPr lang="en-IN" smtClean="0"/>
              <a:t>27-10-2022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99723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A4FAD-F372-4BBE-BA0E-55B9EEE92A60}"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327749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A4FAD-F372-4BBE-BA0E-55B9EEE92A60}"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9E8C4-CFF0-4E6E-B23B-317F36D0A064}" type="slidenum">
              <a:rPr lang="en-IN" smtClean="0"/>
              <a:t>‹#›</a:t>
            </a:fld>
            <a:endParaRPr lang="en-IN"/>
          </a:p>
        </p:txBody>
      </p:sp>
    </p:spTree>
    <p:extLst>
      <p:ext uri="{BB962C8B-B14F-4D97-AF65-F5344CB8AC3E}">
        <p14:creationId xmlns:p14="http://schemas.microsoft.com/office/powerpoint/2010/main" val="124614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FA4FAD-F372-4BBE-BA0E-55B9EEE92A60}" type="datetimeFigureOut">
              <a:rPr lang="en-IN" smtClean="0"/>
              <a:t>27-10-2022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E9E8C4-CFF0-4E6E-B23B-317F36D0A064}" type="slidenum">
              <a:rPr lang="en-IN" smtClean="0"/>
              <a:t>‹#›</a:t>
            </a:fld>
            <a:endParaRPr lang="en-IN"/>
          </a:p>
        </p:txBody>
      </p:sp>
    </p:spTree>
    <p:extLst>
      <p:ext uri="{BB962C8B-B14F-4D97-AF65-F5344CB8AC3E}">
        <p14:creationId xmlns:p14="http://schemas.microsoft.com/office/powerpoint/2010/main" val="28384404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8FA04-8631-E82B-2775-396CBB137455}"/>
              </a:ext>
            </a:extLst>
          </p:cNvPr>
          <p:cNvSpPr>
            <a:spLocks noGrp="1"/>
          </p:cNvSpPr>
          <p:nvPr>
            <p:ph type="ctrTitle"/>
          </p:nvPr>
        </p:nvSpPr>
        <p:spPr>
          <a:xfrm>
            <a:off x="0" y="761928"/>
            <a:ext cx="10058400" cy="1711037"/>
          </a:xfrm>
        </p:spPr>
        <p:txBody>
          <a:bodyPr/>
          <a:lstStyle/>
          <a:p>
            <a:pPr algn="ctr"/>
            <a:r>
              <a:rPr lang="en-IN" b="1" dirty="0"/>
              <a:t>RATING PREDICTION</a:t>
            </a:r>
            <a:endParaRPr b="1" dirty="0"/>
          </a:p>
        </p:txBody>
      </p:sp>
      <p:sp>
        <p:nvSpPr>
          <p:cNvPr id="5" name="Subtitle 2">
            <a:extLst>
              <a:ext uri="{FF2B5EF4-FFF2-40B4-BE49-F238E27FC236}">
                <a16:creationId xmlns:a16="http://schemas.microsoft.com/office/drawing/2014/main" id="{888BD239-3359-EC10-2560-44A1D8A590B7}"/>
              </a:ext>
            </a:extLst>
          </p:cNvPr>
          <p:cNvSpPr>
            <a:spLocks noGrp="1"/>
          </p:cNvSpPr>
          <p:nvPr>
            <p:ph type="subTitle" idx="1"/>
          </p:nvPr>
        </p:nvSpPr>
        <p:spPr>
          <a:xfrm>
            <a:off x="7058074" y="3575382"/>
            <a:ext cx="3422715" cy="1826907"/>
          </a:xfrm>
        </p:spPr>
        <p:txBody>
          <a:bodyPr>
            <a:normAutofit/>
          </a:bodyPr>
          <a:lstStyle/>
          <a:p>
            <a:pPr algn="ctr"/>
            <a:r>
              <a:rPr lang="en-US" sz="3200" dirty="0">
                <a:solidFill>
                  <a:schemeClr val="accent2">
                    <a:lumMod val="50000"/>
                  </a:schemeClr>
                </a:solidFill>
              </a:rPr>
              <a:t>PRESENTED BY</a:t>
            </a:r>
          </a:p>
          <a:p>
            <a:pPr algn="ctr"/>
            <a:r>
              <a:rPr lang="en-US" sz="3200" dirty="0">
                <a:solidFill>
                  <a:schemeClr val="accent2">
                    <a:lumMod val="50000"/>
                  </a:schemeClr>
                </a:solidFill>
              </a:rPr>
              <a:t>NIDHI SINGH</a:t>
            </a:r>
            <a:endParaRPr sz="3200" dirty="0">
              <a:solidFill>
                <a:schemeClr val="accent2">
                  <a:lumMod val="50000"/>
                </a:schemeClr>
              </a:solidFill>
            </a:endParaRPr>
          </a:p>
        </p:txBody>
      </p:sp>
      <p:pic>
        <p:nvPicPr>
          <p:cNvPr id="3" name="Picture 2" descr="A picture containing person, yellow">
            <a:extLst>
              <a:ext uri="{FF2B5EF4-FFF2-40B4-BE49-F238E27FC236}">
                <a16:creationId xmlns:a16="http://schemas.microsoft.com/office/drawing/2014/main" id="{BAA97469-DDF6-090E-F0CE-A30487C3A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86" y="3335165"/>
            <a:ext cx="5058254" cy="2831308"/>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DADC257A-3E31-9DD5-E747-E52E1720F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789" y="6326779"/>
            <a:ext cx="1571625" cy="495300"/>
          </a:xfrm>
          <a:prstGeom prst="rect">
            <a:avLst/>
          </a:prstGeom>
        </p:spPr>
      </p:pic>
    </p:spTree>
    <p:extLst>
      <p:ext uri="{BB962C8B-B14F-4D97-AF65-F5344CB8AC3E}">
        <p14:creationId xmlns:p14="http://schemas.microsoft.com/office/powerpoint/2010/main" val="268015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4B82-9712-38FC-5DD3-4400E6875432}"/>
              </a:ext>
            </a:extLst>
          </p:cNvPr>
          <p:cNvSpPr txBox="1">
            <a:spLocks/>
          </p:cNvSpPr>
          <p:nvPr/>
        </p:nvSpPr>
        <p:spPr>
          <a:xfrm>
            <a:off x="978408" y="216631"/>
            <a:ext cx="8534613" cy="79835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WORD AND CHARACTER COUNT</a:t>
            </a:r>
            <a:endParaRPr lang="en-IN" sz="4000" b="1" dirty="0">
              <a:latin typeface="Arial" panose="020B0604020202020204" pitchFamily="34" charset="0"/>
              <a:cs typeface="Arial" panose="020B0604020202020204" pitchFamily="34" charset="0"/>
            </a:endParaRPr>
          </a:p>
        </p:txBody>
      </p:sp>
      <p:sp>
        <p:nvSpPr>
          <p:cNvPr id="3" name="Text Placeholder 3">
            <a:extLst>
              <a:ext uri="{FF2B5EF4-FFF2-40B4-BE49-F238E27FC236}">
                <a16:creationId xmlns:a16="http://schemas.microsoft.com/office/drawing/2014/main" id="{145ABBDE-8054-49BE-BF49-BEE98BD5C165}"/>
              </a:ext>
            </a:extLst>
          </p:cNvPr>
          <p:cNvSpPr txBox="1">
            <a:spLocks/>
          </p:cNvSpPr>
          <p:nvPr/>
        </p:nvSpPr>
        <p:spPr>
          <a:xfrm>
            <a:off x="855196" y="984599"/>
            <a:ext cx="8297948" cy="258972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Created the histogram &amp; distribution plots for Word Counts and Character Counts before and after cleaning the text data. We basically removed all the stop words, punctuations, smiley, special characters, white spaces etc.</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3C35B92-1646-FCA7-D1B7-B397A92A0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099" y="2480406"/>
            <a:ext cx="4664203" cy="3097435"/>
          </a:xfrm>
          <a:prstGeom prst="rect">
            <a:avLst/>
          </a:prstGeom>
        </p:spPr>
      </p:pic>
      <p:pic>
        <p:nvPicPr>
          <p:cNvPr id="8" name="Picture 7">
            <a:extLst>
              <a:ext uri="{FF2B5EF4-FFF2-40B4-BE49-F238E27FC236}">
                <a16:creationId xmlns:a16="http://schemas.microsoft.com/office/drawing/2014/main" id="{4F0BB05A-24EA-1085-F348-8DA3FADF4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19" y="2480405"/>
            <a:ext cx="4703780" cy="3097436"/>
          </a:xfrm>
          <a:prstGeom prst="rect">
            <a:avLst/>
          </a:prstGeom>
        </p:spPr>
      </p:pic>
    </p:spTree>
    <p:extLst>
      <p:ext uri="{BB962C8B-B14F-4D97-AF65-F5344CB8AC3E}">
        <p14:creationId xmlns:p14="http://schemas.microsoft.com/office/powerpoint/2010/main" val="63832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AB55-4EDA-E3D8-C618-ACBA6EB5599D}"/>
              </a:ext>
            </a:extLst>
          </p:cNvPr>
          <p:cNvSpPr txBox="1">
            <a:spLocks/>
          </p:cNvSpPr>
          <p:nvPr/>
        </p:nvSpPr>
        <p:spPr>
          <a:xfrm>
            <a:off x="3237204" y="108679"/>
            <a:ext cx="4257105" cy="91544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RATINGS PLOT</a:t>
            </a:r>
            <a:endParaRPr lang="en-IN" sz="4000"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91A96686-A95A-AB72-11B9-ED9CE628ABCF}"/>
              </a:ext>
            </a:extLst>
          </p:cNvPr>
          <p:cNvSpPr txBox="1">
            <a:spLocks/>
          </p:cNvSpPr>
          <p:nvPr/>
        </p:nvSpPr>
        <p:spPr>
          <a:xfrm>
            <a:off x="1856270" y="1124712"/>
            <a:ext cx="5724105" cy="222708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Created the histogram &amp; distribution plots for our target label and observed each and every rating class for word counts as well as their character counts.</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F3506EC-AC24-A50C-A21B-377EBA98C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794" y="3212564"/>
            <a:ext cx="5987055" cy="3023644"/>
          </a:xfrm>
          <a:prstGeom prst="rect">
            <a:avLst/>
          </a:prstGeom>
        </p:spPr>
      </p:pic>
    </p:spTree>
    <p:extLst>
      <p:ext uri="{BB962C8B-B14F-4D97-AF65-F5344CB8AC3E}">
        <p14:creationId xmlns:p14="http://schemas.microsoft.com/office/powerpoint/2010/main" val="4075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4FFA-AC9E-1213-91D5-34B76BD873D2}"/>
              </a:ext>
            </a:extLst>
          </p:cNvPr>
          <p:cNvSpPr txBox="1">
            <a:spLocks/>
          </p:cNvSpPr>
          <p:nvPr/>
        </p:nvSpPr>
        <p:spPr>
          <a:xfrm>
            <a:off x="3893642" y="194286"/>
            <a:ext cx="4720006" cy="78006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BAR PLOTS</a:t>
            </a:r>
            <a:endParaRPr lang="en-IN" sz="4000"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B049FE6-808D-F3A0-07C7-D345FF5B5916}"/>
              </a:ext>
            </a:extLst>
          </p:cNvPr>
          <p:cNvSpPr txBox="1">
            <a:spLocks/>
          </p:cNvSpPr>
          <p:nvPr/>
        </p:nvSpPr>
        <p:spPr>
          <a:xfrm>
            <a:off x="2096595" y="1085116"/>
            <a:ext cx="6599349" cy="224122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Generated the bar plot for most frequently used words in review summary and least or rarely used words in a review summary by any customer in our dataset.</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D053D63-3689-95A1-591B-85FF4AE8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412" y="2662981"/>
            <a:ext cx="5053714" cy="3230264"/>
          </a:xfrm>
          <a:prstGeom prst="rect">
            <a:avLst/>
          </a:prstGeom>
        </p:spPr>
      </p:pic>
    </p:spTree>
    <p:extLst>
      <p:ext uri="{BB962C8B-B14F-4D97-AF65-F5344CB8AC3E}">
        <p14:creationId xmlns:p14="http://schemas.microsoft.com/office/powerpoint/2010/main" val="419156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846F-57AF-4E0C-88BA-C6ABE6A20931}"/>
              </a:ext>
            </a:extLst>
          </p:cNvPr>
          <p:cNvSpPr txBox="1">
            <a:spLocks/>
          </p:cNvSpPr>
          <p:nvPr/>
        </p:nvSpPr>
        <p:spPr>
          <a:xfrm>
            <a:off x="2776754" y="324187"/>
            <a:ext cx="3988791" cy="64809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COUNT PLOTS</a:t>
            </a:r>
            <a:endParaRPr lang="en-IN" sz="4000"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215599AC-E2DE-13FF-4924-486C906958EE}"/>
              </a:ext>
            </a:extLst>
          </p:cNvPr>
          <p:cNvSpPr txBox="1">
            <a:spLocks/>
          </p:cNvSpPr>
          <p:nvPr/>
        </p:nvSpPr>
        <p:spPr>
          <a:xfrm>
            <a:off x="882214" y="1078050"/>
            <a:ext cx="6972904" cy="29152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Generated the count plots before and after handling the data imbalance concern where we notice that the dataframe consisted of different number of rating reviews that needed to be equalized.</a:t>
            </a:r>
            <a:endParaRPr lang="en-IN" dirty="0">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54F4FB3D-EE68-2777-B227-7C8F79615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756" y="2083858"/>
            <a:ext cx="6683319" cy="4884843"/>
          </a:xfrm>
          <a:prstGeom prst="rect">
            <a:avLst/>
          </a:prstGeom>
        </p:spPr>
      </p:pic>
    </p:spTree>
    <p:extLst>
      <p:ext uri="{BB962C8B-B14F-4D97-AF65-F5344CB8AC3E}">
        <p14:creationId xmlns:p14="http://schemas.microsoft.com/office/powerpoint/2010/main" val="222524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F60F-8FD1-C3F1-EFD1-D79D0338D36F}"/>
              </a:ext>
            </a:extLst>
          </p:cNvPr>
          <p:cNvSpPr txBox="1">
            <a:spLocks/>
          </p:cNvSpPr>
          <p:nvPr/>
        </p:nvSpPr>
        <p:spPr>
          <a:xfrm>
            <a:off x="2675893" y="0"/>
            <a:ext cx="3886986"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WORD CLOUD</a:t>
            </a:r>
            <a:endParaRPr lang="en-IN" sz="4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B9EF4E0-7736-7019-6B89-C1D58A04CD64}"/>
              </a:ext>
            </a:extLst>
          </p:cNvPr>
          <p:cNvSpPr txBox="1"/>
          <p:nvPr/>
        </p:nvSpPr>
        <p:spPr>
          <a:xfrm>
            <a:off x="1635502" y="934440"/>
            <a:ext cx="6301490" cy="132343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Word Cloud as the name suggests is a cloud of words. It is a visualization technique for text data wherein each word is picturized with its importance in the context or its frequency.</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7274E3-1DB3-19B3-1ED2-DC2C76102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66" y="2376309"/>
            <a:ext cx="5670554" cy="4152864"/>
          </a:xfrm>
          <a:prstGeom prst="rect">
            <a:avLst/>
          </a:prstGeom>
        </p:spPr>
      </p:pic>
    </p:spTree>
    <p:extLst>
      <p:ext uri="{BB962C8B-B14F-4D97-AF65-F5344CB8AC3E}">
        <p14:creationId xmlns:p14="http://schemas.microsoft.com/office/powerpoint/2010/main" val="403577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476E-721F-5E3A-B2D2-2BF249B13EF0}"/>
              </a:ext>
            </a:extLst>
          </p:cNvPr>
          <p:cNvSpPr txBox="1">
            <a:spLocks/>
          </p:cNvSpPr>
          <p:nvPr/>
        </p:nvSpPr>
        <p:spPr>
          <a:xfrm>
            <a:off x="529389" y="288504"/>
            <a:ext cx="10068507" cy="94593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MODEL DEVELOPMENT ALGORITHMS</a:t>
            </a:r>
            <a:endParaRPr lang="en-IN" sz="4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D53F688-F93D-D9E3-E8B4-66753008CEBA}"/>
              </a:ext>
            </a:extLst>
          </p:cNvPr>
          <p:cNvSpPr txBox="1"/>
          <p:nvPr/>
        </p:nvSpPr>
        <p:spPr>
          <a:xfrm>
            <a:off x="529389" y="1966159"/>
            <a:ext cx="7542767" cy="3370923"/>
          </a:xfrm>
          <a:prstGeom prst="rect">
            <a:avLst/>
          </a:prstGeom>
          <a:noFill/>
        </p:spPr>
        <p:txBody>
          <a:bodyPr wrap="square">
            <a:spAutoFit/>
          </a:bodyPr>
          <a:lstStyle/>
          <a:p>
            <a:pPr marR="0" lvl="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LGBM Classifier</a:t>
            </a:r>
          </a:p>
        </p:txBody>
      </p:sp>
    </p:spTree>
    <p:extLst>
      <p:ext uri="{BB962C8B-B14F-4D97-AF65-F5344CB8AC3E}">
        <p14:creationId xmlns:p14="http://schemas.microsoft.com/office/powerpoint/2010/main" val="413131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4B9-68DB-7EE7-48EE-8F8F24331BF8}"/>
              </a:ext>
            </a:extLst>
          </p:cNvPr>
          <p:cNvSpPr txBox="1">
            <a:spLocks/>
          </p:cNvSpPr>
          <p:nvPr/>
        </p:nvSpPr>
        <p:spPr>
          <a:xfrm>
            <a:off x="594360" y="411480"/>
            <a:ext cx="9822260" cy="8046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MODEL CREATION AND EVALUATION</a:t>
            </a:r>
            <a:endParaRPr lang="en-IN" sz="40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1F9167A-ACC3-1288-83E1-8E721D51D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750" y="1766326"/>
            <a:ext cx="5890662" cy="3508913"/>
          </a:xfrm>
          <a:prstGeom prst="rect">
            <a:avLst/>
          </a:prstGeom>
        </p:spPr>
      </p:pic>
    </p:spTree>
    <p:extLst>
      <p:ext uri="{BB962C8B-B14F-4D97-AF65-F5344CB8AC3E}">
        <p14:creationId xmlns:p14="http://schemas.microsoft.com/office/powerpoint/2010/main" val="2834386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E4B9-68DB-7EE7-48EE-8F8F24331BF8}"/>
              </a:ext>
            </a:extLst>
          </p:cNvPr>
          <p:cNvSpPr txBox="1">
            <a:spLocks/>
          </p:cNvSpPr>
          <p:nvPr/>
        </p:nvSpPr>
        <p:spPr>
          <a:xfrm>
            <a:off x="1249052" y="700078"/>
            <a:ext cx="9167568" cy="73293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CROSS VALIDATION SCORE</a:t>
            </a:r>
            <a:endParaRPr lang="en-IN" sz="4000" b="1" dirty="0">
              <a:latin typeface="Arial" panose="020B0604020202020204" pitchFamily="34" charset="0"/>
              <a:cs typeface="Arial" panose="020B0604020202020204" pitchFamily="34" charset="0"/>
            </a:endParaRPr>
          </a:p>
        </p:txBody>
      </p:sp>
      <p:pic>
        <p:nvPicPr>
          <p:cNvPr id="5" name="Picture 4" descr="Table&#10;&#10;Description automatically generated">
            <a:extLst>
              <a:ext uri="{FF2B5EF4-FFF2-40B4-BE49-F238E27FC236}">
                <a16:creationId xmlns:a16="http://schemas.microsoft.com/office/drawing/2014/main" id="{BD129565-E3D1-3E61-FF5A-5E67A285E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165" y="1614487"/>
            <a:ext cx="6995766" cy="4397121"/>
          </a:xfrm>
          <a:prstGeom prst="rect">
            <a:avLst/>
          </a:prstGeom>
        </p:spPr>
      </p:pic>
    </p:spTree>
    <p:extLst>
      <p:ext uri="{BB962C8B-B14F-4D97-AF65-F5344CB8AC3E}">
        <p14:creationId xmlns:p14="http://schemas.microsoft.com/office/powerpoint/2010/main" val="3669153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1776-0BB2-1ADB-1869-2353ED62D151}"/>
              </a:ext>
            </a:extLst>
          </p:cNvPr>
          <p:cNvSpPr txBox="1">
            <a:spLocks/>
          </p:cNvSpPr>
          <p:nvPr/>
        </p:nvSpPr>
        <p:spPr>
          <a:xfrm>
            <a:off x="3965541" y="308398"/>
            <a:ext cx="3745584"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Arial" panose="020B0604020202020204" pitchFamily="34" charset="0"/>
                <a:cs typeface="Arial" panose="020B0604020202020204" pitchFamily="34" charset="0"/>
              </a:rPr>
              <a:t>FINAL MODEL</a:t>
            </a:r>
            <a:endParaRPr lang="en-IN" sz="4000" dirty="0">
              <a:latin typeface="Arial" panose="020B0604020202020204" pitchFamily="34" charset="0"/>
              <a:cs typeface="Arial" panose="020B0604020202020204" pitchFamily="34" charset="0"/>
            </a:endParaRPr>
          </a:p>
        </p:txBody>
      </p:sp>
      <p:pic>
        <p:nvPicPr>
          <p:cNvPr id="4" name="Picture 3" descr="Table&#10;&#10;Description automatically generated">
            <a:extLst>
              <a:ext uri="{FF2B5EF4-FFF2-40B4-BE49-F238E27FC236}">
                <a16:creationId xmlns:a16="http://schemas.microsoft.com/office/drawing/2014/main" id="{A791D251-72B5-1642-4C8A-E7D6C9A9C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877" y="1657196"/>
            <a:ext cx="7910245" cy="3543607"/>
          </a:xfrm>
          <a:prstGeom prst="rect">
            <a:avLst/>
          </a:prstGeom>
        </p:spPr>
      </p:pic>
    </p:spTree>
    <p:extLst>
      <p:ext uri="{BB962C8B-B14F-4D97-AF65-F5344CB8AC3E}">
        <p14:creationId xmlns:p14="http://schemas.microsoft.com/office/powerpoint/2010/main" val="55642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F511-4C87-69BF-DEE5-B786349E550F}"/>
              </a:ext>
            </a:extLst>
          </p:cNvPr>
          <p:cNvSpPr txBox="1">
            <a:spLocks/>
          </p:cNvSpPr>
          <p:nvPr/>
        </p:nvSpPr>
        <p:spPr>
          <a:xfrm>
            <a:off x="1524000" y="457200"/>
            <a:ext cx="8442960" cy="120700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CONFUSION MATRIX</a:t>
            </a:r>
            <a:endParaRPr lang="en-IN" sz="4000" b="1" dirty="0">
              <a:latin typeface="Arial" panose="020B0604020202020204" pitchFamily="34" charset="0"/>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81F407C0-2F3E-34EC-3957-BCA3AD91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2091574"/>
            <a:ext cx="5566542" cy="4872460"/>
          </a:xfrm>
          <a:prstGeom prst="rect">
            <a:avLst/>
          </a:prstGeom>
        </p:spPr>
      </p:pic>
    </p:spTree>
    <p:extLst>
      <p:ext uri="{BB962C8B-B14F-4D97-AF65-F5344CB8AC3E}">
        <p14:creationId xmlns:p14="http://schemas.microsoft.com/office/powerpoint/2010/main" val="338192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BEE8-2A65-7C8F-DBA7-5887471E3612}"/>
              </a:ext>
            </a:extLst>
          </p:cNvPr>
          <p:cNvSpPr txBox="1">
            <a:spLocks/>
          </p:cNvSpPr>
          <p:nvPr/>
        </p:nvSpPr>
        <p:spPr>
          <a:xfrm>
            <a:off x="3821783" y="537328"/>
            <a:ext cx="4548433" cy="65477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INTRODUCTION</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013DCC-C7A2-9CDA-1882-6FDE19102561}"/>
              </a:ext>
            </a:extLst>
          </p:cNvPr>
          <p:cNvSpPr txBox="1">
            <a:spLocks/>
          </p:cNvSpPr>
          <p:nvPr/>
        </p:nvSpPr>
        <p:spPr>
          <a:xfrm>
            <a:off x="981959" y="1734531"/>
            <a:ext cx="8143754" cy="4185501"/>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cap="none" dirty="0">
                <a:solidFill>
                  <a:schemeClr val="accent2">
                    <a:lumMod val="50000"/>
                  </a:schemeClr>
                </a:solidFill>
                <a:latin typeface="Calibri" panose="020F0502020204030204" pitchFamily="34" charset="0"/>
                <a:cs typeface="Calibri" panose="020F0502020204030204" pitchFamily="34" charset="0"/>
              </a:rPr>
              <a:t>This is a Machine Learning project performed on customer reviews. reviews are processed using common NLP techniques.</a:t>
            </a:r>
          </a:p>
          <a:p>
            <a:pPr algn="just"/>
            <a:r>
              <a:rPr lang="en-US" cap="none" dirty="0">
                <a:solidFill>
                  <a:schemeClr val="accent2">
                    <a:lumMod val="50000"/>
                  </a:schemeClr>
                </a:solidFill>
                <a:latin typeface="Calibri" panose="020F0502020204030204" pitchFamily="34" charset="0"/>
                <a:cs typeface="Calibri" panose="020F0502020204030204" pitchFamily="34" charset="0"/>
              </a:rPr>
              <a:t>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cap="none" dirty="0">
                <a:solidFill>
                  <a:schemeClr val="accent2">
                    <a:lumMod val="50000"/>
                  </a:schemeClr>
                </a:solidFill>
                <a:latin typeface="Calibri" panose="020F0502020204030204" pitchFamily="34" charset="0"/>
                <a:cs typeface="Calibri" panose="020F0502020204030204" pitchFamily="34" charset="0"/>
              </a:rPr>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cap="none" dirty="0">
                <a:solidFill>
                  <a:schemeClr val="accent2">
                    <a:lumMod val="50000"/>
                  </a:schemeClr>
                </a:solidFill>
                <a:latin typeface="Calibri" panose="020F0502020204030204" pitchFamily="34" charset="0"/>
                <a:cs typeface="Calibri" panose="020F0502020204030204" pitchFamily="34" charset="0"/>
              </a:rPr>
              <a:t>This task is similar to sentiment analysis, but instead of predicting the positive and negative sentiment (sometimes neutral also), here we need to predict the rating.</a:t>
            </a:r>
            <a:endParaRPr lang="en-IN" cap="none"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1213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627D-5236-A3FE-C2D4-0D273170CF15}"/>
              </a:ext>
            </a:extLst>
          </p:cNvPr>
          <p:cNvSpPr txBox="1">
            <a:spLocks/>
          </p:cNvSpPr>
          <p:nvPr/>
        </p:nvSpPr>
        <p:spPr>
          <a:xfrm>
            <a:off x="3246537" y="418454"/>
            <a:ext cx="3811571" cy="74236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CONCLUSION</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D5DCE7-D0B6-43B6-3C57-2CF74B452709}"/>
              </a:ext>
            </a:extLst>
          </p:cNvPr>
          <p:cNvSpPr txBox="1">
            <a:spLocks/>
          </p:cNvSpPr>
          <p:nvPr/>
        </p:nvSpPr>
        <p:spPr>
          <a:xfrm>
            <a:off x="657726" y="1432874"/>
            <a:ext cx="8989194" cy="477542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b="1" cap="none" dirty="0">
                <a:solidFill>
                  <a:schemeClr val="accent2">
                    <a:lumMod val="50000"/>
                  </a:schemeClr>
                </a:solidFill>
                <a:latin typeface="Calibri" panose="020F0502020204030204" pitchFamily="34" charset="0"/>
                <a:cs typeface="Calibri" panose="020F0502020204030204" pitchFamily="34" charset="0"/>
              </a:rPr>
              <a:t>Key findings of the study: </a:t>
            </a:r>
          </a:p>
          <a:p>
            <a:r>
              <a:rPr lang="en-US" cap="none" dirty="0">
                <a:solidFill>
                  <a:schemeClr val="accent2">
                    <a:lumMod val="50000"/>
                  </a:schemeClr>
                </a:solidFill>
                <a:latin typeface="Calibri" panose="020F0502020204030204" pitchFamily="34" charset="0"/>
                <a:cs typeface="Calibri" panose="020F0502020204030204" pitchFamily="34" charset="0"/>
              </a:rPr>
              <a:t>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cap="none" dirty="0">
                <a:solidFill>
                  <a:schemeClr val="accent2">
                    <a:lumMod val="50000"/>
                  </a:schemeClr>
                </a:solidFill>
                <a:latin typeface="Calibri" panose="020F0502020204030204" pitchFamily="34" charset="0"/>
                <a:cs typeface="Calibri" panose="020F0502020204030204" pitchFamily="34" charset="0"/>
              </a:rPr>
              <a:t>limitations of this work and scope for the future work: </a:t>
            </a:r>
          </a:p>
          <a:p>
            <a:r>
              <a:rPr lang="en-US" cap="none" dirty="0">
                <a:solidFill>
                  <a:schemeClr val="accent2">
                    <a:lumMod val="50000"/>
                  </a:schemeClr>
                </a:solidFill>
                <a:latin typeface="Calibri" panose="020F0502020204030204" pitchFamily="34" charset="0"/>
                <a:cs typeface="Calibri" panose="020F0502020204030204" pitchFamily="34" charset="0"/>
              </a:rPr>
              <a:t>As we know the content of text in reviews totally depends on the reviewer and they may rate differently which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36682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2F02-2C95-BB86-426C-C3E0D70EABC9}"/>
              </a:ext>
            </a:extLst>
          </p:cNvPr>
          <p:cNvSpPr txBox="1">
            <a:spLocks/>
          </p:cNvSpPr>
          <p:nvPr/>
        </p:nvSpPr>
        <p:spPr>
          <a:xfrm>
            <a:off x="4209068" y="499619"/>
            <a:ext cx="3773864" cy="77064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346A63-B73F-B934-1D17-16A4A920313C}"/>
              </a:ext>
            </a:extLst>
          </p:cNvPr>
          <p:cNvSpPr txBox="1">
            <a:spLocks/>
          </p:cNvSpPr>
          <p:nvPr/>
        </p:nvSpPr>
        <p:spPr>
          <a:xfrm>
            <a:off x="802105" y="1475874"/>
            <a:ext cx="10619874" cy="460408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b="1" cap="none" dirty="0">
                <a:solidFill>
                  <a:schemeClr val="accent2">
                    <a:lumMod val="50000"/>
                  </a:schemeClr>
                </a:solidFill>
                <a:latin typeface="Calibri" panose="020F0502020204030204" pitchFamily="34" charset="0"/>
                <a:cs typeface="Calibri" panose="020F0502020204030204" pitchFamily="34" charset="0"/>
              </a:rPr>
              <a:t>Areas of improvement:</a:t>
            </a:r>
          </a:p>
          <a:p>
            <a:pPr marL="514350" indent="-514350">
              <a:buFont typeface="+mj-lt"/>
              <a:buAutoNum type="romanUcPeriod"/>
            </a:pPr>
            <a:r>
              <a:rPr lang="en-US" cap="none" dirty="0">
                <a:solidFill>
                  <a:schemeClr val="accent2">
                    <a:lumMod val="50000"/>
                  </a:schemeClr>
                </a:solidFill>
                <a:latin typeface="Calibri" panose="020F0502020204030204" pitchFamily="34" charset="0"/>
                <a:cs typeface="Calibri" panose="020F0502020204030204" pitchFamily="34" charset="0"/>
              </a:rPr>
              <a:t>	Less time complexity</a:t>
            </a:r>
          </a:p>
          <a:p>
            <a:pPr marL="514350" indent="-514350">
              <a:buFont typeface="+mj-lt"/>
              <a:buAutoNum type="romanUcPeriod"/>
            </a:pPr>
            <a:r>
              <a:rPr lang="en-US" cap="none" dirty="0">
                <a:solidFill>
                  <a:schemeClr val="accent2">
                    <a:lumMod val="50000"/>
                  </a:schemeClr>
                </a:solidFill>
                <a:latin typeface="Calibri" panose="020F0502020204030204" pitchFamily="34" charset="0"/>
                <a:cs typeface="Calibri" panose="020F0502020204030204" pitchFamily="34" charset="0"/>
              </a:rPr>
              <a:t>	More computational power can be given</a:t>
            </a:r>
          </a:p>
          <a:p>
            <a:pPr marL="514350" indent="-514350">
              <a:buFont typeface="+mj-lt"/>
              <a:buAutoNum type="romanUcPeriod"/>
            </a:pPr>
            <a:r>
              <a:rPr lang="en-US" cap="none" dirty="0">
                <a:solidFill>
                  <a:schemeClr val="accent2">
                    <a:lumMod val="50000"/>
                  </a:schemeClr>
                </a:solidFill>
                <a:latin typeface="Calibri" panose="020F0502020204030204" pitchFamily="34" charset="0"/>
                <a:cs typeface="Calibri" panose="020F0502020204030204" pitchFamily="34" charset="0"/>
              </a:rPr>
              <a:t>	More accurate reviews can be given</a:t>
            </a:r>
          </a:p>
          <a:p>
            <a:pPr marL="514350" indent="-514350">
              <a:buFont typeface="+mj-lt"/>
              <a:buAutoNum type="romanUcPeriod"/>
            </a:pPr>
            <a:r>
              <a:rPr lang="en-US" cap="none" dirty="0">
                <a:solidFill>
                  <a:schemeClr val="accent2">
                    <a:lumMod val="50000"/>
                  </a:schemeClr>
                </a:solidFill>
                <a:latin typeface="Calibri" panose="020F0502020204030204" pitchFamily="34" charset="0"/>
                <a:cs typeface="Calibri" panose="020F0502020204030204" pitchFamily="34" charset="0"/>
              </a:rPr>
              <a:t>	Many more permutations and combinations in hyper parameter tuning can be used to obtain better parameter list</a:t>
            </a:r>
          </a:p>
          <a:p>
            <a:r>
              <a:rPr lang="en-US" b="1" cap="none" dirty="0">
                <a:solidFill>
                  <a:schemeClr val="accent2">
                    <a:lumMod val="50000"/>
                  </a:schemeClr>
                </a:solidFill>
                <a:latin typeface="Calibri" panose="020F0502020204030204" pitchFamily="34" charset="0"/>
                <a:cs typeface="Calibri" panose="020F0502020204030204" pitchFamily="34" charset="0"/>
              </a:rPr>
              <a:t>Final remarks: </a:t>
            </a:r>
          </a:p>
          <a:p>
            <a:r>
              <a:rPr lang="en-US" cap="none" dirty="0">
                <a:solidFill>
                  <a:schemeClr val="accent2">
                    <a:lumMod val="50000"/>
                  </a:schemeClr>
                </a:solidFill>
                <a:latin typeface="Calibri" panose="020F0502020204030204" pitchFamily="34" charset="0"/>
                <a:cs typeface="Calibri" panose="020F0502020204030204" pitchFamily="34" charset="0"/>
              </a:rPr>
              <a:t>After applying the hyper parameter tuning the best accuracy score obtained was 71.179989% which can be further improved by obtaining more data and working up through other parameter combinations.</a:t>
            </a:r>
          </a:p>
          <a:p>
            <a:r>
              <a:rPr lang="en-IN" cap="none" dirty="0">
                <a:solidFill>
                  <a:schemeClr val="accent2">
                    <a:lumMod val="50000"/>
                  </a:schemeClr>
                </a:solidFill>
                <a:latin typeface="Calibri" panose="020F0502020204030204" pitchFamily="34" charset="0"/>
                <a:cs typeface="Calibri" panose="020F0502020204030204" pitchFamily="34" charset="0"/>
              </a:rPr>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78113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2B2A8-E2A2-C726-7A90-AE5F29611E51}"/>
              </a:ext>
            </a:extLst>
          </p:cNvPr>
          <p:cNvSpPr txBox="1"/>
          <p:nvPr/>
        </p:nvSpPr>
        <p:spPr>
          <a:xfrm>
            <a:off x="2429419" y="2544920"/>
            <a:ext cx="6894250" cy="1569660"/>
          </a:xfrm>
          <a:prstGeom prst="rect">
            <a:avLst/>
          </a:prstGeom>
          <a:noFill/>
        </p:spPr>
        <p:txBody>
          <a:bodyPr wrap="square">
            <a:spAutoFit/>
          </a:bodyPr>
          <a:lstStyle/>
          <a:p>
            <a:r>
              <a:rPr lang="en-US" sz="9600" b="1" dirty="0">
                <a:latin typeface="Aldhabi" panose="01000000000000000000" pitchFamily="2" charset="-78"/>
                <a:cs typeface="Aldhabi" panose="01000000000000000000" pitchFamily="2" charset="-78"/>
              </a:rPr>
              <a:t>THANK YOU</a:t>
            </a:r>
            <a:endParaRPr lang="en-IN" sz="9600" b="1"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60443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B27-E026-2335-67E8-35759F55991D}"/>
              </a:ext>
            </a:extLst>
          </p:cNvPr>
          <p:cNvSpPr txBox="1">
            <a:spLocks/>
          </p:cNvSpPr>
          <p:nvPr/>
        </p:nvSpPr>
        <p:spPr>
          <a:xfrm>
            <a:off x="1939219" y="500595"/>
            <a:ext cx="6557914" cy="73686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latin typeface="Arial" panose="020B0604020202020204" pitchFamily="34" charset="0"/>
                <a:cs typeface="Arial" panose="020B0604020202020204" pitchFamily="34" charset="0"/>
              </a:rPr>
              <a:t>PROBLEM STATEMENT</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AC1827-58E6-3883-329B-245924D6D4C3}"/>
              </a:ext>
            </a:extLst>
          </p:cNvPr>
          <p:cNvSpPr txBox="1">
            <a:spLocks/>
          </p:cNvSpPr>
          <p:nvPr/>
        </p:nvSpPr>
        <p:spPr>
          <a:xfrm>
            <a:off x="735292" y="1696825"/>
            <a:ext cx="8820188" cy="4421171"/>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en-US" cap="none" dirty="0">
                <a:solidFill>
                  <a:schemeClr val="accent2">
                    <a:lumMod val="50000"/>
                  </a:schemeClr>
                </a:solidFill>
                <a:latin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cap="none" dirty="0">
                <a:solidFill>
                  <a:schemeClr val="accent2">
                    <a:lumMod val="50000"/>
                  </a:schemeClr>
                </a:solidFill>
                <a:latin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etc.</a:t>
            </a:r>
          </a:p>
          <a:p>
            <a:pPr algn="just"/>
            <a:r>
              <a:rPr lang="en-US" cap="none" dirty="0">
                <a:solidFill>
                  <a:schemeClr val="accent2">
                    <a:lumMod val="50000"/>
                  </a:schemeClr>
                </a:solidFill>
                <a:latin typeface="Calibri" panose="020F0502020204030204" pitchFamily="34" charset="0"/>
                <a:cs typeface="Calibri" panose="020F0502020204030204" pitchFamily="34"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cap="none"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05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8468-63AC-A059-B56F-A74248D08E6A}"/>
              </a:ext>
            </a:extLst>
          </p:cNvPr>
          <p:cNvSpPr txBox="1">
            <a:spLocks/>
          </p:cNvSpPr>
          <p:nvPr/>
        </p:nvSpPr>
        <p:spPr>
          <a:xfrm>
            <a:off x="1853687" y="417324"/>
            <a:ext cx="6875282" cy="75178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Arial" panose="020B0604020202020204" pitchFamily="34" charset="0"/>
                <a:cs typeface="Arial" panose="020B0604020202020204" pitchFamily="34" charset="0"/>
              </a:rPr>
              <a:t>DATA COLLECTION PHASE</a:t>
            </a:r>
          </a:p>
        </p:txBody>
      </p:sp>
      <p:sp>
        <p:nvSpPr>
          <p:cNvPr id="3" name="Content Placeholder 2">
            <a:extLst>
              <a:ext uri="{FF2B5EF4-FFF2-40B4-BE49-F238E27FC236}">
                <a16:creationId xmlns:a16="http://schemas.microsoft.com/office/drawing/2014/main" id="{A55D85EE-2617-C2D3-5866-D551C6B3A621}"/>
              </a:ext>
            </a:extLst>
          </p:cNvPr>
          <p:cNvSpPr txBox="1">
            <a:spLocks/>
          </p:cNvSpPr>
          <p:nvPr/>
        </p:nvSpPr>
        <p:spPr>
          <a:xfrm>
            <a:off x="754144" y="1668544"/>
            <a:ext cx="8152112" cy="451544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algn="just">
              <a:lnSpc>
                <a:spcPct val="107000"/>
              </a:lnSpc>
              <a:spcAft>
                <a:spcPts val="800"/>
              </a:spcAft>
            </a:pPr>
            <a:r>
              <a:rPr lang="en-IN" cap="none"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W</a:t>
            </a:r>
            <a:r>
              <a:rPr lang="en-IN"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 have to scraped 77550 rows of data. More the data better the model. in this section we need to scrape the reviews of different laptops, phones, headphones, smart watches, professional cameras, printers, monitors, home theatre and router from different e-commerce websites.</a:t>
            </a:r>
          </a:p>
          <a:p>
            <a:pPr marL="457200">
              <a:lnSpc>
                <a:spcPct val="107000"/>
              </a:lnSpc>
              <a:spcAft>
                <a:spcPts val="800"/>
              </a:spcAft>
            </a:pPr>
            <a:r>
              <a:rPr lang="en-IN" cap="none"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B</a:t>
            </a:r>
            <a:r>
              <a:rPr lang="en-IN"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asically, we need these columns:</a:t>
            </a:r>
          </a:p>
          <a:p>
            <a:pPr marL="457200">
              <a:lnSpc>
                <a:spcPct val="107000"/>
              </a:lnSpc>
              <a:spcAft>
                <a:spcPts val="800"/>
              </a:spcAft>
            </a:pPr>
            <a:r>
              <a:rPr lang="en-IN"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 Reviews of the product.</a:t>
            </a:r>
          </a:p>
          <a:p>
            <a:pPr marL="457200">
              <a:lnSpc>
                <a:spcPct val="107000"/>
              </a:lnSpc>
              <a:spcAft>
                <a:spcPts val="800"/>
              </a:spcAft>
            </a:pPr>
            <a:r>
              <a:rPr lang="en-IN"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2) Rating of the product.</a:t>
            </a:r>
          </a:p>
          <a:p>
            <a:pPr marL="457200" algn="just">
              <a:lnSpc>
                <a:spcPct val="107000"/>
              </a:lnSpc>
              <a:spcAft>
                <a:spcPts val="800"/>
              </a:spcAft>
            </a:pPr>
            <a:r>
              <a:rPr lang="en-IN" cap="none"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F</a:t>
            </a:r>
            <a:r>
              <a:rPr lang="en-IN" cap="none"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395306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1682-2870-FFF0-86BC-9C94F906F509}"/>
              </a:ext>
            </a:extLst>
          </p:cNvPr>
          <p:cNvSpPr txBox="1">
            <a:spLocks/>
          </p:cNvSpPr>
          <p:nvPr/>
        </p:nvSpPr>
        <p:spPr>
          <a:xfrm>
            <a:off x="1429009" y="584462"/>
            <a:ext cx="6535918" cy="74314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latin typeface="Arial" panose="020B0604020202020204" pitchFamily="34" charset="0"/>
                <a:cs typeface="Arial" panose="020B0604020202020204" pitchFamily="34" charset="0"/>
              </a:rPr>
              <a:t>MODEL BUILDING PHASE</a:t>
            </a:r>
          </a:p>
        </p:txBody>
      </p:sp>
      <p:sp>
        <p:nvSpPr>
          <p:cNvPr id="3" name="Content Placeholder 2">
            <a:extLst>
              <a:ext uri="{FF2B5EF4-FFF2-40B4-BE49-F238E27FC236}">
                <a16:creationId xmlns:a16="http://schemas.microsoft.com/office/drawing/2014/main" id="{6B1C7DC7-BDFD-503C-754D-2E0AB11C7896}"/>
              </a:ext>
            </a:extLst>
          </p:cNvPr>
          <p:cNvSpPr txBox="1">
            <a:spLocks/>
          </p:cNvSpPr>
          <p:nvPr/>
        </p:nvSpPr>
        <p:spPr>
          <a:xfrm>
            <a:off x="801278" y="1574276"/>
            <a:ext cx="8562681" cy="469926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cap="none" dirty="0">
                <a:solidFill>
                  <a:schemeClr val="accent2">
                    <a:lumMod val="50000"/>
                  </a:schemeClr>
                </a:solidFill>
                <a:latin typeface="Calibri" panose="020F0502020204030204" pitchFamily="34" charset="0"/>
                <a:cs typeface="Calibri" panose="020F0502020204030204" pitchFamily="34" charset="0"/>
              </a:rPr>
              <a:t>After collecting the data, we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r>
              <a:rPr lang="en-US" cap="none" dirty="0">
                <a:solidFill>
                  <a:schemeClr val="accent2">
                    <a:lumMod val="50000"/>
                  </a:schemeClr>
                </a:solidFill>
                <a:latin typeface="Calibri" panose="020F0502020204030204" pitchFamily="34" charset="0"/>
                <a:cs typeface="Calibri" panose="020F0502020204030204" pitchFamily="34" charset="0"/>
              </a:rPr>
              <a:t>	1. Data cleaning</a:t>
            </a:r>
          </a:p>
          <a:p>
            <a:r>
              <a:rPr lang="en-US" cap="none" dirty="0">
                <a:solidFill>
                  <a:schemeClr val="accent2">
                    <a:lumMod val="50000"/>
                  </a:schemeClr>
                </a:solidFill>
                <a:latin typeface="Calibri" panose="020F0502020204030204" pitchFamily="34" charset="0"/>
                <a:cs typeface="Calibri" panose="020F0502020204030204" pitchFamily="34" charset="0"/>
              </a:rPr>
              <a:t>	2. Exploratory Data Analysis and Visualization</a:t>
            </a:r>
          </a:p>
          <a:p>
            <a:r>
              <a:rPr lang="en-US" cap="none" dirty="0">
                <a:solidFill>
                  <a:schemeClr val="accent2">
                    <a:lumMod val="50000"/>
                  </a:schemeClr>
                </a:solidFill>
                <a:latin typeface="Calibri" panose="020F0502020204030204" pitchFamily="34" charset="0"/>
                <a:cs typeface="Calibri" panose="020F0502020204030204" pitchFamily="34" charset="0"/>
              </a:rPr>
              <a:t>	3. Data Pre-Processing</a:t>
            </a:r>
          </a:p>
          <a:p>
            <a:r>
              <a:rPr lang="en-US" cap="none" dirty="0">
                <a:solidFill>
                  <a:schemeClr val="accent2">
                    <a:lumMod val="50000"/>
                  </a:schemeClr>
                </a:solidFill>
                <a:latin typeface="Calibri" panose="020F0502020204030204" pitchFamily="34" charset="0"/>
                <a:cs typeface="Calibri" panose="020F0502020204030204" pitchFamily="34" charset="0"/>
              </a:rPr>
              <a:t>	4. Model Building</a:t>
            </a:r>
          </a:p>
          <a:p>
            <a:r>
              <a:rPr lang="en-US" cap="none" dirty="0">
                <a:solidFill>
                  <a:schemeClr val="accent2">
                    <a:lumMod val="50000"/>
                  </a:schemeClr>
                </a:solidFill>
                <a:latin typeface="Calibri" panose="020F0502020204030204" pitchFamily="34" charset="0"/>
                <a:cs typeface="Calibri" panose="020F0502020204030204" pitchFamily="34" charset="0"/>
              </a:rPr>
              <a:t>	5. Model Evaluation</a:t>
            </a:r>
          </a:p>
          <a:p>
            <a:r>
              <a:rPr lang="en-US" cap="none" dirty="0">
                <a:solidFill>
                  <a:schemeClr val="accent2">
                    <a:lumMod val="50000"/>
                  </a:schemeClr>
                </a:solidFill>
                <a:latin typeface="Calibri" panose="020F0502020204030204" pitchFamily="34" charset="0"/>
                <a:cs typeface="Calibri" panose="020F0502020204030204" pitchFamily="34" charset="0"/>
              </a:rPr>
              <a:t>	6. Selecting the best classification model</a:t>
            </a:r>
          </a:p>
        </p:txBody>
      </p:sp>
    </p:spTree>
    <p:extLst>
      <p:ext uri="{BB962C8B-B14F-4D97-AF65-F5344CB8AC3E}">
        <p14:creationId xmlns:p14="http://schemas.microsoft.com/office/powerpoint/2010/main" val="140994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16C4-C256-AEF4-AAB2-2E2698DF0676}"/>
              </a:ext>
            </a:extLst>
          </p:cNvPr>
          <p:cNvSpPr txBox="1">
            <a:spLocks/>
          </p:cNvSpPr>
          <p:nvPr/>
        </p:nvSpPr>
        <p:spPr>
          <a:xfrm>
            <a:off x="1865376" y="565608"/>
            <a:ext cx="6412929" cy="78242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PROJECT FLOW</a:t>
            </a:r>
          </a:p>
        </p:txBody>
      </p:sp>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5F0AF0ED-3210-9A50-72CF-07B3AB6302B8}"/>
              </a:ext>
            </a:extLst>
          </p:cNvPr>
          <p:cNvGraphicFramePr>
            <a:graphicFrameLocks/>
          </p:cNvGraphicFramePr>
          <p:nvPr>
            <p:extLst>
              <p:ext uri="{D42A27DB-BD31-4B8C-83A1-F6EECF244321}">
                <p14:modId xmlns:p14="http://schemas.microsoft.com/office/powerpoint/2010/main" val="2490421962"/>
              </p:ext>
            </p:extLst>
          </p:nvPr>
        </p:nvGraphicFramePr>
        <p:xfrm>
          <a:off x="765048" y="1728216"/>
          <a:ext cx="8360664"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73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0726-0C36-F311-E4C1-4D6968BD9AC6}"/>
              </a:ext>
            </a:extLst>
          </p:cNvPr>
          <p:cNvSpPr txBox="1">
            <a:spLocks/>
          </p:cNvSpPr>
          <p:nvPr/>
        </p:nvSpPr>
        <p:spPr>
          <a:xfrm>
            <a:off x="1524000" y="546754"/>
            <a:ext cx="9037163" cy="751788"/>
          </a:xfrm>
          <a:prstGeom prst="rect">
            <a:avLst/>
          </a:prstGeom>
        </p:spPr>
        <p:txBody>
          <a:bodyPr vert="horz" lIns="91440" tIns="45720" rIns="91440" bIns="45720" rtlCol="0" anchor="b">
            <a:normAutofit fontScale="550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rial" panose="020B0604020202020204" pitchFamily="34" charset="0"/>
                <a:cs typeface="Arial" panose="020B0604020202020204" pitchFamily="34" charset="0"/>
              </a:rPr>
              <a:t>HARDWARE AND SOFTWARE USED</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2283422-8B3C-F82D-9EA0-4D19D6FEB0CD}"/>
              </a:ext>
            </a:extLst>
          </p:cNvPr>
          <p:cNvSpPr txBox="1">
            <a:spLocks/>
          </p:cNvSpPr>
          <p:nvPr/>
        </p:nvSpPr>
        <p:spPr>
          <a:xfrm>
            <a:off x="923827" y="1640264"/>
            <a:ext cx="8503637" cy="447773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cap="none" dirty="0">
                <a:solidFill>
                  <a:schemeClr val="accent2">
                    <a:lumMod val="50000"/>
                  </a:schemeClr>
                </a:solidFill>
                <a:latin typeface="Calibri" panose="020F0502020204030204" pitchFamily="34" charset="0"/>
                <a:cs typeface="Calibri" panose="020F0502020204030204" pitchFamily="34" charset="0"/>
              </a:rPr>
              <a:t>Hardware technology being used</a:t>
            </a:r>
          </a:p>
          <a:p>
            <a:r>
              <a:rPr lang="en-IN" cap="none" dirty="0">
                <a:solidFill>
                  <a:schemeClr val="accent2">
                    <a:lumMod val="50000"/>
                  </a:schemeClr>
                </a:solidFill>
                <a:latin typeface="Calibri" panose="020F0502020204030204" pitchFamily="34" charset="0"/>
                <a:cs typeface="Calibri" panose="020F0502020204030204" pitchFamily="34" charset="0"/>
              </a:rPr>
              <a:t>RAM 	: 8.00 GB</a:t>
            </a:r>
          </a:p>
          <a:p>
            <a:r>
              <a:rPr lang="en-IN" cap="none" dirty="0">
                <a:solidFill>
                  <a:schemeClr val="accent2">
                    <a:lumMod val="50000"/>
                  </a:schemeClr>
                </a:solidFill>
                <a:latin typeface="Calibri" panose="020F0502020204030204" pitchFamily="34" charset="0"/>
                <a:cs typeface="Calibri" panose="020F0502020204030204" pitchFamily="34" charset="0"/>
              </a:rPr>
              <a:t>CPU 	: Intel(R) Core(TM) i5-10300H CPU @ 2.50GHz</a:t>
            </a:r>
          </a:p>
          <a:p>
            <a:r>
              <a:rPr lang="en-IN" cap="none" dirty="0">
                <a:solidFill>
                  <a:schemeClr val="accent2">
                    <a:lumMod val="50000"/>
                  </a:schemeClr>
                </a:solidFill>
                <a:latin typeface="Calibri" panose="020F0502020204030204" pitchFamily="34" charset="0"/>
                <a:cs typeface="Calibri" panose="020F0502020204030204" pitchFamily="34" charset="0"/>
              </a:rPr>
              <a:t>GPU 	: NVIDIA GeForce GTX 1650 </a:t>
            </a:r>
            <a:r>
              <a:rPr lang="en-IN" cap="none" dirty="0" err="1">
                <a:solidFill>
                  <a:schemeClr val="accent2">
                    <a:lumMod val="50000"/>
                  </a:schemeClr>
                </a:solidFill>
                <a:latin typeface="Calibri" panose="020F0502020204030204" pitchFamily="34" charset="0"/>
                <a:cs typeface="Calibri" panose="020F0502020204030204" pitchFamily="34" charset="0"/>
              </a:rPr>
              <a:t>Ti</a:t>
            </a:r>
            <a:endParaRPr lang="en-IN" cap="none" dirty="0">
              <a:solidFill>
                <a:schemeClr val="accent2">
                  <a:lumMod val="50000"/>
                </a:schemeClr>
              </a:solidFill>
              <a:latin typeface="Calibri" panose="020F0502020204030204" pitchFamily="34" charset="0"/>
              <a:cs typeface="Calibri" panose="020F0502020204030204" pitchFamily="34" charset="0"/>
            </a:endParaRPr>
          </a:p>
          <a:p>
            <a:r>
              <a:rPr lang="en-IN" cap="none" dirty="0">
                <a:solidFill>
                  <a:schemeClr val="accent2">
                    <a:lumMod val="50000"/>
                  </a:schemeClr>
                </a:solidFill>
                <a:latin typeface="Calibri" panose="020F0502020204030204" pitchFamily="34" charset="0"/>
                <a:cs typeface="Calibri" panose="020F0502020204030204" pitchFamily="34" charset="0"/>
              </a:rPr>
              <a:t>Software technology being used</a:t>
            </a:r>
          </a:p>
          <a:p>
            <a:r>
              <a:rPr lang="en-IN" cap="none" dirty="0">
                <a:solidFill>
                  <a:schemeClr val="accent2">
                    <a:lumMod val="50000"/>
                  </a:schemeClr>
                </a:solidFill>
                <a:latin typeface="Calibri" panose="020F0502020204030204" pitchFamily="34" charset="0"/>
                <a:cs typeface="Calibri" panose="020F0502020204030204" pitchFamily="34" charset="0"/>
              </a:rPr>
              <a:t>Programming language 		: Python</a:t>
            </a:r>
          </a:p>
          <a:p>
            <a:r>
              <a:rPr lang="en-IN" cap="none" dirty="0">
                <a:solidFill>
                  <a:schemeClr val="accent2">
                    <a:lumMod val="50000"/>
                  </a:schemeClr>
                </a:solidFill>
                <a:latin typeface="Calibri" panose="020F0502020204030204" pitchFamily="34" charset="0"/>
                <a:cs typeface="Calibri" panose="020F0502020204030204" pitchFamily="34" charset="0"/>
              </a:rPr>
              <a:t>Distribution 				        : Anaconda Navigator</a:t>
            </a:r>
          </a:p>
          <a:p>
            <a:r>
              <a:rPr lang="en-IN" cap="none" dirty="0">
                <a:solidFill>
                  <a:schemeClr val="accent2">
                    <a:lumMod val="50000"/>
                  </a:schemeClr>
                </a:solidFill>
                <a:latin typeface="Calibri" panose="020F0502020204030204" pitchFamily="34" charset="0"/>
                <a:cs typeface="Calibri" panose="020F0502020204030204" pitchFamily="34" charset="0"/>
              </a:rPr>
              <a:t>Browser based language shell 	: Jupyter Notebook</a:t>
            </a:r>
          </a:p>
          <a:p>
            <a:r>
              <a:rPr lang="en-IN" cap="none" dirty="0">
                <a:solidFill>
                  <a:schemeClr val="accent2">
                    <a:lumMod val="50000"/>
                  </a:schemeClr>
                </a:solidFill>
                <a:latin typeface="Calibri" panose="020F0502020204030204" pitchFamily="34" charset="0"/>
                <a:cs typeface="Calibri" panose="020F0502020204030204" pitchFamily="34" charset="0"/>
              </a:rPr>
              <a:t>Libraries/Packages specifically being used.</a:t>
            </a:r>
          </a:p>
          <a:p>
            <a:r>
              <a:rPr lang="en-IN" cap="none" dirty="0">
                <a:solidFill>
                  <a:schemeClr val="accent2">
                    <a:lumMod val="50000"/>
                  </a:schemeClr>
                </a:solidFill>
                <a:latin typeface="Calibri" panose="020F0502020204030204" pitchFamily="34" charset="0"/>
                <a:cs typeface="Calibri" panose="020F0502020204030204" pitchFamily="34" charset="0"/>
              </a:rPr>
              <a:t>Pandas, NumPy, matplotlib, seaborn, scikit-learn, pandas-profiling, </a:t>
            </a:r>
            <a:r>
              <a:rPr lang="en-IN" cap="none" dirty="0" err="1">
                <a:solidFill>
                  <a:schemeClr val="accent2">
                    <a:lumMod val="50000"/>
                  </a:schemeClr>
                </a:solidFill>
                <a:latin typeface="Calibri" panose="020F0502020204030204" pitchFamily="34" charset="0"/>
                <a:cs typeface="Calibri" panose="020F0502020204030204" pitchFamily="34" charset="0"/>
              </a:rPr>
              <a:t>missingno</a:t>
            </a:r>
            <a:r>
              <a:rPr lang="en-IN" cap="none" dirty="0">
                <a:solidFill>
                  <a:schemeClr val="accent2">
                    <a:lumMod val="50000"/>
                  </a:schemeClr>
                </a:solidFill>
                <a:latin typeface="Calibri" panose="020F0502020204030204" pitchFamily="34" charset="0"/>
                <a:cs typeface="Calibri" panose="020F0502020204030204" pitchFamily="34" charset="0"/>
              </a:rPr>
              <a:t>, NLTK</a:t>
            </a:r>
          </a:p>
          <a:p>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630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5679-FD68-3D5D-E223-B6E8395EF09C}"/>
              </a:ext>
            </a:extLst>
          </p:cNvPr>
          <p:cNvSpPr txBox="1">
            <a:spLocks/>
          </p:cNvSpPr>
          <p:nvPr/>
        </p:nvSpPr>
        <p:spPr>
          <a:xfrm>
            <a:off x="2639505" y="565608"/>
            <a:ext cx="6627043" cy="714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rial" panose="020B0604020202020204" pitchFamily="34" charset="0"/>
                <a:cs typeface="Arial" panose="020B0604020202020204" pitchFamily="34" charset="0"/>
              </a:rPr>
              <a:t>DATA LIFE CYCLE STEPS</a:t>
            </a:r>
          </a:p>
        </p:txBody>
      </p:sp>
      <p:sp>
        <p:nvSpPr>
          <p:cNvPr id="3" name="Content Placeholder 2">
            <a:extLst>
              <a:ext uri="{FF2B5EF4-FFF2-40B4-BE49-F238E27FC236}">
                <a16:creationId xmlns:a16="http://schemas.microsoft.com/office/drawing/2014/main" id="{C8DF5298-082D-FCB6-F684-0AC9D41515F8}"/>
              </a:ext>
            </a:extLst>
          </p:cNvPr>
          <p:cNvSpPr txBox="1">
            <a:spLocks/>
          </p:cNvSpPr>
          <p:nvPr/>
        </p:nvSpPr>
        <p:spPr>
          <a:xfrm>
            <a:off x="744717" y="1470581"/>
            <a:ext cx="10595727" cy="47039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buFont typeface="Wingdings" panose="05000000000000000000" pitchFamily="2" charset="2"/>
              <a:buChar char="Ø"/>
            </a:pPr>
            <a:r>
              <a:rPr lang="en-US" cap="none" dirty="0">
                <a:solidFill>
                  <a:schemeClr val="accent2">
                    <a:lumMod val="50000"/>
                  </a:schemeClr>
                </a:solidFill>
                <a:latin typeface="Calibri" panose="020F0502020204030204" pitchFamily="34" charset="0"/>
                <a:cs typeface="Calibri" panose="020F0502020204030204" pitchFamily="34" charset="0"/>
              </a:rPr>
              <a:t>Importing the necessary libraries/dependencies</a:t>
            </a:r>
          </a:p>
          <a:p>
            <a:pPr marL="342900" indent="-342900">
              <a:buFont typeface="Wingdings" panose="05000000000000000000" pitchFamily="2" charset="2"/>
              <a:buChar char="Ø"/>
            </a:pPr>
            <a:r>
              <a:rPr lang="en-US" cap="none" dirty="0">
                <a:solidFill>
                  <a:schemeClr val="accent2">
                    <a:lumMod val="50000"/>
                  </a:schemeClr>
                </a:solidFill>
                <a:latin typeface="Calibri" panose="020F0502020204030204" pitchFamily="34" charset="0"/>
                <a:cs typeface="Calibri" panose="020F0502020204030204" pitchFamily="34" charset="0"/>
              </a:rPr>
              <a:t>Checking dataset dimensions and null value details</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Taking a look at various label categories using the unique method</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Performing data cleaning and then visualization steps</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Making word clouds for loud words in each label class</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Handling the class imbalance issue manually and fixing it</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Converting text into vectors using the </a:t>
            </a:r>
            <a:r>
              <a:rPr lang="en-IN" cap="none" dirty="0" err="1">
                <a:solidFill>
                  <a:schemeClr val="accent2">
                    <a:lumMod val="50000"/>
                  </a:schemeClr>
                </a:solidFill>
                <a:latin typeface="Calibri" panose="020F0502020204030204" pitchFamily="34" charset="0"/>
                <a:cs typeface="Calibri" panose="020F0502020204030204" pitchFamily="34" charset="0"/>
              </a:rPr>
              <a:t>tf-idf</a:t>
            </a:r>
            <a:r>
              <a:rPr lang="en-IN" cap="none" dirty="0">
                <a:solidFill>
                  <a:schemeClr val="accent2">
                    <a:lumMod val="50000"/>
                  </a:schemeClr>
                </a:solidFill>
                <a:latin typeface="Calibri" panose="020F0502020204030204" pitchFamily="34" charset="0"/>
                <a:cs typeface="Calibri" panose="020F0502020204030204" pitchFamily="34" charset="0"/>
              </a:rPr>
              <a:t> vectorizer</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Splitting the dataset into train and test to build classification models</a:t>
            </a:r>
          </a:p>
          <a:p>
            <a:pPr marL="342900" indent="-342900">
              <a:buFont typeface="Wingdings" panose="05000000000000000000" pitchFamily="2" charset="2"/>
              <a:buChar char="Ø"/>
            </a:pPr>
            <a:r>
              <a:rPr lang="en-IN" cap="none" dirty="0">
                <a:solidFill>
                  <a:schemeClr val="accent2">
                    <a:lumMod val="50000"/>
                  </a:schemeClr>
                </a:solidFill>
                <a:latin typeface="Calibri" panose="020F0502020204030204" pitchFamily="34" charset="0"/>
                <a:cs typeface="Calibri" panose="020F0502020204030204" pitchFamily="34" charset="0"/>
              </a:rPr>
              <a:t>Evaluating the classification models with necessary metrics</a:t>
            </a:r>
          </a:p>
        </p:txBody>
      </p:sp>
    </p:spTree>
    <p:extLst>
      <p:ext uri="{BB962C8B-B14F-4D97-AF65-F5344CB8AC3E}">
        <p14:creationId xmlns:p14="http://schemas.microsoft.com/office/powerpoint/2010/main" val="4777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F9AB-C35A-3DA2-F5A9-9F1124D13DA0}"/>
              </a:ext>
            </a:extLst>
          </p:cNvPr>
          <p:cNvSpPr txBox="1">
            <a:spLocks/>
          </p:cNvSpPr>
          <p:nvPr/>
        </p:nvSpPr>
        <p:spPr>
          <a:xfrm>
            <a:off x="2258568" y="89649"/>
            <a:ext cx="5669280" cy="135510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Arial" panose="020B0604020202020204" pitchFamily="34" charset="0"/>
                <a:cs typeface="Arial" panose="020B0604020202020204" pitchFamily="34" charset="0"/>
              </a:rPr>
              <a:t>MISSING VALUES</a:t>
            </a:r>
          </a:p>
        </p:txBody>
      </p:sp>
      <p:sp>
        <p:nvSpPr>
          <p:cNvPr id="3" name="Text Placeholder 3">
            <a:extLst>
              <a:ext uri="{FF2B5EF4-FFF2-40B4-BE49-F238E27FC236}">
                <a16:creationId xmlns:a16="http://schemas.microsoft.com/office/drawing/2014/main" id="{E40B0EF6-A796-6A2E-9720-55DCE9312088}"/>
              </a:ext>
            </a:extLst>
          </p:cNvPr>
          <p:cNvSpPr txBox="1">
            <a:spLocks/>
          </p:cNvSpPr>
          <p:nvPr/>
        </p:nvSpPr>
        <p:spPr>
          <a:xfrm>
            <a:off x="1005879" y="1444752"/>
            <a:ext cx="3820173" cy="267014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latin typeface="Calibri" panose="020F0502020204030204" pitchFamily="34" charset="0"/>
                <a:cs typeface="Calibri" panose="020F0502020204030204" pitchFamily="34" charset="0"/>
              </a:rPr>
              <a:t>We used the </a:t>
            </a:r>
            <a:r>
              <a:rPr lang="en-US" dirty="0" err="1">
                <a:latin typeface="Calibri" panose="020F0502020204030204" pitchFamily="34" charset="0"/>
                <a:cs typeface="Calibri" panose="020F0502020204030204" pitchFamily="34" charset="0"/>
              </a:rPr>
              <a:t>missingno</a:t>
            </a:r>
            <a:r>
              <a:rPr lang="en-US" dirty="0">
                <a:latin typeface="Calibri" panose="020F0502020204030204" pitchFamily="34" charset="0"/>
                <a:cs typeface="Calibri" panose="020F0502020204030204" pitchFamily="34" charset="0"/>
              </a:rPr>
              <a:t> matrix feature to get a visual on all the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 present in our dataset and then decided to drop them all so that we were left with meaningful information.</a:t>
            </a:r>
          </a:p>
        </p:txBody>
      </p:sp>
      <p:pic>
        <p:nvPicPr>
          <p:cNvPr id="6" name="Picture 5">
            <a:extLst>
              <a:ext uri="{FF2B5EF4-FFF2-40B4-BE49-F238E27FC236}">
                <a16:creationId xmlns:a16="http://schemas.microsoft.com/office/drawing/2014/main" id="{8783D0AD-0153-8E8C-3566-D2FFA3A9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008" y="2397986"/>
            <a:ext cx="5293883" cy="3488680"/>
          </a:xfrm>
          <a:prstGeom prst="rect">
            <a:avLst/>
          </a:prstGeom>
        </p:spPr>
      </p:pic>
    </p:spTree>
    <p:extLst>
      <p:ext uri="{BB962C8B-B14F-4D97-AF65-F5344CB8AC3E}">
        <p14:creationId xmlns:p14="http://schemas.microsoft.com/office/powerpoint/2010/main" val="1373097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1429</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Aldhabi</vt:lpstr>
      <vt:lpstr>Arial</vt:lpstr>
      <vt:lpstr>Calibri</vt:lpstr>
      <vt:lpstr>Trebuchet MS</vt:lpstr>
      <vt:lpstr>Wingdings</vt:lpstr>
      <vt:lpstr>Wingdings 3</vt:lpstr>
      <vt:lpstr>Facet</vt:lpstr>
      <vt:lpstr>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 Presentation</dc:title>
  <dc:creator>VISHWAS PAI - 110909350</dc:creator>
  <cp:lastModifiedBy>Nidhi Singh</cp:lastModifiedBy>
  <cp:revision>7</cp:revision>
  <dcterms:created xsi:type="dcterms:W3CDTF">2022-08-27T12:08:08Z</dcterms:created>
  <dcterms:modified xsi:type="dcterms:W3CDTF">2022-10-27T02:10:12Z</dcterms:modified>
</cp:coreProperties>
</file>