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1" r:id="rId6"/>
    <p:sldId id="262" r:id="rId7"/>
    <p:sldId id="263" r:id="rId8"/>
    <p:sldId id="264" r:id="rId9"/>
    <p:sldId id="268"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F977-8759-2BC0-DF41-734C53B56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046F66-E2D2-DE93-4169-F68D542BC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8E6CE3-ECD3-137A-6871-55190A9C130B}"/>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32A2537B-E0D8-20DD-6482-8AE895019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F8770-300B-C554-E3D2-89F9106C10B3}"/>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12722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99A2-8125-1F8F-3805-747DC19B1C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5A8DB-90E2-FAE3-F172-15CA6E42E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7E8248-C582-76C9-9D36-0BBDF6ECA446}"/>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EED2687A-B09C-0DB6-0046-F1835ED94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F92AE-7339-EF43-2E57-C7E5A45C674B}"/>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11297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3392F-A98E-18CF-92D9-2F388521D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48972F-1CAE-EC5A-0E68-27DB3CBE7C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99801-8B25-4439-2825-6EC6245414BC}"/>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2EA774BB-D75B-FB96-9803-210D81735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0A894-665E-348A-C8DA-FD113140DA63}"/>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306706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9BB-64E2-02D2-D85E-0042D71784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5B567-20C6-99C2-753B-990138ABD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12740-D52D-07CF-0093-3A4AEC235B6D}"/>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34FBF5EC-5C17-5638-18A1-3B92027D4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88777-EAE9-1CBF-3036-868981CFC6A4}"/>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275177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ECC0-7419-C6C4-43AD-43C840BE9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DAEB4-E0A4-721C-A7E6-C58879960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23146-4CD2-74F2-9B80-E15EE7994CD2}"/>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70C0D3F9-9989-D457-1BA2-E4C23FFCB5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FDDD2-7FDD-E234-2734-E7F8AD2E2465}"/>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77006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C0C4-9E34-9523-1AF0-E4B4AF5E6A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64112E-5C51-D3ED-FCCA-F177890B1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20F8E-26C0-4271-65AF-0FAB1C370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DE9B32-FDCE-FD92-2CBE-3DAD11E39DC6}"/>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6" name="Footer Placeholder 5">
            <a:extLst>
              <a:ext uri="{FF2B5EF4-FFF2-40B4-BE49-F238E27FC236}">
                <a16:creationId xmlns:a16="http://schemas.microsoft.com/office/drawing/2014/main" id="{82AA5CFF-5E30-ADAE-0610-2504AC24F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81CBA3-117E-645C-D535-133119D70C39}"/>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280455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1205-ACF4-57AB-1AC6-1CFB430543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B48A8-1962-854D-DFA1-06875A45B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AAF0DA-617B-D574-7457-113C95102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DBF0F-DD18-16A5-5195-1F84BE509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05175-A153-030E-FDA6-3F56DB930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24901-B2EA-BDB1-3929-700C3B2A9733}"/>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8" name="Footer Placeholder 7">
            <a:extLst>
              <a:ext uri="{FF2B5EF4-FFF2-40B4-BE49-F238E27FC236}">
                <a16:creationId xmlns:a16="http://schemas.microsoft.com/office/drawing/2014/main" id="{97A35427-943D-1C55-2BCC-65DE1515DB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8CBFCA-FCB1-C6D6-F6B5-58C4B2E8C4A3}"/>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192718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CB01-D7EA-1DD1-61E9-C598D49157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8B1B02-A666-EAED-4BE7-DE6C735D3609}"/>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4" name="Footer Placeholder 3">
            <a:extLst>
              <a:ext uri="{FF2B5EF4-FFF2-40B4-BE49-F238E27FC236}">
                <a16:creationId xmlns:a16="http://schemas.microsoft.com/office/drawing/2014/main" id="{B7E38433-70EE-B4CA-05CD-511A1058C8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590E44-9EEC-CF0E-AA89-42A79F329FD9}"/>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214789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9EDE1-4F72-7721-8976-D8AE6E29CF8A}"/>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3" name="Footer Placeholder 2">
            <a:extLst>
              <a:ext uri="{FF2B5EF4-FFF2-40B4-BE49-F238E27FC236}">
                <a16:creationId xmlns:a16="http://schemas.microsoft.com/office/drawing/2014/main" id="{38CF8024-75A3-ACAE-BFD2-AA65C64F84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9D982A-DDAC-6AFC-5BED-1166381D3F60}"/>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14757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69A4-9FB9-495E-2231-53CD5603C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5BEAA6-C168-FDEE-9568-F6D624715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C5CCCD-ECCB-80D2-F134-3F7C0A6C5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E2C87-FB50-31DC-CDD0-820E890A3DC1}"/>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6" name="Footer Placeholder 5">
            <a:extLst>
              <a:ext uri="{FF2B5EF4-FFF2-40B4-BE49-F238E27FC236}">
                <a16:creationId xmlns:a16="http://schemas.microsoft.com/office/drawing/2014/main" id="{1CB76207-55AE-6179-6DFE-8D67E2BC4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81D312-3E9E-BE23-286A-E6DB094B0C7F}"/>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11277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F540-CBA6-F869-A410-A7B450EAA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277B27-CD09-21B2-34BC-5A2745AB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6E7A5-CA3E-741A-6032-94B359332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460D8-8470-CC13-275D-22F5BCC69B07}"/>
              </a:ext>
            </a:extLst>
          </p:cNvPr>
          <p:cNvSpPr>
            <a:spLocks noGrp="1"/>
          </p:cNvSpPr>
          <p:nvPr>
            <p:ph type="dt" sz="half" idx="10"/>
          </p:nvPr>
        </p:nvSpPr>
        <p:spPr/>
        <p:txBody>
          <a:bodyPr/>
          <a:lstStyle/>
          <a:p>
            <a:fld id="{17C61A19-184F-4794-9F85-2E869E0F0E20}" type="datetimeFigureOut">
              <a:rPr lang="en-IN" smtClean="0"/>
              <a:t>04-10-2023</a:t>
            </a:fld>
            <a:endParaRPr lang="en-IN"/>
          </a:p>
        </p:txBody>
      </p:sp>
      <p:sp>
        <p:nvSpPr>
          <p:cNvPr id="6" name="Footer Placeholder 5">
            <a:extLst>
              <a:ext uri="{FF2B5EF4-FFF2-40B4-BE49-F238E27FC236}">
                <a16:creationId xmlns:a16="http://schemas.microsoft.com/office/drawing/2014/main" id="{BD5B4A0D-90B4-5D5C-177C-52FAF88571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174C5-FD9D-8294-9677-6A2AE942B88A}"/>
              </a:ext>
            </a:extLst>
          </p:cNvPr>
          <p:cNvSpPr>
            <a:spLocks noGrp="1"/>
          </p:cNvSpPr>
          <p:nvPr>
            <p:ph type="sldNum" sz="quarter" idx="12"/>
          </p:nvPr>
        </p:nvSpPr>
        <p:spPr/>
        <p:txBody>
          <a:bodyPr/>
          <a:lstStyle/>
          <a:p>
            <a:fld id="{3EEC5DAA-D85D-48FC-A695-6B598941D89B}" type="slidenum">
              <a:rPr lang="en-IN" smtClean="0"/>
              <a:t>‹#›</a:t>
            </a:fld>
            <a:endParaRPr lang="en-IN"/>
          </a:p>
        </p:txBody>
      </p:sp>
    </p:spTree>
    <p:extLst>
      <p:ext uri="{BB962C8B-B14F-4D97-AF65-F5344CB8AC3E}">
        <p14:creationId xmlns:p14="http://schemas.microsoft.com/office/powerpoint/2010/main" val="4848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F1F9E-B24B-1E9E-59DC-995B6C071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8AA39-DF93-8769-D239-F0023E71F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B7E3A-6AC4-ED0A-3C05-4A4B13210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61A19-184F-4794-9F85-2E869E0F0E20}" type="datetimeFigureOut">
              <a:rPr lang="en-IN" smtClean="0"/>
              <a:t>04-10-2023</a:t>
            </a:fld>
            <a:endParaRPr lang="en-IN"/>
          </a:p>
        </p:txBody>
      </p:sp>
      <p:sp>
        <p:nvSpPr>
          <p:cNvPr id="5" name="Footer Placeholder 4">
            <a:extLst>
              <a:ext uri="{FF2B5EF4-FFF2-40B4-BE49-F238E27FC236}">
                <a16:creationId xmlns:a16="http://schemas.microsoft.com/office/drawing/2014/main" id="{0EAEB10F-D62D-6A59-4347-CA3105EF8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25B625-4602-7775-C5C3-9E90434AC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C5DAA-D85D-48FC-A695-6B598941D89B}" type="slidenum">
              <a:rPr lang="en-IN" smtClean="0"/>
              <a:t>‹#›</a:t>
            </a:fld>
            <a:endParaRPr lang="en-IN"/>
          </a:p>
        </p:txBody>
      </p:sp>
    </p:spTree>
    <p:extLst>
      <p:ext uri="{BB962C8B-B14F-4D97-AF65-F5344CB8AC3E}">
        <p14:creationId xmlns:p14="http://schemas.microsoft.com/office/powerpoint/2010/main" val="333559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looking at a person&#10;&#10;Description automatically generated">
            <a:extLst>
              <a:ext uri="{FF2B5EF4-FFF2-40B4-BE49-F238E27FC236}">
                <a16:creationId xmlns:a16="http://schemas.microsoft.com/office/drawing/2014/main" id="{179D579B-615F-5134-0B1E-10139D772E2B}"/>
              </a:ext>
            </a:extLst>
          </p:cNvPr>
          <p:cNvPicPr>
            <a:picLocks noChangeAspect="1"/>
          </p:cNvPicPr>
          <p:nvPr/>
        </p:nvPicPr>
        <p:blipFill rotWithShape="1">
          <a:blip r:embed="rId2">
            <a:extLst>
              <a:ext uri="{28A0092B-C50C-407E-A947-70E740481C1C}">
                <a14:useLocalDpi xmlns:a14="http://schemas.microsoft.com/office/drawing/2010/main" val="0"/>
              </a:ext>
            </a:extLst>
          </a:blip>
          <a:srcRect l="5778"/>
          <a:stretch/>
        </p:blipFill>
        <p:spPr>
          <a:xfrm>
            <a:off x="20" y="10"/>
            <a:ext cx="12191980" cy="6857990"/>
          </a:xfrm>
          <a:prstGeom prst="rect">
            <a:avLst/>
          </a:prstGeom>
        </p:spPr>
      </p:pic>
      <p:sp>
        <p:nvSpPr>
          <p:cNvPr id="3" name="TextBox 2">
            <a:extLst>
              <a:ext uri="{FF2B5EF4-FFF2-40B4-BE49-F238E27FC236}">
                <a16:creationId xmlns:a16="http://schemas.microsoft.com/office/drawing/2014/main" id="{1BAFDA9B-1D65-670A-B6D6-BE9752F350F2}"/>
              </a:ext>
            </a:extLst>
          </p:cNvPr>
          <p:cNvSpPr txBox="1"/>
          <p:nvPr/>
        </p:nvSpPr>
        <p:spPr>
          <a:xfrm>
            <a:off x="132080" y="142240"/>
            <a:ext cx="3261360" cy="2709275"/>
          </a:xfrm>
          <a:prstGeom prst="ellipse">
            <a:avLst/>
          </a:prstGeom>
          <a:solidFill>
            <a:srgbClr val="231815"/>
          </a:solidFill>
          <a:ln w="174625" cmpd="thinThick">
            <a:solidFill>
              <a:srgbClr val="231815"/>
            </a:solidFill>
          </a:ln>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2400" b="1" dirty="0">
                <a:solidFill>
                  <a:srgbClr val="FFFFFF"/>
                </a:solidFill>
                <a:latin typeface="Roboto" panose="02000000000000000000" pitchFamily="2" charset="0"/>
                <a:ea typeface="Roboto" panose="02000000000000000000" pitchFamily="2" charset="0"/>
                <a:cs typeface="Roboto" panose="02000000000000000000" pitchFamily="2" charset="0"/>
              </a:rPr>
              <a:t>Customer Churn Analysis</a:t>
            </a:r>
          </a:p>
          <a:p>
            <a:pPr algn="ctr">
              <a:lnSpc>
                <a:spcPct val="90000"/>
              </a:lnSpc>
              <a:spcBef>
                <a:spcPct val="0"/>
              </a:spcBef>
              <a:spcAft>
                <a:spcPts val="600"/>
              </a:spcAft>
            </a:pPr>
            <a:endParaRPr lang="en-US" sz="2400" dirty="0">
              <a:solidFill>
                <a:srgbClr val="FFFFFF"/>
              </a:solidFill>
              <a:latin typeface="+mj-lt"/>
              <a:ea typeface="+mj-ea"/>
              <a:cs typeface="+mj-cs"/>
            </a:endParaRPr>
          </a:p>
          <a:p>
            <a:pPr algn="ctr">
              <a:lnSpc>
                <a:spcPct val="90000"/>
              </a:lnSpc>
              <a:spcBef>
                <a:spcPct val="0"/>
              </a:spcBef>
              <a:spcAft>
                <a:spcPts val="600"/>
              </a:spcAft>
            </a:pPr>
            <a:r>
              <a:rPr lang="en-US" sz="1600" b="1" dirty="0">
                <a:solidFill>
                  <a:srgbClr val="FFFFFF"/>
                </a:solidFill>
                <a:latin typeface="Helvetica" panose="020B0604020202020204" pitchFamily="34" charset="0"/>
                <a:ea typeface="+mj-ea"/>
                <a:cs typeface="Helvetica" panose="020B0604020202020204" pitchFamily="34" charset="0"/>
              </a:rPr>
              <a:t>Marketing Analytics</a:t>
            </a:r>
          </a:p>
          <a:p>
            <a:pPr algn="ctr">
              <a:lnSpc>
                <a:spcPct val="90000"/>
              </a:lnSpc>
              <a:spcBef>
                <a:spcPct val="0"/>
              </a:spcBef>
              <a:spcAft>
                <a:spcPts val="600"/>
              </a:spcAft>
            </a:pPr>
            <a:r>
              <a:rPr lang="en-US" sz="1600" b="1" dirty="0">
                <a:solidFill>
                  <a:srgbClr val="FFFFFF"/>
                </a:solidFill>
                <a:latin typeface="Helvetica" panose="020B0604020202020204" pitchFamily="34" charset="0"/>
                <a:ea typeface="+mj-ea"/>
                <a:cs typeface="Helvetica" panose="020B0604020202020204" pitchFamily="34" charset="0"/>
              </a:rPr>
              <a:t>Group 3</a:t>
            </a:r>
          </a:p>
          <a:p>
            <a:pPr algn="ctr">
              <a:lnSpc>
                <a:spcPct val="90000"/>
              </a:lnSpc>
              <a:spcBef>
                <a:spcPct val="0"/>
              </a:spcBef>
              <a:spcAft>
                <a:spcPts val="600"/>
              </a:spcAft>
            </a:pPr>
            <a:r>
              <a:rPr lang="en-US" sz="1600" b="1" dirty="0">
                <a:solidFill>
                  <a:srgbClr val="FFFFFF"/>
                </a:solidFill>
                <a:latin typeface="Helvetica" panose="020B0604020202020204" pitchFamily="34" charset="0"/>
                <a:ea typeface="+mj-ea"/>
                <a:cs typeface="Helvetica" panose="020B0604020202020204" pitchFamily="34" charset="0"/>
              </a:rPr>
              <a:t>Section 3</a:t>
            </a:r>
          </a:p>
        </p:txBody>
      </p:sp>
    </p:spTree>
    <p:extLst>
      <p:ext uri="{BB962C8B-B14F-4D97-AF65-F5344CB8AC3E}">
        <p14:creationId xmlns:p14="http://schemas.microsoft.com/office/powerpoint/2010/main" val="35391798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5F185B5-6FB4-45DC-9AE7-F7A26BD7E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A5B116B-4263-41E0-B09F-AAFE919C0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491" y="655607"/>
            <a:ext cx="10725509" cy="5450868"/>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841079-85C6-27CC-E834-D291643BA634}"/>
              </a:ext>
            </a:extLst>
          </p:cNvPr>
          <p:cNvSpPr txBox="1"/>
          <p:nvPr/>
        </p:nvSpPr>
        <p:spPr>
          <a:xfrm>
            <a:off x="414046" y="851755"/>
            <a:ext cx="10537898" cy="100988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Roboto" panose="02000000000000000000" pitchFamily="2" charset="0"/>
                <a:ea typeface="Roboto" panose="02000000000000000000" pitchFamily="2" charset="0"/>
                <a:cs typeface="Roboto" panose="02000000000000000000" pitchFamily="2" charset="0"/>
              </a:rPr>
              <a:t>Methodologies of Machine Learning Used</a:t>
            </a:r>
          </a:p>
        </p:txBody>
      </p:sp>
      <p:sp>
        <p:nvSpPr>
          <p:cNvPr id="3" name="TextBox 2">
            <a:extLst>
              <a:ext uri="{FF2B5EF4-FFF2-40B4-BE49-F238E27FC236}">
                <a16:creationId xmlns:a16="http://schemas.microsoft.com/office/drawing/2014/main" id="{9F052E30-2245-127B-73D2-2F45F901DB00}"/>
              </a:ext>
            </a:extLst>
          </p:cNvPr>
          <p:cNvSpPr txBox="1"/>
          <p:nvPr/>
        </p:nvSpPr>
        <p:spPr>
          <a:xfrm>
            <a:off x="1876880" y="2429713"/>
            <a:ext cx="8666150" cy="2790394"/>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Models Used: </a:t>
            </a:r>
            <a:r>
              <a:rPr lang="en-US" sz="1600" dirty="0">
                <a:latin typeface="Helvetica" panose="020B0604020202020204" pitchFamily="34" charset="0"/>
                <a:cs typeface="Helvetica" panose="020B0604020202020204" pitchFamily="34" charset="0"/>
              </a:rPr>
              <a:t>To analysis and predict the customer churn, we have used both the Decision Tree Classifier and Logistic Regression models.</a:t>
            </a:r>
          </a:p>
          <a:p>
            <a:pPr indent="-228600">
              <a:lnSpc>
                <a:spcPct val="90000"/>
              </a:lnSpc>
              <a:spcAft>
                <a:spcPts val="600"/>
              </a:spcAft>
              <a:buFont typeface="Arial" panose="020B0604020202020204" pitchFamily="34" charset="0"/>
              <a:buChar char="•"/>
            </a:pPr>
            <a:endParaRPr lang="en-US" sz="1600"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Performance Metric: </a:t>
            </a:r>
            <a:r>
              <a:rPr lang="en-US" sz="1600" dirty="0">
                <a:latin typeface="Helvetica" panose="020B0604020202020204" pitchFamily="34" charset="0"/>
                <a:cs typeface="Helvetica" panose="020B0604020202020204" pitchFamily="34" charset="0"/>
              </a:rPr>
              <a:t>For the evaluation of evaluation, we have used the Accuracy metric as it aids us in achieving our goal of classifying whether a customer will be churned out or not.</a:t>
            </a:r>
          </a:p>
          <a:p>
            <a:pPr indent="-228600">
              <a:lnSpc>
                <a:spcPct val="90000"/>
              </a:lnSpc>
              <a:spcAft>
                <a:spcPts val="600"/>
              </a:spcAft>
              <a:buFont typeface="Arial" panose="020B0604020202020204" pitchFamily="34" charset="0"/>
              <a:buChar char="•"/>
            </a:pPr>
            <a:endParaRPr lang="en-US" sz="1600"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Model Accuracy: </a:t>
            </a:r>
            <a:r>
              <a:rPr lang="en-US" sz="1600" dirty="0">
                <a:latin typeface="Helvetica" panose="020B0604020202020204" pitchFamily="34" charset="0"/>
                <a:cs typeface="Helvetica" panose="020B0604020202020204" pitchFamily="34" charset="0"/>
              </a:rPr>
              <a:t>We have achieved an accuracy of 95% with Decision Tree, while managing to get an 88% accuracy with our Logistic Regression Model. This indicates the both the models are effective and reliable in predicting customer churn.</a:t>
            </a:r>
          </a:p>
          <a:p>
            <a:pPr indent="-228600">
              <a:lnSpc>
                <a:spcPct val="90000"/>
              </a:lnSpc>
              <a:spcAft>
                <a:spcPts val="600"/>
              </a:spcAft>
              <a:buFont typeface="Arial" panose="020B0604020202020204" pitchFamily="34" charset="0"/>
              <a:buChar char="•"/>
            </a:pPr>
            <a:endParaRPr lang="en-US" sz="1600"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Preferred Model:</a:t>
            </a:r>
            <a:r>
              <a:rPr lang="en-US" sz="1600" dirty="0">
                <a:latin typeface="Helvetica" panose="020B0604020202020204" pitchFamily="34" charset="0"/>
                <a:cs typeface="Helvetica" panose="020B0604020202020204" pitchFamily="34" charset="0"/>
              </a:rPr>
              <a:t> Considering the high accuracy and interpretability that was yielding through the Decision Tree Classifier (</a:t>
            </a:r>
            <a:r>
              <a:rPr lang="en-US" sz="1600" dirty="0" err="1">
                <a:latin typeface="Helvetica" panose="020B0604020202020204" pitchFamily="34" charset="0"/>
                <a:cs typeface="Helvetica" panose="020B0604020202020204" pitchFamily="34" charset="0"/>
              </a:rPr>
              <a:t>DecisionTreeClassifier</a:t>
            </a:r>
            <a:r>
              <a:rPr lang="en-US" sz="1600" dirty="0">
                <a:latin typeface="Helvetica" panose="020B0604020202020204" pitchFamily="34" charset="0"/>
                <a:cs typeface="Helvetica" panose="020B0604020202020204" pitchFamily="34" charset="0"/>
              </a:rPr>
              <a:t>), we recommend using that method over the other for the predicting the Customer Churn for the e-commerce business.</a:t>
            </a:r>
          </a:p>
        </p:txBody>
      </p:sp>
      <p:cxnSp>
        <p:nvCxnSpPr>
          <p:cNvPr id="43" name="Straight Connector 42">
            <a:extLst>
              <a:ext uri="{FF2B5EF4-FFF2-40B4-BE49-F238E27FC236}">
                <a16:creationId xmlns:a16="http://schemas.microsoft.com/office/drawing/2014/main" id="{B5F2DA1D-C1F2-44D4-8BB3-F29B9DD0B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6C6FECB-D48F-4DB7-A7B4-3A9E377B1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6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4464B-002D-C644-7FFD-A5E0E701F6FB}"/>
              </a:ext>
            </a:extLst>
          </p:cNvPr>
          <p:cNvSpPr txBox="1"/>
          <p:nvPr/>
        </p:nvSpPr>
        <p:spPr>
          <a:xfrm>
            <a:off x="242777" y="4108923"/>
            <a:ext cx="3687491" cy="210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b="1" dirty="0">
                <a:latin typeface="Roboto" panose="02000000000000000000" pitchFamily="2" charset="0"/>
                <a:ea typeface="Roboto" panose="02000000000000000000" pitchFamily="2" charset="0"/>
                <a:cs typeface="Roboto" panose="02000000000000000000" pitchFamily="2" charset="0"/>
              </a:rPr>
              <a:t>Summary</a:t>
            </a:r>
          </a:p>
        </p:txBody>
      </p:sp>
      <p:pic>
        <p:nvPicPr>
          <p:cNvPr id="6" name="Picture 5" descr="A group of people standing next to a speedometer&#10;&#10;Description automatically generated">
            <a:extLst>
              <a:ext uri="{FF2B5EF4-FFF2-40B4-BE49-F238E27FC236}">
                <a16:creationId xmlns:a16="http://schemas.microsoft.com/office/drawing/2014/main" id="{A380708E-347B-4066-C548-5E2BD76D5AA9}"/>
              </a:ext>
            </a:extLst>
          </p:cNvPr>
          <p:cNvPicPr>
            <a:picLocks noChangeAspect="1"/>
          </p:cNvPicPr>
          <p:nvPr/>
        </p:nvPicPr>
        <p:blipFill rotWithShape="1">
          <a:blip r:embed="rId2">
            <a:extLst>
              <a:ext uri="{28A0092B-C50C-407E-A947-70E740481C1C}">
                <a14:useLocalDpi xmlns:a14="http://schemas.microsoft.com/office/drawing/2010/main" val="0"/>
              </a:ext>
            </a:extLst>
          </a:blip>
          <a:srcRect t="24730" b="271"/>
          <a:stretch/>
        </p:blipFill>
        <p:spPr>
          <a:xfrm>
            <a:off x="-2" y="-223274"/>
            <a:ext cx="12192002" cy="3428990"/>
          </a:xfrm>
          <a:prstGeom prst="rect">
            <a:avLst/>
          </a:prstGeom>
        </p:spPr>
      </p:pic>
      <p:grpSp>
        <p:nvGrpSpPr>
          <p:cNvPr id="22" name="Group 21">
            <a:extLst>
              <a:ext uri="{FF2B5EF4-FFF2-40B4-BE49-F238E27FC236}">
                <a16:creationId xmlns:a16="http://schemas.microsoft.com/office/drawing/2014/main" id="{5EC81CC9-EAC3-3907-9268-3A583E3B63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0" y="3401858"/>
            <a:ext cx="12207200" cy="123363"/>
            <a:chOff x="-5025" y="6737718"/>
            <a:chExt cx="12207200" cy="123363"/>
          </a:xfrm>
        </p:grpSpPr>
        <p:sp>
          <p:nvSpPr>
            <p:cNvPr id="23" name="Rectangle 22">
              <a:extLst>
                <a:ext uri="{FF2B5EF4-FFF2-40B4-BE49-F238E27FC236}">
                  <a16:creationId xmlns:a16="http://schemas.microsoft.com/office/drawing/2014/main" id="{665915B0-4647-B7BB-3CDF-D62A16FC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416CD1-48B0-ADCA-33F6-A12FBD9EE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FC0E1160-792C-B7FB-01C6-1ADE355385AF}"/>
              </a:ext>
            </a:extLst>
          </p:cNvPr>
          <p:cNvSpPr txBox="1"/>
          <p:nvPr/>
        </p:nvSpPr>
        <p:spPr>
          <a:xfrm>
            <a:off x="2849526" y="3721362"/>
            <a:ext cx="9197161" cy="2881457"/>
          </a:xfrm>
          <a:prstGeom prst="rect">
            <a:avLst/>
          </a:prstGeom>
        </p:spPr>
        <p:txBody>
          <a:bodyPr vert="horz" lIns="91440" tIns="45720" rIns="91440" bIns="45720" rtlCol="0" anchor="t">
            <a:noAutofit/>
          </a:bodyPr>
          <a:lstStyle/>
          <a:p>
            <a:pPr>
              <a:lnSpc>
                <a:spcPct val="90000"/>
              </a:lnSpc>
            </a:pPr>
            <a:r>
              <a:rPr lang="en-US" sz="1400" dirty="0">
                <a:latin typeface="Helvetica" panose="020B0604020202020204" pitchFamily="34" charset="0"/>
                <a:cs typeface="Helvetica" panose="020B0604020202020204" pitchFamily="34" charset="0"/>
              </a:rPr>
              <a:t>Considering all our analysis and learnings, we can sum up our study with the following points:</a:t>
            </a:r>
            <a:endParaRPr lang="en-US" sz="1400" b="1"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endParaRPr lang="en-US" sz="1400" b="1"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400" b="1" dirty="0">
                <a:latin typeface="Helvetica" panose="020B0604020202020204" pitchFamily="34" charset="0"/>
                <a:cs typeface="Helvetica" panose="020B0604020202020204" pitchFamily="34" charset="0"/>
              </a:rPr>
              <a:t>Churn Rate: </a:t>
            </a:r>
            <a:r>
              <a:rPr lang="en-US" sz="1400" dirty="0">
                <a:latin typeface="Helvetica" panose="020B0604020202020204" pitchFamily="34" charset="0"/>
                <a:cs typeface="Helvetica" panose="020B0604020202020204" pitchFamily="34" charset="0"/>
              </a:rPr>
              <a:t>More than 16% of the customers have churned out from the business during the period of observing data, which though not alarming, needs to be addressed so that the numbers don’t grow any further.</a:t>
            </a:r>
          </a:p>
          <a:p>
            <a:pPr indent="-228600">
              <a:lnSpc>
                <a:spcPct val="90000"/>
              </a:lnSpc>
              <a:spcAft>
                <a:spcPts val="600"/>
              </a:spcAft>
              <a:buFont typeface="Arial" panose="020B0604020202020204" pitchFamily="34" charset="0"/>
              <a:buChar char="•"/>
            </a:pPr>
            <a:endParaRPr lang="en-US" sz="1400"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400" b="1" dirty="0">
                <a:latin typeface="Helvetica" panose="020B0604020202020204" pitchFamily="34" charset="0"/>
                <a:cs typeface="Helvetica" panose="020B0604020202020204" pitchFamily="34" charset="0"/>
              </a:rPr>
              <a:t>New Customers Churning:</a:t>
            </a:r>
            <a:r>
              <a:rPr lang="en-US" sz="1400" dirty="0">
                <a:latin typeface="Helvetica" panose="020B0604020202020204" pitchFamily="34" charset="0"/>
                <a:cs typeface="Helvetica" panose="020B0604020202020204" pitchFamily="34" charset="0"/>
              </a:rPr>
              <a:t> Each factor we analyzed ultimately resulted in the same finding that majority of the customers who churned out did so during their initial dealings with the business, thus emphasizing on the importance of providing better services and offers to the new customers.</a:t>
            </a:r>
          </a:p>
          <a:p>
            <a:pPr indent="-228600">
              <a:lnSpc>
                <a:spcPct val="90000"/>
              </a:lnSpc>
              <a:spcAft>
                <a:spcPts val="600"/>
              </a:spcAft>
              <a:buFont typeface="Arial" panose="020B0604020202020204" pitchFamily="34" charset="0"/>
              <a:buChar char="•"/>
            </a:pPr>
            <a:endParaRPr lang="en-US" sz="1400" dirty="0">
              <a:latin typeface="Helvetica" panose="020B0604020202020204" pitchFamily="34"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400" b="1" dirty="0">
                <a:latin typeface="Helvetica" panose="020B0604020202020204" pitchFamily="34" charset="0"/>
                <a:cs typeface="Helvetica" panose="020B0604020202020204" pitchFamily="34" charset="0"/>
              </a:rPr>
              <a:t>Complains &amp; Customer Service: </a:t>
            </a:r>
            <a:r>
              <a:rPr lang="en-US" sz="1400" dirty="0">
                <a:latin typeface="Helvetica" panose="020B0604020202020204" pitchFamily="34" charset="0"/>
                <a:cs typeface="Helvetica" panose="020B0604020202020204" pitchFamily="34" charset="0"/>
              </a:rPr>
              <a:t>As most of the customers who churned out registered complains with the business, it is imperative that the customer service and the way the complains are currently being addressed by the business are not satisfactory for the customers to stay. Thus, the brand needs to re-evaluate the complaint resolving methodologies to make them more customer-friendly.</a:t>
            </a:r>
          </a:p>
        </p:txBody>
      </p:sp>
    </p:spTree>
    <p:extLst>
      <p:ext uri="{BB962C8B-B14F-4D97-AF65-F5344CB8AC3E}">
        <p14:creationId xmlns:p14="http://schemas.microsoft.com/office/powerpoint/2010/main" val="141453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53A072-7C09-E1D1-3AA5-605BD252E641}"/>
              </a:ext>
            </a:extLst>
          </p:cNvPr>
          <p:cNvPicPr>
            <a:picLocks noChangeAspect="1"/>
          </p:cNvPicPr>
          <p:nvPr/>
        </p:nvPicPr>
        <p:blipFill>
          <a:blip r:embed="rId2">
            <a:extLst>
              <a:ext uri="{28A0092B-C50C-407E-A947-70E740481C1C}">
                <a14:useLocalDpi xmlns:a14="http://schemas.microsoft.com/office/drawing/2010/main" val="0"/>
              </a:ext>
            </a:extLst>
          </a:blip>
          <a:srcRect t="15893" b="15893"/>
          <a:stretch/>
        </p:blipFill>
        <p:spPr>
          <a:xfrm>
            <a:off x="1157288" y="2484438"/>
            <a:ext cx="3351213" cy="3048000"/>
          </a:xfrm>
          <a:prstGeom prst="rect">
            <a:avLst/>
          </a:prstGeom>
        </p:spPr>
      </p:pic>
      <p:sp>
        <p:nvSpPr>
          <p:cNvPr id="10" name="TextBox 9">
            <a:extLst>
              <a:ext uri="{FF2B5EF4-FFF2-40B4-BE49-F238E27FC236}">
                <a16:creationId xmlns:a16="http://schemas.microsoft.com/office/drawing/2014/main" id="{D7F62D7D-5C0B-CE74-DAB8-C5754FF2E428}"/>
              </a:ext>
            </a:extLst>
          </p:cNvPr>
          <p:cNvSpPr txBox="1"/>
          <p:nvPr/>
        </p:nvSpPr>
        <p:spPr>
          <a:xfrm>
            <a:off x="1157288" y="4922838"/>
            <a:ext cx="3351213" cy="60960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b="1" kern="100" dirty="0">
                <a:solidFill>
                  <a:srgbClr val="FFFFFF"/>
                </a:solidFill>
                <a:effectLst/>
                <a:latin typeface="Helvetica" panose="020B0604020202020204" pitchFamily="34" charset="0"/>
                <a:ea typeface="Calibri" panose="020F0502020204030204" pitchFamily="34" charset="0"/>
                <a:cs typeface="Helvetica" panose="020B0604020202020204" pitchFamily="34" charset="0"/>
              </a:rPr>
              <a:t>Hewa Alegodage Nidula Chithwara</a:t>
            </a:r>
            <a:endParaRPr lang="en-GB" sz="1300" b="1" kern="100" dirty="0">
              <a:solidFill>
                <a:srgbClr val="FFFFFF"/>
              </a:solidFill>
              <a:effectLst/>
              <a:latin typeface="Helvetica" panose="020B0604020202020204" pitchFamily="34" charset="0"/>
              <a:ea typeface="Calibri" panose="020F050202020403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D7180775-A4E2-AB5B-15F1-D75A9580D6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73589" y="2484438"/>
            <a:ext cx="3048000" cy="3048000"/>
          </a:xfrm>
          <a:prstGeom prst="rect">
            <a:avLst/>
          </a:prstGeom>
        </p:spPr>
      </p:pic>
      <p:sp>
        <p:nvSpPr>
          <p:cNvPr id="11" name="TextBox 10">
            <a:extLst>
              <a:ext uri="{FF2B5EF4-FFF2-40B4-BE49-F238E27FC236}">
                <a16:creationId xmlns:a16="http://schemas.microsoft.com/office/drawing/2014/main" id="{DFBE12F7-DF94-2CB8-320D-62CBA139C8F4}"/>
              </a:ext>
            </a:extLst>
          </p:cNvPr>
          <p:cNvSpPr txBox="1"/>
          <p:nvPr/>
        </p:nvSpPr>
        <p:spPr>
          <a:xfrm>
            <a:off x="4576763" y="4922838"/>
            <a:ext cx="3048000" cy="609600"/>
          </a:xfrm>
          <a:prstGeom prst="rect">
            <a:avLst/>
          </a:prstGeom>
          <a:solidFill>
            <a:srgbClr val="000000">
              <a:alpha val="50000"/>
            </a:srgbClr>
          </a:solidFill>
          <a:ln>
            <a:noFill/>
          </a:ln>
        </p:spPr>
        <p:txBody>
          <a:bodyPr wrap="square" rtlCol="0" anchor="ctr">
            <a:noAutofit/>
          </a:bodyPr>
          <a:lstStyle/>
          <a:p>
            <a:pPr algn="ctr">
              <a:lnSpc>
                <a:spcPct val="107000"/>
              </a:lnSpc>
              <a:spcAft>
                <a:spcPts val="800"/>
              </a:spcAft>
            </a:pPr>
            <a:r>
              <a:rPr lang="en-IN" sz="1300" b="1" dirty="0" err="1">
                <a:solidFill>
                  <a:schemeClr val="bg1">
                    <a:lumMod val="65000"/>
                  </a:schemeClr>
                </a:solidFill>
                <a:latin typeface="Helvetica" panose="020B0604020202020204" pitchFamily="34" charset="0"/>
                <a:ea typeface="Roboto" panose="02000000000000000000" pitchFamily="2" charset="0"/>
                <a:cs typeface="Helvetica" panose="020B0604020202020204" pitchFamily="34" charset="0"/>
              </a:rPr>
              <a:t>Shraddhaba</a:t>
            </a:r>
            <a:r>
              <a:rPr lang="en-IN" sz="1300" b="1" dirty="0">
                <a:solidFill>
                  <a:schemeClr val="bg1">
                    <a:lumMod val="65000"/>
                  </a:schemeClr>
                </a:solidFill>
                <a:latin typeface="Helvetica" panose="020B0604020202020204" pitchFamily="34" charset="0"/>
                <a:ea typeface="Roboto" panose="02000000000000000000" pitchFamily="2" charset="0"/>
                <a:cs typeface="Helvetica" panose="020B0604020202020204" pitchFamily="34" charset="0"/>
              </a:rPr>
              <a:t> </a:t>
            </a:r>
            <a:r>
              <a:rPr lang="en-IN" sz="1300" b="1" dirty="0" err="1">
                <a:solidFill>
                  <a:schemeClr val="bg1">
                    <a:lumMod val="65000"/>
                  </a:schemeClr>
                </a:solidFill>
                <a:latin typeface="Helvetica" panose="020B0604020202020204" pitchFamily="34" charset="0"/>
                <a:ea typeface="Roboto" panose="02000000000000000000" pitchFamily="2" charset="0"/>
                <a:cs typeface="Helvetica" panose="020B0604020202020204" pitchFamily="34" charset="0"/>
              </a:rPr>
              <a:t>Bharatsinh</a:t>
            </a:r>
            <a:r>
              <a:rPr lang="en-IN" sz="1300" b="1" dirty="0">
                <a:solidFill>
                  <a:schemeClr val="bg1">
                    <a:lumMod val="65000"/>
                  </a:schemeClr>
                </a:solidFill>
                <a:latin typeface="Helvetica" panose="020B0604020202020204" pitchFamily="34" charset="0"/>
                <a:ea typeface="Roboto" panose="02000000000000000000" pitchFamily="2" charset="0"/>
                <a:cs typeface="Helvetica" panose="020B0604020202020204" pitchFamily="34" charset="0"/>
              </a:rPr>
              <a:t> Jadeja</a:t>
            </a:r>
          </a:p>
        </p:txBody>
      </p:sp>
      <p:pic>
        <p:nvPicPr>
          <p:cNvPr id="7" name="Picture 6" descr="A picture containing person, person&#10;&#10;Description automatically generated">
            <a:extLst>
              <a:ext uri="{FF2B5EF4-FFF2-40B4-BE49-F238E27FC236}">
                <a16:creationId xmlns:a16="http://schemas.microsoft.com/office/drawing/2014/main" id="{FF05113D-BD8A-9D98-CB1F-C80FC3F4C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438" y="2484438"/>
            <a:ext cx="3340100" cy="3048000"/>
          </a:xfrm>
          <a:prstGeom prst="rect">
            <a:avLst/>
          </a:prstGeom>
        </p:spPr>
      </p:pic>
      <p:sp>
        <p:nvSpPr>
          <p:cNvPr id="12" name="TextBox 11">
            <a:extLst>
              <a:ext uri="{FF2B5EF4-FFF2-40B4-BE49-F238E27FC236}">
                <a16:creationId xmlns:a16="http://schemas.microsoft.com/office/drawing/2014/main" id="{20A11560-B658-1F14-07B5-7313F07944CA}"/>
              </a:ext>
            </a:extLst>
          </p:cNvPr>
          <p:cNvSpPr txBox="1"/>
          <p:nvPr/>
        </p:nvSpPr>
        <p:spPr>
          <a:xfrm>
            <a:off x="7691438" y="4922838"/>
            <a:ext cx="3340100" cy="609600"/>
          </a:xfrm>
          <a:prstGeom prst="rect">
            <a:avLst/>
          </a:prstGeom>
          <a:solidFill>
            <a:srgbClr val="000000">
              <a:alpha val="50000"/>
            </a:srgbClr>
          </a:solidFill>
          <a:ln>
            <a:noFill/>
          </a:ln>
        </p:spPr>
        <p:txBody>
          <a:bodyPr wrap="square" rtlCol="0" anchor="ctr">
            <a:noAutofit/>
          </a:bodyPr>
          <a:lstStyle/>
          <a:p>
            <a:pPr algn="ctr">
              <a:lnSpc>
                <a:spcPct val="107000"/>
              </a:lnSpc>
              <a:spcAft>
                <a:spcPts val="800"/>
              </a:spcAft>
            </a:pPr>
            <a:r>
              <a:rPr lang="en-US" sz="1300" b="1" kern="100" dirty="0" err="1">
                <a:solidFill>
                  <a:srgbClr val="FFFFFF"/>
                </a:solidFill>
                <a:effectLst/>
                <a:latin typeface="Helvetica" panose="020B0604020202020204" pitchFamily="34" charset="0"/>
                <a:ea typeface="Calibri" panose="020F0502020204030204" pitchFamily="34" charset="0"/>
                <a:cs typeface="Helvetica" panose="020B0604020202020204" pitchFamily="34" charset="0"/>
              </a:rPr>
              <a:t>Harsimranjit</a:t>
            </a:r>
            <a:r>
              <a:rPr lang="en-US" sz="1300" b="1" kern="100" dirty="0">
                <a:solidFill>
                  <a:srgbClr val="FFFFFF"/>
                </a:solidFill>
                <a:effectLst/>
                <a:latin typeface="Helvetica" panose="020B0604020202020204" pitchFamily="34" charset="0"/>
                <a:ea typeface="Calibri" panose="020F0502020204030204" pitchFamily="34" charset="0"/>
                <a:cs typeface="Helvetica" panose="020B0604020202020204" pitchFamily="34" charset="0"/>
              </a:rPr>
              <a:t> Kaur</a:t>
            </a:r>
            <a:endParaRPr lang="en-GB" sz="1300" b="1" kern="100" dirty="0">
              <a:solidFill>
                <a:srgbClr val="FFFFFF"/>
              </a:solidFill>
              <a:effectLst/>
              <a:latin typeface="Helvetica" panose="020B0604020202020204" pitchFamily="34" charset="0"/>
              <a:ea typeface="Calibri" panose="020F0502020204030204" pitchFamily="34" charset="0"/>
              <a:cs typeface="Helvetica" panose="020B0604020202020204" pitchFamily="34" charset="0"/>
            </a:endParaRPr>
          </a:p>
        </p:txBody>
      </p:sp>
      <p:sp>
        <p:nvSpPr>
          <p:cNvPr id="2" name="Title 1">
            <a:extLst>
              <a:ext uri="{FF2B5EF4-FFF2-40B4-BE49-F238E27FC236}">
                <a16:creationId xmlns:a16="http://schemas.microsoft.com/office/drawing/2014/main" id="{53FE7BB6-F8EA-472F-F99A-31276B997E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solidFill>
                  <a:schemeClr val="tx1"/>
                </a:solidFill>
                <a:latin typeface="Roboto" panose="02000000000000000000" pitchFamily="2" charset="0"/>
                <a:ea typeface="Roboto" panose="02000000000000000000" pitchFamily="2" charset="0"/>
                <a:cs typeface="Roboto" panose="02000000000000000000" pitchFamily="2" charset="0"/>
              </a:rPr>
              <a:t>Meet the Team</a:t>
            </a:r>
          </a:p>
        </p:txBody>
      </p:sp>
      <p:sp>
        <p:nvSpPr>
          <p:cNvPr id="14" name="Slide Number Placeholder 13">
            <a:extLst>
              <a:ext uri="{FF2B5EF4-FFF2-40B4-BE49-F238E27FC236}">
                <a16:creationId xmlns:a16="http://schemas.microsoft.com/office/drawing/2014/main" id="{8AC9E353-CE3D-EC97-5C68-9872CFD21B14}"/>
              </a:ext>
            </a:extLst>
          </p:cNvPr>
          <p:cNvSpPr>
            <a:spLocks noGrp="1"/>
          </p:cNvSpPr>
          <p:nvPr>
            <p:ph type="sldNum" sz="quarter" idx="12"/>
          </p:nvPr>
        </p:nvSpPr>
        <p:spPr/>
        <p:txBody>
          <a:bodyPr/>
          <a:lstStyle/>
          <a:p>
            <a:fld id="{E88C5D02-DD87-492E-9BB3-250C0169308D}" type="slidenum">
              <a:rPr lang="en-GB" smtClean="0"/>
              <a:t>2</a:t>
            </a:fld>
            <a:endParaRPr lang="en-GB"/>
          </a:p>
        </p:txBody>
      </p:sp>
      <p:pic>
        <p:nvPicPr>
          <p:cNvPr id="15" name="Picture 14" descr="Qr code&#10;&#10;Description automatically generated">
            <a:extLst>
              <a:ext uri="{FF2B5EF4-FFF2-40B4-BE49-F238E27FC236}">
                <a16:creationId xmlns:a16="http://schemas.microsoft.com/office/drawing/2014/main" id="{48BEED08-BD52-71FC-916E-C0675961F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288" y="2484438"/>
            <a:ext cx="691325" cy="689309"/>
          </a:xfrm>
          <a:prstGeom prst="rect">
            <a:avLst/>
          </a:prstGeom>
        </p:spPr>
      </p:pic>
      <p:pic>
        <p:nvPicPr>
          <p:cNvPr id="21" name="Picture 20" descr="Qr code&#10;&#10;Description automatically generated">
            <a:extLst>
              <a:ext uri="{FF2B5EF4-FFF2-40B4-BE49-F238E27FC236}">
                <a16:creationId xmlns:a16="http://schemas.microsoft.com/office/drawing/2014/main" id="{6083C9DB-1CD5-CE8F-3F2E-0744FCF0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1438" y="2488089"/>
            <a:ext cx="680212" cy="684213"/>
          </a:xfrm>
          <a:prstGeom prst="rect">
            <a:avLst/>
          </a:prstGeom>
        </p:spPr>
      </p:pic>
      <p:pic>
        <p:nvPicPr>
          <p:cNvPr id="4" name="Picture 3" descr="A qr code with a few black squares&#10;&#10;Description automatically generated">
            <a:extLst>
              <a:ext uri="{FF2B5EF4-FFF2-40B4-BE49-F238E27FC236}">
                <a16:creationId xmlns:a16="http://schemas.microsoft.com/office/drawing/2014/main" id="{EABBBD41-8246-9713-6D0F-D7B17399C3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589" y="2484438"/>
            <a:ext cx="691325" cy="696205"/>
          </a:xfrm>
          <a:prstGeom prst="rect">
            <a:avLst/>
          </a:prstGeom>
        </p:spPr>
      </p:pic>
    </p:spTree>
    <p:extLst>
      <p:ext uri="{BB962C8B-B14F-4D97-AF65-F5344CB8AC3E}">
        <p14:creationId xmlns:p14="http://schemas.microsoft.com/office/powerpoint/2010/main" val="23870224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68E2DC-3BF6-7617-E19B-E55D42E50769}"/>
              </a:ext>
            </a:extLst>
          </p:cNvPr>
          <p:cNvPicPr>
            <a:picLocks noChangeAspect="1"/>
          </p:cNvPicPr>
          <p:nvPr/>
        </p:nvPicPr>
        <p:blipFill>
          <a:blip r:embed="rId2">
            <a:extLst>
              <a:ext uri="{28A0092B-C50C-407E-A947-70E740481C1C}">
                <a14:useLocalDpi xmlns:a14="http://schemas.microsoft.com/office/drawing/2010/main" val="0"/>
              </a:ext>
            </a:extLst>
          </a:blip>
          <a:srcRect l="8836" r="8836"/>
          <a:stretch/>
        </p:blipFill>
        <p:spPr>
          <a:xfrm>
            <a:off x="2522356"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1DB8655-05FE-E9AC-00D5-8A29F0208E35}"/>
              </a:ext>
            </a:extLst>
          </p:cNvPr>
          <p:cNvSpPr txBox="1"/>
          <p:nvPr/>
        </p:nvSpPr>
        <p:spPr>
          <a:xfrm>
            <a:off x="838201" y="365125"/>
            <a:ext cx="3449320"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latin typeface="Roboto" panose="02000000000000000000" pitchFamily="2" charset="0"/>
                <a:ea typeface="Roboto" panose="02000000000000000000" pitchFamily="2" charset="0"/>
                <a:cs typeface="Roboto" panose="02000000000000000000" pitchFamily="2" charset="0"/>
              </a:rPr>
              <a:t>Customer Churn Analysis in E-Commerce</a:t>
            </a:r>
          </a:p>
        </p:txBody>
      </p:sp>
      <p:sp>
        <p:nvSpPr>
          <p:cNvPr id="5" name="TextBox 4">
            <a:extLst>
              <a:ext uri="{FF2B5EF4-FFF2-40B4-BE49-F238E27FC236}">
                <a16:creationId xmlns:a16="http://schemas.microsoft.com/office/drawing/2014/main" id="{414E7641-4CEE-F749-6AFF-3F0FE2AFFCB6}"/>
              </a:ext>
            </a:extLst>
          </p:cNvPr>
          <p:cNvSpPr txBox="1"/>
          <p:nvPr/>
        </p:nvSpPr>
        <p:spPr>
          <a:xfrm>
            <a:off x="838200" y="2265036"/>
            <a:ext cx="4201160" cy="4399923"/>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600" dirty="0">
                <a:latin typeface="Helvetica" panose="020B0604020202020204" pitchFamily="34" charset="0"/>
                <a:ea typeface="Roboto" panose="02000000000000000000" pitchFamily="2" charset="0"/>
                <a:cs typeface="Helvetica" panose="020B0604020202020204" pitchFamily="34" charset="0"/>
              </a:rPr>
              <a:t>Customer churn occurs when consumer stops purchasing from a company. It is typically analyzed as the percentage of customers who have stopped purchasing from the brand over a certain period and is hence an important factor for the e-commerce businesses.</a:t>
            </a:r>
          </a:p>
          <a:p>
            <a:pPr indent="-228600">
              <a:lnSpc>
                <a:spcPct val="90000"/>
              </a:lnSpc>
              <a:spcAft>
                <a:spcPts val="600"/>
              </a:spcAft>
              <a:buFont typeface="Arial" panose="020B0604020202020204" pitchFamily="34" charset="0"/>
              <a:buChar char="•"/>
            </a:pPr>
            <a:endParaRPr lang="en-US" sz="1600" dirty="0">
              <a:latin typeface="Helvetica" panose="020B0604020202020204" pitchFamily="34" charset="0"/>
              <a:ea typeface="Roboto" panose="02000000000000000000" pitchFamily="2"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600" dirty="0">
                <a:latin typeface="Helvetica" panose="020B0604020202020204" pitchFamily="34" charset="0"/>
                <a:ea typeface="Roboto" panose="02000000000000000000" pitchFamily="2" charset="0"/>
                <a:cs typeface="Helvetica" panose="020B0604020202020204" pitchFamily="34" charset="0"/>
              </a:rPr>
              <a:t>In this project, we have analyzed the data of an e-commerce business in depth using various machine learning techniques to understand the factors that have contributed the most in churning of the customers.</a:t>
            </a:r>
          </a:p>
          <a:p>
            <a:pPr indent="-228600">
              <a:lnSpc>
                <a:spcPct val="90000"/>
              </a:lnSpc>
              <a:spcAft>
                <a:spcPts val="600"/>
              </a:spcAft>
              <a:buFont typeface="Arial" panose="020B0604020202020204" pitchFamily="34" charset="0"/>
              <a:buChar char="•"/>
            </a:pPr>
            <a:endParaRPr lang="en-US" sz="1600" dirty="0">
              <a:latin typeface="Helvetica" panose="020B0604020202020204" pitchFamily="34" charset="0"/>
              <a:ea typeface="Roboto" panose="02000000000000000000" pitchFamily="2" charset="0"/>
              <a:cs typeface="Helvetica" panose="020B0604020202020204" pitchFamily="34" charset="0"/>
            </a:endParaRPr>
          </a:p>
          <a:p>
            <a:pPr indent="-228600">
              <a:lnSpc>
                <a:spcPct val="90000"/>
              </a:lnSpc>
              <a:spcAft>
                <a:spcPts val="600"/>
              </a:spcAft>
              <a:buFont typeface="Arial" panose="020B0604020202020204" pitchFamily="34" charset="0"/>
              <a:buChar char="•"/>
            </a:pPr>
            <a:r>
              <a:rPr lang="en-US" sz="1600" dirty="0">
                <a:latin typeface="Helvetica" panose="020B0604020202020204" pitchFamily="34" charset="0"/>
                <a:ea typeface="Roboto" panose="02000000000000000000" pitchFamily="2" charset="0"/>
                <a:cs typeface="Helvetica" panose="020B0604020202020204" pitchFamily="34" charset="0"/>
              </a:rPr>
              <a:t>We will present our findings along with providing recommendations that are entirely data driven and would help the brand to retain its customers and lower the churn rate over a period.</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74700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982A8-E27C-7A7B-5A28-3D7F2B640E73}"/>
              </a:ext>
            </a:extLst>
          </p:cNvPr>
          <p:cNvSpPr txBox="1"/>
          <p:nvPr/>
        </p:nvSpPr>
        <p:spPr>
          <a:xfrm>
            <a:off x="1320800" y="416560"/>
            <a:ext cx="9316720" cy="523220"/>
          </a:xfrm>
          <a:prstGeom prst="rect">
            <a:avLst/>
          </a:prstGeom>
          <a:noFill/>
        </p:spPr>
        <p:txBody>
          <a:bodyPr wrap="square" rtlCol="0">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Analysis I – Churn and Non-Churn Distribution</a:t>
            </a:r>
            <a:endParaRPr lang="en-IN" sz="2800" b="1"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blue pie chart with a number of percentages&#10;&#10;Description automatically generated">
            <a:extLst>
              <a:ext uri="{FF2B5EF4-FFF2-40B4-BE49-F238E27FC236}">
                <a16:creationId xmlns:a16="http://schemas.microsoft.com/office/drawing/2014/main" id="{BB24EA9A-E853-A194-C529-37D63B671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1733788"/>
            <a:ext cx="5852172" cy="4626873"/>
          </a:xfrm>
          <a:prstGeom prst="rect">
            <a:avLst/>
          </a:prstGeom>
        </p:spPr>
      </p:pic>
      <p:sp>
        <p:nvSpPr>
          <p:cNvPr id="5" name="TextBox 4">
            <a:extLst>
              <a:ext uri="{FF2B5EF4-FFF2-40B4-BE49-F238E27FC236}">
                <a16:creationId xmlns:a16="http://schemas.microsoft.com/office/drawing/2014/main" id="{57407785-26B7-7376-94C2-257014A50615}"/>
              </a:ext>
            </a:extLst>
          </p:cNvPr>
          <p:cNvSpPr txBox="1"/>
          <p:nvPr/>
        </p:nvSpPr>
        <p:spPr>
          <a:xfrm>
            <a:off x="6695440" y="1733788"/>
            <a:ext cx="5029200" cy="4801314"/>
          </a:xfrm>
          <a:prstGeom prst="rect">
            <a:avLst/>
          </a:prstGeom>
          <a:noFill/>
        </p:spPr>
        <p:txBody>
          <a:bodyPr wrap="square" rtlCol="0">
            <a:spAutoFit/>
          </a:bodyPr>
          <a:lstStyle/>
          <a:p>
            <a:r>
              <a:rPr lang="en-US" b="1" dirty="0">
                <a:latin typeface="Helvetica" panose="020B0604020202020204" pitchFamily="34" charset="0"/>
                <a:cs typeface="Helvetica" panose="020B0604020202020204" pitchFamily="34" charset="0"/>
              </a:rPr>
              <a:t>Inference: </a:t>
            </a:r>
            <a:r>
              <a:rPr lang="en-US" dirty="0">
                <a:latin typeface="Helvetica" panose="020B0604020202020204" pitchFamily="34" charset="0"/>
                <a:cs typeface="Helvetica" panose="020B0604020202020204" pitchFamily="34" charset="0"/>
              </a:rPr>
              <a:t>As depicted in the pie-chart, our analysis has depicted that the company has been able to retain 83.2% of it’s customers, while 16.8% has churned out during the observation period.</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Recommendation: </a:t>
            </a:r>
            <a:r>
              <a:rPr lang="en-US" dirty="0">
                <a:latin typeface="Helvetica" panose="020B0604020202020204" pitchFamily="34" charset="0"/>
                <a:cs typeface="Helvetica" panose="020B0604020202020204" pitchFamily="34" charset="0"/>
              </a:rPr>
              <a:t>To retain the existing customers, it is recommended to formulate marketing and sales campaigns that target their purchasing trends and provide them offers with quality service.</a:t>
            </a:r>
          </a:p>
          <a:p>
            <a:r>
              <a:rPr lang="en-US" dirty="0">
                <a:latin typeface="Helvetica" panose="020B0604020202020204" pitchFamily="34" charset="0"/>
                <a:cs typeface="Helvetica" panose="020B0604020202020204" pitchFamily="34" charset="0"/>
              </a:rPr>
              <a:t>However, to attract back the 16.8% of the churned customers, it is crucial to first understand the concerns because of which those customers have exited the brand and then formulate individual strategies to address to concerns to gain them back.</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052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982A8-E27C-7A7B-5A28-3D7F2B640E73}"/>
              </a:ext>
            </a:extLst>
          </p:cNvPr>
          <p:cNvSpPr txBox="1"/>
          <p:nvPr/>
        </p:nvSpPr>
        <p:spPr>
          <a:xfrm>
            <a:off x="1320800" y="416560"/>
            <a:ext cx="9316720" cy="523220"/>
          </a:xfrm>
          <a:prstGeom prst="rect">
            <a:avLst/>
          </a:prstGeom>
          <a:noFill/>
        </p:spPr>
        <p:txBody>
          <a:bodyPr wrap="square" rtlCol="0">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Analysis II – Tenure Distribution of Churned Customers</a:t>
            </a:r>
            <a:endParaRPr lang="en-IN" sz="2800" b="1"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BB24EA9A-E853-A194-C529-37D63B671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228" y="2139984"/>
            <a:ext cx="5852172" cy="3326801"/>
          </a:xfrm>
          <a:prstGeom prst="rect">
            <a:avLst/>
          </a:prstGeom>
        </p:spPr>
      </p:pic>
      <p:sp>
        <p:nvSpPr>
          <p:cNvPr id="5" name="TextBox 4">
            <a:extLst>
              <a:ext uri="{FF2B5EF4-FFF2-40B4-BE49-F238E27FC236}">
                <a16:creationId xmlns:a16="http://schemas.microsoft.com/office/drawing/2014/main" id="{57407785-26B7-7376-94C2-257014A50615}"/>
              </a:ext>
            </a:extLst>
          </p:cNvPr>
          <p:cNvSpPr txBox="1"/>
          <p:nvPr/>
        </p:nvSpPr>
        <p:spPr>
          <a:xfrm>
            <a:off x="6685280" y="1571228"/>
            <a:ext cx="5029200" cy="5078313"/>
          </a:xfrm>
          <a:prstGeom prst="rect">
            <a:avLst/>
          </a:prstGeom>
          <a:noFill/>
        </p:spPr>
        <p:txBody>
          <a:bodyPr wrap="square" rtlCol="0">
            <a:spAutoFit/>
          </a:bodyPr>
          <a:lstStyle/>
          <a:p>
            <a:r>
              <a:rPr lang="en-US" b="1" dirty="0">
                <a:latin typeface="Helvetica" panose="020B0604020202020204" pitchFamily="34" charset="0"/>
                <a:cs typeface="Helvetica" panose="020B0604020202020204" pitchFamily="34" charset="0"/>
              </a:rPr>
              <a:t>Inference: </a:t>
            </a:r>
            <a:r>
              <a:rPr lang="en-US" dirty="0">
                <a:latin typeface="Helvetica" panose="020B0604020202020204" pitchFamily="34" charset="0"/>
                <a:cs typeface="Helvetica" panose="020B0604020202020204" pitchFamily="34" charset="0"/>
              </a:rPr>
              <a:t>As per our analysis, majority of the customers who have churned out of the business left either at level 0 or level 1 after trying the products and services, while the churning rate seem to be significantly less as the days go by.</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Recommendation: </a:t>
            </a:r>
            <a:r>
              <a:rPr lang="en-US" dirty="0">
                <a:latin typeface="Helvetica" panose="020B0604020202020204" pitchFamily="34" charset="0"/>
                <a:cs typeface="Helvetica" panose="020B0604020202020204" pitchFamily="34" charset="0"/>
              </a:rPr>
              <a:t>It seems like there is some lag in the products and services being offered to the welcoming customers. It could either be that they do not find the products they are looking for or they might not be getting timely customer service, which impacted their experience. The business could improve its services for the new customers by providing them better offers and/or instant customer service response to enhance their experience and hence retain them.</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8398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982A8-E27C-7A7B-5A28-3D7F2B640E73}"/>
              </a:ext>
            </a:extLst>
          </p:cNvPr>
          <p:cNvSpPr txBox="1"/>
          <p:nvPr/>
        </p:nvSpPr>
        <p:spPr>
          <a:xfrm>
            <a:off x="1320800" y="416560"/>
            <a:ext cx="9316720" cy="954107"/>
          </a:xfrm>
          <a:prstGeom prst="rect">
            <a:avLst/>
          </a:prstGeom>
          <a:noFill/>
        </p:spPr>
        <p:txBody>
          <a:bodyPr wrap="square" rtlCol="0">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Analysis III – Complain Registration by Churned Customers</a:t>
            </a:r>
            <a:endParaRPr lang="en-IN" sz="2800" b="1"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BB24EA9A-E853-A194-C529-37D63B671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228" y="2194758"/>
            <a:ext cx="5852171" cy="3217253"/>
          </a:xfrm>
          <a:prstGeom prst="rect">
            <a:avLst/>
          </a:prstGeom>
        </p:spPr>
      </p:pic>
      <p:sp>
        <p:nvSpPr>
          <p:cNvPr id="5" name="TextBox 4">
            <a:extLst>
              <a:ext uri="{FF2B5EF4-FFF2-40B4-BE49-F238E27FC236}">
                <a16:creationId xmlns:a16="http://schemas.microsoft.com/office/drawing/2014/main" id="{57407785-26B7-7376-94C2-257014A50615}"/>
              </a:ext>
            </a:extLst>
          </p:cNvPr>
          <p:cNvSpPr txBox="1"/>
          <p:nvPr/>
        </p:nvSpPr>
        <p:spPr>
          <a:xfrm>
            <a:off x="6695440" y="1733788"/>
            <a:ext cx="5029200" cy="4247317"/>
          </a:xfrm>
          <a:prstGeom prst="rect">
            <a:avLst/>
          </a:prstGeom>
          <a:noFill/>
        </p:spPr>
        <p:txBody>
          <a:bodyPr wrap="square" rtlCol="0">
            <a:spAutoFit/>
          </a:bodyPr>
          <a:lstStyle/>
          <a:p>
            <a:r>
              <a:rPr lang="en-US" b="1" dirty="0">
                <a:latin typeface="Helvetica" panose="020B0604020202020204" pitchFamily="34" charset="0"/>
                <a:cs typeface="Helvetica" panose="020B0604020202020204" pitchFamily="34" charset="0"/>
              </a:rPr>
              <a:t>Inference: </a:t>
            </a:r>
            <a:r>
              <a:rPr lang="en-US" dirty="0">
                <a:latin typeface="Helvetica" panose="020B0604020202020204" pitchFamily="34" charset="0"/>
                <a:cs typeface="Helvetica" panose="020B0604020202020204" pitchFamily="34" charset="0"/>
              </a:rPr>
              <a:t>As per our analysis, there are more of Churned people who registered complains with the business.</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Recommendation: </a:t>
            </a:r>
            <a:r>
              <a:rPr lang="en-US" dirty="0">
                <a:latin typeface="Helvetica" panose="020B0604020202020204" pitchFamily="34" charset="0"/>
                <a:cs typeface="Helvetica" panose="020B0604020202020204" pitchFamily="34" charset="0"/>
              </a:rPr>
              <a:t>It seems that people had some complains regarding the products and/or services and the business probably failed to address them. This could have probably contributed to their decision of leaving the brand. Thus, the business should improve the complain addressing policies and put methodologies in place to ensure that the complains are not just being heard/read but also resolved at a pace that is satisfying for the customers.</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266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982A8-E27C-7A7B-5A28-3D7F2B640E73}"/>
              </a:ext>
            </a:extLst>
          </p:cNvPr>
          <p:cNvSpPr txBox="1"/>
          <p:nvPr/>
        </p:nvSpPr>
        <p:spPr>
          <a:xfrm>
            <a:off x="1320800" y="416560"/>
            <a:ext cx="9316720" cy="954107"/>
          </a:xfrm>
          <a:prstGeom prst="rect">
            <a:avLst/>
          </a:prstGeom>
          <a:noFill/>
        </p:spPr>
        <p:txBody>
          <a:bodyPr wrap="square" rtlCol="0">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Analysis IV – Days Since Last Order Placed by Churned Customers</a:t>
            </a:r>
            <a:endParaRPr lang="en-IN" sz="2800" b="1"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BB24EA9A-E853-A194-C529-37D63B671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2581" y="2194758"/>
            <a:ext cx="5659466" cy="3217253"/>
          </a:xfrm>
          <a:prstGeom prst="rect">
            <a:avLst/>
          </a:prstGeom>
        </p:spPr>
      </p:pic>
      <p:sp>
        <p:nvSpPr>
          <p:cNvPr id="5" name="TextBox 4">
            <a:extLst>
              <a:ext uri="{FF2B5EF4-FFF2-40B4-BE49-F238E27FC236}">
                <a16:creationId xmlns:a16="http://schemas.microsoft.com/office/drawing/2014/main" id="{57407785-26B7-7376-94C2-257014A50615}"/>
              </a:ext>
            </a:extLst>
          </p:cNvPr>
          <p:cNvSpPr txBox="1"/>
          <p:nvPr/>
        </p:nvSpPr>
        <p:spPr>
          <a:xfrm>
            <a:off x="6695440" y="1733788"/>
            <a:ext cx="5029200" cy="4801314"/>
          </a:xfrm>
          <a:prstGeom prst="rect">
            <a:avLst/>
          </a:prstGeom>
          <a:noFill/>
        </p:spPr>
        <p:txBody>
          <a:bodyPr wrap="square" rtlCol="0">
            <a:spAutoFit/>
          </a:bodyPr>
          <a:lstStyle/>
          <a:p>
            <a:r>
              <a:rPr lang="en-US" b="1" dirty="0">
                <a:latin typeface="Helvetica" panose="020B0604020202020204" pitchFamily="34" charset="0"/>
                <a:cs typeface="Helvetica" panose="020B0604020202020204" pitchFamily="34" charset="0"/>
              </a:rPr>
              <a:t>Inference: </a:t>
            </a:r>
            <a:r>
              <a:rPr lang="en-US" dirty="0">
                <a:latin typeface="Helvetica" panose="020B0604020202020204" pitchFamily="34" charset="0"/>
                <a:cs typeface="Helvetica" panose="020B0604020202020204" pitchFamily="34" charset="0"/>
              </a:rPr>
              <a:t>As per our analysis, more customers churned out immediately after their initial order placement with the business.</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Recommendation: </a:t>
            </a:r>
            <a:r>
              <a:rPr lang="en-US" dirty="0">
                <a:latin typeface="Helvetica" panose="020B0604020202020204" pitchFamily="34" charset="0"/>
                <a:cs typeface="Helvetica" panose="020B0604020202020204" pitchFamily="34" charset="0"/>
              </a:rPr>
              <a:t>Since customers seem to be quick in making their decision regarding staying with the business or not, it is imperative for the brand to work on addressing the concerns and preferences of their new customers. It seems like once the customer stays with them, the chances of them leaving lessens. However, the business is struggling to retain new customers. So, they can probably give rewards to the new customers on first few purchases that can be redeemed in the subsequent purchases to ensure that they stay loyal to the business.</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1312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982A8-E27C-7A7B-5A28-3D7F2B640E73}"/>
              </a:ext>
            </a:extLst>
          </p:cNvPr>
          <p:cNvSpPr txBox="1"/>
          <p:nvPr/>
        </p:nvSpPr>
        <p:spPr>
          <a:xfrm>
            <a:off x="1320800" y="416560"/>
            <a:ext cx="9316720" cy="954107"/>
          </a:xfrm>
          <a:prstGeom prst="rect">
            <a:avLst/>
          </a:prstGeom>
          <a:noFill/>
        </p:spPr>
        <p:txBody>
          <a:bodyPr wrap="square" rtlCol="0">
            <a:spAutoFit/>
          </a:bodyPr>
          <a:lstStyle/>
          <a:p>
            <a:pPr algn="ctr"/>
            <a:r>
              <a:rPr lang="en-US" sz="2800" b="1" dirty="0">
                <a:latin typeface="Roboto" panose="02000000000000000000" pitchFamily="2" charset="0"/>
                <a:ea typeface="Roboto" panose="02000000000000000000" pitchFamily="2" charset="0"/>
                <a:cs typeface="Roboto" panose="02000000000000000000" pitchFamily="2" charset="0"/>
              </a:rPr>
              <a:t>Analysis V – Distribution of Cashback Amount of Churned Customers</a:t>
            </a:r>
            <a:endParaRPr lang="en-IN" sz="2800" b="1"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BB24EA9A-E853-A194-C529-37D63B671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228" y="2245558"/>
            <a:ext cx="5852171" cy="3217253"/>
          </a:xfrm>
          <a:prstGeom prst="rect">
            <a:avLst/>
          </a:prstGeom>
        </p:spPr>
      </p:pic>
      <p:sp>
        <p:nvSpPr>
          <p:cNvPr id="5" name="TextBox 4">
            <a:extLst>
              <a:ext uri="{FF2B5EF4-FFF2-40B4-BE49-F238E27FC236}">
                <a16:creationId xmlns:a16="http://schemas.microsoft.com/office/drawing/2014/main" id="{57407785-26B7-7376-94C2-257014A50615}"/>
              </a:ext>
            </a:extLst>
          </p:cNvPr>
          <p:cNvSpPr txBox="1"/>
          <p:nvPr/>
        </p:nvSpPr>
        <p:spPr>
          <a:xfrm>
            <a:off x="6695440" y="1733788"/>
            <a:ext cx="5029200" cy="3970318"/>
          </a:xfrm>
          <a:prstGeom prst="rect">
            <a:avLst/>
          </a:prstGeom>
          <a:noFill/>
        </p:spPr>
        <p:txBody>
          <a:bodyPr wrap="square" rtlCol="0">
            <a:spAutoFit/>
          </a:bodyPr>
          <a:lstStyle/>
          <a:p>
            <a:r>
              <a:rPr lang="en-US" b="1" dirty="0">
                <a:latin typeface="Helvetica" panose="020B0604020202020204" pitchFamily="34" charset="0"/>
                <a:cs typeface="Helvetica" panose="020B0604020202020204" pitchFamily="34" charset="0"/>
              </a:rPr>
              <a:t>Inference: </a:t>
            </a:r>
            <a:r>
              <a:rPr lang="en-US" dirty="0">
                <a:latin typeface="Helvetica" panose="020B0604020202020204" pitchFamily="34" charset="0"/>
                <a:cs typeface="Helvetica" panose="020B0604020202020204" pitchFamily="34" charset="0"/>
              </a:rPr>
              <a:t>As evident, when customers received higher cashback amounts, they stayed with the business, while those receiving lesser cashback got churned away.</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Recommendation: </a:t>
            </a:r>
            <a:r>
              <a:rPr lang="en-US" dirty="0">
                <a:latin typeface="Helvetica" panose="020B0604020202020204" pitchFamily="34" charset="0"/>
                <a:cs typeface="Helvetica" panose="020B0604020202020204" pitchFamily="34" charset="0"/>
              </a:rPr>
              <a:t>As the customers seem stay more when they are receiving higher rewards, the business can probably draft a policy to offer higher rewards to more customers. Alternatively, the business can improve its marketing campaigns and tell people about the higher rewards they can get in future, if they stay with the business for a longer period.</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8887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45" name="Freeform: Shape 44">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C23982A8-E27C-7A7B-5A28-3D7F2B640E73}"/>
              </a:ext>
            </a:extLst>
          </p:cNvPr>
          <p:cNvSpPr txBox="1"/>
          <p:nvPr/>
        </p:nvSpPr>
        <p:spPr>
          <a:xfrm>
            <a:off x="448738" y="999485"/>
            <a:ext cx="4553391" cy="1090861"/>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3600" b="1" kern="1200" dirty="0">
                <a:latin typeface="Roboto" panose="02000000000000000000" pitchFamily="2" charset="0"/>
                <a:ea typeface="Roboto" panose="02000000000000000000" pitchFamily="2" charset="0"/>
                <a:cs typeface="Roboto" panose="02000000000000000000" pitchFamily="2" charset="0"/>
              </a:rPr>
              <a:t>Factors Correlation Matrix</a:t>
            </a:r>
          </a:p>
        </p:txBody>
      </p:sp>
      <p:pic>
        <p:nvPicPr>
          <p:cNvPr id="6" name="Picture 5" descr="A colorful squares with different colored squares&#10;&#10;Description automatically generated with medium confidence">
            <a:extLst>
              <a:ext uri="{FF2B5EF4-FFF2-40B4-BE49-F238E27FC236}">
                <a16:creationId xmlns:a16="http://schemas.microsoft.com/office/drawing/2014/main" id="{FDA4848F-83EE-DE51-A19A-4817A547AC79}"/>
              </a:ext>
            </a:extLst>
          </p:cNvPr>
          <p:cNvPicPr>
            <a:picLocks noChangeAspect="1"/>
          </p:cNvPicPr>
          <p:nvPr/>
        </p:nvPicPr>
        <p:blipFill rotWithShape="1">
          <a:blip r:embed="rId2">
            <a:extLst>
              <a:ext uri="{28A0092B-C50C-407E-A947-70E740481C1C}">
                <a14:useLocalDpi xmlns:a14="http://schemas.microsoft.com/office/drawing/2010/main" val="0"/>
              </a:ext>
            </a:extLst>
          </a:blip>
          <a:srcRect l="4391" r="1195"/>
          <a:stretch/>
        </p:blipFill>
        <p:spPr>
          <a:xfrm>
            <a:off x="6063173" y="192505"/>
            <a:ext cx="5647261" cy="6448927"/>
          </a:xfrm>
          <a:prstGeom prst="rect">
            <a:avLst/>
          </a:prstGeom>
          <a:ln w="9525">
            <a:noFill/>
          </a:ln>
        </p:spPr>
      </p:pic>
      <p:sp>
        <p:nvSpPr>
          <p:cNvPr id="8" name="TextBox 7">
            <a:extLst>
              <a:ext uri="{FF2B5EF4-FFF2-40B4-BE49-F238E27FC236}">
                <a16:creationId xmlns:a16="http://schemas.microsoft.com/office/drawing/2014/main" id="{767EC4FE-B337-3B88-47B9-79B43C023B1D}"/>
              </a:ext>
            </a:extLst>
          </p:cNvPr>
          <p:cNvSpPr txBox="1"/>
          <p:nvPr/>
        </p:nvSpPr>
        <p:spPr>
          <a:xfrm>
            <a:off x="225685" y="2635777"/>
            <a:ext cx="5647261" cy="3416320"/>
          </a:xfrm>
          <a:prstGeom prst="rect">
            <a:avLst/>
          </a:prstGeom>
          <a:noFill/>
        </p:spPr>
        <p:txBody>
          <a:bodyPr wrap="square">
            <a:spAutoFit/>
          </a:bodyPr>
          <a:lstStyle/>
          <a:p>
            <a:r>
              <a:rPr lang="en-US" b="0" i="0" dirty="0">
                <a:effectLst/>
                <a:latin typeface="Helvetica" panose="020B0604020202020204" pitchFamily="34" charset="0"/>
                <a:cs typeface="Helvetica" panose="020B0604020202020204" pitchFamily="34" charset="0"/>
              </a:rPr>
              <a:t>The correlation between each feature in the dataset is depicted by this heat map plot. </a:t>
            </a:r>
          </a:p>
          <a:p>
            <a:r>
              <a:rPr lang="en-US" b="0" i="0" dirty="0">
                <a:effectLst/>
                <a:latin typeface="Helvetica" panose="020B0604020202020204" pitchFamily="34" charset="0"/>
                <a:cs typeface="Helvetica" panose="020B0604020202020204" pitchFamily="34" charset="0"/>
              </a:rPr>
              <a:t>It is evident that there is a strong negative correlation between churn and tenure. It is -0.35.</a:t>
            </a:r>
          </a:p>
          <a:p>
            <a:endParaRPr lang="en-US" dirty="0">
              <a:latin typeface="Helvetica" panose="020B0604020202020204" pitchFamily="34" charset="0"/>
              <a:cs typeface="Helvetica" panose="020B0604020202020204" pitchFamily="34" charset="0"/>
            </a:endParaRPr>
          </a:p>
          <a:p>
            <a:r>
              <a:rPr lang="en-US" b="0" i="0" dirty="0">
                <a:effectLst/>
                <a:latin typeface="Helvetica" panose="020B0604020202020204" pitchFamily="34" charset="0"/>
                <a:cs typeface="Helvetica" panose="020B0604020202020204" pitchFamily="34" charset="0"/>
              </a:rPr>
              <a:t>The Churn and Complain features have the strongest positive correlation. </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Thus, confirming are analysis that customers have been churned out majorly because of their complains were not addressed properly, and hence the businesses need to pay attention to that.</a:t>
            </a: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3229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1131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Roboto</vt:lpstr>
      <vt:lpstr>Office Theme</vt:lpstr>
      <vt:lpstr>PowerPoint Presentation</vt:lpstr>
      <vt:lpstr>Meet 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Pasricha</dc:creator>
  <cp:lastModifiedBy>Simran Pasricha</cp:lastModifiedBy>
  <cp:revision>34</cp:revision>
  <dcterms:created xsi:type="dcterms:W3CDTF">2023-10-04T00:49:22Z</dcterms:created>
  <dcterms:modified xsi:type="dcterms:W3CDTF">2023-10-04T16:01:59Z</dcterms:modified>
</cp:coreProperties>
</file>