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85" r:id="rId2"/>
    <p:sldId id="38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D5FC79"/>
    <a:srgbClr val="FFC9B3"/>
    <a:srgbClr val="FF9E9E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主题样式 2 - 个性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主题样式 1 - 个性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5758FB7-9AC5-4552-8A53-C91805E547FA}" styleName="主题样式 1 - 个性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5" autoAdjust="0"/>
    <p:restoredTop sz="95701"/>
  </p:normalViewPr>
  <p:slideViewPr>
    <p:cSldViewPr snapToGrid="0">
      <p:cViewPr>
        <p:scale>
          <a:sx n="110" d="100"/>
          <a:sy n="110" d="100"/>
        </p:scale>
        <p:origin x="2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9792CE-7964-0146-99F7-0F1C6E80DD63}" type="doc">
      <dgm:prSet loTypeId="urn:microsoft.com/office/officeart/2005/8/layout/chevron1" loCatId="" qsTypeId="urn:microsoft.com/office/officeart/2005/8/quickstyle/simple4" qsCatId="simple" csTypeId="urn:microsoft.com/office/officeart/2005/8/colors/accent6_3" csCatId="accent6" phldr="1"/>
      <dgm:spPr/>
    </dgm:pt>
    <dgm:pt modelId="{E132391E-816A-A147-A06A-71DCF111D879}">
      <dgm:prSet phldrT="[文本]" custT="1"/>
      <dgm:spPr/>
      <dgm:t>
        <a:bodyPr/>
        <a:lstStyle/>
        <a:p>
          <a:r>
            <a:rPr lang="zh-CN" altLang="en-US" sz="2400" dirty="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rPr>
            <a:t>组织</a:t>
          </a:r>
          <a:r>
            <a:rPr lang="zh-CN" altLang="en-US" sz="2400" dirty="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rPr>
            <a:t>机制</a:t>
          </a:r>
          <a:endParaRPr lang="zh-CN" altLang="en-US" sz="2400" dirty="0">
            <a:solidFill>
              <a:srgbClr val="000000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5E21F69A-9DCB-C648-8EB9-83F8294AFB8E}" type="parTrans" cxnId="{BF1F06B2-6AB9-4B4C-8225-24F044F73A3A}">
      <dgm:prSet/>
      <dgm:spPr/>
      <dgm:t>
        <a:bodyPr/>
        <a:lstStyle/>
        <a:p>
          <a:endParaRPr lang="zh-CN" altLang="en-US"/>
        </a:p>
      </dgm:t>
    </dgm:pt>
    <dgm:pt modelId="{55B2FFB4-62FC-A743-9A88-BAC3CC609E3D}" type="sibTrans" cxnId="{BF1F06B2-6AB9-4B4C-8225-24F044F73A3A}">
      <dgm:prSet/>
      <dgm:spPr/>
      <dgm:t>
        <a:bodyPr/>
        <a:lstStyle/>
        <a:p>
          <a:endParaRPr lang="zh-CN" altLang="en-US"/>
        </a:p>
      </dgm:t>
    </dgm:pt>
    <dgm:pt modelId="{A2D993B0-5865-204B-932C-A5D2E196F36A}">
      <dgm:prSet phldrT="[文本]" custT="1"/>
      <dgm:spPr/>
      <dgm:t>
        <a:bodyPr/>
        <a:lstStyle/>
        <a:p>
          <a:r>
            <a:rPr lang="zh-CN" altLang="en-US" sz="2400" dirty="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rPr>
            <a:t>业务沟通</a:t>
          </a:r>
          <a:endParaRPr lang="zh-CN" altLang="en-US" sz="2400" dirty="0">
            <a:solidFill>
              <a:srgbClr val="000000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330957F5-75DF-B742-AB8D-DA3D5F8944AC}" type="parTrans" cxnId="{AAE2EAF1-6BF8-A742-82BA-EA0D9009F663}">
      <dgm:prSet/>
      <dgm:spPr/>
      <dgm:t>
        <a:bodyPr/>
        <a:lstStyle/>
        <a:p>
          <a:endParaRPr lang="zh-CN" altLang="en-US"/>
        </a:p>
      </dgm:t>
    </dgm:pt>
    <dgm:pt modelId="{12789452-09BB-7A4C-A9E2-3478C9C7E508}" type="sibTrans" cxnId="{AAE2EAF1-6BF8-A742-82BA-EA0D9009F663}">
      <dgm:prSet/>
      <dgm:spPr/>
      <dgm:t>
        <a:bodyPr/>
        <a:lstStyle/>
        <a:p>
          <a:endParaRPr lang="zh-CN" altLang="en-US"/>
        </a:p>
      </dgm:t>
    </dgm:pt>
    <dgm:pt modelId="{26B416D2-C831-2D4D-B60F-18C8D3D7F685}">
      <dgm:prSet custT="1"/>
      <dgm:spPr/>
      <dgm:t>
        <a:bodyPr/>
        <a:lstStyle/>
        <a:p>
          <a:r>
            <a:rPr lang="zh-CN" altLang="en-US" sz="240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rPr>
            <a:t>效率提升</a:t>
          </a:r>
          <a:endParaRPr lang="zh-CN" altLang="en-US" sz="2400" dirty="0">
            <a:solidFill>
              <a:srgbClr val="000000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4D1F2A35-9185-4C48-90AE-24BF7B69B631}" type="parTrans" cxnId="{37629080-9873-D846-8BE5-7FA343C4A2AF}">
      <dgm:prSet/>
      <dgm:spPr/>
      <dgm:t>
        <a:bodyPr/>
        <a:lstStyle/>
        <a:p>
          <a:endParaRPr lang="zh-CN" altLang="en-US"/>
        </a:p>
      </dgm:t>
    </dgm:pt>
    <dgm:pt modelId="{D13DE321-7CAB-F945-9FC8-D172BB5A83B5}" type="sibTrans" cxnId="{37629080-9873-D846-8BE5-7FA343C4A2AF}">
      <dgm:prSet/>
      <dgm:spPr/>
      <dgm:t>
        <a:bodyPr/>
        <a:lstStyle/>
        <a:p>
          <a:endParaRPr lang="zh-CN" altLang="en-US"/>
        </a:p>
      </dgm:t>
    </dgm:pt>
    <dgm:pt modelId="{C6CCBF8C-E341-5246-BC4D-AAA4833BA40A}">
      <dgm:prSet custT="1"/>
      <dgm:spPr/>
      <dgm:t>
        <a:bodyPr/>
        <a:lstStyle/>
        <a:p>
          <a:r>
            <a:rPr lang="zh-CN" altLang="en-US" sz="240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rPr>
            <a:t>稳定性改进</a:t>
          </a:r>
          <a:endParaRPr lang="zh-CN" altLang="en-US" sz="2400" dirty="0">
            <a:solidFill>
              <a:srgbClr val="000000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A7293A68-3A8E-0344-9763-9F8402767E65}" type="parTrans" cxnId="{5B185D45-C19B-3D43-8D41-FA3B3D6B1EB3}">
      <dgm:prSet/>
      <dgm:spPr/>
      <dgm:t>
        <a:bodyPr/>
        <a:lstStyle/>
        <a:p>
          <a:endParaRPr lang="zh-CN" altLang="en-US"/>
        </a:p>
      </dgm:t>
    </dgm:pt>
    <dgm:pt modelId="{E9B7099A-FCB7-0A44-9D40-E173B7B3A44D}" type="sibTrans" cxnId="{5B185D45-C19B-3D43-8D41-FA3B3D6B1EB3}">
      <dgm:prSet/>
      <dgm:spPr/>
      <dgm:t>
        <a:bodyPr/>
        <a:lstStyle/>
        <a:p>
          <a:endParaRPr lang="zh-CN" altLang="en-US"/>
        </a:p>
      </dgm:t>
    </dgm:pt>
    <dgm:pt modelId="{EC962C4B-6505-A545-8A19-49BD044E9F96}" type="pres">
      <dgm:prSet presAssocID="{D09792CE-7964-0146-99F7-0F1C6E80DD63}" presName="Name0" presStyleCnt="0">
        <dgm:presLayoutVars>
          <dgm:dir/>
          <dgm:animLvl val="lvl"/>
          <dgm:resizeHandles val="exact"/>
        </dgm:presLayoutVars>
      </dgm:prSet>
      <dgm:spPr/>
    </dgm:pt>
    <dgm:pt modelId="{8584E6A4-7760-D546-9D59-04203F6C8C7B}" type="pres">
      <dgm:prSet presAssocID="{E132391E-816A-A147-A06A-71DCF111D879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6B7130-2FEC-904F-ACFC-7FC6E1389C8B}" type="pres">
      <dgm:prSet presAssocID="{55B2FFB4-62FC-A743-9A88-BAC3CC609E3D}" presName="parTxOnlySpace" presStyleCnt="0"/>
      <dgm:spPr/>
    </dgm:pt>
    <dgm:pt modelId="{C671CAF1-00A8-7848-816D-D218DD676E73}" type="pres">
      <dgm:prSet presAssocID="{A2D993B0-5865-204B-932C-A5D2E196F36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EB7CFD-20ED-4F45-B264-FBB2CF4BD223}" type="pres">
      <dgm:prSet presAssocID="{12789452-09BB-7A4C-A9E2-3478C9C7E508}" presName="parTxOnlySpace" presStyleCnt="0"/>
      <dgm:spPr/>
    </dgm:pt>
    <dgm:pt modelId="{A60E54E6-F97A-D34F-A892-7879ADD8C1D9}" type="pres">
      <dgm:prSet presAssocID="{C6CCBF8C-E341-5246-BC4D-AAA4833BA40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DFBF42-72D5-7A47-92BF-BFEA999BFB09}" type="pres">
      <dgm:prSet presAssocID="{E9B7099A-FCB7-0A44-9D40-E173B7B3A44D}" presName="parTxOnlySpace" presStyleCnt="0"/>
      <dgm:spPr/>
    </dgm:pt>
    <dgm:pt modelId="{5FB5D7D9-6EE9-3C45-92A5-2D60F86C1730}" type="pres">
      <dgm:prSet presAssocID="{26B416D2-C831-2D4D-B60F-18C8D3D7F68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AE2EAF1-6BF8-A742-82BA-EA0D9009F663}" srcId="{D09792CE-7964-0146-99F7-0F1C6E80DD63}" destId="{A2D993B0-5865-204B-932C-A5D2E196F36A}" srcOrd="1" destOrd="0" parTransId="{330957F5-75DF-B742-AB8D-DA3D5F8944AC}" sibTransId="{12789452-09BB-7A4C-A9E2-3478C9C7E508}"/>
    <dgm:cxn modelId="{37629080-9873-D846-8BE5-7FA343C4A2AF}" srcId="{D09792CE-7964-0146-99F7-0F1C6E80DD63}" destId="{26B416D2-C831-2D4D-B60F-18C8D3D7F685}" srcOrd="3" destOrd="0" parTransId="{4D1F2A35-9185-4C48-90AE-24BF7B69B631}" sibTransId="{D13DE321-7CAB-F945-9FC8-D172BB5A83B5}"/>
    <dgm:cxn modelId="{BF1F06B2-6AB9-4B4C-8225-24F044F73A3A}" srcId="{D09792CE-7964-0146-99F7-0F1C6E80DD63}" destId="{E132391E-816A-A147-A06A-71DCF111D879}" srcOrd="0" destOrd="0" parTransId="{5E21F69A-9DCB-C648-8EB9-83F8294AFB8E}" sibTransId="{55B2FFB4-62FC-A743-9A88-BAC3CC609E3D}"/>
    <dgm:cxn modelId="{CBE9C00B-82AB-6F4B-A793-14ECAA6BA9FF}" type="presOf" srcId="{A2D993B0-5865-204B-932C-A5D2E196F36A}" destId="{C671CAF1-00A8-7848-816D-D218DD676E73}" srcOrd="0" destOrd="0" presId="urn:microsoft.com/office/officeart/2005/8/layout/chevron1"/>
    <dgm:cxn modelId="{E1360ED2-8ADD-7F41-969C-E4473760277C}" type="presOf" srcId="{C6CCBF8C-E341-5246-BC4D-AAA4833BA40A}" destId="{A60E54E6-F97A-D34F-A892-7879ADD8C1D9}" srcOrd="0" destOrd="0" presId="urn:microsoft.com/office/officeart/2005/8/layout/chevron1"/>
    <dgm:cxn modelId="{1A2AEDC0-8CA8-3041-8F10-4D74DC2CF401}" type="presOf" srcId="{D09792CE-7964-0146-99F7-0F1C6E80DD63}" destId="{EC962C4B-6505-A545-8A19-49BD044E9F96}" srcOrd="0" destOrd="0" presId="urn:microsoft.com/office/officeart/2005/8/layout/chevron1"/>
    <dgm:cxn modelId="{AFE795C3-BEBD-3641-A901-12F846529236}" type="presOf" srcId="{E132391E-816A-A147-A06A-71DCF111D879}" destId="{8584E6A4-7760-D546-9D59-04203F6C8C7B}" srcOrd="0" destOrd="0" presId="urn:microsoft.com/office/officeart/2005/8/layout/chevron1"/>
    <dgm:cxn modelId="{0823FE1A-2C6F-314A-AD95-F4708D3F9076}" type="presOf" srcId="{26B416D2-C831-2D4D-B60F-18C8D3D7F685}" destId="{5FB5D7D9-6EE9-3C45-92A5-2D60F86C1730}" srcOrd="0" destOrd="0" presId="urn:microsoft.com/office/officeart/2005/8/layout/chevron1"/>
    <dgm:cxn modelId="{5B185D45-C19B-3D43-8D41-FA3B3D6B1EB3}" srcId="{D09792CE-7964-0146-99F7-0F1C6E80DD63}" destId="{C6CCBF8C-E341-5246-BC4D-AAA4833BA40A}" srcOrd="2" destOrd="0" parTransId="{A7293A68-3A8E-0344-9763-9F8402767E65}" sibTransId="{E9B7099A-FCB7-0A44-9D40-E173B7B3A44D}"/>
    <dgm:cxn modelId="{DC99A25E-F856-3F47-B000-89C923F7F2DB}" type="presParOf" srcId="{EC962C4B-6505-A545-8A19-49BD044E9F96}" destId="{8584E6A4-7760-D546-9D59-04203F6C8C7B}" srcOrd="0" destOrd="0" presId="urn:microsoft.com/office/officeart/2005/8/layout/chevron1"/>
    <dgm:cxn modelId="{589628F4-7047-034E-8C4B-16B998ECA9DB}" type="presParOf" srcId="{EC962C4B-6505-A545-8A19-49BD044E9F96}" destId="{406B7130-2FEC-904F-ACFC-7FC6E1389C8B}" srcOrd="1" destOrd="0" presId="urn:microsoft.com/office/officeart/2005/8/layout/chevron1"/>
    <dgm:cxn modelId="{D2312EF0-4BD6-E740-8E7F-B70F372F6281}" type="presParOf" srcId="{EC962C4B-6505-A545-8A19-49BD044E9F96}" destId="{C671CAF1-00A8-7848-816D-D218DD676E73}" srcOrd="2" destOrd="0" presId="urn:microsoft.com/office/officeart/2005/8/layout/chevron1"/>
    <dgm:cxn modelId="{819FC042-81F2-2A45-9D46-69F94DDF9D8A}" type="presParOf" srcId="{EC962C4B-6505-A545-8A19-49BD044E9F96}" destId="{83EB7CFD-20ED-4F45-B264-FBB2CF4BD223}" srcOrd="3" destOrd="0" presId="urn:microsoft.com/office/officeart/2005/8/layout/chevron1"/>
    <dgm:cxn modelId="{D7B907AA-9D21-DC4A-90EF-7EA3EDF71994}" type="presParOf" srcId="{EC962C4B-6505-A545-8A19-49BD044E9F96}" destId="{A60E54E6-F97A-D34F-A892-7879ADD8C1D9}" srcOrd="4" destOrd="0" presId="urn:microsoft.com/office/officeart/2005/8/layout/chevron1"/>
    <dgm:cxn modelId="{0CEB91B7-15B5-2043-8517-B659CD948189}" type="presParOf" srcId="{EC962C4B-6505-A545-8A19-49BD044E9F96}" destId="{B4DFBF42-72D5-7A47-92BF-BFEA999BFB09}" srcOrd="5" destOrd="0" presId="urn:microsoft.com/office/officeart/2005/8/layout/chevron1"/>
    <dgm:cxn modelId="{DA05E5FE-CBEF-6B4B-A446-9845596101E5}" type="presParOf" srcId="{EC962C4B-6505-A545-8A19-49BD044E9F96}" destId="{5FB5D7D9-6EE9-3C45-92A5-2D60F86C173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4E6A4-7760-D546-9D59-04203F6C8C7B}">
      <dsp:nvSpPr>
        <dsp:cNvPr id="0" name=""/>
        <dsp:cNvSpPr/>
      </dsp:nvSpPr>
      <dsp:spPr>
        <a:xfrm>
          <a:off x="4690" y="0"/>
          <a:ext cx="2730539" cy="585787"/>
        </a:xfrm>
        <a:prstGeom prst="chevron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shade val="8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rPr>
            <a:t>组织</a:t>
          </a:r>
          <a:r>
            <a:rPr lang="zh-CN" altLang="en-US" sz="2400" kern="1200" dirty="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rPr>
            <a:t>机制</a:t>
          </a:r>
          <a:endParaRPr lang="zh-CN" altLang="en-US" sz="2400" kern="1200" dirty="0">
            <a:solidFill>
              <a:srgbClr val="000000"/>
            </a:solidFill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297584" y="0"/>
        <a:ext cx="2144752" cy="585787"/>
      </dsp:txXfrm>
    </dsp:sp>
    <dsp:sp modelId="{C671CAF1-00A8-7848-816D-D218DD676E73}">
      <dsp:nvSpPr>
        <dsp:cNvPr id="0" name=""/>
        <dsp:cNvSpPr/>
      </dsp:nvSpPr>
      <dsp:spPr>
        <a:xfrm>
          <a:off x="2462175" y="0"/>
          <a:ext cx="2730539" cy="585787"/>
        </a:xfrm>
        <a:prstGeom prst="chevron">
          <a:avLst/>
        </a:prstGeom>
        <a:gradFill rotWithShape="0">
          <a:gsLst>
            <a:gs pos="0">
              <a:schemeClr val="accent6">
                <a:shade val="80000"/>
                <a:hueOff val="-134457"/>
                <a:satOff val="4489"/>
                <a:lumOff val="8439"/>
                <a:alphaOff val="0"/>
                <a:shade val="85000"/>
                <a:satMod val="130000"/>
              </a:schemeClr>
            </a:gs>
            <a:gs pos="34000">
              <a:schemeClr val="accent6">
                <a:shade val="80000"/>
                <a:hueOff val="-134457"/>
                <a:satOff val="4489"/>
                <a:lumOff val="8439"/>
                <a:alphaOff val="0"/>
                <a:shade val="87000"/>
                <a:satMod val="125000"/>
              </a:schemeClr>
            </a:gs>
            <a:gs pos="70000">
              <a:schemeClr val="accent6">
                <a:shade val="80000"/>
                <a:hueOff val="-134457"/>
                <a:satOff val="4489"/>
                <a:lumOff val="843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shade val="80000"/>
                <a:hueOff val="-134457"/>
                <a:satOff val="4489"/>
                <a:lumOff val="843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rPr>
            <a:t>业务沟通</a:t>
          </a:r>
          <a:endParaRPr lang="zh-CN" altLang="en-US" sz="2400" kern="1200" dirty="0">
            <a:solidFill>
              <a:srgbClr val="000000"/>
            </a:solidFill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2755069" y="0"/>
        <a:ext cx="2144752" cy="585787"/>
      </dsp:txXfrm>
    </dsp:sp>
    <dsp:sp modelId="{A60E54E6-F97A-D34F-A892-7879ADD8C1D9}">
      <dsp:nvSpPr>
        <dsp:cNvPr id="0" name=""/>
        <dsp:cNvSpPr/>
      </dsp:nvSpPr>
      <dsp:spPr>
        <a:xfrm>
          <a:off x="4919661" y="0"/>
          <a:ext cx="2730539" cy="585787"/>
        </a:xfrm>
        <a:prstGeom prst="chevron">
          <a:avLst/>
        </a:prstGeom>
        <a:gradFill rotWithShape="0">
          <a:gsLst>
            <a:gs pos="0">
              <a:schemeClr val="accent6">
                <a:shade val="80000"/>
                <a:hueOff val="-268913"/>
                <a:satOff val="8977"/>
                <a:lumOff val="16879"/>
                <a:alphaOff val="0"/>
                <a:shade val="85000"/>
                <a:satMod val="130000"/>
              </a:schemeClr>
            </a:gs>
            <a:gs pos="34000">
              <a:schemeClr val="accent6">
                <a:shade val="80000"/>
                <a:hueOff val="-268913"/>
                <a:satOff val="8977"/>
                <a:lumOff val="16879"/>
                <a:alphaOff val="0"/>
                <a:shade val="87000"/>
                <a:satMod val="125000"/>
              </a:schemeClr>
            </a:gs>
            <a:gs pos="70000">
              <a:schemeClr val="accent6">
                <a:shade val="80000"/>
                <a:hueOff val="-268913"/>
                <a:satOff val="8977"/>
                <a:lumOff val="1687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shade val="80000"/>
                <a:hueOff val="-268913"/>
                <a:satOff val="8977"/>
                <a:lumOff val="1687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rPr>
            <a:t>稳定性改进</a:t>
          </a:r>
          <a:endParaRPr lang="zh-CN" altLang="en-US" sz="2400" kern="1200" dirty="0">
            <a:solidFill>
              <a:srgbClr val="000000"/>
            </a:solidFill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5212555" y="0"/>
        <a:ext cx="2144752" cy="585787"/>
      </dsp:txXfrm>
    </dsp:sp>
    <dsp:sp modelId="{5FB5D7D9-6EE9-3C45-92A5-2D60F86C1730}">
      <dsp:nvSpPr>
        <dsp:cNvPr id="0" name=""/>
        <dsp:cNvSpPr/>
      </dsp:nvSpPr>
      <dsp:spPr>
        <a:xfrm>
          <a:off x="7377146" y="0"/>
          <a:ext cx="2730539" cy="585787"/>
        </a:xfrm>
        <a:prstGeom prst="chevron">
          <a:avLst/>
        </a:prstGeom>
        <a:gradFill rotWithShape="0">
          <a:gsLst>
            <a:gs pos="0">
              <a:schemeClr val="accent6">
                <a:shade val="80000"/>
                <a:hueOff val="-403370"/>
                <a:satOff val="13466"/>
                <a:lumOff val="25318"/>
                <a:alphaOff val="0"/>
                <a:shade val="85000"/>
                <a:satMod val="130000"/>
              </a:schemeClr>
            </a:gs>
            <a:gs pos="34000">
              <a:schemeClr val="accent6">
                <a:shade val="80000"/>
                <a:hueOff val="-403370"/>
                <a:satOff val="13466"/>
                <a:lumOff val="25318"/>
                <a:alphaOff val="0"/>
                <a:shade val="87000"/>
                <a:satMod val="125000"/>
              </a:schemeClr>
            </a:gs>
            <a:gs pos="70000">
              <a:schemeClr val="accent6">
                <a:shade val="80000"/>
                <a:hueOff val="-403370"/>
                <a:satOff val="13466"/>
                <a:lumOff val="2531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shade val="80000"/>
                <a:hueOff val="-403370"/>
                <a:satOff val="13466"/>
                <a:lumOff val="2531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rPr>
            <a:t>效率提升</a:t>
          </a:r>
          <a:endParaRPr lang="zh-CN" altLang="en-US" sz="2400" kern="1200" dirty="0">
            <a:solidFill>
              <a:srgbClr val="000000"/>
            </a:solidFill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7670040" y="0"/>
        <a:ext cx="2144752" cy="585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1D1FE-0AE6-4358-AFE5-100FA89298DC}" type="datetimeFigureOut">
              <a:rPr lang="zh-CN" altLang="en-US" smtClean="0"/>
              <a:t>19/3/9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6002D-2493-48C5-BDDB-895D9E2DE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362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6002D-2493-48C5-BDDB-895D9E2DEB4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763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i="0" dirty="0" smtClean="0">
                <a:solidFill>
                  <a:srgbClr val="333333"/>
                </a:solidFill>
                <a:effectLst/>
                <a:latin typeface="Arial" charset="0"/>
              </a:rPr>
              <a:t>2018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Arial" charset="0"/>
              </a:rPr>
              <a:t>年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Arial" charset="0"/>
              </a:rPr>
              <a:t>H1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Arial" charset="0"/>
              </a:rPr>
              <a:t>，云化业务共消耗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Arial" charset="0"/>
              </a:rPr>
              <a:t>12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Arial" charset="0"/>
              </a:rPr>
              <a:t>分钟不可用时长，</a:t>
            </a:r>
            <a:r>
              <a:rPr lang="zh-CN" altLang="en-US" b="1" i="0" dirty="0" smtClean="0">
                <a:solidFill>
                  <a:srgbClr val="FF0000"/>
                </a:solidFill>
                <a:effectLst/>
                <a:latin typeface="Arial" charset="0"/>
              </a:rPr>
              <a:t>云化业务稳定性 </a:t>
            </a:r>
            <a:r>
              <a:rPr lang="en-US" altLang="zh-CN" b="1" i="0" dirty="0" smtClean="0">
                <a:solidFill>
                  <a:srgbClr val="FF0000"/>
                </a:solidFill>
                <a:effectLst/>
                <a:latin typeface="Arial" charset="0"/>
              </a:rPr>
              <a:t>99.9954%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Arial" charset="0"/>
              </a:rPr>
              <a:t>（目标为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Arial" charset="0"/>
              </a:rPr>
              <a:t>99.95%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Arial" charset="0"/>
              </a:rPr>
              <a:t>）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Arial" charset="0"/>
              </a:rPr>
              <a:t>。</a:t>
            </a:r>
          </a:p>
          <a:p>
            <a:pPr algn="l"/>
            <a:r>
              <a:rPr lang="zh-CN" altLang="en-US" b="0" i="0" dirty="0" smtClean="0">
                <a:solidFill>
                  <a:srgbClr val="333333"/>
                </a:solidFill>
                <a:effectLst/>
                <a:latin typeface="Arial" charset="0"/>
              </a:rPr>
              <a:t>国际化业务稳定性计算方式如下，其中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Arial" charset="0"/>
              </a:rPr>
              <a:t>4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Arial" charset="0"/>
              </a:rPr>
              <a:t>分钟为弹性云消耗的不可用时长、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Arial" charset="0"/>
              </a:rPr>
              <a:t>180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Arial" charset="0"/>
              </a:rPr>
              <a:t>为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Arial" charset="0"/>
              </a:rPr>
              <a:t>1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Arial" charset="0"/>
              </a:rPr>
              <a:t>到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Arial" charset="0"/>
              </a:rPr>
              <a:t>6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Arial" charset="0"/>
              </a:rPr>
              <a:t>月的天数，</a:t>
            </a:r>
          </a:p>
          <a:p>
            <a:pPr algn="l"/>
            <a:r>
              <a:rPr lang="is-IS" altLang="zh-CN" dirty="0" smtClean="0"/>
              <a:t>(180</a:t>
            </a:r>
            <a:r>
              <a:rPr lang="is-I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is-IS" altLang="zh-CN" dirty="0" smtClean="0"/>
              <a:t>* 1440</a:t>
            </a:r>
            <a:r>
              <a:rPr lang="is-I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is-IS" altLang="zh-CN" dirty="0" smtClean="0"/>
              <a:t>- 12) / (180.0</a:t>
            </a:r>
            <a:r>
              <a:rPr lang="is-I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is-IS" altLang="zh-CN" dirty="0" smtClean="0"/>
              <a:t>* 1440) * 100</a:t>
            </a:r>
            <a:r>
              <a:rPr lang="is-I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is-IS" altLang="zh-CN" dirty="0" smtClean="0"/>
              <a:t>= 99.99537%</a:t>
            </a:r>
            <a:endParaRPr lang="zh-CN" altLang="en-US" b="0" i="0" dirty="0" smtClean="0">
              <a:solidFill>
                <a:srgbClr val="333333"/>
              </a:solidFill>
              <a:effectLst/>
              <a:latin typeface="Arial" charset="0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6002D-2493-48C5-BDDB-895D9E2DEB4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9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785" y="3469567"/>
            <a:ext cx="4008120" cy="22860"/>
          </a:xfrm>
          <a:prstGeom prst="rect">
            <a:avLst/>
          </a:prstGeom>
        </p:spPr>
      </p:pic>
      <p:sp>
        <p:nvSpPr>
          <p:cNvPr id="22" name="标题 21"/>
          <p:cNvSpPr>
            <a:spLocks noGrp="1"/>
          </p:cNvSpPr>
          <p:nvPr>
            <p:ph type="title" hasCustomPrompt="1"/>
          </p:nvPr>
        </p:nvSpPr>
        <p:spPr>
          <a:xfrm>
            <a:off x="1254445" y="1675933"/>
            <a:ext cx="10058400" cy="865822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kumimoji="1" lang="zh-CN" altLang="en-US" dirty="0" smtClean="0"/>
              <a:t>滴滴</a:t>
            </a:r>
            <a:r>
              <a:rPr kumimoji="1" lang="en-US" altLang="zh-CN" dirty="0" smtClean="0"/>
              <a:t>PPT</a:t>
            </a:r>
            <a:r>
              <a:rPr kumimoji="1" lang="zh-CN" altLang="en-US" dirty="0" smtClean="0"/>
              <a:t>模板</a:t>
            </a:r>
            <a:endParaRPr kumimoji="1" lang="zh-CN" altLang="en-US" dirty="0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0" hasCustomPrompt="1"/>
          </p:nvPr>
        </p:nvSpPr>
        <p:spPr>
          <a:xfrm>
            <a:off x="4045785" y="2985314"/>
            <a:ext cx="3555165" cy="352803"/>
          </a:xfrm>
        </p:spPr>
        <p:txBody>
          <a:bodyPr>
            <a:normAutofit/>
          </a:bodyPr>
          <a:lstStyle>
            <a:lvl1pPr algn="ctr">
              <a:defRPr sz="170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sz="1700" b="0" i="0" kern="1200" dirty="0" smtClean="0">
                <a:solidFill>
                  <a:schemeClr val="tx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单击以添加副标题</a:t>
            </a:r>
            <a:endParaRPr kumimoji="1" lang="zh-CN" altLang="en-US" dirty="0" smtClean="0"/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1254445" y="3768283"/>
            <a:ext cx="5117780" cy="41433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zh-CN" altLang="en-US" sz="1800" b="0" i="0" spc="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代用名</a:t>
            </a:r>
            <a:r>
              <a:rPr lang="zh-TW" altLang="en-US" sz="1800" b="0" i="0" spc="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</a:t>
            </a:r>
            <a:r>
              <a:rPr lang="en-US" altLang="zh-TW" sz="1800" b="0" i="0" spc="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2015/09/09</a:t>
            </a:r>
            <a:endParaRPr lang="en-US" altLang="zh-CN" sz="1800" b="0" i="0" spc="0" dirty="0" smtClean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192" y="5406663"/>
            <a:ext cx="1629058" cy="53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03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887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168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551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527858"/>
            <a:ext cx="10058401" cy="434123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2483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808080"/>
                </a:solidFill>
              </a:rPr>
              <a:pPr/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010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末尾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3596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body" sz="quarter" idx="13"/>
          </p:nvPr>
        </p:nvSpPr>
        <p:spPr>
          <a:xfrm>
            <a:off x="535781" y="1107281"/>
            <a:ext cx="11120438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>
            <a:lvl1pPr marL="0" indent="0" defTabSz="321457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814716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54384"/>
            <a:ext cx="10058400" cy="865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44289"/>
            <a:ext cx="10058400" cy="50011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1535987" y="6487692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808080"/>
                </a:solidFill>
              </a:rPr>
              <a:pPr/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202036"/>
            <a:ext cx="10058400" cy="2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2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800" kern="1200" spc="-50" baseline="0">
          <a:solidFill>
            <a:schemeClr val="tx1"/>
          </a:solidFill>
          <a:latin typeface="Lantinghei SC Demibold" charset="-122"/>
          <a:ea typeface="Lantinghei SC Demibold" charset="-122"/>
          <a:cs typeface="Lantinghei SC Demibold" charset="-122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b="0" i="0" kern="1200">
          <a:solidFill>
            <a:schemeClr val="bg1"/>
          </a:solidFill>
          <a:latin typeface="Lantinghei SC Extralight" charset="-122"/>
          <a:ea typeface="Lantinghei SC Extralight" charset="-122"/>
          <a:cs typeface="Lantinghei SC Extralight" charset="-122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b="0" i="0" kern="1200">
          <a:solidFill>
            <a:schemeClr val="bg1"/>
          </a:solidFill>
          <a:latin typeface="Lantinghei SC Extralight" charset="-122"/>
          <a:ea typeface="Lantinghei SC Extralight" charset="-122"/>
          <a:cs typeface="Lantinghei SC Extralight" charset="-122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b="0" i="0" kern="1200">
          <a:solidFill>
            <a:schemeClr val="bg1"/>
          </a:solidFill>
          <a:latin typeface="Lantinghei SC Extralight" charset="-122"/>
          <a:ea typeface="Lantinghei SC Extralight" charset="-122"/>
          <a:cs typeface="Lantinghei SC Extralight" charset="-122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200" b="0" i="0" kern="1200">
          <a:solidFill>
            <a:schemeClr val="bg1"/>
          </a:solidFill>
          <a:latin typeface="Lantinghei SC Extralight" charset="-122"/>
          <a:ea typeface="Lantinghei SC Extralight" charset="-122"/>
          <a:cs typeface="Lantinghei SC Extralight" charset="-122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000" b="0" i="0" kern="1200">
          <a:solidFill>
            <a:schemeClr val="bg1"/>
          </a:solidFill>
          <a:latin typeface="Lantinghei SC Extralight" charset="-122"/>
          <a:ea typeface="Lantinghei SC Extralight" charset="-122"/>
          <a:cs typeface="Lantinghei SC Extralight" charset="-122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144577" y="1206749"/>
            <a:ext cx="11926295" cy="4128931"/>
            <a:chOff x="144577" y="1206749"/>
            <a:chExt cx="11926295" cy="4128931"/>
          </a:xfrm>
        </p:grpSpPr>
        <p:sp>
          <p:nvSpPr>
            <p:cNvPr id="97" name="右箭头 96"/>
            <p:cNvSpPr/>
            <p:nvPr/>
          </p:nvSpPr>
          <p:spPr>
            <a:xfrm>
              <a:off x="144577" y="3006749"/>
              <a:ext cx="11926295" cy="592380"/>
            </a:xfrm>
            <a:prstGeom prst="rightArrow">
              <a:avLst/>
            </a:prstGeom>
            <a:noFill/>
            <a:ln w="15875" cap="flat" cmpd="sng" algn="ctr">
              <a:solidFill>
                <a:srgbClr val="F88719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1828800">
                <a:defRPr/>
              </a:pPr>
              <a:endParaRPr kumimoji="1" lang="zh-CN" altLang="en-US" sz="3600">
                <a:solidFill>
                  <a:srgbClr val="80808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98" name="组 97"/>
            <p:cNvGrpSpPr/>
            <p:nvPr/>
          </p:nvGrpSpPr>
          <p:grpSpPr>
            <a:xfrm>
              <a:off x="1988352" y="2855022"/>
              <a:ext cx="1090363" cy="575524"/>
              <a:chOff x="1592549" y="2060566"/>
              <a:chExt cx="1090363" cy="575524"/>
            </a:xfrm>
          </p:grpSpPr>
          <p:sp>
            <p:nvSpPr>
              <p:cNvPr id="99" name="椭圆 98"/>
              <p:cNvSpPr/>
              <p:nvPr/>
            </p:nvSpPr>
            <p:spPr>
              <a:xfrm>
                <a:off x="2012763" y="2384090"/>
                <a:ext cx="252000" cy="252000"/>
              </a:xfrm>
              <a:prstGeom prst="ellipse">
                <a:avLst/>
              </a:prstGeom>
              <a:solidFill>
                <a:srgbClr val="ED7D31"/>
              </a:solidFill>
              <a:ln w="15875" cap="flat" cmpd="sng" algn="ctr">
                <a:solidFill>
                  <a:srgbClr val="4D4D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1828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100" name="文本框 99"/>
              <p:cNvSpPr txBox="1"/>
              <p:nvPr/>
            </p:nvSpPr>
            <p:spPr>
              <a:xfrm>
                <a:off x="1592549" y="2060566"/>
                <a:ext cx="10903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DengXian" panose="020F0502020204030204"/>
                    <a:ea typeface="DengXian" charset="0"/>
                  </a:rPr>
                  <a:t>2018</a:t>
                </a:r>
                <a:r>
                  <a:rPr kumimoji="1" lang="en-US" altLang="zh-CN" sz="1600" kern="0" dirty="0">
                    <a:solidFill>
                      <a:prstClr val="black"/>
                    </a:solidFill>
                    <a:latin typeface="DengXian" panose="020F0502020204030204"/>
                    <a:ea typeface="DengXian" charset="0"/>
                  </a:rPr>
                  <a:t>/</a:t>
                </a:r>
                <a:r>
                  <a:rPr kumimoji="1" lang="en-US" altLang="zh-CN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DengXian" panose="020F0502020204030204"/>
                    <a:ea typeface="DengXian" charset="0"/>
                  </a:rPr>
                  <a:t>1/28</a:t>
                </a:r>
                <a:endParaRPr kumimoji="1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charset="0"/>
                </a:endParaRPr>
              </a:p>
            </p:txBody>
          </p:sp>
        </p:grpSp>
        <p:grpSp>
          <p:nvGrpSpPr>
            <p:cNvPr id="101" name="组 100"/>
            <p:cNvGrpSpPr/>
            <p:nvPr/>
          </p:nvGrpSpPr>
          <p:grpSpPr>
            <a:xfrm>
              <a:off x="3330251" y="2857754"/>
              <a:ext cx="476412" cy="573724"/>
              <a:chOff x="2934757" y="2062366"/>
              <a:chExt cx="476412" cy="573724"/>
            </a:xfrm>
          </p:grpSpPr>
          <p:sp>
            <p:nvSpPr>
              <p:cNvPr id="102" name="椭圆 101"/>
              <p:cNvSpPr/>
              <p:nvPr/>
            </p:nvSpPr>
            <p:spPr>
              <a:xfrm>
                <a:off x="3036249" y="2384090"/>
                <a:ext cx="252000" cy="252000"/>
              </a:xfrm>
              <a:prstGeom prst="ellipse">
                <a:avLst/>
              </a:prstGeom>
              <a:solidFill>
                <a:schemeClr val="tx1"/>
              </a:solidFill>
              <a:ln w="15875" cap="flat" cmpd="sng" algn="ctr">
                <a:solidFill>
                  <a:srgbClr val="4D4D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defTabSz="1828800">
                  <a:defRPr/>
                </a:pPr>
                <a:endParaRPr kumimoji="1" lang="zh-CN" altLang="en-US" sz="3600">
                  <a:solidFill>
                    <a:srgbClr val="808080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103" name="文本框 102"/>
              <p:cNvSpPr txBox="1"/>
              <p:nvPr/>
            </p:nvSpPr>
            <p:spPr>
              <a:xfrm>
                <a:off x="2934757" y="2062366"/>
                <a:ext cx="4764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 smtClean="0">
                    <a:solidFill>
                      <a:prstClr val="black"/>
                    </a:solidFill>
                    <a:latin typeface="DengXian" panose="020F0502020204030204"/>
                    <a:ea typeface="DengXian" charset="0"/>
                  </a:rPr>
                  <a:t>2/9</a:t>
                </a:r>
                <a:endParaRPr kumimoji="1" lang="zh-CN" altLang="en-US" sz="1600" dirty="0">
                  <a:solidFill>
                    <a:prstClr val="black"/>
                  </a:solidFill>
                  <a:latin typeface="DengXian" panose="020F0502020204030204"/>
                  <a:ea typeface="DengXian" charset="0"/>
                </a:endParaRPr>
              </a:p>
            </p:txBody>
          </p:sp>
        </p:grpSp>
        <p:grpSp>
          <p:nvGrpSpPr>
            <p:cNvPr id="104" name="组 103"/>
            <p:cNvGrpSpPr/>
            <p:nvPr/>
          </p:nvGrpSpPr>
          <p:grpSpPr>
            <a:xfrm>
              <a:off x="4070088" y="2857821"/>
              <a:ext cx="583814" cy="577154"/>
              <a:chOff x="1957509" y="1269975"/>
              <a:chExt cx="583814" cy="577154"/>
            </a:xfrm>
          </p:grpSpPr>
          <p:sp>
            <p:nvSpPr>
              <p:cNvPr id="105" name="椭圆 104"/>
              <p:cNvSpPr/>
              <p:nvPr/>
            </p:nvSpPr>
            <p:spPr>
              <a:xfrm>
                <a:off x="2103381" y="1595129"/>
                <a:ext cx="252000" cy="252000"/>
              </a:xfrm>
              <a:prstGeom prst="ellipse">
                <a:avLst/>
              </a:prstGeom>
              <a:noFill/>
              <a:ln w="15875" cap="flat" cmpd="sng" algn="ctr">
                <a:solidFill>
                  <a:srgbClr val="4D4D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defTabSz="1828800">
                  <a:defRPr/>
                </a:pPr>
                <a:endParaRPr kumimoji="1" lang="zh-CN" altLang="en-US" sz="3600">
                  <a:solidFill>
                    <a:srgbClr val="808080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106" name="文本框 105"/>
              <p:cNvSpPr txBox="1"/>
              <p:nvPr/>
            </p:nvSpPr>
            <p:spPr>
              <a:xfrm>
                <a:off x="1957509" y="1269975"/>
                <a:ext cx="5838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 smtClean="0">
                    <a:solidFill>
                      <a:prstClr val="black"/>
                    </a:solidFill>
                    <a:latin typeface="DengXian" panose="020F0502020204030204"/>
                    <a:ea typeface="DengXian" charset="0"/>
                  </a:rPr>
                  <a:t>2/24</a:t>
                </a:r>
                <a:endParaRPr kumimoji="1" lang="zh-CN" altLang="en-US" sz="1600" dirty="0">
                  <a:solidFill>
                    <a:prstClr val="black"/>
                  </a:solidFill>
                  <a:latin typeface="DengXian" panose="020F0502020204030204"/>
                  <a:ea typeface="DengXian" charset="0"/>
                </a:endParaRPr>
              </a:p>
            </p:txBody>
          </p:sp>
        </p:grpSp>
        <p:grpSp>
          <p:nvGrpSpPr>
            <p:cNvPr id="107" name="组 106"/>
            <p:cNvGrpSpPr/>
            <p:nvPr/>
          </p:nvGrpSpPr>
          <p:grpSpPr>
            <a:xfrm>
              <a:off x="4821304" y="2857821"/>
              <a:ext cx="583814" cy="577154"/>
              <a:chOff x="1957509" y="1269975"/>
              <a:chExt cx="583814" cy="577154"/>
            </a:xfrm>
          </p:grpSpPr>
          <p:sp>
            <p:nvSpPr>
              <p:cNvPr id="108" name="椭圆 107"/>
              <p:cNvSpPr/>
              <p:nvPr/>
            </p:nvSpPr>
            <p:spPr>
              <a:xfrm>
                <a:off x="2103381" y="1595129"/>
                <a:ext cx="252000" cy="252000"/>
              </a:xfrm>
              <a:prstGeom prst="ellipse">
                <a:avLst/>
              </a:prstGeom>
              <a:noFill/>
              <a:ln w="15875" cap="flat" cmpd="sng" algn="ctr">
                <a:solidFill>
                  <a:srgbClr val="4D4D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defTabSz="1828800">
                  <a:defRPr/>
                </a:pPr>
                <a:endParaRPr kumimoji="1" lang="zh-CN" altLang="en-US" sz="3600">
                  <a:solidFill>
                    <a:srgbClr val="808080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1957509" y="1269975"/>
                <a:ext cx="5838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 smtClean="0">
                    <a:solidFill>
                      <a:prstClr val="black"/>
                    </a:solidFill>
                    <a:latin typeface="DengXian" panose="020F0502020204030204"/>
                    <a:ea typeface="DengXian" charset="0"/>
                  </a:rPr>
                  <a:t>2/26</a:t>
                </a:r>
                <a:endParaRPr kumimoji="1" lang="zh-CN" altLang="en-US" sz="1600" dirty="0">
                  <a:solidFill>
                    <a:prstClr val="black"/>
                  </a:solidFill>
                  <a:latin typeface="DengXian" panose="020F0502020204030204"/>
                  <a:ea typeface="DengXian" charset="0"/>
                </a:endParaRPr>
              </a:p>
            </p:txBody>
          </p:sp>
        </p:grpSp>
        <p:grpSp>
          <p:nvGrpSpPr>
            <p:cNvPr id="110" name="组 109"/>
            <p:cNvGrpSpPr/>
            <p:nvPr/>
          </p:nvGrpSpPr>
          <p:grpSpPr>
            <a:xfrm>
              <a:off x="5626059" y="2850455"/>
              <a:ext cx="476412" cy="577154"/>
              <a:chOff x="1991175" y="1269975"/>
              <a:chExt cx="476412" cy="577154"/>
            </a:xfrm>
          </p:grpSpPr>
          <p:sp>
            <p:nvSpPr>
              <p:cNvPr id="111" name="椭圆 110"/>
              <p:cNvSpPr/>
              <p:nvPr/>
            </p:nvSpPr>
            <p:spPr>
              <a:xfrm>
                <a:off x="2103381" y="1595129"/>
                <a:ext cx="252000" cy="252000"/>
              </a:xfrm>
              <a:prstGeom prst="ellipse">
                <a:avLst/>
              </a:prstGeom>
              <a:solidFill>
                <a:srgbClr val="ED7D31"/>
              </a:solidFill>
              <a:ln w="15875" cap="flat" cmpd="sng" algn="ctr">
                <a:solidFill>
                  <a:srgbClr val="4D4D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1828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112" name="文本框 111"/>
              <p:cNvSpPr txBox="1"/>
              <p:nvPr/>
            </p:nvSpPr>
            <p:spPr>
              <a:xfrm>
                <a:off x="1991175" y="1269975"/>
                <a:ext cx="4764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DengXian" panose="020F0502020204030204"/>
                    <a:ea typeface="DengXian" charset="0"/>
                  </a:rPr>
                  <a:t>3/7</a:t>
                </a:r>
                <a:endParaRPr kumimoji="1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charset="0"/>
                </a:endParaRPr>
              </a:p>
            </p:txBody>
          </p:sp>
        </p:grpSp>
        <p:grpSp>
          <p:nvGrpSpPr>
            <p:cNvPr id="113" name="组 112"/>
            <p:cNvGrpSpPr/>
            <p:nvPr/>
          </p:nvGrpSpPr>
          <p:grpSpPr>
            <a:xfrm>
              <a:off x="7808278" y="2850455"/>
              <a:ext cx="476412" cy="577154"/>
              <a:chOff x="1991175" y="1269975"/>
              <a:chExt cx="476412" cy="577154"/>
            </a:xfrm>
          </p:grpSpPr>
          <p:sp>
            <p:nvSpPr>
              <p:cNvPr id="114" name="椭圆 113"/>
              <p:cNvSpPr/>
              <p:nvPr/>
            </p:nvSpPr>
            <p:spPr>
              <a:xfrm>
                <a:off x="2103381" y="1595129"/>
                <a:ext cx="252000" cy="252000"/>
              </a:xfrm>
              <a:prstGeom prst="ellipse">
                <a:avLst/>
              </a:prstGeom>
              <a:solidFill>
                <a:srgbClr val="ED7D31"/>
              </a:solidFill>
              <a:ln w="15875" cap="flat" cmpd="sng" algn="ctr">
                <a:solidFill>
                  <a:srgbClr val="4D4D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1828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1991175" y="1269975"/>
                <a:ext cx="4764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DengXian" panose="020F0502020204030204"/>
                    <a:ea typeface="DengXian" charset="0"/>
                  </a:rPr>
                  <a:t>4/9</a:t>
                </a:r>
                <a:endParaRPr kumimoji="1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charset="0"/>
                </a:endParaRPr>
              </a:p>
            </p:txBody>
          </p:sp>
        </p:grpSp>
        <p:grpSp>
          <p:nvGrpSpPr>
            <p:cNvPr id="116" name="组 115"/>
            <p:cNvGrpSpPr/>
            <p:nvPr/>
          </p:nvGrpSpPr>
          <p:grpSpPr>
            <a:xfrm>
              <a:off x="8574578" y="2857821"/>
              <a:ext cx="583814" cy="577154"/>
              <a:chOff x="1938228" y="1269975"/>
              <a:chExt cx="583814" cy="577154"/>
            </a:xfrm>
          </p:grpSpPr>
          <p:sp>
            <p:nvSpPr>
              <p:cNvPr id="117" name="椭圆 116"/>
              <p:cNvSpPr/>
              <p:nvPr/>
            </p:nvSpPr>
            <p:spPr>
              <a:xfrm>
                <a:off x="2103381" y="1595129"/>
                <a:ext cx="252000" cy="252000"/>
              </a:xfrm>
              <a:prstGeom prst="ellipse">
                <a:avLst/>
              </a:prstGeom>
              <a:noFill/>
              <a:ln w="15875" cap="flat" cmpd="sng" algn="ctr">
                <a:solidFill>
                  <a:srgbClr val="4D4D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defTabSz="1828800">
                  <a:defRPr/>
                </a:pPr>
                <a:endParaRPr kumimoji="1" lang="zh-CN" altLang="en-US" sz="3600">
                  <a:solidFill>
                    <a:srgbClr val="808080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938228" y="1269975"/>
                <a:ext cx="5838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 smtClean="0">
                    <a:solidFill>
                      <a:prstClr val="black"/>
                    </a:solidFill>
                    <a:latin typeface="DengXian" panose="020F0502020204030204"/>
                    <a:ea typeface="DengXian" charset="0"/>
                  </a:rPr>
                  <a:t>4/11</a:t>
                </a:r>
                <a:endParaRPr kumimoji="1" lang="zh-CN" altLang="en-US" sz="1600" dirty="0">
                  <a:solidFill>
                    <a:prstClr val="black"/>
                  </a:solidFill>
                  <a:latin typeface="DengXian" panose="020F0502020204030204"/>
                  <a:ea typeface="DengXian" charset="0"/>
                </a:endParaRPr>
              </a:p>
            </p:txBody>
          </p:sp>
        </p:grpSp>
        <p:grpSp>
          <p:nvGrpSpPr>
            <p:cNvPr id="119" name="组 118"/>
            <p:cNvGrpSpPr/>
            <p:nvPr/>
          </p:nvGrpSpPr>
          <p:grpSpPr>
            <a:xfrm>
              <a:off x="9252388" y="2857821"/>
              <a:ext cx="583814" cy="577154"/>
              <a:chOff x="1938228" y="1269975"/>
              <a:chExt cx="583814" cy="577154"/>
            </a:xfrm>
          </p:grpSpPr>
          <p:sp>
            <p:nvSpPr>
              <p:cNvPr id="120" name="椭圆 119"/>
              <p:cNvSpPr/>
              <p:nvPr/>
            </p:nvSpPr>
            <p:spPr>
              <a:xfrm>
                <a:off x="2103381" y="1595129"/>
                <a:ext cx="252000" cy="252000"/>
              </a:xfrm>
              <a:prstGeom prst="ellipse">
                <a:avLst/>
              </a:prstGeom>
              <a:noFill/>
              <a:ln w="15875" cap="flat" cmpd="sng" algn="ctr">
                <a:solidFill>
                  <a:srgbClr val="4D4D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defTabSz="1828800">
                  <a:defRPr/>
                </a:pPr>
                <a:endParaRPr kumimoji="1" lang="zh-CN" altLang="en-US" sz="3600">
                  <a:solidFill>
                    <a:srgbClr val="808080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938228" y="1269975"/>
                <a:ext cx="5838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 smtClean="0">
                    <a:solidFill>
                      <a:prstClr val="black"/>
                    </a:solidFill>
                    <a:latin typeface="DengXian" panose="020F0502020204030204"/>
                    <a:ea typeface="DengXian" charset="0"/>
                  </a:rPr>
                  <a:t>4/23</a:t>
                </a:r>
                <a:endParaRPr kumimoji="1" lang="zh-CN" altLang="en-US" sz="1600" dirty="0">
                  <a:solidFill>
                    <a:prstClr val="black"/>
                  </a:solidFill>
                  <a:latin typeface="DengXian" panose="020F0502020204030204"/>
                  <a:ea typeface="DengXian" charset="0"/>
                </a:endParaRPr>
              </a:p>
            </p:txBody>
          </p:sp>
        </p:grpSp>
        <p:grpSp>
          <p:nvGrpSpPr>
            <p:cNvPr id="122" name="组 121"/>
            <p:cNvGrpSpPr/>
            <p:nvPr/>
          </p:nvGrpSpPr>
          <p:grpSpPr>
            <a:xfrm>
              <a:off x="10142729" y="2850455"/>
              <a:ext cx="476412" cy="577154"/>
              <a:chOff x="1991175" y="1269975"/>
              <a:chExt cx="476412" cy="577154"/>
            </a:xfrm>
          </p:grpSpPr>
          <p:sp>
            <p:nvSpPr>
              <p:cNvPr id="123" name="椭圆 122"/>
              <p:cNvSpPr/>
              <p:nvPr/>
            </p:nvSpPr>
            <p:spPr>
              <a:xfrm>
                <a:off x="2103381" y="1595129"/>
                <a:ext cx="252000" cy="252000"/>
              </a:xfrm>
              <a:prstGeom prst="ellipse">
                <a:avLst/>
              </a:prstGeom>
              <a:solidFill>
                <a:srgbClr val="ED7D31"/>
              </a:solidFill>
              <a:ln w="15875" cap="flat" cmpd="sng" algn="ctr">
                <a:solidFill>
                  <a:srgbClr val="4D4D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1828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991175" y="1269975"/>
                <a:ext cx="4764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DengXian" panose="020F0502020204030204"/>
                    <a:ea typeface="DengXian" charset="0"/>
                  </a:rPr>
                  <a:t>5/3</a:t>
                </a:r>
                <a:endParaRPr kumimoji="1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F0502020204030204"/>
                  <a:ea typeface="DengXian" charset="0"/>
                </a:endParaRPr>
              </a:p>
            </p:txBody>
          </p:sp>
        </p:grpSp>
        <p:grpSp>
          <p:nvGrpSpPr>
            <p:cNvPr id="125" name="组 124"/>
            <p:cNvGrpSpPr/>
            <p:nvPr/>
          </p:nvGrpSpPr>
          <p:grpSpPr>
            <a:xfrm>
              <a:off x="10971243" y="2857821"/>
              <a:ext cx="583814" cy="569788"/>
              <a:chOff x="1937474" y="1277341"/>
              <a:chExt cx="583814" cy="569788"/>
            </a:xfrm>
          </p:grpSpPr>
          <p:sp>
            <p:nvSpPr>
              <p:cNvPr id="126" name="椭圆 125"/>
              <p:cNvSpPr/>
              <p:nvPr/>
            </p:nvSpPr>
            <p:spPr>
              <a:xfrm>
                <a:off x="2103381" y="1595129"/>
                <a:ext cx="252000" cy="252000"/>
              </a:xfrm>
              <a:prstGeom prst="ellipse">
                <a:avLst/>
              </a:prstGeom>
              <a:noFill/>
              <a:ln w="15875" cap="flat" cmpd="sng" algn="ctr">
                <a:solidFill>
                  <a:srgbClr val="4D4D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defTabSz="1828800">
                  <a:defRPr/>
                </a:pPr>
                <a:endParaRPr kumimoji="1" lang="zh-CN" altLang="en-US" sz="3600">
                  <a:solidFill>
                    <a:srgbClr val="808080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127" name="文本框 126"/>
              <p:cNvSpPr txBox="1"/>
              <p:nvPr/>
            </p:nvSpPr>
            <p:spPr>
              <a:xfrm>
                <a:off x="1937474" y="1277341"/>
                <a:ext cx="5838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 smtClean="0">
                    <a:solidFill>
                      <a:prstClr val="black"/>
                    </a:solidFill>
                    <a:latin typeface="DengXian" panose="020F0502020204030204"/>
                    <a:ea typeface="DengXian" charset="0"/>
                  </a:rPr>
                  <a:t>5/18</a:t>
                </a:r>
                <a:endParaRPr kumimoji="1" lang="zh-CN" altLang="en-US" sz="1600" dirty="0">
                  <a:solidFill>
                    <a:prstClr val="black"/>
                  </a:solidFill>
                  <a:latin typeface="DengXian" panose="020F0502020204030204"/>
                  <a:ea typeface="DengXian" charset="0"/>
                </a:endParaRPr>
              </a:p>
            </p:txBody>
          </p:sp>
        </p:grpSp>
        <p:sp>
          <p:nvSpPr>
            <p:cNvPr id="128" name="矩形 127"/>
            <p:cNvSpPr/>
            <p:nvPr/>
          </p:nvSpPr>
          <p:spPr>
            <a:xfrm>
              <a:off x="1195288" y="2561331"/>
              <a:ext cx="9172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 smtClean="0">
                  <a:solidFill>
                    <a:prstClr val="black"/>
                  </a:solidFill>
                  <a:latin typeface="DengXian" panose="020F0502020204030204"/>
                  <a:ea typeface="DengXian" charset="0"/>
                </a:rPr>
                <a:t>项目</a:t>
              </a:r>
              <a:r>
                <a:rPr lang="en-US" altLang="zh-CN" sz="1200" dirty="0" smtClean="0">
                  <a:solidFill>
                    <a:prstClr val="black"/>
                  </a:solidFill>
                  <a:latin typeface="DengXian" panose="020F0502020204030204"/>
                  <a:ea typeface="DengXian" charset="0"/>
                </a:rPr>
                <a:t>kickoff</a:t>
              </a:r>
              <a:endParaRPr lang="zh-CN" altLang="en-US" sz="1200" dirty="0">
                <a:solidFill>
                  <a:prstClr val="black"/>
                </a:solidFill>
                <a:latin typeface="DengXian" panose="020F0502020204030204"/>
                <a:ea typeface="DengXian" charset="0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2003260" y="2211098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 smtClean="0">
                  <a:solidFill>
                    <a:prstClr val="black"/>
                  </a:solidFill>
                  <a:latin typeface="DengXian" panose="020F0502020204030204"/>
                  <a:ea typeface="DengXian" charset="0"/>
                </a:rPr>
                <a:t>机房交付</a:t>
              </a:r>
              <a:endParaRPr lang="zh-CN" altLang="en-US" sz="1600" b="1" dirty="0">
                <a:solidFill>
                  <a:prstClr val="black"/>
                </a:solidFill>
                <a:latin typeface="DengXian" panose="020F0502020204030204"/>
                <a:ea typeface="DengXian" charset="0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3974087" y="2562439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 smtClean="0">
                  <a:solidFill>
                    <a:prstClr val="black"/>
                  </a:solidFill>
                  <a:latin typeface="DengXian" panose="020F0502020204030204"/>
                  <a:ea typeface="DengXian" charset="0"/>
                </a:rPr>
                <a:t>业务部署</a:t>
              </a:r>
              <a:endParaRPr lang="zh-CN" altLang="en-US" sz="1200" dirty="0">
                <a:solidFill>
                  <a:prstClr val="black"/>
                </a:solidFill>
                <a:latin typeface="DengXian" panose="020F0502020204030204"/>
                <a:ea typeface="DengXian" charset="0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4784573" y="2562439"/>
              <a:ext cx="646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 smtClean="0">
                  <a:solidFill>
                    <a:prstClr val="black"/>
                  </a:solidFill>
                  <a:latin typeface="DengXian" panose="020F0502020204030204"/>
                  <a:ea typeface="DengXian" charset="0"/>
                </a:rPr>
                <a:t>中间件</a:t>
              </a:r>
              <a:endParaRPr lang="zh-CN" altLang="en-US" sz="1200" dirty="0">
                <a:solidFill>
                  <a:prstClr val="black"/>
                </a:solidFill>
                <a:latin typeface="DengXian" panose="020F0502020204030204"/>
                <a:ea typeface="DengXian" charset="0"/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5377445" y="2218955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smtClean="0">
                  <a:solidFill>
                    <a:prstClr val="black"/>
                  </a:solidFill>
                  <a:latin typeface="DengXian" panose="020F0502020204030204"/>
                  <a:ea typeface="DengXian" charset="0"/>
                </a:rPr>
                <a:t>业务</a:t>
              </a:r>
              <a:r>
                <a:rPr lang="zh-CN" altLang="en-US" sz="1600" b="1" dirty="0" smtClean="0">
                  <a:solidFill>
                    <a:prstClr val="black"/>
                  </a:solidFill>
                  <a:latin typeface="DengXian" panose="020F0502020204030204"/>
                  <a:ea typeface="DengXian" charset="0"/>
                </a:rPr>
                <a:t>交付</a:t>
              </a:r>
              <a:endParaRPr lang="zh-CN" altLang="en-US" sz="1600" b="1" dirty="0">
                <a:solidFill>
                  <a:prstClr val="black"/>
                </a:solidFill>
                <a:latin typeface="DengXian" panose="020F0502020204030204"/>
                <a:ea typeface="DengXian" charset="0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7528852" y="2218955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 smtClean="0">
                  <a:solidFill>
                    <a:prstClr val="black"/>
                  </a:solidFill>
                  <a:latin typeface="DengXian" panose="020F0502020204030204"/>
                  <a:ea typeface="DengXian" charset="0"/>
                </a:rPr>
                <a:t>测试验收</a:t>
              </a:r>
              <a:endParaRPr lang="zh-CN" altLang="en-US" sz="1600" b="1" dirty="0">
                <a:solidFill>
                  <a:prstClr val="black"/>
                </a:solidFill>
                <a:latin typeface="DengXian" panose="020F0502020204030204"/>
                <a:ea typeface="DengXian" charset="0"/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8533555" y="2562439"/>
              <a:ext cx="646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prstClr val="black"/>
                  </a:solidFill>
                  <a:latin typeface="DengXian" panose="020F0502020204030204"/>
                  <a:ea typeface="DengXian" charset="0"/>
                </a:rPr>
                <a:t>切单边</a:t>
              </a:r>
            </a:p>
          </p:txBody>
        </p:sp>
        <p:sp>
          <p:nvSpPr>
            <p:cNvPr id="136" name="矩形 135"/>
            <p:cNvSpPr/>
            <p:nvPr/>
          </p:nvSpPr>
          <p:spPr>
            <a:xfrm>
              <a:off x="9071759" y="2562437"/>
              <a:ext cx="9541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 smtClean="0">
                  <a:solidFill>
                    <a:prstClr val="black"/>
                  </a:solidFill>
                  <a:latin typeface="DengXian" panose="020F0502020204030204"/>
                  <a:ea typeface="DengXian" charset="0"/>
                </a:rPr>
                <a:t>墨西哥开城</a:t>
              </a:r>
              <a:endParaRPr lang="zh-CN" altLang="en-US" sz="1200" dirty="0">
                <a:solidFill>
                  <a:prstClr val="black"/>
                </a:solidFill>
                <a:latin typeface="DengXian" panose="020F0502020204030204"/>
                <a:ea typeface="DengXian" charset="0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9872162" y="2211098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 smtClean="0">
                  <a:solidFill>
                    <a:prstClr val="black"/>
                  </a:solidFill>
                  <a:latin typeface="DengXian" panose="020F0502020204030204"/>
                  <a:ea typeface="DengXian" charset="0"/>
                </a:rPr>
                <a:t>停服切流</a:t>
              </a:r>
              <a:endParaRPr lang="zh-CN" altLang="en-US" sz="1600" b="1" dirty="0">
                <a:solidFill>
                  <a:prstClr val="black"/>
                </a:solidFill>
                <a:latin typeface="DengXian" panose="020F0502020204030204"/>
                <a:ea typeface="DengXian" charset="0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10770509" y="2562439"/>
              <a:ext cx="103906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 smtClean="0">
                  <a:solidFill>
                    <a:prstClr val="black"/>
                  </a:solidFill>
                  <a:latin typeface="DengXian" panose="020F0502020204030204"/>
                  <a:ea typeface="DengXian" charset="0"/>
                </a:rPr>
                <a:t>巴西</a:t>
              </a:r>
              <a:r>
                <a:rPr lang="en-US" altLang="zh-CN" sz="1200" dirty="0" err="1" smtClean="0">
                  <a:solidFill>
                    <a:prstClr val="black"/>
                  </a:solidFill>
                  <a:latin typeface="DengXian" panose="020F0502020204030204"/>
                  <a:ea typeface="DengXian" charset="0"/>
                </a:rPr>
                <a:t>aws</a:t>
              </a:r>
              <a:r>
                <a:rPr lang="zh-CN" altLang="en-US" sz="1200" dirty="0" smtClean="0">
                  <a:solidFill>
                    <a:prstClr val="black"/>
                  </a:solidFill>
                  <a:latin typeface="DengXian" panose="020F0502020204030204"/>
                  <a:ea typeface="DengXian" charset="0"/>
                </a:rPr>
                <a:t>下线</a:t>
              </a:r>
              <a:endParaRPr lang="zh-CN" altLang="en-US" sz="1200" dirty="0">
                <a:solidFill>
                  <a:prstClr val="black"/>
                </a:solidFill>
                <a:latin typeface="DengXian" panose="020F0502020204030204"/>
                <a:ea typeface="DengXian" charset="0"/>
              </a:endParaRPr>
            </a:p>
          </p:txBody>
        </p:sp>
        <p:cxnSp>
          <p:nvCxnSpPr>
            <p:cNvPr id="140" name="直线连接符 139"/>
            <p:cNvCxnSpPr/>
            <p:nvPr/>
          </p:nvCxnSpPr>
          <p:spPr>
            <a:xfrm>
              <a:off x="5862574" y="3506690"/>
              <a:ext cx="0" cy="90000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65000"/>
                </a:sysClr>
              </a:solidFill>
              <a:prstDash val="sysDot"/>
              <a:miter lim="800000"/>
            </a:ln>
            <a:effectLst/>
          </p:spPr>
        </p:cxnSp>
        <p:cxnSp>
          <p:nvCxnSpPr>
            <p:cNvPr id="141" name="直线连接符 140"/>
            <p:cNvCxnSpPr/>
            <p:nvPr/>
          </p:nvCxnSpPr>
          <p:spPr>
            <a:xfrm>
              <a:off x="8054660" y="3506690"/>
              <a:ext cx="0" cy="90000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65000"/>
                </a:sysClr>
              </a:solidFill>
              <a:prstDash val="sysDot"/>
              <a:miter lim="800000"/>
            </a:ln>
            <a:effectLst/>
          </p:spPr>
        </p:cxnSp>
        <p:cxnSp>
          <p:nvCxnSpPr>
            <p:cNvPr id="142" name="直线连接符 141"/>
            <p:cNvCxnSpPr/>
            <p:nvPr/>
          </p:nvCxnSpPr>
          <p:spPr>
            <a:xfrm>
              <a:off x="10389324" y="3506692"/>
              <a:ext cx="0" cy="180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sysDot"/>
              <a:miter lim="800000"/>
            </a:ln>
            <a:effectLst/>
          </p:spPr>
        </p:cxnSp>
        <p:cxnSp>
          <p:nvCxnSpPr>
            <p:cNvPr id="143" name="直线箭头连接符 142"/>
            <p:cNvCxnSpPr/>
            <p:nvPr/>
          </p:nvCxnSpPr>
          <p:spPr>
            <a:xfrm>
              <a:off x="3576505" y="3813434"/>
              <a:ext cx="2161760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ED7D31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44" name="直线箭头连接符 143"/>
            <p:cNvCxnSpPr/>
            <p:nvPr/>
          </p:nvCxnSpPr>
          <p:spPr>
            <a:xfrm>
              <a:off x="5990265" y="3813434"/>
              <a:ext cx="1980000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ED7D31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45" name="直线箭头连接符 144"/>
            <p:cNvCxnSpPr/>
            <p:nvPr/>
          </p:nvCxnSpPr>
          <p:spPr>
            <a:xfrm>
              <a:off x="8167566" y="3813434"/>
              <a:ext cx="2160000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ED7D31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46" name="直线连接符 145"/>
            <p:cNvCxnSpPr/>
            <p:nvPr/>
          </p:nvCxnSpPr>
          <p:spPr>
            <a:xfrm>
              <a:off x="1472999" y="3506690"/>
              <a:ext cx="0" cy="180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sysDot"/>
              <a:miter lim="800000"/>
            </a:ln>
            <a:effectLst/>
          </p:spPr>
        </p:cxnSp>
        <p:cxnSp>
          <p:nvCxnSpPr>
            <p:cNvPr id="147" name="直线箭头连接符 146"/>
            <p:cNvCxnSpPr/>
            <p:nvPr/>
          </p:nvCxnSpPr>
          <p:spPr>
            <a:xfrm>
              <a:off x="1441467" y="4913892"/>
              <a:ext cx="8933397" cy="47026"/>
            </a:xfrm>
            <a:prstGeom prst="straightConnector1">
              <a:avLst/>
            </a:prstGeom>
            <a:noFill/>
            <a:ln w="19050" cap="flat" cmpd="sng" algn="ctr">
              <a:solidFill>
                <a:srgbClr val="ED7D31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148" name="矩形 147"/>
            <p:cNvSpPr/>
            <p:nvPr/>
          </p:nvSpPr>
          <p:spPr>
            <a:xfrm>
              <a:off x="5626059" y="5058681"/>
              <a:ext cx="5838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smtClean="0">
                  <a:solidFill>
                    <a:prstClr val="black"/>
                  </a:solidFill>
                  <a:latin typeface="DengXian" panose="020F0502020204030204"/>
                  <a:ea typeface="DengXian" charset="0"/>
                </a:rPr>
                <a:t>103</a:t>
              </a:r>
              <a:r>
                <a:rPr lang="zh-CN" altLang="en-US" sz="1200" dirty="0" smtClean="0">
                  <a:solidFill>
                    <a:prstClr val="black"/>
                  </a:solidFill>
                  <a:latin typeface="DengXian" panose="020F0502020204030204"/>
                  <a:ea typeface="DengXian" charset="0"/>
                </a:rPr>
                <a:t>天</a:t>
              </a:r>
              <a:endParaRPr lang="zh-CN" altLang="en-US" sz="1200" dirty="0">
                <a:solidFill>
                  <a:prstClr val="black"/>
                </a:solidFill>
                <a:latin typeface="DengXian" panose="020F0502020204030204"/>
                <a:ea typeface="DengXian" charset="0"/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4463596" y="4018421"/>
              <a:ext cx="5020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smtClean="0">
                  <a:solidFill>
                    <a:prstClr val="black"/>
                  </a:solidFill>
                  <a:latin typeface="DengXian" panose="020F0502020204030204"/>
                  <a:ea typeface="DengXian" charset="0"/>
                </a:rPr>
                <a:t>24</a:t>
              </a:r>
              <a:r>
                <a:rPr lang="zh-CN" altLang="en-US" sz="1200" dirty="0" smtClean="0">
                  <a:solidFill>
                    <a:prstClr val="black"/>
                  </a:solidFill>
                  <a:latin typeface="DengXian" panose="020F0502020204030204"/>
                  <a:ea typeface="DengXian" charset="0"/>
                </a:rPr>
                <a:t>天</a:t>
              </a:r>
              <a:endParaRPr lang="zh-CN" altLang="en-US" sz="1200" dirty="0">
                <a:solidFill>
                  <a:prstClr val="black"/>
                </a:solidFill>
                <a:latin typeface="DengXian" panose="020F0502020204030204"/>
                <a:ea typeface="DengXian" charset="0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6778876" y="4010661"/>
              <a:ext cx="5020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smtClean="0">
                  <a:solidFill>
                    <a:prstClr val="black"/>
                  </a:solidFill>
                  <a:latin typeface="DengXian" panose="020F0502020204030204"/>
                  <a:ea typeface="DengXian" charset="0"/>
                </a:rPr>
                <a:t>23</a:t>
              </a:r>
              <a:r>
                <a:rPr lang="zh-CN" altLang="en-US" sz="1200" dirty="0" smtClean="0">
                  <a:solidFill>
                    <a:prstClr val="black"/>
                  </a:solidFill>
                  <a:latin typeface="DengXian" panose="020F0502020204030204"/>
                  <a:ea typeface="DengXian" charset="0"/>
                </a:rPr>
                <a:t>天</a:t>
              </a:r>
              <a:endParaRPr lang="zh-CN" altLang="en-US" sz="1200" dirty="0">
                <a:solidFill>
                  <a:prstClr val="black"/>
                </a:solidFill>
                <a:latin typeface="DengXian" panose="020F0502020204030204"/>
                <a:ea typeface="DengXian" charset="0"/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8990346" y="4010661"/>
              <a:ext cx="5020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smtClean="0">
                  <a:solidFill>
                    <a:prstClr val="black"/>
                  </a:solidFill>
                  <a:latin typeface="DengXian" panose="020F0502020204030204"/>
                  <a:ea typeface="DengXian" charset="0"/>
                </a:rPr>
                <a:t>18</a:t>
              </a:r>
              <a:r>
                <a:rPr lang="zh-CN" altLang="en-US" sz="1200" dirty="0" smtClean="0">
                  <a:solidFill>
                    <a:prstClr val="black"/>
                  </a:solidFill>
                  <a:latin typeface="DengXian" panose="020F0502020204030204"/>
                  <a:ea typeface="DengXian" charset="0"/>
                </a:rPr>
                <a:t>天</a:t>
              </a:r>
              <a:endParaRPr lang="zh-CN" altLang="en-US" sz="1200" dirty="0">
                <a:solidFill>
                  <a:prstClr val="black"/>
                </a:solidFill>
                <a:latin typeface="DengXian" panose="020F0502020204030204"/>
                <a:ea typeface="DengXian" charset="0"/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1780034" y="4008134"/>
              <a:ext cx="5020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prstClr val="black"/>
                  </a:solidFill>
                  <a:latin typeface="DengXian" panose="020F0502020204030204"/>
                  <a:ea typeface="DengXian" charset="0"/>
                </a:rPr>
                <a:t>3</a:t>
              </a:r>
              <a:r>
                <a:rPr lang="en-US" altLang="zh-CN" sz="1200" dirty="0" smtClean="0">
                  <a:solidFill>
                    <a:prstClr val="black"/>
                  </a:solidFill>
                  <a:latin typeface="DengXian" panose="020F0502020204030204"/>
                  <a:ea typeface="DengXian" charset="0"/>
                </a:rPr>
                <a:t>8</a:t>
              </a:r>
              <a:r>
                <a:rPr lang="zh-CN" altLang="en-US" sz="1200" dirty="0" smtClean="0">
                  <a:solidFill>
                    <a:prstClr val="black"/>
                  </a:solidFill>
                  <a:latin typeface="DengXian" panose="020F0502020204030204"/>
                  <a:ea typeface="DengXian" charset="0"/>
                </a:rPr>
                <a:t>天</a:t>
              </a:r>
              <a:endParaRPr lang="zh-CN" altLang="en-US" sz="1200" dirty="0">
                <a:solidFill>
                  <a:prstClr val="black"/>
                </a:solidFill>
                <a:latin typeface="DengXian" panose="020F0502020204030204"/>
                <a:ea typeface="DengXian" charset="0"/>
              </a:endParaRPr>
            </a:p>
          </p:txBody>
        </p:sp>
        <p:grpSp>
          <p:nvGrpSpPr>
            <p:cNvPr id="153" name="组 152"/>
            <p:cNvGrpSpPr/>
            <p:nvPr/>
          </p:nvGrpSpPr>
          <p:grpSpPr>
            <a:xfrm>
              <a:off x="7024496" y="2856574"/>
              <a:ext cx="583814" cy="577154"/>
              <a:chOff x="1938228" y="1269975"/>
              <a:chExt cx="583814" cy="577154"/>
            </a:xfrm>
          </p:grpSpPr>
          <p:sp>
            <p:nvSpPr>
              <p:cNvPr id="154" name="椭圆 153"/>
              <p:cNvSpPr/>
              <p:nvPr/>
            </p:nvSpPr>
            <p:spPr>
              <a:xfrm>
                <a:off x="2103381" y="1595129"/>
                <a:ext cx="252000" cy="252000"/>
              </a:xfrm>
              <a:prstGeom prst="ellipse">
                <a:avLst/>
              </a:prstGeom>
              <a:noFill/>
              <a:ln w="15875" cap="flat" cmpd="sng" algn="ctr">
                <a:solidFill>
                  <a:srgbClr val="4D4D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defTabSz="1828800">
                  <a:defRPr/>
                </a:pPr>
                <a:endParaRPr kumimoji="1" lang="zh-CN" altLang="en-US" sz="3600">
                  <a:solidFill>
                    <a:srgbClr val="808080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155" name="文本框 154"/>
              <p:cNvSpPr txBox="1"/>
              <p:nvPr/>
            </p:nvSpPr>
            <p:spPr>
              <a:xfrm>
                <a:off x="1938228" y="1269975"/>
                <a:ext cx="5838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 smtClean="0">
                    <a:solidFill>
                      <a:prstClr val="black"/>
                    </a:solidFill>
                    <a:latin typeface="DengXian" panose="020F0502020204030204"/>
                    <a:ea typeface="DengXian" charset="0"/>
                  </a:rPr>
                  <a:t>3/30</a:t>
                </a:r>
                <a:endParaRPr kumimoji="1" lang="zh-CN" altLang="en-US" sz="1600" dirty="0">
                  <a:solidFill>
                    <a:prstClr val="black"/>
                  </a:solidFill>
                  <a:latin typeface="DengXian" panose="020F0502020204030204"/>
                  <a:ea typeface="DengXian" charset="0"/>
                </a:endParaRPr>
              </a:p>
            </p:txBody>
          </p:sp>
        </p:grpSp>
        <p:sp>
          <p:nvSpPr>
            <p:cNvPr id="156" name="矩形 155"/>
            <p:cNvSpPr/>
            <p:nvPr/>
          </p:nvSpPr>
          <p:spPr>
            <a:xfrm>
              <a:off x="6915539" y="2562438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 smtClean="0">
                  <a:solidFill>
                    <a:prstClr val="black"/>
                  </a:solidFill>
                  <a:latin typeface="DengXian" panose="020F0502020204030204"/>
                  <a:ea typeface="DengXian" charset="0"/>
                </a:rPr>
                <a:t>业务验收</a:t>
              </a:r>
              <a:endParaRPr lang="zh-CN" altLang="en-US" sz="1200" dirty="0">
                <a:solidFill>
                  <a:prstClr val="black"/>
                </a:solidFill>
                <a:latin typeface="DengXian" panose="020F0502020204030204"/>
                <a:ea typeface="DengXian" charset="0"/>
              </a:endParaRPr>
            </a:p>
          </p:txBody>
        </p:sp>
        <p:sp>
          <p:nvSpPr>
            <p:cNvPr id="157" name="椭圆 156"/>
            <p:cNvSpPr/>
            <p:nvPr/>
          </p:nvSpPr>
          <p:spPr>
            <a:xfrm>
              <a:off x="506430" y="3179684"/>
              <a:ext cx="252000" cy="252000"/>
            </a:xfrm>
            <a:prstGeom prst="ellipse">
              <a:avLst/>
            </a:prstGeom>
            <a:noFill/>
            <a:ln w="15875" cap="flat" cmpd="sng" algn="ctr">
              <a:solidFill>
                <a:srgbClr val="4D4D4D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1828800">
                <a:defRPr/>
              </a:pPr>
              <a:endParaRPr kumimoji="1" lang="zh-CN" altLang="en-US" sz="3600">
                <a:solidFill>
                  <a:srgbClr val="80808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144577" y="2562439"/>
              <a:ext cx="11079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prstClr val="black"/>
                  </a:solidFill>
                  <a:latin typeface="DengXian" panose="020F0502020204030204"/>
                  <a:ea typeface="DengXian" charset="0"/>
                </a:rPr>
                <a:t>机房建设启动</a:t>
              </a:r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208444" y="2836626"/>
              <a:ext cx="9060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>
                  <a:solidFill>
                    <a:prstClr val="black"/>
                  </a:solidFill>
                  <a:latin typeface="DengXian" panose="020F0502020204030204"/>
                  <a:ea typeface="DengXian" charset="0"/>
                </a:rPr>
                <a:t>2017/10</a:t>
              </a:r>
              <a:endParaRPr kumimoji="1" lang="zh-CN" altLang="en-US" dirty="0">
                <a:solidFill>
                  <a:prstClr val="black"/>
                </a:solidFill>
                <a:latin typeface="DengXian" panose="020F0502020204030204"/>
                <a:ea typeface="DengXian" charset="0"/>
              </a:endParaRPr>
            </a:p>
          </p:txBody>
        </p:sp>
        <p:sp>
          <p:nvSpPr>
            <p:cNvPr id="160" name="椭圆 159"/>
            <p:cNvSpPr/>
            <p:nvPr/>
          </p:nvSpPr>
          <p:spPr>
            <a:xfrm>
              <a:off x="1352514" y="3174424"/>
              <a:ext cx="252000" cy="252000"/>
            </a:xfrm>
            <a:prstGeom prst="ellipse">
              <a:avLst/>
            </a:prstGeom>
            <a:noFill/>
            <a:ln w="15875" cap="flat" cmpd="sng" algn="ctr">
              <a:solidFill>
                <a:srgbClr val="4D4D4D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1828800">
                <a:defRPr/>
              </a:pPr>
              <a:endParaRPr kumimoji="1" lang="zh-CN" altLang="en-US" sz="3600">
                <a:solidFill>
                  <a:srgbClr val="80808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1195288" y="2846122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>
                  <a:solidFill>
                    <a:prstClr val="black"/>
                  </a:solidFill>
                  <a:latin typeface="DengXian" panose="020F0502020204030204"/>
                  <a:ea typeface="DengXian" charset="0"/>
                </a:rPr>
                <a:t>12/5</a:t>
              </a:r>
              <a:endParaRPr kumimoji="1" lang="zh-CN" altLang="en-US" dirty="0">
                <a:solidFill>
                  <a:prstClr val="black"/>
                </a:solidFill>
                <a:latin typeface="DengXian" panose="020F0502020204030204"/>
                <a:ea typeface="DengXian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2968684" y="2223885"/>
              <a:ext cx="12105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 smtClean="0">
                  <a:solidFill>
                    <a:prstClr val="black"/>
                  </a:solidFill>
                  <a:latin typeface="DengXian" panose="020F0502020204030204"/>
                  <a:ea typeface="DengXian" charset="0"/>
                </a:rPr>
                <a:t>云平台交付</a:t>
              </a:r>
              <a:endParaRPr lang="zh-CN" altLang="en-US" sz="1600" b="1" dirty="0">
                <a:solidFill>
                  <a:prstClr val="black"/>
                </a:solidFill>
                <a:latin typeface="DengXian" panose="020F0502020204030204"/>
                <a:ea typeface="DengXian" charset="0"/>
              </a:endParaRPr>
            </a:p>
          </p:txBody>
        </p:sp>
        <p:cxnSp>
          <p:nvCxnSpPr>
            <p:cNvPr id="78" name="直线连接符 77"/>
            <p:cNvCxnSpPr/>
            <p:nvPr/>
          </p:nvCxnSpPr>
          <p:spPr>
            <a:xfrm>
              <a:off x="3557743" y="3506690"/>
              <a:ext cx="0" cy="90000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65000"/>
                </a:sysClr>
              </a:solidFill>
              <a:prstDash val="sysDot"/>
              <a:miter lim="800000"/>
            </a:ln>
            <a:effectLst/>
          </p:spPr>
        </p:cxnSp>
        <p:cxnSp>
          <p:nvCxnSpPr>
            <p:cNvPr id="83" name="直线连接符 82"/>
            <p:cNvCxnSpPr/>
            <p:nvPr/>
          </p:nvCxnSpPr>
          <p:spPr>
            <a:xfrm>
              <a:off x="2535276" y="3506690"/>
              <a:ext cx="0" cy="90000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65000"/>
                </a:sysClr>
              </a:solidFill>
              <a:prstDash val="sysDot"/>
              <a:miter lim="800000"/>
            </a:ln>
            <a:effectLst/>
          </p:spPr>
        </p:cxnSp>
        <p:sp>
          <p:nvSpPr>
            <p:cNvPr id="84" name="矩形 83"/>
            <p:cNvSpPr/>
            <p:nvPr/>
          </p:nvSpPr>
          <p:spPr>
            <a:xfrm>
              <a:off x="2848562" y="4008134"/>
              <a:ext cx="5020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smtClean="0">
                  <a:solidFill>
                    <a:prstClr val="black"/>
                  </a:solidFill>
                  <a:latin typeface="DengXian" panose="020F0502020204030204"/>
                  <a:ea typeface="DengXian" charset="0"/>
                </a:rPr>
                <a:t>11</a:t>
              </a:r>
              <a:r>
                <a:rPr lang="zh-CN" altLang="en-US" sz="1200" dirty="0" smtClean="0">
                  <a:solidFill>
                    <a:prstClr val="black"/>
                  </a:solidFill>
                  <a:latin typeface="DengXian" panose="020F0502020204030204"/>
                  <a:ea typeface="DengXian" charset="0"/>
                </a:rPr>
                <a:t>天</a:t>
              </a:r>
              <a:endParaRPr lang="zh-CN" altLang="en-US" sz="1200" dirty="0">
                <a:solidFill>
                  <a:prstClr val="black"/>
                </a:solidFill>
                <a:latin typeface="DengXian" panose="020F0502020204030204"/>
                <a:ea typeface="DengXian" charset="0"/>
              </a:endParaRPr>
            </a:p>
          </p:txBody>
        </p:sp>
        <p:cxnSp>
          <p:nvCxnSpPr>
            <p:cNvPr id="85" name="直线连接符 84"/>
            <p:cNvCxnSpPr/>
            <p:nvPr/>
          </p:nvCxnSpPr>
          <p:spPr>
            <a:xfrm>
              <a:off x="1939929" y="1215360"/>
              <a:ext cx="0" cy="180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sysDot"/>
              <a:miter lim="800000"/>
            </a:ln>
            <a:effectLst/>
          </p:spPr>
        </p:cxnSp>
        <p:cxnSp>
          <p:nvCxnSpPr>
            <p:cNvPr id="86" name="直线连接符 85"/>
            <p:cNvCxnSpPr/>
            <p:nvPr/>
          </p:nvCxnSpPr>
          <p:spPr>
            <a:xfrm>
              <a:off x="4179272" y="1206749"/>
              <a:ext cx="0" cy="180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sysDot"/>
              <a:miter lim="800000"/>
            </a:ln>
            <a:effectLst/>
          </p:spPr>
        </p:cxnSp>
        <p:cxnSp>
          <p:nvCxnSpPr>
            <p:cNvPr id="88" name="直线箭头连接符 87"/>
            <p:cNvCxnSpPr/>
            <p:nvPr/>
          </p:nvCxnSpPr>
          <p:spPr>
            <a:xfrm>
              <a:off x="1939929" y="1750056"/>
              <a:ext cx="2239343" cy="236"/>
            </a:xfrm>
            <a:prstGeom prst="straightConnector1">
              <a:avLst/>
            </a:prstGeom>
            <a:noFill/>
            <a:ln w="12700" cap="flat" cmpd="sng" algn="ctr">
              <a:solidFill>
                <a:srgbClr val="ED7D31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89" name="文本框 88"/>
            <p:cNvSpPr txBox="1"/>
            <p:nvPr/>
          </p:nvSpPr>
          <p:spPr>
            <a:xfrm>
              <a:off x="2849846" y="1779575"/>
              <a:ext cx="502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prstClr val="black"/>
                  </a:solidFill>
                  <a:latin typeface="DengXian" panose="020F0502020204030204"/>
                  <a:ea typeface="DengXian" charset="0"/>
                </a:rPr>
                <a:t>5</a:t>
              </a:r>
              <a:r>
                <a:rPr kumimoji="1" lang="en-US" altLang="zh-CN" sz="1200" dirty="0" smtClean="0">
                  <a:solidFill>
                    <a:prstClr val="black"/>
                  </a:solidFill>
                  <a:latin typeface="DengXian" panose="020F0502020204030204"/>
                  <a:ea typeface="DengXian" charset="0"/>
                </a:rPr>
                <a:t>0</a:t>
              </a:r>
              <a:r>
                <a:rPr kumimoji="1" lang="zh-CN" altLang="en-US" sz="1200" dirty="0" smtClean="0">
                  <a:solidFill>
                    <a:prstClr val="black"/>
                  </a:solidFill>
                  <a:latin typeface="DengXian" panose="020F0502020204030204"/>
                  <a:ea typeface="DengXian" charset="0"/>
                </a:rPr>
                <a:t>天</a:t>
              </a:r>
              <a:endParaRPr kumimoji="1" lang="zh-CN" altLang="en-US" sz="1200" dirty="0">
                <a:solidFill>
                  <a:prstClr val="black"/>
                </a:solidFill>
                <a:latin typeface="DengXian" panose="020F0502020204030204"/>
                <a:ea typeface="DengXian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2454307" y="1388143"/>
              <a:ext cx="12105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 smtClean="0">
                  <a:solidFill>
                    <a:prstClr val="black"/>
                  </a:solidFill>
                  <a:latin typeface="DengXian" panose="020F0502020204030204"/>
                  <a:ea typeface="DengXian" charset="0"/>
                </a:rPr>
                <a:t>容器化改造</a:t>
              </a:r>
              <a:endParaRPr lang="zh-CN" altLang="en-US" sz="1600" b="1" dirty="0">
                <a:solidFill>
                  <a:prstClr val="black"/>
                </a:solidFill>
                <a:latin typeface="DengXian" panose="020F0502020204030204"/>
                <a:ea typeface="DengXi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93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408565384"/>
              </p:ext>
            </p:extLst>
          </p:nvPr>
        </p:nvGraphicFramePr>
        <p:xfrm>
          <a:off x="938614" y="1172480"/>
          <a:ext cx="10112376" cy="585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3" name="组 12"/>
          <p:cNvGrpSpPr/>
          <p:nvPr/>
        </p:nvGrpSpPr>
        <p:grpSpPr>
          <a:xfrm>
            <a:off x="1027514" y="2079736"/>
            <a:ext cx="2211388" cy="3508815"/>
            <a:chOff x="1096962" y="2693194"/>
            <a:chExt cx="2211388" cy="3508815"/>
          </a:xfrm>
        </p:grpSpPr>
        <p:sp>
          <p:nvSpPr>
            <p:cNvPr id="4" name="可选流程 3"/>
            <p:cNvSpPr/>
            <p:nvPr/>
          </p:nvSpPr>
          <p:spPr>
            <a:xfrm>
              <a:off x="1096962" y="2693194"/>
              <a:ext cx="2211388" cy="3416646"/>
            </a:xfrm>
            <a:prstGeom prst="flowChartAlternateProcess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69374" y="2816467"/>
              <a:ext cx="2098471" cy="338554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zh-CN" altLang="en-US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成立</a:t>
              </a:r>
              <a:r>
                <a:rPr kumimoji="1" lang="zh-CN" altLang="en-US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上云</a:t>
              </a:r>
              <a:r>
                <a:rPr kumimoji="1" lang="en-US" altLang="zh-CN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FT</a:t>
              </a:r>
              <a:r>
                <a:rPr kumimoji="1" lang="zh-CN" altLang="en-US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组织</a:t>
              </a:r>
              <a:endParaRPr kumimoji="1"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kumimoji="1" lang="zh-CN" altLang="en-US" sz="800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zh-CN" altLang="en-US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建立</a:t>
              </a:r>
              <a:r>
                <a:rPr kumimoji="1" lang="zh-CN" altLang="en-US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沟通</a:t>
              </a:r>
              <a:r>
                <a:rPr kumimoji="1" lang="zh-CN" altLang="en-US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机制</a:t>
              </a:r>
              <a:endParaRPr kumimoji="1"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800100" lvl="1" indent="-342900">
                <a:buFont typeface="+mj-lt"/>
                <a:buAutoNum type="alphaLcPeriod"/>
              </a:pPr>
              <a:r>
                <a:rPr kumimoji="1" lang="zh-CN" altLang="en-US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钉钉</a:t>
              </a:r>
              <a:r>
                <a:rPr kumimoji="1" lang="zh-CN" altLang="en-US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组，邮件组</a:t>
              </a:r>
              <a:endParaRPr kumimoji="1" lang="zh-CN" altLang="en-US" sz="1400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800100" lvl="1" indent="-342900">
                <a:buFont typeface="+mj-lt"/>
                <a:buAutoNum type="alphaLcPeriod"/>
              </a:pPr>
              <a:r>
                <a:rPr kumimoji="1" lang="zh-CN" altLang="en-US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站立会，</a:t>
              </a:r>
              <a:r>
                <a:rPr kumimoji="1" lang="zh-CN" altLang="en-US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周例会</a:t>
              </a:r>
            </a:p>
            <a:p>
              <a:pPr marL="800100" lvl="1" indent="-342900">
                <a:buFont typeface="+mj-lt"/>
                <a:buAutoNum type="alphaLcPeriod"/>
              </a:pPr>
              <a:r>
                <a:rPr kumimoji="1" lang="zh-CN" altLang="en-US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集中规划，独立实施</a:t>
              </a:r>
              <a:endParaRPr kumimoji="1" lang="zh-CN" altLang="en-US" sz="1400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800100" lvl="1" indent="-342900">
                <a:buFont typeface="+mj-lt"/>
                <a:buAutoNum type="alphaLcPeriod"/>
              </a:pPr>
              <a:endParaRPr kumimoji="1" lang="zh-CN" altLang="en-US" sz="800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zh-CN" altLang="en-US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精细化落地</a:t>
              </a:r>
            </a:p>
            <a:p>
              <a:pPr marL="800100" lvl="1" indent="-342900">
                <a:buFont typeface="+mj-lt"/>
                <a:buAutoNum type="alphaLcPeriod"/>
              </a:pPr>
              <a:r>
                <a:rPr kumimoji="1" lang="en-US" altLang="zh-CN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107</a:t>
              </a:r>
              <a:r>
                <a:rPr kumimoji="1" lang="zh-CN" altLang="en-US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人</a:t>
              </a:r>
              <a:r>
                <a:rPr kumimoji="1" lang="en-US" altLang="zh-CN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FT</a:t>
              </a:r>
              <a:r>
                <a:rPr kumimoji="1" lang="zh-CN" altLang="en-US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覆盖各业务方</a:t>
              </a:r>
            </a:p>
            <a:p>
              <a:pPr marL="800100" lvl="1" indent="-342900">
                <a:buFont typeface="+mj-lt"/>
                <a:buAutoNum type="alphaLcPeriod"/>
              </a:pPr>
              <a:r>
                <a:rPr kumimoji="1" lang="en-US" altLang="zh-CN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41</a:t>
              </a:r>
              <a:r>
                <a:rPr kumimoji="1" lang="zh-CN" altLang="en-US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次</a:t>
              </a:r>
              <a:r>
                <a:rPr kumimoji="1" lang="en-US" altLang="zh-CN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SRE</a:t>
              </a:r>
              <a:r>
                <a:rPr kumimoji="1" lang="zh-CN" altLang="en-US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站立会</a:t>
              </a:r>
            </a:p>
            <a:p>
              <a:pPr marL="800100" lvl="1" indent="-342900">
                <a:buFont typeface="+mj-lt"/>
                <a:buAutoNum type="alphaLcPeriod"/>
              </a:pPr>
              <a:r>
                <a:rPr kumimoji="1" lang="en-US" altLang="zh-CN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77</a:t>
              </a:r>
              <a:r>
                <a:rPr kumimoji="1" lang="zh-CN" altLang="en-US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封上云日报</a:t>
              </a:r>
            </a:p>
            <a:p>
              <a:pPr marL="800100" lvl="1" indent="-342900">
                <a:buFont typeface="+mj-lt"/>
                <a:buAutoNum type="alphaLcPeriod"/>
              </a:pPr>
              <a:r>
                <a:rPr kumimoji="1" lang="en-US" altLang="zh-CN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25</a:t>
              </a:r>
              <a:r>
                <a:rPr kumimoji="1" lang="zh-CN" altLang="en-US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封上云周报</a:t>
              </a:r>
              <a:endParaRPr kumimoji="1" lang="zh-CN" altLang="en-US" sz="14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kumimoji="1"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3508777" y="2079736"/>
            <a:ext cx="2270245" cy="3416646"/>
            <a:chOff x="3578225" y="2693194"/>
            <a:chExt cx="2270245" cy="3416646"/>
          </a:xfrm>
        </p:grpSpPr>
        <p:sp>
          <p:nvSpPr>
            <p:cNvPr id="7" name="可选流程 6"/>
            <p:cNvSpPr/>
            <p:nvPr/>
          </p:nvSpPr>
          <p:spPr>
            <a:xfrm>
              <a:off x="3578225" y="2693194"/>
              <a:ext cx="2211388" cy="3416646"/>
            </a:xfrm>
            <a:prstGeom prst="flowChartAlternateProcess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637082" y="2816467"/>
              <a:ext cx="2211388" cy="3139321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zh-CN" altLang="en-US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立足业务运维</a:t>
              </a:r>
            </a:p>
            <a:p>
              <a:pPr marL="800100" lvl="1" indent="-342900">
                <a:buFont typeface="+mj-lt"/>
                <a:buAutoNum type="alphaLcPeriod"/>
              </a:pPr>
              <a:r>
                <a:rPr kumimoji="1" lang="zh-CN" altLang="en-US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支持云化改造</a:t>
              </a:r>
              <a:r>
                <a:rPr kumimoji="1" lang="en-US" altLang="zh-CN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,</a:t>
              </a:r>
              <a:r>
                <a:rPr kumimoji="1" lang="zh-CN" altLang="en-US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解决</a:t>
              </a:r>
              <a:r>
                <a:rPr kumimoji="1" lang="en-US" altLang="zh-CN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30</a:t>
              </a:r>
              <a:r>
                <a:rPr kumimoji="1" lang="zh-CN" altLang="en-US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个阻塞问题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zh-CN" altLang="en-US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关注重点客户</a:t>
              </a:r>
            </a:p>
            <a:p>
              <a:pPr marL="800100" lvl="1" indent="-342900">
                <a:buFont typeface="+mj-lt"/>
                <a:buAutoNum type="alphaLcPeriod"/>
              </a:pPr>
              <a:r>
                <a:rPr kumimoji="1" lang="zh-CN" altLang="en-US" sz="1400" dirty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梳理</a:t>
              </a:r>
              <a:r>
                <a:rPr kumimoji="1" lang="zh-CN" altLang="en-US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顺风车经验</a:t>
              </a:r>
            </a:p>
            <a:p>
              <a:pPr marL="800100" lvl="1" indent="-342900">
                <a:buFont typeface="+mj-lt"/>
                <a:buAutoNum type="alphaLcPeriod"/>
              </a:pPr>
              <a:r>
                <a:rPr kumimoji="1" lang="zh-CN" altLang="en-US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跟进地图新问题</a:t>
              </a:r>
            </a:p>
            <a:p>
              <a:pPr marL="800100" lvl="1" indent="-342900">
                <a:buFont typeface="+mj-lt"/>
                <a:buAutoNum type="alphaLcPeriod"/>
              </a:pPr>
              <a:r>
                <a:rPr kumimoji="1" lang="zh-CN" altLang="en-US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协助配管云化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zh-CN" altLang="en-US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主动查漏补缺</a:t>
              </a:r>
            </a:p>
            <a:p>
              <a:pPr marL="800100" lvl="1" indent="-342900">
                <a:buFont typeface="+mj-lt"/>
                <a:buAutoNum type="alphaLcPeriod"/>
              </a:pPr>
              <a:r>
                <a:rPr kumimoji="1" lang="zh-CN" altLang="en-US" sz="1400" dirty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推动白名单闭环</a:t>
              </a:r>
            </a:p>
            <a:p>
              <a:pPr marL="800100" lvl="1" indent="-342900">
                <a:buFont typeface="+mj-lt"/>
                <a:buAutoNum type="alphaLcPeriod"/>
              </a:pPr>
              <a:r>
                <a:rPr kumimoji="1" lang="zh-CN" altLang="en-US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美东迁移后主动询问云上问题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zh-CN" altLang="en-US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建立常态化机制</a:t>
              </a:r>
            </a:p>
            <a:p>
              <a:pPr marL="800100" lvl="1" indent="-342900">
                <a:buFont typeface="+mj-lt"/>
                <a:buAutoNum type="alphaLcPeriod"/>
              </a:pPr>
              <a:r>
                <a:rPr kumimoji="1" lang="zh-CN" altLang="en-US" sz="12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建立运维</a:t>
              </a:r>
              <a:r>
                <a:rPr kumimoji="1" lang="en-US" altLang="zh-CN" sz="12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BP</a:t>
              </a:r>
              <a:r>
                <a:rPr kumimoji="1" lang="zh-CN" altLang="en-US" sz="12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机制</a:t>
              </a: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6030544" y="2079736"/>
            <a:ext cx="2358207" cy="3416646"/>
            <a:chOff x="6099992" y="2693194"/>
            <a:chExt cx="2358207" cy="3416646"/>
          </a:xfrm>
        </p:grpSpPr>
        <p:sp>
          <p:nvSpPr>
            <p:cNvPr id="8" name="可选流程 7"/>
            <p:cNvSpPr/>
            <p:nvPr/>
          </p:nvSpPr>
          <p:spPr>
            <a:xfrm>
              <a:off x="6099992" y="2693194"/>
              <a:ext cx="2358207" cy="3416646"/>
            </a:xfrm>
            <a:prstGeom prst="flowChartAlternateProcess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168369" y="2816467"/>
              <a:ext cx="2211388" cy="310854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zh-CN" altLang="en-US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提前消除风险</a:t>
              </a:r>
            </a:p>
            <a:p>
              <a:pPr marL="800100" lvl="1" indent="-342900">
                <a:buFont typeface="+mj-lt"/>
                <a:buAutoNum type="alphaLcPeriod"/>
              </a:pPr>
              <a:r>
                <a:rPr kumimoji="1" lang="zh-CN" altLang="en-US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升级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云平台架构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(2)</a:t>
              </a:r>
              <a:endParaRPr kumimoji="1" lang="zh-CN" altLang="en-US" sz="14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800100" lvl="1" indent="-342900">
                <a:buFont typeface="+mj-lt"/>
                <a:buAutoNum type="alphaLcPeriod"/>
              </a:pPr>
              <a:r>
                <a:rPr kumimoji="1" lang="zh-CN" altLang="en-US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适配核心依赖</a:t>
              </a:r>
              <a:r>
                <a:rPr kumimoji="1" lang="en-US" altLang="zh-CN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(6)</a:t>
              </a:r>
              <a:endParaRPr kumimoji="1" lang="zh-CN" altLang="en-US" sz="14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800100" lvl="1" indent="-342900">
                <a:buFont typeface="+mj-lt"/>
                <a:buAutoNum type="alphaLcPeriod"/>
              </a:pPr>
              <a:r>
                <a:rPr kumimoji="1" lang="zh-CN" altLang="en-US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完善基础设施</a:t>
              </a:r>
              <a:r>
                <a:rPr kumimoji="1" lang="en-US" altLang="zh-CN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(3)</a:t>
              </a:r>
              <a:endParaRPr kumimoji="1" lang="zh-CN" altLang="en-US" sz="1400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800100" lvl="1" indent="-342900">
                <a:buFont typeface="+mj-lt"/>
                <a:buAutoNum type="alphaLcPeriod"/>
              </a:pPr>
              <a:r>
                <a:rPr kumimoji="1" lang="zh-CN" altLang="en-US" sz="1400" dirty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优化云平台规范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(4</a:t>
              </a:r>
              <a:r>
                <a:rPr kumimoji="1" lang="en-US" altLang="zh-CN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)</a:t>
              </a:r>
              <a:endParaRPr kumimoji="1" lang="zh-CN" altLang="en-US" sz="1400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800100" lvl="1" indent="-342900">
                <a:buFont typeface="+mj-lt"/>
                <a:buAutoNum type="alphaLcPeriod"/>
              </a:pPr>
              <a:r>
                <a:rPr kumimoji="1" lang="zh-CN" altLang="en-US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共计</a:t>
              </a:r>
              <a:r>
                <a:rPr kumimoji="1" lang="en-US" altLang="zh-CN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28</a:t>
              </a:r>
              <a:r>
                <a:rPr kumimoji="1" lang="zh-CN" altLang="en-US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个专项 </a:t>
              </a:r>
            </a:p>
            <a:p>
              <a:pPr marL="800100" lvl="1" indent="-342900">
                <a:buFont typeface="+mj-lt"/>
                <a:buAutoNum type="alphaLcPeriod"/>
              </a:pPr>
              <a:endParaRPr kumimoji="1" lang="zh-CN" altLang="en-US" sz="800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zh-CN" altLang="en-US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严肃对待故障</a:t>
              </a:r>
            </a:p>
            <a:p>
              <a:pPr marL="800100" lvl="1" indent="-342900">
                <a:buFont typeface="+mj-lt"/>
                <a:buAutoNum type="alphaLcPeriod"/>
              </a:pPr>
              <a:r>
                <a:rPr kumimoji="1" lang="en-US" altLang="zh-CN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31</a:t>
              </a:r>
              <a:r>
                <a:rPr kumimoji="1" lang="zh-CN" altLang="en-US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次问题</a:t>
              </a:r>
              <a:r>
                <a:rPr kumimoji="1" lang="en-US" altLang="zh-CN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/</a:t>
              </a:r>
              <a:r>
                <a:rPr kumimoji="1" lang="zh-CN" altLang="en-US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故障复盘</a:t>
              </a:r>
            </a:p>
            <a:p>
              <a:pPr marL="800100" lvl="1" indent="-342900">
                <a:buFont typeface="+mj-lt"/>
                <a:buAutoNum type="alphaLcPeriod"/>
              </a:pPr>
              <a:endParaRPr kumimoji="1" lang="zh-CN" altLang="en-US" sz="800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zh-CN" altLang="en-US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严格落地改进项</a:t>
              </a:r>
            </a:p>
            <a:p>
              <a:pPr marL="800100" lvl="1" indent="-342900">
                <a:buFont typeface="+mj-lt"/>
                <a:buAutoNum type="alphaLcPeriod"/>
              </a:pPr>
              <a:r>
                <a:rPr kumimoji="1" lang="en-US" altLang="zh-CN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148</a:t>
              </a:r>
              <a:r>
                <a:rPr kumimoji="1" lang="zh-CN" altLang="en-US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个改进项</a:t>
              </a:r>
              <a:r>
                <a:rPr kumimoji="1" lang="en-US" altLang="zh-CN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(</a:t>
              </a:r>
              <a:r>
                <a:rPr kumimoji="1" lang="zh-CN" altLang="en-US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已完成</a:t>
              </a:r>
              <a:r>
                <a:rPr kumimoji="1" lang="en-US" altLang="zh-CN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96%)</a:t>
              </a:r>
              <a:endParaRPr kumimoji="1" lang="zh-CN" altLang="en-US" sz="1400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8640273" y="2079736"/>
            <a:ext cx="2211388" cy="3416646"/>
            <a:chOff x="8709721" y="2693194"/>
            <a:chExt cx="2211388" cy="3416646"/>
          </a:xfrm>
        </p:grpSpPr>
        <p:sp>
          <p:nvSpPr>
            <p:cNvPr id="9" name="可选流程 8"/>
            <p:cNvSpPr/>
            <p:nvPr/>
          </p:nvSpPr>
          <p:spPr>
            <a:xfrm>
              <a:off x="8709721" y="2693194"/>
              <a:ext cx="2211388" cy="3416646"/>
            </a:xfrm>
            <a:prstGeom prst="flowChartAlternateProcess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765396" y="2816467"/>
              <a:ext cx="2155713" cy="280076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zh-CN" altLang="en-US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重点突破</a:t>
              </a:r>
            </a:p>
            <a:p>
              <a:pPr marL="800100" lvl="1" indent="-342900">
                <a:buFont typeface="+mj-lt"/>
                <a:buAutoNum type="alphaLcPeriod"/>
              </a:pPr>
              <a:r>
                <a:rPr kumimoji="1" lang="zh-CN" altLang="en-US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基础</a:t>
              </a:r>
              <a:r>
                <a:rPr kumimoji="1" lang="zh-CN" altLang="en-US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镜像</a:t>
              </a:r>
              <a:r>
                <a:rPr kumimoji="1" lang="zh-CN" altLang="en-US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管理</a:t>
              </a:r>
              <a:r>
                <a:rPr kumimoji="1" lang="en-US" altLang="zh-CN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FT</a:t>
              </a:r>
              <a:endParaRPr kumimoji="1" lang="zh-CN" altLang="en-US" sz="1400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800100" lvl="1" indent="-342900">
                <a:buFont typeface="+mj-lt"/>
                <a:buAutoNum type="alphaLcPeriod"/>
              </a:pPr>
              <a:r>
                <a:rPr kumimoji="1" lang="zh-CN" altLang="en-US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接入效率提升</a:t>
              </a:r>
              <a:r>
                <a:rPr kumimoji="1" lang="en-US" altLang="zh-CN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FT</a:t>
              </a:r>
              <a:endParaRPr kumimoji="1" lang="zh-CN" altLang="en-US" sz="1400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800100" lvl="1" indent="-342900">
                <a:buFont typeface="+mj-lt"/>
                <a:buAutoNum type="alphaLcPeriod"/>
              </a:pPr>
              <a:r>
                <a:rPr kumimoji="1" lang="zh-CN" altLang="en-US" sz="1400" i="1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运维工具融合</a:t>
              </a:r>
              <a:endParaRPr kumimoji="1" lang="zh-CN" altLang="en-US" sz="1400" i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800100" lvl="1" indent="-342900">
                <a:buFont typeface="+mj-lt"/>
                <a:buAutoNum type="alphaLcPeriod"/>
              </a:pPr>
              <a:endParaRPr kumimoji="1" lang="zh-CN" altLang="en-US" sz="1400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zh-CN" altLang="en-US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多面优化</a:t>
              </a:r>
            </a:p>
            <a:p>
              <a:pPr marL="800100" lvl="1" indent="-342900">
                <a:buFont typeface="+mj-lt"/>
                <a:buAutoNum type="alphaLcPeriod"/>
              </a:pPr>
              <a:r>
                <a:rPr kumimoji="1" lang="zh-CN" altLang="en-US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规范建设</a:t>
              </a:r>
              <a:r>
                <a:rPr kumimoji="1" lang="en-US" altLang="zh-CN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:</a:t>
              </a:r>
              <a:r>
                <a:rPr kumimoji="1" lang="zh-CN" altLang="en-US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5+</a:t>
              </a:r>
              <a:r>
                <a:rPr kumimoji="1" lang="zh-CN" altLang="en-US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个基础规范</a:t>
              </a:r>
              <a:endParaRPr kumimoji="1" lang="zh-CN" altLang="en-US" sz="14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marL="800100" lvl="1" indent="-342900">
                <a:buFont typeface="+mj-lt"/>
                <a:buAutoNum type="alphaLcPeriod"/>
              </a:pPr>
              <a:r>
                <a:rPr kumimoji="1" lang="zh-CN" altLang="en-US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平台产品</a:t>
              </a:r>
              <a:r>
                <a:rPr kumimoji="1" lang="en-US" altLang="zh-CN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:</a:t>
              </a:r>
              <a:r>
                <a:rPr kumimoji="1" lang="zh-CN" altLang="en-US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10+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个</a:t>
              </a:r>
              <a:r>
                <a:rPr kumimoji="1" lang="zh-CN" altLang="en-US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优化建议</a:t>
              </a:r>
            </a:p>
            <a:p>
              <a:pPr marL="800100" lvl="1" indent="-342900">
                <a:buFont typeface="+mj-lt"/>
                <a:buAutoNum type="alphaLcPeriod"/>
              </a:pPr>
              <a:r>
                <a:rPr kumimoji="1" lang="zh-CN" altLang="en-US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文档建设</a:t>
              </a:r>
              <a:r>
                <a:rPr kumimoji="1" lang="en-US" altLang="zh-CN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:</a:t>
              </a:r>
              <a:r>
                <a:rPr kumimoji="1" lang="zh-CN" altLang="en-US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 </a:t>
              </a:r>
              <a:r>
                <a:rPr kumimoji="1" lang="en-US" altLang="zh-CN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20+</a:t>
              </a:r>
              <a:r>
                <a:rPr kumimoji="1" lang="zh-CN" altLang="en-US" sz="1400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篇用户文档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609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怀旧">
  <a:themeElements>
    <a:clrScheme name="自定义 1">
      <a:dk1>
        <a:srgbClr val="F88719"/>
      </a:dk1>
      <a:lt1>
        <a:srgbClr val="808080"/>
      </a:lt1>
      <a:dk2>
        <a:srgbClr val="4D4D4D"/>
      </a:dk2>
      <a:lt2>
        <a:srgbClr val="A59E9D"/>
      </a:lt2>
      <a:accent1>
        <a:srgbClr val="F9F9F7"/>
      </a:accent1>
      <a:accent2>
        <a:srgbClr val="F7EFE6"/>
      </a:accent2>
      <a:accent3>
        <a:srgbClr val="F2E3D2"/>
      </a:accent3>
      <a:accent4>
        <a:srgbClr val="D8C6B8"/>
      </a:accent4>
      <a:accent5>
        <a:srgbClr val="21B5FF"/>
      </a:accent5>
      <a:accent6>
        <a:srgbClr val="F2793C"/>
      </a:accent6>
      <a:hlink>
        <a:srgbClr val="F88719"/>
      </a:hlink>
      <a:folHlink>
        <a:srgbClr val="E5723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33783</TotalTime>
  <Words>307</Words>
  <Application>Microsoft Macintosh PowerPoint</Application>
  <PresentationFormat>宽屏</PresentationFormat>
  <Paragraphs>87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Calibri</vt:lpstr>
      <vt:lpstr>DengXian</vt:lpstr>
      <vt:lpstr>Helvetica</vt:lpstr>
      <vt:lpstr>Lantinghei SC Demibold</vt:lpstr>
      <vt:lpstr>Lantinghei SC Extralight</vt:lpstr>
      <vt:lpstr>Microsoft YaHei</vt:lpstr>
      <vt:lpstr>宋体</vt:lpstr>
      <vt:lpstr>Arial</vt:lpstr>
      <vt:lpstr>怀旧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2017年业务战略规划模板</dc:title>
  <dc:creator>王鑫</dc:creator>
  <cp:lastModifiedBy>Microsoft Office 用户</cp:lastModifiedBy>
  <cp:revision>2456</cp:revision>
  <dcterms:created xsi:type="dcterms:W3CDTF">2016-12-13T12:52:14Z</dcterms:created>
  <dcterms:modified xsi:type="dcterms:W3CDTF">2019-03-09T04:24:51Z</dcterms:modified>
</cp:coreProperties>
</file>