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76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6EE56B-62DC-4C13-B362-166EA2BBF590}" type="datetimeFigureOut">
              <a:rPr lang="zh-CN" altLang="en-US" smtClean="0"/>
              <a:t>2020/7/19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BE0CBB-3F33-4B9F-A916-E246605764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067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BE0CBB-3F33-4B9F-A916-E2466057647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794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9C8961-F625-4220-B99C-79ADB92A1B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0C6D77B-C7B2-460D-A45D-61C10BA4AB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2032AD-3055-4139-BCCB-C36F85EFA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6281A-EA41-49C1-842C-A632D6C7403E}" type="datetimeFigureOut">
              <a:rPr lang="zh-CN" altLang="en-US" smtClean="0"/>
              <a:t>2020/7/19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7D7939-7CEC-4FE9-8EA5-739040F9E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8BD8EE-9981-4FCC-8800-E6CBF511F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93F39-3EC1-4800-ADCA-0C1C7615AC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9173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284DD6-1039-4BB4-B26C-1B82C8068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1CB5D4B-16C0-4A26-A50A-D711068D7F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95B67C-0214-4330-97DA-A3A8EE116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6281A-EA41-49C1-842C-A632D6C7403E}" type="datetimeFigureOut">
              <a:rPr lang="zh-CN" altLang="en-US" smtClean="0"/>
              <a:t>2020/7/19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8BD357-F7AE-456B-A177-F97076A77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C99572-D223-420F-B5E8-E45CC2371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93F39-3EC1-4800-ADCA-0C1C7615AC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0239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7CFF876-1D71-41F6-AD5C-94DD361B22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B7E8F39-609A-43D2-90B0-4022817FD9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4976B9-ADC7-4B16-9B08-FD97C2FF2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6281A-EA41-49C1-842C-A632D6C7403E}" type="datetimeFigureOut">
              <a:rPr lang="zh-CN" altLang="en-US" smtClean="0"/>
              <a:t>2020/7/19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64D29F-C311-41A2-9192-CF6E17F5B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4BECD9-D68D-4A34-B067-4E8DBACE9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93F39-3EC1-4800-ADCA-0C1C7615AC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3134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A25D1A-D434-4077-A76D-3F0AD679B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2DC4D9-9F13-42F8-A5DF-BBBF270D0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A08E64-4A62-4129-8B5A-82ECD42F8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6281A-EA41-49C1-842C-A632D6C7403E}" type="datetimeFigureOut">
              <a:rPr lang="zh-CN" altLang="en-US" smtClean="0"/>
              <a:t>2020/7/19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A96563-48B0-48DC-9703-1823B7F09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077EEB-9248-41E1-8B35-60DE6A26C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93F39-3EC1-4800-ADCA-0C1C7615AC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7758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035C63-3693-44DF-8E62-926E6DF0D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EA93D77-29CA-47D7-91BB-00D47E742B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FCCB28-A0B6-448C-A575-0300F2478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6281A-EA41-49C1-842C-A632D6C7403E}" type="datetimeFigureOut">
              <a:rPr lang="zh-CN" altLang="en-US" smtClean="0"/>
              <a:t>2020/7/19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224A7A-1077-4331-B0F0-7C4B2C334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103C0C-F8F2-4E9B-BE44-D0813FE88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93F39-3EC1-4800-ADCA-0C1C7615AC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3950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70A833-0116-4432-A1D5-37F243C4D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02C5FD-7841-4DB1-BF05-A5AC20FCB6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0CD99EC-04CA-4931-BF1A-5D6A861C75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7AF07BA-4BDB-4E16-BD6A-0609AD135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6281A-EA41-49C1-842C-A632D6C7403E}" type="datetimeFigureOut">
              <a:rPr lang="zh-CN" altLang="en-US" smtClean="0"/>
              <a:t>2020/7/19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98347F-B1E6-4C22-BBAC-62A1AF7BB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DCFEC1B-9E41-4402-ADD2-40D7F85B7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93F39-3EC1-4800-ADCA-0C1C7615AC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5493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980C21-8BE8-4EA0-8731-85EBF10C5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90E959-421D-427E-AF9C-069BAF6088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7F65622-77D7-4D93-A970-83B47B6CA5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78AA65D-1CA4-430E-B0C2-D5A08A21BC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4BDC80A-BD22-474F-9CD6-315C76155D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F8A36D0-9FE1-4171-B39B-DB4CE011B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6281A-EA41-49C1-842C-A632D6C7403E}" type="datetimeFigureOut">
              <a:rPr lang="zh-CN" altLang="en-US" smtClean="0"/>
              <a:t>2020/7/19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262F298-E683-4290-B325-AC1F607EC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68BCB19-DBA5-4F17-99B5-0582A14FD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93F39-3EC1-4800-ADCA-0C1C7615AC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6145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C28498-C6D4-41A4-8D61-D2217B9FA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7C0ABF4-E516-4BE0-AC0C-E6A316FBC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6281A-EA41-49C1-842C-A632D6C7403E}" type="datetimeFigureOut">
              <a:rPr lang="zh-CN" altLang="en-US" smtClean="0"/>
              <a:t>2020/7/19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211A886-4483-4E5E-9F67-F5A9FBDAD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E16EC7C-89B8-45E1-ADB6-B0888A68F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93F39-3EC1-4800-ADCA-0C1C7615AC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9209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E62F922-9CD3-4F18-9893-500969B89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6281A-EA41-49C1-842C-A632D6C7403E}" type="datetimeFigureOut">
              <a:rPr lang="zh-CN" altLang="en-US" smtClean="0"/>
              <a:t>2020/7/19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63DCFC7-559C-4972-958D-D22A666A8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7D13FE2-8A74-48BB-89E8-432CA6B25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93F39-3EC1-4800-ADCA-0C1C7615AC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3342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B27E83-C936-4D8B-A0B1-F6CA08955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55E571-967B-494A-8C81-05778CD12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01CF692-CA16-408B-B0E8-2BCA7680B2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0C75CAF-09E1-4F24-9F9E-12850922C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6281A-EA41-49C1-842C-A632D6C7403E}" type="datetimeFigureOut">
              <a:rPr lang="zh-CN" altLang="en-US" smtClean="0"/>
              <a:t>2020/7/19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3324239-A43B-42B0-A74E-D8F281F0A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04DD9E2-801B-4F98-94B5-E60BECE5B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93F39-3EC1-4800-ADCA-0C1C7615AC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3829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8A7443-96AA-48DC-83BE-C24BFCB36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7C6C456-659C-4C5D-85A7-7AD48C6A72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307A1DC-2189-4EB4-84AD-015020CFE0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A97F2AB-29EE-4E8B-861F-883E328D7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6281A-EA41-49C1-842C-A632D6C7403E}" type="datetimeFigureOut">
              <a:rPr lang="zh-CN" altLang="en-US" smtClean="0"/>
              <a:t>2020/7/19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ADB5407-ED42-4EDF-9BB8-C911D72E9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7A37331-E043-41FA-BB97-7D474A83D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93F39-3EC1-4800-ADCA-0C1C7615AC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1615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7BAA56F-9571-4DB6-A2E9-4EEFCE620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FD8FF4F-0393-485F-B4DF-F2101715EF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DA70DD-C1A5-4CBC-BF3D-186F179E14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6281A-EA41-49C1-842C-A632D6C7403E}" type="datetimeFigureOut">
              <a:rPr lang="zh-CN" altLang="en-US" smtClean="0"/>
              <a:t>2020/7/19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B063B5-4749-4080-8D52-907BC4DCEB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C0E953-0FD4-449B-A371-8EBE4308EA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A93F39-3EC1-4800-ADCA-0C1C7615AC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0901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矩形 47">
            <a:extLst>
              <a:ext uri="{FF2B5EF4-FFF2-40B4-BE49-F238E27FC236}">
                <a16:creationId xmlns:a16="http://schemas.microsoft.com/office/drawing/2014/main" id="{A6482C19-3D07-49AF-9723-6230683CE601}"/>
              </a:ext>
            </a:extLst>
          </p:cNvPr>
          <p:cNvSpPr/>
          <p:nvPr/>
        </p:nvSpPr>
        <p:spPr>
          <a:xfrm>
            <a:off x="1322962" y="398835"/>
            <a:ext cx="10126494" cy="5129188"/>
          </a:xfrm>
          <a:prstGeom prst="rect">
            <a:avLst/>
          </a:prstGeom>
          <a:noFill/>
          <a:ln w="317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947F79A-5F66-4E57-999A-2C10B32924F2}"/>
              </a:ext>
            </a:extLst>
          </p:cNvPr>
          <p:cNvSpPr/>
          <p:nvPr/>
        </p:nvSpPr>
        <p:spPr>
          <a:xfrm>
            <a:off x="1731544" y="1329978"/>
            <a:ext cx="2607583" cy="38637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zh-CN" altLang="en-US" sz="1400" dirty="0">
                <a:solidFill>
                  <a:srgbClr val="FF0000"/>
                </a:solidFill>
              </a:rPr>
              <a:t>服务端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D10AEBB-B412-4D7E-B5CB-F02FADB3C313}"/>
              </a:ext>
            </a:extLst>
          </p:cNvPr>
          <p:cNvSpPr/>
          <p:nvPr/>
        </p:nvSpPr>
        <p:spPr>
          <a:xfrm>
            <a:off x="7236726" y="1329824"/>
            <a:ext cx="3852806" cy="38637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400" dirty="0">
                <a:solidFill>
                  <a:srgbClr val="FF0000"/>
                </a:solidFill>
              </a:rPr>
              <a:t>消费端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F1F533B-FBFC-41B8-9613-DA30443DFCBD}"/>
              </a:ext>
            </a:extLst>
          </p:cNvPr>
          <p:cNvSpPr/>
          <p:nvPr/>
        </p:nvSpPr>
        <p:spPr>
          <a:xfrm>
            <a:off x="7664436" y="4346418"/>
            <a:ext cx="1842254" cy="3598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protocol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D80F12E-8D8F-4582-8F72-9AD8B938240F}"/>
              </a:ext>
            </a:extLst>
          </p:cNvPr>
          <p:cNvSpPr/>
          <p:nvPr/>
        </p:nvSpPr>
        <p:spPr>
          <a:xfrm>
            <a:off x="2353278" y="4001637"/>
            <a:ext cx="1456592" cy="345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protocol</a:t>
            </a:r>
            <a:endParaRPr lang="zh-CN" altLang="en-US" dirty="0"/>
          </a:p>
        </p:txBody>
      </p:sp>
      <p:sp>
        <p:nvSpPr>
          <p:cNvPr id="8" name="云形 7">
            <a:extLst>
              <a:ext uri="{FF2B5EF4-FFF2-40B4-BE49-F238E27FC236}">
                <a16:creationId xmlns:a16="http://schemas.microsoft.com/office/drawing/2014/main" id="{FF89D589-5B57-4483-9C0D-980EC5D8C40C}"/>
              </a:ext>
            </a:extLst>
          </p:cNvPr>
          <p:cNvSpPr/>
          <p:nvPr/>
        </p:nvSpPr>
        <p:spPr>
          <a:xfrm>
            <a:off x="5144821" y="3717422"/>
            <a:ext cx="1468316" cy="914400"/>
          </a:xfrm>
          <a:prstGeom prst="cloud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网络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7034801-EF90-4F72-B89B-75E1C2B9B66F}"/>
              </a:ext>
            </a:extLst>
          </p:cNvPr>
          <p:cNvSpPr/>
          <p:nvPr/>
        </p:nvSpPr>
        <p:spPr>
          <a:xfrm>
            <a:off x="2349980" y="4360632"/>
            <a:ext cx="1458187" cy="6895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b="1" dirty="0">
                <a:solidFill>
                  <a:srgbClr val="FF0000"/>
                </a:solidFill>
              </a:rPr>
              <a:t>export(Invoker)</a:t>
            </a:r>
          </a:p>
          <a:p>
            <a:r>
              <a:rPr lang="zh-CN" altLang="en-US" sz="1200" dirty="0"/>
              <a:t>实际暴露的是</a:t>
            </a:r>
            <a:r>
              <a:rPr lang="en-US" altLang="zh-CN" sz="1200" dirty="0"/>
              <a:t>ref</a:t>
            </a:r>
            <a:r>
              <a:rPr lang="zh-CN" altLang="en-US" sz="1200" dirty="0"/>
              <a:t>的</a:t>
            </a:r>
            <a:endParaRPr lang="en-US" altLang="zh-CN" sz="1200" dirty="0"/>
          </a:p>
          <a:p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1748496-8780-465A-B98B-5C67F6137526}"/>
              </a:ext>
            </a:extLst>
          </p:cNvPr>
          <p:cNvSpPr/>
          <p:nvPr/>
        </p:nvSpPr>
        <p:spPr>
          <a:xfrm>
            <a:off x="7664436" y="4701522"/>
            <a:ext cx="1842254" cy="36891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b="1">
                <a:solidFill>
                  <a:srgbClr val="FF0000"/>
                </a:solidFill>
              </a:rPr>
              <a:t>REF =r</a:t>
            </a:r>
            <a:r>
              <a:rPr lang="en-US" sz="1200" b="1">
                <a:solidFill>
                  <a:srgbClr val="FF0000"/>
                </a:solidFill>
              </a:rPr>
              <a:t>efer(</a:t>
            </a:r>
            <a:r>
              <a:rPr lang="en-US" sz="1200" b="1" err="1">
                <a:solidFill>
                  <a:srgbClr val="FF0000"/>
                </a:solidFill>
              </a:rPr>
              <a:t>interface</a:t>
            </a:r>
            <a:r>
              <a:rPr lang="en-US" sz="1200" b="1">
                <a:solidFill>
                  <a:srgbClr val="FF0000"/>
                </a:solidFill>
              </a:rPr>
              <a:t>,url</a:t>
            </a:r>
            <a:r>
              <a:rPr lang="en-US" altLang="zh-CN" sz="1200" b="1" dirty="0">
                <a:solidFill>
                  <a:srgbClr val="FF0000"/>
                </a:solidFill>
              </a:rPr>
              <a:t>)</a:t>
            </a:r>
            <a:endParaRPr lang="zh-CN" altLang="en-US" sz="1200" b="1" dirty="0">
              <a:solidFill>
                <a:srgbClr val="FF0000"/>
              </a:solidFill>
            </a:endParaRPr>
          </a:p>
        </p:txBody>
      </p:sp>
      <p:sp>
        <p:nvSpPr>
          <p:cNvPr id="11" name="椭圆形标注 28">
            <a:extLst>
              <a:ext uri="{FF2B5EF4-FFF2-40B4-BE49-F238E27FC236}">
                <a16:creationId xmlns:a16="http://schemas.microsoft.com/office/drawing/2014/main" id="{AAA778BA-C385-477D-A0C8-988E132C7DDE}"/>
              </a:ext>
            </a:extLst>
          </p:cNvPr>
          <p:cNvSpPr/>
          <p:nvPr/>
        </p:nvSpPr>
        <p:spPr>
          <a:xfrm>
            <a:off x="6192570" y="3060090"/>
            <a:ext cx="914400" cy="377257"/>
          </a:xfrm>
          <a:prstGeom prst="wedgeEllipseCallout">
            <a:avLst>
              <a:gd name="adj1" fmla="val -86180"/>
              <a:gd name="adj2" fmla="val 133799"/>
            </a:avLst>
          </a:prstGeom>
          <a:solidFill>
            <a:schemeClr val="accent4">
              <a:lumMod val="60000"/>
              <a:lumOff val="40000"/>
            </a:schemeClr>
          </a:solidFill>
          <a:ln w="158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rgbClr val="00B050"/>
                </a:solidFill>
              </a:rPr>
              <a:t>URL</a:t>
            </a:r>
            <a:endParaRPr lang="zh-CN" altLang="en-US" sz="1400" b="1" dirty="0">
              <a:solidFill>
                <a:srgbClr val="00B050"/>
              </a:solidFill>
            </a:endParaRPr>
          </a:p>
        </p:txBody>
      </p:sp>
      <p:sp>
        <p:nvSpPr>
          <p:cNvPr id="12" name="椭圆形标注 29">
            <a:extLst>
              <a:ext uri="{FF2B5EF4-FFF2-40B4-BE49-F238E27FC236}">
                <a16:creationId xmlns:a16="http://schemas.microsoft.com/office/drawing/2014/main" id="{7BB5E406-5C9E-424A-B11D-344BCECAFEC1}"/>
              </a:ext>
            </a:extLst>
          </p:cNvPr>
          <p:cNvSpPr/>
          <p:nvPr/>
        </p:nvSpPr>
        <p:spPr>
          <a:xfrm>
            <a:off x="4626321" y="3094793"/>
            <a:ext cx="1348965" cy="377257"/>
          </a:xfrm>
          <a:prstGeom prst="wedgeEllipseCallout">
            <a:avLst>
              <a:gd name="adj1" fmla="val 41729"/>
              <a:gd name="adj2" fmla="val 124200"/>
            </a:avLst>
          </a:prstGeom>
          <a:solidFill>
            <a:schemeClr val="accent4">
              <a:lumMod val="60000"/>
              <a:lumOff val="40000"/>
            </a:schemeClr>
          </a:solidFill>
          <a:ln w="158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00B050"/>
                </a:solidFill>
              </a:rPr>
              <a:t>interface</a:t>
            </a:r>
            <a:endParaRPr lang="zh-CN" altLang="en-US" sz="1400" b="1" dirty="0">
              <a:solidFill>
                <a:srgbClr val="00B050"/>
              </a:solidFill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E2D84062-856D-48C8-A842-C95700B467EB}"/>
              </a:ext>
            </a:extLst>
          </p:cNvPr>
          <p:cNvSpPr/>
          <p:nvPr/>
        </p:nvSpPr>
        <p:spPr>
          <a:xfrm>
            <a:off x="2034540" y="3037952"/>
            <a:ext cx="2087880" cy="5340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Invoker</a:t>
            </a:r>
          </a:p>
          <a:p>
            <a:pPr algn="ctr"/>
            <a:r>
              <a:rPr lang="en-US" altLang="zh-CN" sz="1200" dirty="0"/>
              <a:t>(     ref</a:t>
            </a:r>
            <a:r>
              <a:rPr lang="zh-CN" altLang="en-US" sz="1200" dirty="0"/>
              <a:t>、接口、</a:t>
            </a:r>
            <a:r>
              <a:rPr lang="en-US" altLang="zh-CN" sz="1200" dirty="0"/>
              <a:t>url)</a:t>
            </a:r>
            <a:endParaRPr lang="zh-CN" altLang="en-US" sz="1200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364F1F28-91F1-4ADE-A9FA-E16BC23B3AA8}"/>
              </a:ext>
            </a:extLst>
          </p:cNvPr>
          <p:cNvSpPr/>
          <p:nvPr/>
        </p:nvSpPr>
        <p:spPr>
          <a:xfrm>
            <a:off x="8715319" y="2876098"/>
            <a:ext cx="2288516" cy="5829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Invoker</a:t>
            </a:r>
          </a:p>
          <a:p>
            <a:pPr algn="ctr"/>
            <a:r>
              <a:rPr lang="zh-CN" altLang="en-US" sz="1200" dirty="0"/>
              <a:t>（</a:t>
            </a:r>
            <a:r>
              <a:rPr lang="en-US" altLang="zh-CN" sz="1200" dirty="0"/>
              <a:t>REF      </a:t>
            </a:r>
            <a:r>
              <a:rPr lang="zh-CN" altLang="en-US" sz="1200" dirty="0"/>
              <a:t>、接口、</a:t>
            </a:r>
            <a:r>
              <a:rPr lang="en-US" altLang="zh-CN" sz="1200" dirty="0"/>
              <a:t>url</a:t>
            </a:r>
            <a:r>
              <a:rPr lang="zh-CN" altLang="en-US" sz="1200" dirty="0"/>
              <a:t>）</a:t>
            </a: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498E253D-8B70-43D3-80EC-D14E4133CF3E}"/>
              </a:ext>
            </a:extLst>
          </p:cNvPr>
          <p:cNvSpPr/>
          <p:nvPr/>
        </p:nvSpPr>
        <p:spPr>
          <a:xfrm>
            <a:off x="2297051" y="1813544"/>
            <a:ext cx="687436" cy="32290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rgbClr val="00B050"/>
                </a:solidFill>
              </a:rPr>
              <a:t>ref</a:t>
            </a:r>
            <a:endParaRPr lang="zh-CN" altLang="en-US" sz="1400" b="1" dirty="0">
              <a:solidFill>
                <a:srgbClr val="00B050"/>
              </a:solidFill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19D93C74-A56B-4507-B745-3D6C5686C8B2}"/>
              </a:ext>
            </a:extLst>
          </p:cNvPr>
          <p:cNvSpPr/>
          <p:nvPr/>
        </p:nvSpPr>
        <p:spPr>
          <a:xfrm>
            <a:off x="2814493" y="2163326"/>
            <a:ext cx="808094" cy="32290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rgbClr val="00B050"/>
                </a:solidFill>
              </a:rPr>
              <a:t>接口</a:t>
            </a: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A74F37F1-B035-4268-B105-DD55F10496F7}"/>
              </a:ext>
            </a:extLst>
          </p:cNvPr>
          <p:cNvSpPr/>
          <p:nvPr/>
        </p:nvSpPr>
        <p:spPr>
          <a:xfrm>
            <a:off x="3274711" y="2542062"/>
            <a:ext cx="655694" cy="32290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rgbClr val="00B050"/>
                </a:solidFill>
              </a:rPr>
              <a:t>url</a:t>
            </a:r>
            <a:endParaRPr lang="zh-CN" altLang="en-US" sz="1400" b="1" dirty="0">
              <a:solidFill>
                <a:srgbClr val="00B050"/>
              </a:solidFill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9BE5D157-DF7D-4CB9-92C4-069103E2524F}"/>
              </a:ext>
            </a:extLst>
          </p:cNvPr>
          <p:cNvCxnSpPr>
            <a:cxnSpLocks/>
            <a:stCxn id="13" idx="0"/>
            <a:endCxn id="15" idx="4"/>
          </p:cNvCxnSpPr>
          <p:nvPr/>
        </p:nvCxnSpPr>
        <p:spPr>
          <a:xfrm flipH="1" flipV="1">
            <a:off x="2640769" y="2136448"/>
            <a:ext cx="437711" cy="901504"/>
          </a:xfrm>
          <a:prstGeom prst="straightConnector1">
            <a:avLst/>
          </a:prstGeom>
          <a:ln>
            <a:solidFill>
              <a:srgbClr val="FF0000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2BA37B45-51B9-4195-A180-3636DC450A77}"/>
              </a:ext>
            </a:extLst>
          </p:cNvPr>
          <p:cNvCxnSpPr>
            <a:cxnSpLocks/>
            <a:stCxn id="13" idx="0"/>
            <a:endCxn id="16" idx="4"/>
          </p:cNvCxnSpPr>
          <p:nvPr/>
        </p:nvCxnSpPr>
        <p:spPr>
          <a:xfrm flipV="1">
            <a:off x="3078480" y="2486230"/>
            <a:ext cx="140060" cy="551722"/>
          </a:xfrm>
          <a:prstGeom prst="straightConnector1">
            <a:avLst/>
          </a:prstGeom>
          <a:ln>
            <a:solidFill>
              <a:srgbClr val="FF0000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F563CBC0-5911-4659-BB51-59659796F489}"/>
              </a:ext>
            </a:extLst>
          </p:cNvPr>
          <p:cNvCxnSpPr>
            <a:cxnSpLocks/>
            <a:stCxn id="13" idx="0"/>
            <a:endCxn id="17" idx="4"/>
          </p:cNvCxnSpPr>
          <p:nvPr/>
        </p:nvCxnSpPr>
        <p:spPr>
          <a:xfrm flipV="1">
            <a:off x="3078480" y="2864966"/>
            <a:ext cx="524078" cy="172986"/>
          </a:xfrm>
          <a:prstGeom prst="straightConnector1">
            <a:avLst/>
          </a:prstGeom>
          <a:ln>
            <a:solidFill>
              <a:srgbClr val="FF0000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形状 143">
            <a:extLst>
              <a:ext uri="{FF2B5EF4-FFF2-40B4-BE49-F238E27FC236}">
                <a16:creationId xmlns:a16="http://schemas.microsoft.com/office/drawing/2014/main" id="{2D223905-121C-4DB3-BF6C-D522AFC4F7C4}"/>
              </a:ext>
            </a:extLst>
          </p:cNvPr>
          <p:cNvCxnSpPr>
            <a:cxnSpLocks/>
            <a:stCxn id="10" idx="3"/>
            <a:endCxn id="14" idx="4"/>
          </p:cNvCxnSpPr>
          <p:nvPr/>
        </p:nvCxnSpPr>
        <p:spPr>
          <a:xfrm flipV="1">
            <a:off x="9506690" y="3459030"/>
            <a:ext cx="352887" cy="1426952"/>
          </a:xfrm>
          <a:prstGeom prst="bentConnector2">
            <a:avLst/>
          </a:prstGeom>
          <a:ln>
            <a:solidFill>
              <a:srgbClr val="FF0000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椭圆 21">
            <a:extLst>
              <a:ext uri="{FF2B5EF4-FFF2-40B4-BE49-F238E27FC236}">
                <a16:creationId xmlns:a16="http://schemas.microsoft.com/office/drawing/2014/main" id="{46DB8755-8F04-4D9B-A2A0-9BC4A060774A}"/>
              </a:ext>
            </a:extLst>
          </p:cNvPr>
          <p:cNvSpPr/>
          <p:nvPr/>
        </p:nvSpPr>
        <p:spPr>
          <a:xfrm>
            <a:off x="8440038" y="3755873"/>
            <a:ext cx="808094" cy="32290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rgbClr val="00B050"/>
                </a:solidFill>
              </a:rPr>
              <a:t>接口</a:t>
            </a: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06C1E6A7-0841-4D5B-A615-555F5A0EF499}"/>
              </a:ext>
            </a:extLst>
          </p:cNvPr>
          <p:cNvSpPr/>
          <p:nvPr/>
        </p:nvSpPr>
        <p:spPr>
          <a:xfrm>
            <a:off x="7674954" y="3843473"/>
            <a:ext cx="655694" cy="32290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rgbClr val="00B050"/>
                </a:solidFill>
              </a:rPr>
              <a:t>url</a:t>
            </a:r>
            <a:endParaRPr lang="zh-CN" altLang="en-US" sz="1400" b="1" dirty="0">
              <a:solidFill>
                <a:srgbClr val="00B050"/>
              </a:solidFill>
            </a:endParaRP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56E86E93-3244-4EC9-95F5-C2EC3625FCAC}"/>
              </a:ext>
            </a:extLst>
          </p:cNvPr>
          <p:cNvCxnSpPr>
            <a:cxnSpLocks/>
            <a:stCxn id="22" idx="4"/>
            <a:endCxn id="6" idx="0"/>
          </p:cNvCxnSpPr>
          <p:nvPr/>
        </p:nvCxnSpPr>
        <p:spPr>
          <a:xfrm flipH="1">
            <a:off x="8585563" y="4078777"/>
            <a:ext cx="258522" cy="267641"/>
          </a:xfrm>
          <a:prstGeom prst="straightConnector1">
            <a:avLst/>
          </a:prstGeom>
          <a:ln>
            <a:solidFill>
              <a:srgbClr val="FF0000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899A43B9-D60D-4723-9FA9-2F42686E3EE8}"/>
              </a:ext>
            </a:extLst>
          </p:cNvPr>
          <p:cNvCxnSpPr>
            <a:cxnSpLocks/>
            <a:stCxn id="23" idx="4"/>
            <a:endCxn id="6" idx="0"/>
          </p:cNvCxnSpPr>
          <p:nvPr/>
        </p:nvCxnSpPr>
        <p:spPr>
          <a:xfrm>
            <a:off x="8002801" y="4166377"/>
            <a:ext cx="582762" cy="180041"/>
          </a:xfrm>
          <a:prstGeom prst="straightConnector1">
            <a:avLst/>
          </a:prstGeom>
          <a:ln>
            <a:solidFill>
              <a:srgbClr val="FF0000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AED67C52-5030-451A-ABC6-B33CBD77333C}"/>
              </a:ext>
            </a:extLst>
          </p:cNvPr>
          <p:cNvSpPr/>
          <p:nvPr/>
        </p:nvSpPr>
        <p:spPr>
          <a:xfrm>
            <a:off x="9115219" y="1595538"/>
            <a:ext cx="1488716" cy="8612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@</a:t>
            </a:r>
            <a:r>
              <a:rPr lang="en-US" altLang="zh-CN" sz="1200" b="1" dirty="0"/>
              <a:t>Reference</a:t>
            </a:r>
            <a:r>
              <a:rPr lang="zh-CN" altLang="en-US" sz="1200" b="1" dirty="0"/>
              <a:t>标注的</a:t>
            </a:r>
            <a:r>
              <a:rPr lang="en-US" altLang="zh-CN" sz="1200" b="1" dirty="0"/>
              <a:t>bean</a:t>
            </a:r>
            <a:r>
              <a:rPr lang="zh-CN" altLang="en-US" sz="1200" b="1" dirty="0"/>
              <a:t>，实际是一个</a:t>
            </a:r>
            <a:endParaRPr lang="en-US" altLang="zh-CN" sz="1200" b="1" dirty="0"/>
          </a:p>
          <a:p>
            <a:pPr algn="ctr"/>
            <a:endParaRPr lang="zh-CN" altLang="en-US" sz="1200" b="1" dirty="0"/>
          </a:p>
        </p:txBody>
      </p:sp>
      <p:cxnSp>
        <p:nvCxnSpPr>
          <p:cNvPr id="27" name="形状 143">
            <a:extLst>
              <a:ext uri="{FF2B5EF4-FFF2-40B4-BE49-F238E27FC236}">
                <a16:creationId xmlns:a16="http://schemas.microsoft.com/office/drawing/2014/main" id="{0FA8F32F-DB8C-46AF-9EC3-D6EC9FCDE38C}"/>
              </a:ext>
            </a:extLst>
          </p:cNvPr>
          <p:cNvCxnSpPr>
            <a:cxnSpLocks/>
            <a:stCxn id="14" idx="0"/>
            <a:endCxn id="26" idx="2"/>
          </p:cNvCxnSpPr>
          <p:nvPr/>
        </p:nvCxnSpPr>
        <p:spPr>
          <a:xfrm flipV="1">
            <a:off x="9859577" y="2456822"/>
            <a:ext cx="0" cy="419276"/>
          </a:xfrm>
          <a:prstGeom prst="straightConnector1">
            <a:avLst/>
          </a:prstGeom>
          <a:ln>
            <a:solidFill>
              <a:srgbClr val="FF0000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95E1A026-39E6-43B9-81B7-D2469F4AE278}"/>
              </a:ext>
            </a:extLst>
          </p:cNvPr>
          <p:cNvCxnSpPr>
            <a:cxnSpLocks/>
            <a:stCxn id="13" idx="4"/>
            <a:endCxn id="7" idx="0"/>
          </p:cNvCxnSpPr>
          <p:nvPr/>
        </p:nvCxnSpPr>
        <p:spPr>
          <a:xfrm>
            <a:off x="3078480" y="3572034"/>
            <a:ext cx="3094" cy="429603"/>
          </a:xfrm>
          <a:prstGeom prst="straightConnector1">
            <a:avLst/>
          </a:prstGeom>
          <a:ln>
            <a:solidFill>
              <a:srgbClr val="FF0000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286B817A-1222-4796-8016-14B5AEE37653}"/>
              </a:ext>
            </a:extLst>
          </p:cNvPr>
          <p:cNvCxnSpPr>
            <a:stCxn id="7" idx="3"/>
            <a:endCxn id="8" idx="2"/>
          </p:cNvCxnSpPr>
          <p:nvPr/>
        </p:nvCxnSpPr>
        <p:spPr>
          <a:xfrm flipV="1">
            <a:off x="3809870" y="4174622"/>
            <a:ext cx="1339505" cy="1"/>
          </a:xfrm>
          <a:prstGeom prst="straightConnector1">
            <a:avLst/>
          </a:prstGeom>
          <a:ln>
            <a:solidFill>
              <a:srgbClr val="FF0000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F8384E88-F691-42E6-8A49-8A14BCEA1E15}"/>
              </a:ext>
            </a:extLst>
          </p:cNvPr>
          <p:cNvCxnSpPr>
            <a:cxnSpLocks/>
            <a:stCxn id="8" idx="0"/>
            <a:endCxn id="6" idx="1"/>
          </p:cNvCxnSpPr>
          <p:nvPr/>
        </p:nvCxnSpPr>
        <p:spPr>
          <a:xfrm>
            <a:off x="6611913" y="4174622"/>
            <a:ext cx="1052523" cy="351699"/>
          </a:xfrm>
          <a:prstGeom prst="straightConnector1">
            <a:avLst/>
          </a:prstGeom>
          <a:ln>
            <a:solidFill>
              <a:srgbClr val="FF0000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833F9BFE-D9CF-45E3-ADEA-3F847F37F7EE}"/>
              </a:ext>
            </a:extLst>
          </p:cNvPr>
          <p:cNvSpPr/>
          <p:nvPr/>
        </p:nvSpPr>
        <p:spPr>
          <a:xfrm>
            <a:off x="2419972" y="4809430"/>
            <a:ext cx="695910" cy="21493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b="1" dirty="0">
                <a:solidFill>
                  <a:schemeClr val="tx1"/>
                </a:solidFill>
              </a:rPr>
              <a:t>代理类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C9B3DF6D-7289-4D56-8D51-A22738C1AECB}"/>
              </a:ext>
            </a:extLst>
          </p:cNvPr>
          <p:cNvSpPr/>
          <p:nvPr/>
        </p:nvSpPr>
        <p:spPr>
          <a:xfrm>
            <a:off x="9219496" y="2159979"/>
            <a:ext cx="695910" cy="21493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b="1" dirty="0">
                <a:solidFill>
                  <a:schemeClr val="tx1"/>
                </a:solidFill>
              </a:rPr>
              <a:t>代理类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E8B06E9D-82BC-4709-B4CB-34F4A2796D9D}"/>
              </a:ext>
            </a:extLst>
          </p:cNvPr>
          <p:cNvSpPr/>
          <p:nvPr/>
        </p:nvSpPr>
        <p:spPr>
          <a:xfrm>
            <a:off x="9219496" y="3178930"/>
            <a:ext cx="434340" cy="20207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1200" b="1" dirty="0">
                <a:solidFill>
                  <a:schemeClr val="tx1"/>
                </a:solidFill>
              </a:rPr>
              <a:t>REF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34" name="直接箭头连接符 131">
            <a:extLst>
              <a:ext uri="{FF2B5EF4-FFF2-40B4-BE49-F238E27FC236}">
                <a16:creationId xmlns:a16="http://schemas.microsoft.com/office/drawing/2014/main" id="{BDF29661-FF06-409D-B394-37FCD5964E40}"/>
              </a:ext>
            </a:extLst>
          </p:cNvPr>
          <p:cNvCxnSpPr>
            <a:cxnSpLocks/>
            <a:stCxn id="26" idx="1"/>
            <a:endCxn id="14" idx="2"/>
          </p:cNvCxnSpPr>
          <p:nvPr/>
        </p:nvCxnSpPr>
        <p:spPr>
          <a:xfrm rot="10800000" flipV="1">
            <a:off x="8715319" y="2026180"/>
            <a:ext cx="399900" cy="1141384"/>
          </a:xfrm>
          <a:prstGeom prst="bentConnector3">
            <a:avLst>
              <a:gd name="adj1" fmla="val 145731"/>
            </a:avLst>
          </a:prstGeom>
          <a:ln w="25400">
            <a:solidFill>
              <a:srgbClr val="00B0F0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3EC76FA6-3662-404B-AE64-808C37E39CC0}"/>
              </a:ext>
            </a:extLst>
          </p:cNvPr>
          <p:cNvCxnSpPr>
            <a:cxnSpLocks/>
            <a:stCxn id="33" idx="1"/>
            <a:endCxn id="8" idx="0"/>
          </p:cNvCxnSpPr>
          <p:nvPr/>
        </p:nvCxnSpPr>
        <p:spPr>
          <a:xfrm flipH="1">
            <a:off x="6611913" y="3279966"/>
            <a:ext cx="2607583" cy="894656"/>
          </a:xfrm>
          <a:prstGeom prst="straightConnector1">
            <a:avLst/>
          </a:prstGeom>
          <a:ln w="25400">
            <a:solidFill>
              <a:srgbClr val="00B0F0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A5F860E4-E3BE-4D21-876C-CEA386DF19F0}"/>
              </a:ext>
            </a:extLst>
          </p:cNvPr>
          <p:cNvCxnSpPr>
            <a:cxnSpLocks/>
            <a:endCxn id="31" idx="3"/>
          </p:cNvCxnSpPr>
          <p:nvPr/>
        </p:nvCxnSpPr>
        <p:spPr>
          <a:xfrm flipH="1">
            <a:off x="3115882" y="4174622"/>
            <a:ext cx="2189141" cy="742278"/>
          </a:xfrm>
          <a:prstGeom prst="straightConnector1">
            <a:avLst/>
          </a:prstGeom>
          <a:ln w="25400">
            <a:solidFill>
              <a:srgbClr val="00B0F0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连接符: 肘形 36">
            <a:extLst>
              <a:ext uri="{FF2B5EF4-FFF2-40B4-BE49-F238E27FC236}">
                <a16:creationId xmlns:a16="http://schemas.microsoft.com/office/drawing/2014/main" id="{71F7F95A-C289-404B-B175-0E9BA9AD9F1D}"/>
              </a:ext>
            </a:extLst>
          </p:cNvPr>
          <p:cNvCxnSpPr>
            <a:cxnSpLocks/>
            <a:stCxn id="31" idx="1"/>
            <a:endCxn id="13" idx="2"/>
          </p:cNvCxnSpPr>
          <p:nvPr/>
        </p:nvCxnSpPr>
        <p:spPr>
          <a:xfrm rot="10800000">
            <a:off x="2034540" y="3304994"/>
            <a:ext cx="385432" cy="1611907"/>
          </a:xfrm>
          <a:prstGeom prst="bentConnector3">
            <a:avLst>
              <a:gd name="adj1" fmla="val 141643"/>
            </a:avLst>
          </a:prstGeom>
          <a:ln w="25400">
            <a:solidFill>
              <a:srgbClr val="00B0F0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397B1A52-2A5E-44B6-8F24-76536D3D5274}"/>
              </a:ext>
            </a:extLst>
          </p:cNvPr>
          <p:cNvSpPr/>
          <p:nvPr/>
        </p:nvSpPr>
        <p:spPr>
          <a:xfrm>
            <a:off x="2492755" y="3294007"/>
            <a:ext cx="381823" cy="22415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1200" b="1" dirty="0">
                <a:solidFill>
                  <a:schemeClr val="tx1"/>
                </a:solidFill>
              </a:rPr>
              <a:t>ref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D5F44614-0BF6-49B8-A67C-0BAD86AAB85B}"/>
              </a:ext>
            </a:extLst>
          </p:cNvPr>
          <p:cNvCxnSpPr>
            <a:cxnSpLocks/>
          </p:cNvCxnSpPr>
          <p:nvPr/>
        </p:nvCxnSpPr>
        <p:spPr>
          <a:xfrm flipH="1">
            <a:off x="1794682" y="865469"/>
            <a:ext cx="698073" cy="0"/>
          </a:xfrm>
          <a:prstGeom prst="straightConnector1">
            <a:avLst/>
          </a:prstGeom>
          <a:ln>
            <a:solidFill>
              <a:srgbClr val="FF0000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393C00ED-47B8-41BF-8A6D-E5CFFDD25CF5}"/>
              </a:ext>
            </a:extLst>
          </p:cNvPr>
          <p:cNvSpPr txBox="1"/>
          <p:nvPr/>
        </p:nvSpPr>
        <p:spPr>
          <a:xfrm>
            <a:off x="1615592" y="42476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图例：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CEA7329E-E96D-4EA0-800A-740BF8E6AC51}"/>
              </a:ext>
            </a:extLst>
          </p:cNvPr>
          <p:cNvSpPr txBox="1"/>
          <p:nvPr/>
        </p:nvSpPr>
        <p:spPr>
          <a:xfrm>
            <a:off x="2492755" y="633793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服务的暴露与引入过程</a:t>
            </a: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340C1D1F-4688-4B64-B612-045ADE79DC4F}"/>
              </a:ext>
            </a:extLst>
          </p:cNvPr>
          <p:cNvCxnSpPr>
            <a:cxnSpLocks/>
          </p:cNvCxnSpPr>
          <p:nvPr/>
        </p:nvCxnSpPr>
        <p:spPr>
          <a:xfrm>
            <a:off x="1794680" y="1128409"/>
            <a:ext cx="698075" cy="8383"/>
          </a:xfrm>
          <a:prstGeom prst="straightConnector1">
            <a:avLst/>
          </a:prstGeom>
          <a:ln w="25400">
            <a:solidFill>
              <a:srgbClr val="00B0F0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28B46491-B258-4605-9718-9BEBE3EA769E}"/>
              </a:ext>
            </a:extLst>
          </p:cNvPr>
          <p:cNvSpPr txBox="1"/>
          <p:nvPr/>
        </p:nvSpPr>
        <p:spPr>
          <a:xfrm>
            <a:off x="2492755" y="951008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 dirty="0"/>
              <a:t>消费端调用远程服务的过程</a:t>
            </a:r>
          </a:p>
        </p:txBody>
      </p:sp>
    </p:spTree>
    <p:extLst>
      <p:ext uri="{BB962C8B-B14F-4D97-AF65-F5344CB8AC3E}">
        <p14:creationId xmlns:p14="http://schemas.microsoft.com/office/powerpoint/2010/main" val="880327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7FADC44-9DC8-446E-BFF1-BE0AFFC8B195}"/>
              </a:ext>
            </a:extLst>
          </p:cNvPr>
          <p:cNvSpPr/>
          <p:nvPr/>
        </p:nvSpPr>
        <p:spPr>
          <a:xfrm>
            <a:off x="358550" y="2582692"/>
            <a:ext cx="1147864" cy="714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消费端</a:t>
            </a:r>
            <a:r>
              <a:rPr lang="en-US" altLang="zh-CN" dirty="0"/>
              <a:t>proxy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716DD46-9264-414C-8DF3-284B3302BDED}"/>
              </a:ext>
            </a:extLst>
          </p:cNvPr>
          <p:cNvSpPr/>
          <p:nvPr/>
        </p:nvSpPr>
        <p:spPr>
          <a:xfrm>
            <a:off x="2080346" y="2582692"/>
            <a:ext cx="1147864" cy="714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消费端</a:t>
            </a:r>
            <a:r>
              <a:rPr lang="en-US" altLang="zh-CN" dirty="0"/>
              <a:t>Invoker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7EFB347-B5AB-446E-A463-1BE69622EDE5}"/>
              </a:ext>
            </a:extLst>
          </p:cNvPr>
          <p:cNvSpPr/>
          <p:nvPr/>
        </p:nvSpPr>
        <p:spPr>
          <a:xfrm>
            <a:off x="3740533" y="2582694"/>
            <a:ext cx="1147864" cy="714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REF</a:t>
            </a:r>
            <a:endParaRPr lang="zh-CN" altLang="en-US" dirty="0"/>
          </a:p>
        </p:txBody>
      </p:sp>
      <p:sp>
        <p:nvSpPr>
          <p:cNvPr id="10" name="云形 9">
            <a:extLst>
              <a:ext uri="{FF2B5EF4-FFF2-40B4-BE49-F238E27FC236}">
                <a16:creationId xmlns:a16="http://schemas.microsoft.com/office/drawing/2014/main" id="{D376D474-CBBB-4366-B525-A8172BE9CA3D}"/>
              </a:ext>
            </a:extLst>
          </p:cNvPr>
          <p:cNvSpPr/>
          <p:nvPr/>
        </p:nvSpPr>
        <p:spPr>
          <a:xfrm>
            <a:off x="5257487" y="2482983"/>
            <a:ext cx="1468316" cy="914400"/>
          </a:xfrm>
          <a:prstGeom prst="cloud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网络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D034B97-886B-493F-836E-8C4BC2934481}"/>
              </a:ext>
            </a:extLst>
          </p:cNvPr>
          <p:cNvSpPr/>
          <p:nvPr/>
        </p:nvSpPr>
        <p:spPr>
          <a:xfrm>
            <a:off x="7291318" y="2582693"/>
            <a:ext cx="1147864" cy="714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服务端</a:t>
            </a:r>
            <a:r>
              <a:rPr lang="en-US" altLang="zh-CN" dirty="0"/>
              <a:t>proxy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8660918-DB49-4C6A-B7F3-228E23176E4C}"/>
              </a:ext>
            </a:extLst>
          </p:cNvPr>
          <p:cNvSpPr/>
          <p:nvPr/>
        </p:nvSpPr>
        <p:spPr>
          <a:xfrm>
            <a:off x="9013114" y="2582693"/>
            <a:ext cx="1147864" cy="714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服务端</a:t>
            </a:r>
            <a:r>
              <a:rPr lang="en-US" altLang="zh-CN" dirty="0"/>
              <a:t>Invoker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7459E13-6F60-40AC-AA2C-D43E72508F3C}"/>
              </a:ext>
            </a:extLst>
          </p:cNvPr>
          <p:cNvSpPr/>
          <p:nvPr/>
        </p:nvSpPr>
        <p:spPr>
          <a:xfrm>
            <a:off x="10685586" y="2582691"/>
            <a:ext cx="1147864" cy="714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ref</a:t>
            </a:r>
            <a:endParaRPr lang="zh-CN" altLang="en-US" dirty="0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227EDE93-37F6-4506-84C9-E8BE1BC77380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1506414" y="2940184"/>
            <a:ext cx="57393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9A54026F-FE8F-47BE-8392-DB6368BEDDA4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3228210" y="2940184"/>
            <a:ext cx="512323" cy="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C0596FBD-97DD-473B-9861-34CB0620840A}"/>
              </a:ext>
            </a:extLst>
          </p:cNvPr>
          <p:cNvCxnSpPr>
            <a:stCxn id="8" idx="3"/>
            <a:endCxn id="10" idx="2"/>
          </p:cNvCxnSpPr>
          <p:nvPr/>
        </p:nvCxnSpPr>
        <p:spPr>
          <a:xfrm flipV="1">
            <a:off x="4888397" y="2940183"/>
            <a:ext cx="373644" cy="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4AA76FD9-AA73-411B-9C6E-F02192C3FA1E}"/>
              </a:ext>
            </a:extLst>
          </p:cNvPr>
          <p:cNvCxnSpPr>
            <a:stCxn id="10" idx="0"/>
            <a:endCxn id="12" idx="1"/>
          </p:cNvCxnSpPr>
          <p:nvPr/>
        </p:nvCxnSpPr>
        <p:spPr>
          <a:xfrm>
            <a:off x="6724579" y="2940183"/>
            <a:ext cx="566739" cy="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A8E10DA1-C980-490C-8D30-31942A945A9E}"/>
              </a:ext>
            </a:extLst>
          </p:cNvPr>
          <p:cNvCxnSpPr>
            <a:stCxn id="12" idx="3"/>
            <a:endCxn id="14" idx="1"/>
          </p:cNvCxnSpPr>
          <p:nvPr/>
        </p:nvCxnSpPr>
        <p:spPr>
          <a:xfrm>
            <a:off x="8439182" y="2940185"/>
            <a:ext cx="57393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30E63408-9BA2-456A-A188-F2AE1A095332}"/>
              </a:ext>
            </a:extLst>
          </p:cNvPr>
          <p:cNvCxnSpPr>
            <a:stCxn id="14" idx="3"/>
            <a:endCxn id="16" idx="1"/>
          </p:cNvCxnSpPr>
          <p:nvPr/>
        </p:nvCxnSpPr>
        <p:spPr>
          <a:xfrm flipV="1">
            <a:off x="10160978" y="2940183"/>
            <a:ext cx="524608" cy="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7037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矩形 47">
            <a:extLst>
              <a:ext uri="{FF2B5EF4-FFF2-40B4-BE49-F238E27FC236}">
                <a16:creationId xmlns:a16="http://schemas.microsoft.com/office/drawing/2014/main" id="{A6482C19-3D07-49AF-9723-6230683CE601}"/>
              </a:ext>
            </a:extLst>
          </p:cNvPr>
          <p:cNvSpPr/>
          <p:nvPr/>
        </p:nvSpPr>
        <p:spPr>
          <a:xfrm>
            <a:off x="62906" y="132080"/>
            <a:ext cx="12047814" cy="6361889"/>
          </a:xfrm>
          <a:prstGeom prst="rect">
            <a:avLst/>
          </a:prstGeom>
          <a:noFill/>
          <a:ln w="317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947F79A-5F66-4E57-999A-2C10B32924F2}"/>
              </a:ext>
            </a:extLst>
          </p:cNvPr>
          <p:cNvSpPr/>
          <p:nvPr/>
        </p:nvSpPr>
        <p:spPr>
          <a:xfrm>
            <a:off x="232864" y="1514858"/>
            <a:ext cx="4346619" cy="483514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zh-CN" altLang="en-US" sz="1400" dirty="0">
                <a:solidFill>
                  <a:srgbClr val="FF0000"/>
                </a:solidFill>
              </a:rPr>
              <a:t>服务端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D10AEBB-B412-4D7E-B5CB-F02FADB3C313}"/>
              </a:ext>
            </a:extLst>
          </p:cNvPr>
          <p:cNvSpPr/>
          <p:nvPr/>
        </p:nvSpPr>
        <p:spPr>
          <a:xfrm>
            <a:off x="7027330" y="1571650"/>
            <a:ext cx="4932161" cy="477835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400" dirty="0">
                <a:solidFill>
                  <a:srgbClr val="FF0000"/>
                </a:solidFill>
              </a:rPr>
              <a:t>消费端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F1F533B-FBFC-41B8-9613-DA30443DFCBD}"/>
              </a:ext>
            </a:extLst>
          </p:cNvPr>
          <p:cNvSpPr/>
          <p:nvPr/>
        </p:nvSpPr>
        <p:spPr>
          <a:xfrm>
            <a:off x="7505143" y="4390165"/>
            <a:ext cx="1842254" cy="3598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/>
              <a:t>RegistryProtocol</a:t>
            </a:r>
            <a:endParaRPr lang="zh-CN" altLang="en-US" sz="12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D80F12E-8D8F-4582-8F72-9AD8B938240F}"/>
              </a:ext>
            </a:extLst>
          </p:cNvPr>
          <p:cNvSpPr/>
          <p:nvPr/>
        </p:nvSpPr>
        <p:spPr>
          <a:xfrm>
            <a:off x="2617309" y="4639553"/>
            <a:ext cx="1456592" cy="345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protocol</a:t>
            </a:r>
            <a:endParaRPr lang="zh-CN" altLang="en-US" dirty="0"/>
          </a:p>
        </p:txBody>
      </p:sp>
      <p:sp>
        <p:nvSpPr>
          <p:cNvPr id="8" name="云形 7">
            <a:extLst>
              <a:ext uri="{FF2B5EF4-FFF2-40B4-BE49-F238E27FC236}">
                <a16:creationId xmlns:a16="http://schemas.microsoft.com/office/drawing/2014/main" id="{FF89D589-5B57-4483-9C0D-980EC5D8C40C}"/>
              </a:ext>
            </a:extLst>
          </p:cNvPr>
          <p:cNvSpPr/>
          <p:nvPr/>
        </p:nvSpPr>
        <p:spPr>
          <a:xfrm>
            <a:off x="5030900" y="4355338"/>
            <a:ext cx="1468316" cy="914400"/>
          </a:xfrm>
          <a:prstGeom prst="cloud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网络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7034801-EF90-4F72-B89B-75E1C2B9B66F}"/>
              </a:ext>
            </a:extLst>
          </p:cNvPr>
          <p:cNvSpPr/>
          <p:nvPr/>
        </p:nvSpPr>
        <p:spPr>
          <a:xfrm>
            <a:off x="2617309" y="4998548"/>
            <a:ext cx="1456851" cy="6895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b="1" dirty="0">
                <a:solidFill>
                  <a:srgbClr val="FF0000"/>
                </a:solidFill>
              </a:rPr>
              <a:t>export(Invoker)</a:t>
            </a:r>
          </a:p>
          <a:p>
            <a:r>
              <a:rPr lang="zh-CN" altLang="en-US" sz="1200" dirty="0"/>
              <a:t>实际暴露的是</a:t>
            </a:r>
            <a:r>
              <a:rPr lang="en-US" altLang="zh-CN" sz="1200" dirty="0"/>
              <a:t>ref</a:t>
            </a:r>
            <a:r>
              <a:rPr lang="zh-CN" altLang="en-US" sz="1200" dirty="0"/>
              <a:t>的</a:t>
            </a:r>
            <a:endParaRPr lang="en-US" altLang="zh-CN" sz="1200" dirty="0"/>
          </a:p>
          <a:p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1748496-8780-465A-B98B-5C67F6137526}"/>
              </a:ext>
            </a:extLst>
          </p:cNvPr>
          <p:cNvSpPr/>
          <p:nvPr/>
        </p:nvSpPr>
        <p:spPr>
          <a:xfrm>
            <a:off x="7505143" y="4746307"/>
            <a:ext cx="1842254" cy="144323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zh-CN" sz="1200" b="1" dirty="0">
                <a:solidFill>
                  <a:srgbClr val="FF0000"/>
                </a:solidFill>
              </a:rPr>
              <a:t>REF =r</a:t>
            </a:r>
            <a:r>
              <a:rPr lang="en-US" sz="1200" b="1" dirty="0">
                <a:solidFill>
                  <a:srgbClr val="FF0000"/>
                </a:solidFill>
              </a:rPr>
              <a:t>efer(</a:t>
            </a:r>
            <a:r>
              <a:rPr lang="en-US" sz="1200" b="1" dirty="0" err="1">
                <a:solidFill>
                  <a:srgbClr val="FF0000"/>
                </a:solidFill>
              </a:rPr>
              <a:t>interface,url</a:t>
            </a:r>
            <a:r>
              <a:rPr lang="en-US" altLang="zh-CN" sz="1200" b="1" dirty="0">
                <a:solidFill>
                  <a:srgbClr val="FF0000"/>
                </a:solidFill>
              </a:rPr>
              <a:t>)</a:t>
            </a:r>
          </a:p>
          <a:p>
            <a:endParaRPr lang="zh-CN" altLang="en-US" sz="1200" b="1" dirty="0">
              <a:solidFill>
                <a:srgbClr val="FF0000"/>
              </a:solidFill>
            </a:endParaRPr>
          </a:p>
        </p:txBody>
      </p:sp>
      <p:sp>
        <p:nvSpPr>
          <p:cNvPr id="11" name="椭圆形标注 28">
            <a:extLst>
              <a:ext uri="{FF2B5EF4-FFF2-40B4-BE49-F238E27FC236}">
                <a16:creationId xmlns:a16="http://schemas.microsoft.com/office/drawing/2014/main" id="{AAA778BA-C385-477D-A0C8-988E132C7DDE}"/>
              </a:ext>
            </a:extLst>
          </p:cNvPr>
          <p:cNvSpPr/>
          <p:nvPr/>
        </p:nvSpPr>
        <p:spPr>
          <a:xfrm>
            <a:off x="6078649" y="3698006"/>
            <a:ext cx="914400" cy="377257"/>
          </a:xfrm>
          <a:prstGeom prst="wedgeEllipseCallout">
            <a:avLst>
              <a:gd name="adj1" fmla="val -86180"/>
              <a:gd name="adj2" fmla="val 133799"/>
            </a:avLst>
          </a:prstGeom>
          <a:solidFill>
            <a:schemeClr val="accent4">
              <a:lumMod val="60000"/>
              <a:lumOff val="40000"/>
            </a:schemeClr>
          </a:solidFill>
          <a:ln w="158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rgbClr val="00B050"/>
                </a:solidFill>
              </a:rPr>
              <a:t>URL</a:t>
            </a:r>
            <a:endParaRPr lang="zh-CN" altLang="en-US" sz="1400" b="1" dirty="0">
              <a:solidFill>
                <a:srgbClr val="00B050"/>
              </a:solidFill>
            </a:endParaRPr>
          </a:p>
        </p:txBody>
      </p:sp>
      <p:sp>
        <p:nvSpPr>
          <p:cNvPr id="12" name="椭圆形标注 29">
            <a:extLst>
              <a:ext uri="{FF2B5EF4-FFF2-40B4-BE49-F238E27FC236}">
                <a16:creationId xmlns:a16="http://schemas.microsoft.com/office/drawing/2014/main" id="{7BB5E406-5C9E-424A-B11D-344BCECAFEC1}"/>
              </a:ext>
            </a:extLst>
          </p:cNvPr>
          <p:cNvSpPr/>
          <p:nvPr/>
        </p:nvSpPr>
        <p:spPr>
          <a:xfrm>
            <a:off x="4669764" y="2971242"/>
            <a:ext cx="1348965" cy="377257"/>
          </a:xfrm>
          <a:prstGeom prst="wedgeEllipseCallout">
            <a:avLst>
              <a:gd name="adj1" fmla="val 25143"/>
              <a:gd name="adj2" fmla="val 315011"/>
            </a:avLst>
          </a:prstGeom>
          <a:solidFill>
            <a:schemeClr val="accent4">
              <a:lumMod val="60000"/>
              <a:lumOff val="40000"/>
            </a:schemeClr>
          </a:solidFill>
          <a:ln w="158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00B050"/>
                </a:solidFill>
              </a:rPr>
              <a:t>interface</a:t>
            </a:r>
            <a:endParaRPr lang="zh-CN" altLang="en-US" sz="1400" b="1" dirty="0">
              <a:solidFill>
                <a:srgbClr val="00B050"/>
              </a:solidFill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E2D84062-856D-48C8-A842-C95700B467EB}"/>
              </a:ext>
            </a:extLst>
          </p:cNvPr>
          <p:cNvSpPr/>
          <p:nvPr/>
        </p:nvSpPr>
        <p:spPr>
          <a:xfrm>
            <a:off x="2298571" y="3675868"/>
            <a:ext cx="2087880" cy="5340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Invoker</a:t>
            </a:r>
          </a:p>
          <a:p>
            <a:pPr algn="ctr"/>
            <a:r>
              <a:rPr lang="en-US" altLang="zh-CN" sz="1200" dirty="0"/>
              <a:t>(     ref</a:t>
            </a:r>
            <a:r>
              <a:rPr lang="zh-CN" altLang="en-US" sz="1200" dirty="0"/>
              <a:t>、接口、</a:t>
            </a:r>
            <a:r>
              <a:rPr lang="en-US" altLang="zh-CN" sz="1200" b="1" dirty="0">
                <a:solidFill>
                  <a:srgbClr val="FF66FF"/>
                </a:solidFill>
              </a:rPr>
              <a:t>url</a:t>
            </a:r>
            <a:r>
              <a:rPr lang="en-US" altLang="zh-CN" sz="1200" dirty="0"/>
              <a:t>)</a:t>
            </a:r>
            <a:endParaRPr lang="zh-CN" altLang="en-US" sz="1200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364F1F28-91F1-4ADE-A9FA-E16BC23B3AA8}"/>
              </a:ext>
            </a:extLst>
          </p:cNvPr>
          <p:cNvSpPr/>
          <p:nvPr/>
        </p:nvSpPr>
        <p:spPr>
          <a:xfrm>
            <a:off x="9615809" y="3535214"/>
            <a:ext cx="2288516" cy="5829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Invoker</a:t>
            </a:r>
          </a:p>
          <a:p>
            <a:pPr algn="ctr"/>
            <a:r>
              <a:rPr lang="zh-CN" altLang="en-US" sz="1200" dirty="0"/>
              <a:t>（</a:t>
            </a:r>
            <a:r>
              <a:rPr lang="en-US" altLang="zh-CN" sz="1200" dirty="0"/>
              <a:t>REF      </a:t>
            </a:r>
            <a:r>
              <a:rPr lang="zh-CN" altLang="en-US" sz="1200" dirty="0"/>
              <a:t>、接口、</a:t>
            </a:r>
            <a:r>
              <a:rPr lang="en-US" altLang="zh-CN" sz="1200" b="1" dirty="0">
                <a:solidFill>
                  <a:srgbClr val="FF66FF"/>
                </a:solidFill>
              </a:rPr>
              <a:t>url</a:t>
            </a:r>
            <a:r>
              <a:rPr lang="zh-CN" altLang="en-US" sz="1200" dirty="0"/>
              <a:t>）</a:t>
            </a: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498E253D-8B70-43D3-80EC-D14E4133CF3E}"/>
              </a:ext>
            </a:extLst>
          </p:cNvPr>
          <p:cNvSpPr/>
          <p:nvPr/>
        </p:nvSpPr>
        <p:spPr>
          <a:xfrm>
            <a:off x="341142" y="5670020"/>
            <a:ext cx="687436" cy="32290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rgbClr val="00B050"/>
                </a:solidFill>
              </a:rPr>
              <a:t>ref</a:t>
            </a:r>
            <a:endParaRPr lang="zh-CN" altLang="en-US" sz="1400" b="1" dirty="0">
              <a:solidFill>
                <a:srgbClr val="00B050"/>
              </a:solidFill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19D93C74-A56B-4507-B745-3D6C5686C8B2}"/>
              </a:ext>
            </a:extLst>
          </p:cNvPr>
          <p:cNvSpPr/>
          <p:nvPr/>
        </p:nvSpPr>
        <p:spPr>
          <a:xfrm>
            <a:off x="971655" y="5285120"/>
            <a:ext cx="808094" cy="32290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rgbClr val="00B050"/>
                </a:solidFill>
              </a:rPr>
              <a:t>接口</a:t>
            </a: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A74F37F1-B035-4268-B105-DD55F10496F7}"/>
              </a:ext>
            </a:extLst>
          </p:cNvPr>
          <p:cNvSpPr/>
          <p:nvPr/>
        </p:nvSpPr>
        <p:spPr>
          <a:xfrm>
            <a:off x="1546486" y="5638921"/>
            <a:ext cx="992599" cy="32290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>
                <a:solidFill>
                  <a:srgbClr val="00B050"/>
                </a:solidFill>
              </a:rPr>
              <a:t>regUrl</a:t>
            </a:r>
            <a:endParaRPr lang="zh-CN" altLang="en-US" sz="1400" b="1" dirty="0">
              <a:solidFill>
                <a:srgbClr val="00B050"/>
              </a:solidFill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9BE5D157-DF7D-4CB9-92C4-069103E2524F}"/>
              </a:ext>
            </a:extLst>
          </p:cNvPr>
          <p:cNvCxnSpPr>
            <a:cxnSpLocks/>
            <a:stCxn id="45" idx="4"/>
            <a:endCxn id="15" idx="0"/>
          </p:cNvCxnSpPr>
          <p:nvPr/>
        </p:nvCxnSpPr>
        <p:spPr>
          <a:xfrm flipH="1">
            <a:off x="684860" y="4769319"/>
            <a:ext cx="756611" cy="900701"/>
          </a:xfrm>
          <a:prstGeom prst="straightConnector1">
            <a:avLst/>
          </a:prstGeom>
          <a:ln>
            <a:solidFill>
              <a:srgbClr val="FF0000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2BA37B45-51B9-4195-A180-3636DC450A77}"/>
              </a:ext>
            </a:extLst>
          </p:cNvPr>
          <p:cNvCxnSpPr>
            <a:cxnSpLocks/>
            <a:stCxn id="45" idx="4"/>
            <a:endCxn id="16" idx="0"/>
          </p:cNvCxnSpPr>
          <p:nvPr/>
        </p:nvCxnSpPr>
        <p:spPr>
          <a:xfrm flipH="1">
            <a:off x="1375702" y="4769319"/>
            <a:ext cx="65769" cy="515801"/>
          </a:xfrm>
          <a:prstGeom prst="straightConnector1">
            <a:avLst/>
          </a:prstGeom>
          <a:ln>
            <a:solidFill>
              <a:srgbClr val="FF0000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F563CBC0-5911-4659-BB51-59659796F489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1451118" y="4804293"/>
            <a:ext cx="591668" cy="834628"/>
          </a:xfrm>
          <a:prstGeom prst="straightConnector1">
            <a:avLst/>
          </a:prstGeom>
          <a:ln>
            <a:solidFill>
              <a:srgbClr val="FF0000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形状 143">
            <a:extLst>
              <a:ext uri="{FF2B5EF4-FFF2-40B4-BE49-F238E27FC236}">
                <a16:creationId xmlns:a16="http://schemas.microsoft.com/office/drawing/2014/main" id="{2D223905-121C-4DB3-BF6C-D522AFC4F7C4}"/>
              </a:ext>
            </a:extLst>
          </p:cNvPr>
          <p:cNvCxnSpPr>
            <a:cxnSpLocks/>
            <a:stCxn id="165" idx="2"/>
            <a:endCxn id="14" idx="4"/>
          </p:cNvCxnSpPr>
          <p:nvPr/>
        </p:nvCxnSpPr>
        <p:spPr>
          <a:xfrm rot="5400000" flipH="1" flipV="1">
            <a:off x="8604055" y="3942402"/>
            <a:ext cx="1980267" cy="2331755"/>
          </a:xfrm>
          <a:prstGeom prst="bentConnector3">
            <a:avLst>
              <a:gd name="adj1" fmla="val -8105"/>
            </a:avLst>
          </a:prstGeom>
          <a:ln>
            <a:solidFill>
              <a:srgbClr val="FF0000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椭圆 21">
            <a:extLst>
              <a:ext uri="{FF2B5EF4-FFF2-40B4-BE49-F238E27FC236}">
                <a16:creationId xmlns:a16="http://schemas.microsoft.com/office/drawing/2014/main" id="{46DB8755-8F04-4D9B-A2A0-9BC4A060774A}"/>
              </a:ext>
            </a:extLst>
          </p:cNvPr>
          <p:cNvSpPr/>
          <p:nvPr/>
        </p:nvSpPr>
        <p:spPr>
          <a:xfrm>
            <a:off x="8322157" y="3478071"/>
            <a:ext cx="808094" cy="32290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rgbClr val="00B050"/>
                </a:solidFill>
              </a:rPr>
              <a:t>接口</a:t>
            </a: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06C1E6A7-0841-4D5B-A615-555F5A0EF499}"/>
              </a:ext>
            </a:extLst>
          </p:cNvPr>
          <p:cNvSpPr/>
          <p:nvPr/>
        </p:nvSpPr>
        <p:spPr>
          <a:xfrm>
            <a:off x="7326348" y="2920092"/>
            <a:ext cx="1040365" cy="35980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>
                <a:solidFill>
                  <a:srgbClr val="00B050"/>
                </a:solidFill>
              </a:rPr>
              <a:t>regUrl</a:t>
            </a:r>
            <a:endParaRPr lang="zh-CN" altLang="en-US" sz="1400" b="1" dirty="0">
              <a:solidFill>
                <a:srgbClr val="00B050"/>
              </a:solidFill>
            </a:endParaRP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56E86E93-3244-4EC9-95F5-C2EC3625FCAC}"/>
              </a:ext>
            </a:extLst>
          </p:cNvPr>
          <p:cNvCxnSpPr>
            <a:cxnSpLocks/>
            <a:stCxn id="22" idx="4"/>
            <a:endCxn id="6" idx="0"/>
          </p:cNvCxnSpPr>
          <p:nvPr/>
        </p:nvCxnSpPr>
        <p:spPr>
          <a:xfrm flipH="1">
            <a:off x="8426270" y="3800975"/>
            <a:ext cx="299934" cy="589190"/>
          </a:xfrm>
          <a:prstGeom prst="straightConnector1">
            <a:avLst/>
          </a:prstGeom>
          <a:ln>
            <a:solidFill>
              <a:srgbClr val="FF0000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899A43B9-D60D-4723-9FA9-2F42686E3EE8}"/>
              </a:ext>
            </a:extLst>
          </p:cNvPr>
          <p:cNvCxnSpPr>
            <a:cxnSpLocks/>
            <a:stCxn id="23" idx="4"/>
            <a:endCxn id="6" idx="0"/>
          </p:cNvCxnSpPr>
          <p:nvPr/>
        </p:nvCxnSpPr>
        <p:spPr>
          <a:xfrm>
            <a:off x="7846531" y="3279898"/>
            <a:ext cx="579739" cy="1110267"/>
          </a:xfrm>
          <a:prstGeom prst="straightConnector1">
            <a:avLst/>
          </a:prstGeom>
          <a:ln>
            <a:solidFill>
              <a:srgbClr val="FF0000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AED67C52-5030-451A-ABC6-B33CBD77333C}"/>
              </a:ext>
            </a:extLst>
          </p:cNvPr>
          <p:cNvSpPr/>
          <p:nvPr/>
        </p:nvSpPr>
        <p:spPr>
          <a:xfrm>
            <a:off x="10016864" y="2129841"/>
            <a:ext cx="1488716" cy="8612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@</a:t>
            </a:r>
            <a:r>
              <a:rPr lang="en-US" altLang="zh-CN" sz="1200" b="1" dirty="0"/>
              <a:t>Reference</a:t>
            </a:r>
            <a:r>
              <a:rPr lang="zh-CN" altLang="en-US" sz="1200" b="1" dirty="0"/>
              <a:t>标注的</a:t>
            </a:r>
            <a:r>
              <a:rPr lang="en-US" altLang="zh-CN" sz="1200" b="1" dirty="0"/>
              <a:t>bean</a:t>
            </a:r>
            <a:r>
              <a:rPr lang="zh-CN" altLang="en-US" sz="1200" b="1" dirty="0"/>
              <a:t>，实际是一个</a:t>
            </a:r>
            <a:endParaRPr lang="en-US" altLang="zh-CN" sz="1200" b="1" dirty="0"/>
          </a:p>
          <a:p>
            <a:pPr algn="ctr"/>
            <a:endParaRPr lang="zh-CN" altLang="en-US" sz="1200" b="1" dirty="0"/>
          </a:p>
        </p:txBody>
      </p:sp>
      <p:cxnSp>
        <p:nvCxnSpPr>
          <p:cNvPr id="27" name="形状 143">
            <a:extLst>
              <a:ext uri="{FF2B5EF4-FFF2-40B4-BE49-F238E27FC236}">
                <a16:creationId xmlns:a16="http://schemas.microsoft.com/office/drawing/2014/main" id="{0FA8F32F-DB8C-46AF-9EC3-D6EC9FCDE38C}"/>
              </a:ext>
            </a:extLst>
          </p:cNvPr>
          <p:cNvCxnSpPr>
            <a:cxnSpLocks/>
            <a:stCxn id="14" idx="0"/>
            <a:endCxn id="26" idx="2"/>
          </p:cNvCxnSpPr>
          <p:nvPr/>
        </p:nvCxnSpPr>
        <p:spPr>
          <a:xfrm flipV="1">
            <a:off x="10760067" y="2991125"/>
            <a:ext cx="1155" cy="544089"/>
          </a:xfrm>
          <a:prstGeom prst="straightConnector1">
            <a:avLst/>
          </a:prstGeom>
          <a:ln>
            <a:solidFill>
              <a:srgbClr val="FF0000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95E1A026-39E6-43B9-81B7-D2469F4AE278}"/>
              </a:ext>
            </a:extLst>
          </p:cNvPr>
          <p:cNvCxnSpPr>
            <a:cxnSpLocks/>
            <a:stCxn id="13" idx="4"/>
            <a:endCxn id="7" idx="0"/>
          </p:cNvCxnSpPr>
          <p:nvPr/>
        </p:nvCxnSpPr>
        <p:spPr>
          <a:xfrm>
            <a:off x="3342511" y="4209950"/>
            <a:ext cx="3094" cy="429603"/>
          </a:xfrm>
          <a:prstGeom prst="straightConnector1">
            <a:avLst/>
          </a:prstGeom>
          <a:ln>
            <a:solidFill>
              <a:srgbClr val="FF0000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286B817A-1222-4796-8016-14B5AEE37653}"/>
              </a:ext>
            </a:extLst>
          </p:cNvPr>
          <p:cNvCxnSpPr>
            <a:stCxn id="7" idx="3"/>
            <a:endCxn id="8" idx="2"/>
          </p:cNvCxnSpPr>
          <p:nvPr/>
        </p:nvCxnSpPr>
        <p:spPr>
          <a:xfrm flipV="1">
            <a:off x="4073901" y="4812538"/>
            <a:ext cx="961553" cy="1"/>
          </a:xfrm>
          <a:prstGeom prst="straightConnector1">
            <a:avLst/>
          </a:prstGeom>
          <a:ln>
            <a:solidFill>
              <a:srgbClr val="FF0000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833F9BFE-D9CF-45E3-ADEA-3F847F37F7EE}"/>
              </a:ext>
            </a:extLst>
          </p:cNvPr>
          <p:cNvSpPr/>
          <p:nvPr/>
        </p:nvSpPr>
        <p:spPr>
          <a:xfrm>
            <a:off x="2684003" y="5447346"/>
            <a:ext cx="695910" cy="21493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b="1" dirty="0">
                <a:solidFill>
                  <a:schemeClr val="tx1"/>
                </a:solidFill>
              </a:rPr>
              <a:t>代理类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C9B3DF6D-7289-4D56-8D51-A22738C1AECB}"/>
              </a:ext>
            </a:extLst>
          </p:cNvPr>
          <p:cNvSpPr/>
          <p:nvPr/>
        </p:nvSpPr>
        <p:spPr>
          <a:xfrm>
            <a:off x="10132397" y="2696003"/>
            <a:ext cx="695910" cy="21493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b="1" dirty="0">
                <a:solidFill>
                  <a:schemeClr val="tx1"/>
                </a:solidFill>
              </a:rPr>
              <a:t>代理类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E8B06E9D-82BC-4709-B4CB-34F4A2796D9D}"/>
              </a:ext>
            </a:extLst>
          </p:cNvPr>
          <p:cNvSpPr/>
          <p:nvPr/>
        </p:nvSpPr>
        <p:spPr>
          <a:xfrm>
            <a:off x="10129257" y="3827031"/>
            <a:ext cx="434340" cy="20978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1200" b="1" dirty="0">
                <a:solidFill>
                  <a:schemeClr val="tx1"/>
                </a:solidFill>
              </a:rPr>
              <a:t>REF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397B1A52-2A5E-44B6-8F24-76536D3D5274}"/>
              </a:ext>
            </a:extLst>
          </p:cNvPr>
          <p:cNvSpPr/>
          <p:nvPr/>
        </p:nvSpPr>
        <p:spPr>
          <a:xfrm>
            <a:off x="2756786" y="3931923"/>
            <a:ext cx="381823" cy="22415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1200" b="1" dirty="0">
                <a:solidFill>
                  <a:schemeClr val="tx1"/>
                </a:solidFill>
              </a:rPr>
              <a:t>ref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50712FB0-9908-4E4A-B984-504F96FB78AF}"/>
              </a:ext>
            </a:extLst>
          </p:cNvPr>
          <p:cNvSpPr/>
          <p:nvPr/>
        </p:nvSpPr>
        <p:spPr>
          <a:xfrm>
            <a:off x="397531" y="4235237"/>
            <a:ext cx="2087880" cy="5340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Invoker</a:t>
            </a:r>
          </a:p>
          <a:p>
            <a:pPr algn="ctr"/>
            <a:r>
              <a:rPr lang="en-US" altLang="zh-CN" sz="1200" dirty="0"/>
              <a:t>(     ref</a:t>
            </a:r>
            <a:r>
              <a:rPr lang="zh-CN" altLang="en-US" sz="1200" dirty="0"/>
              <a:t>、接口、</a:t>
            </a:r>
            <a:r>
              <a:rPr lang="en-US" altLang="zh-CN" sz="1200" dirty="0"/>
              <a:t>url)</a:t>
            </a:r>
            <a:endParaRPr lang="zh-CN" altLang="en-US" sz="1200" dirty="0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38A7E819-EABD-42BD-A0AB-372453962F28}"/>
              </a:ext>
            </a:extLst>
          </p:cNvPr>
          <p:cNvSpPr/>
          <p:nvPr/>
        </p:nvSpPr>
        <p:spPr>
          <a:xfrm>
            <a:off x="713044" y="2108841"/>
            <a:ext cx="1466369" cy="4886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RegistryProtocol</a:t>
            </a:r>
            <a:endParaRPr lang="zh-CN" altLang="en-US" sz="1200" dirty="0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2FDDFB07-1916-499D-BE1F-B687BD5F8619}"/>
              </a:ext>
            </a:extLst>
          </p:cNvPr>
          <p:cNvSpPr/>
          <p:nvPr/>
        </p:nvSpPr>
        <p:spPr>
          <a:xfrm>
            <a:off x="713045" y="2611627"/>
            <a:ext cx="1466369" cy="95678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zh-CN" sz="1200" b="1" dirty="0">
                <a:solidFill>
                  <a:srgbClr val="FF0000"/>
                </a:solidFill>
              </a:rPr>
              <a:t>export(Invoker)</a:t>
            </a:r>
          </a:p>
        </p:txBody>
      </p: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20B610D7-2617-4AD6-89D7-9164A834C2C3}"/>
              </a:ext>
            </a:extLst>
          </p:cNvPr>
          <p:cNvCxnSpPr>
            <a:cxnSpLocks/>
            <a:stCxn id="68" idx="2"/>
            <a:endCxn id="45" idx="0"/>
          </p:cNvCxnSpPr>
          <p:nvPr/>
        </p:nvCxnSpPr>
        <p:spPr>
          <a:xfrm flipH="1">
            <a:off x="1441471" y="3568416"/>
            <a:ext cx="4759" cy="666821"/>
          </a:xfrm>
          <a:prstGeom prst="straightConnector1">
            <a:avLst/>
          </a:prstGeom>
          <a:ln>
            <a:solidFill>
              <a:srgbClr val="FF0000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矩形 107">
            <a:extLst>
              <a:ext uri="{FF2B5EF4-FFF2-40B4-BE49-F238E27FC236}">
                <a16:creationId xmlns:a16="http://schemas.microsoft.com/office/drawing/2014/main" id="{351AD9A6-A50F-497E-80DC-CCFDCB2B5E7F}"/>
              </a:ext>
            </a:extLst>
          </p:cNvPr>
          <p:cNvSpPr/>
          <p:nvPr/>
        </p:nvSpPr>
        <p:spPr>
          <a:xfrm>
            <a:off x="866471" y="4514170"/>
            <a:ext cx="381823" cy="22415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1200" b="1" dirty="0">
                <a:solidFill>
                  <a:schemeClr val="tx1"/>
                </a:solidFill>
              </a:rPr>
              <a:t>ref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0D79E046-3019-4E92-9C0F-4BF883E7C38D}"/>
              </a:ext>
            </a:extLst>
          </p:cNvPr>
          <p:cNvSpPr/>
          <p:nvPr/>
        </p:nvSpPr>
        <p:spPr>
          <a:xfrm>
            <a:off x="787031" y="2878119"/>
            <a:ext cx="1255755" cy="28685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err="1"/>
              <a:t>doLocalExport</a:t>
            </a:r>
            <a:endParaRPr lang="zh-CN" altLang="en-US" sz="1200" b="1" dirty="0"/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91A27F1C-2779-4860-A2CB-25E77DC0CB7D}"/>
              </a:ext>
            </a:extLst>
          </p:cNvPr>
          <p:cNvSpPr/>
          <p:nvPr/>
        </p:nvSpPr>
        <p:spPr>
          <a:xfrm>
            <a:off x="787031" y="3227562"/>
            <a:ext cx="1255755" cy="28685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/>
              <a:t>register</a:t>
            </a:r>
            <a:endParaRPr lang="zh-CN" altLang="en-US" sz="1200" b="1" dirty="0"/>
          </a:p>
        </p:txBody>
      </p:sp>
      <p:cxnSp>
        <p:nvCxnSpPr>
          <p:cNvPr id="114" name="直接箭头连接符 113">
            <a:extLst>
              <a:ext uri="{FF2B5EF4-FFF2-40B4-BE49-F238E27FC236}">
                <a16:creationId xmlns:a16="http://schemas.microsoft.com/office/drawing/2014/main" id="{59A1111B-9006-4695-AB10-6763DDFC2AFD}"/>
              </a:ext>
            </a:extLst>
          </p:cNvPr>
          <p:cNvCxnSpPr>
            <a:cxnSpLocks/>
            <a:stCxn id="109" idx="3"/>
            <a:endCxn id="13" idx="0"/>
          </p:cNvCxnSpPr>
          <p:nvPr/>
        </p:nvCxnSpPr>
        <p:spPr>
          <a:xfrm>
            <a:off x="2042786" y="3021549"/>
            <a:ext cx="1299725" cy="654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文本框 116">
            <a:extLst>
              <a:ext uri="{FF2B5EF4-FFF2-40B4-BE49-F238E27FC236}">
                <a16:creationId xmlns:a16="http://schemas.microsoft.com/office/drawing/2014/main" id="{2A60ED49-A740-4912-BF8A-1B719A203833}"/>
              </a:ext>
            </a:extLst>
          </p:cNvPr>
          <p:cNvSpPr txBox="1"/>
          <p:nvPr/>
        </p:nvSpPr>
        <p:spPr>
          <a:xfrm>
            <a:off x="2202264" y="3218465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进行实际的服务发布</a:t>
            </a:r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3CCD05A5-8B26-48F3-B41D-985C46B25D5C}"/>
              </a:ext>
            </a:extLst>
          </p:cNvPr>
          <p:cNvSpPr/>
          <p:nvPr/>
        </p:nvSpPr>
        <p:spPr>
          <a:xfrm>
            <a:off x="3105741" y="277713"/>
            <a:ext cx="5549774" cy="79423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dirty="0">
                <a:solidFill>
                  <a:srgbClr val="FF0000"/>
                </a:solidFill>
              </a:rPr>
              <a:t>注册中心</a:t>
            </a:r>
          </a:p>
        </p:txBody>
      </p:sp>
      <p:sp>
        <p:nvSpPr>
          <p:cNvPr id="129" name="椭圆 128">
            <a:extLst>
              <a:ext uri="{FF2B5EF4-FFF2-40B4-BE49-F238E27FC236}">
                <a16:creationId xmlns:a16="http://schemas.microsoft.com/office/drawing/2014/main" id="{3DE7C19A-02FA-435C-90D4-BA12DA4B26C2}"/>
              </a:ext>
            </a:extLst>
          </p:cNvPr>
          <p:cNvSpPr/>
          <p:nvPr/>
        </p:nvSpPr>
        <p:spPr>
          <a:xfrm>
            <a:off x="3841615" y="587792"/>
            <a:ext cx="592029" cy="422030"/>
          </a:xfrm>
          <a:prstGeom prst="ellipse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zk1</a:t>
            </a:r>
            <a:endParaRPr lang="zh-CN" altLang="en-US" sz="1050" dirty="0"/>
          </a:p>
        </p:txBody>
      </p:sp>
      <p:sp>
        <p:nvSpPr>
          <p:cNvPr id="131" name="椭圆 130">
            <a:extLst>
              <a:ext uri="{FF2B5EF4-FFF2-40B4-BE49-F238E27FC236}">
                <a16:creationId xmlns:a16="http://schemas.microsoft.com/office/drawing/2014/main" id="{315374C8-F10C-4CDF-AEA0-A7D7115B5303}"/>
              </a:ext>
            </a:extLst>
          </p:cNvPr>
          <p:cNvSpPr/>
          <p:nvPr/>
        </p:nvSpPr>
        <p:spPr>
          <a:xfrm>
            <a:off x="5434865" y="590722"/>
            <a:ext cx="597890" cy="422030"/>
          </a:xfrm>
          <a:prstGeom prst="ellipse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zk2</a:t>
            </a:r>
            <a:endParaRPr lang="zh-CN" altLang="en-US" sz="1050" dirty="0"/>
          </a:p>
        </p:txBody>
      </p:sp>
      <p:sp>
        <p:nvSpPr>
          <p:cNvPr id="133" name="椭圆 132">
            <a:extLst>
              <a:ext uri="{FF2B5EF4-FFF2-40B4-BE49-F238E27FC236}">
                <a16:creationId xmlns:a16="http://schemas.microsoft.com/office/drawing/2014/main" id="{A63FFC81-6DBF-462E-AA38-0BD12BDB5C18}"/>
              </a:ext>
            </a:extLst>
          </p:cNvPr>
          <p:cNvSpPr/>
          <p:nvPr/>
        </p:nvSpPr>
        <p:spPr>
          <a:xfrm>
            <a:off x="7308497" y="584861"/>
            <a:ext cx="586166" cy="422030"/>
          </a:xfrm>
          <a:prstGeom prst="ellipse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zk3</a:t>
            </a:r>
            <a:endParaRPr lang="zh-CN" altLang="en-US" sz="1050" dirty="0"/>
          </a:p>
        </p:txBody>
      </p:sp>
      <p:cxnSp>
        <p:nvCxnSpPr>
          <p:cNvPr id="135" name="连接符: 肘形 134">
            <a:extLst>
              <a:ext uri="{FF2B5EF4-FFF2-40B4-BE49-F238E27FC236}">
                <a16:creationId xmlns:a16="http://schemas.microsoft.com/office/drawing/2014/main" id="{2DCF4D96-3CC3-4E8C-8FA2-B19154284061}"/>
              </a:ext>
            </a:extLst>
          </p:cNvPr>
          <p:cNvCxnSpPr>
            <a:stCxn id="111" idx="1"/>
            <a:endCxn id="127" idx="1"/>
          </p:cNvCxnSpPr>
          <p:nvPr/>
        </p:nvCxnSpPr>
        <p:spPr>
          <a:xfrm rot="10800000" flipH="1">
            <a:off x="787031" y="674832"/>
            <a:ext cx="2318710" cy="2696160"/>
          </a:xfrm>
          <a:prstGeom prst="bentConnector3">
            <a:avLst>
              <a:gd name="adj1" fmla="val -9859"/>
            </a:avLst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矩形 150">
            <a:extLst>
              <a:ext uri="{FF2B5EF4-FFF2-40B4-BE49-F238E27FC236}">
                <a16:creationId xmlns:a16="http://schemas.microsoft.com/office/drawing/2014/main" id="{4981E116-C42E-4B3C-869F-AB28650CEF12}"/>
              </a:ext>
            </a:extLst>
          </p:cNvPr>
          <p:cNvSpPr/>
          <p:nvPr/>
        </p:nvSpPr>
        <p:spPr>
          <a:xfrm>
            <a:off x="7608174" y="5000018"/>
            <a:ext cx="1627193" cy="36957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/>
              <a:t>获取到注册中心对象（</a:t>
            </a:r>
            <a:r>
              <a:rPr lang="en-US" altLang="zh-CN" sz="1200" b="1" dirty="0"/>
              <a:t>SPI</a:t>
            </a:r>
            <a:r>
              <a:rPr lang="zh-CN" altLang="en-US" sz="1200" b="1" dirty="0"/>
              <a:t>）</a:t>
            </a:r>
          </a:p>
        </p:txBody>
      </p:sp>
      <p:cxnSp>
        <p:nvCxnSpPr>
          <p:cNvPr id="159" name="连接符: 肘形 158">
            <a:extLst>
              <a:ext uri="{FF2B5EF4-FFF2-40B4-BE49-F238E27FC236}">
                <a16:creationId xmlns:a16="http://schemas.microsoft.com/office/drawing/2014/main" id="{0648FE44-7595-45B9-B4B4-F8D9A3C9E5BE}"/>
              </a:ext>
            </a:extLst>
          </p:cNvPr>
          <p:cNvCxnSpPr>
            <a:cxnSpLocks/>
            <a:stCxn id="127" idx="3"/>
            <a:endCxn id="165" idx="3"/>
          </p:cNvCxnSpPr>
          <p:nvPr/>
        </p:nvCxnSpPr>
        <p:spPr>
          <a:xfrm>
            <a:off x="8655515" y="674832"/>
            <a:ext cx="584351" cy="5097603"/>
          </a:xfrm>
          <a:prstGeom prst="bentConnector3">
            <a:avLst>
              <a:gd name="adj1" fmla="val 1391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矩形 164">
            <a:extLst>
              <a:ext uri="{FF2B5EF4-FFF2-40B4-BE49-F238E27FC236}">
                <a16:creationId xmlns:a16="http://schemas.microsoft.com/office/drawing/2014/main" id="{AEF6FC28-7C33-4A7E-A480-512709633A66}"/>
              </a:ext>
            </a:extLst>
          </p:cNvPr>
          <p:cNvSpPr/>
          <p:nvPr/>
        </p:nvSpPr>
        <p:spPr>
          <a:xfrm>
            <a:off x="7616757" y="5446457"/>
            <a:ext cx="1623109" cy="65195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1200" b="1" dirty="0"/>
              <a:t>拿着获取到的注册中心对象、接口等获取</a:t>
            </a:r>
            <a:r>
              <a:rPr lang="en-US" altLang="zh-CN" sz="1200" b="1" dirty="0"/>
              <a:t>invoke</a:t>
            </a:r>
            <a:endParaRPr lang="zh-CN" altLang="en-US" sz="1200" b="1" dirty="0"/>
          </a:p>
        </p:txBody>
      </p:sp>
      <p:cxnSp>
        <p:nvCxnSpPr>
          <p:cNvPr id="170" name="连接符: 肘形 169">
            <a:extLst>
              <a:ext uri="{FF2B5EF4-FFF2-40B4-BE49-F238E27FC236}">
                <a16:creationId xmlns:a16="http://schemas.microsoft.com/office/drawing/2014/main" id="{38DBBB43-C6B8-4F9E-9CE4-95C22F1398D4}"/>
              </a:ext>
            </a:extLst>
          </p:cNvPr>
          <p:cNvCxnSpPr>
            <a:cxnSpLocks/>
            <a:stCxn id="8" idx="0"/>
            <a:endCxn id="165" idx="1"/>
          </p:cNvCxnSpPr>
          <p:nvPr/>
        </p:nvCxnSpPr>
        <p:spPr>
          <a:xfrm>
            <a:off x="6497992" y="4812538"/>
            <a:ext cx="1118765" cy="959897"/>
          </a:xfrm>
          <a:prstGeom prst="straightConnector1">
            <a:avLst/>
          </a:prstGeom>
          <a:ln>
            <a:solidFill>
              <a:srgbClr val="FF0000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A7B8A4C8-9297-423C-90C1-D86503FA4F92}"/>
              </a:ext>
            </a:extLst>
          </p:cNvPr>
          <p:cNvSpPr txBox="1"/>
          <p:nvPr/>
        </p:nvSpPr>
        <p:spPr>
          <a:xfrm>
            <a:off x="8655515" y="1324603"/>
            <a:ext cx="14887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/>
              <a:t>根据具体注册中心对象，去相应的注册中心获取服务的</a:t>
            </a:r>
            <a:r>
              <a:rPr lang="en-US" altLang="zh-CN" sz="1200" b="1" dirty="0" err="1"/>
              <a:t>url</a:t>
            </a:r>
            <a:r>
              <a:rPr lang="zh-CN" altLang="en-US" sz="1200" b="1" dirty="0"/>
              <a:t>信息</a:t>
            </a:r>
          </a:p>
        </p:txBody>
      </p:sp>
    </p:spTree>
    <p:extLst>
      <p:ext uri="{BB962C8B-B14F-4D97-AF65-F5344CB8AC3E}">
        <p14:creationId xmlns:p14="http://schemas.microsoft.com/office/powerpoint/2010/main" val="1291788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3641</TotalTime>
  <Words>222</Words>
  <Application>Microsoft Office PowerPoint</Application>
  <PresentationFormat>宽屏</PresentationFormat>
  <Paragraphs>74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等线</vt:lpstr>
      <vt:lpstr>等线 Light</vt:lpstr>
      <vt:lpstr>黑体</vt:lpstr>
      <vt:lpstr>华文楷体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chuan sun</dc:creator>
  <cp:lastModifiedBy>chuan sun</cp:lastModifiedBy>
  <cp:revision>19</cp:revision>
  <dcterms:created xsi:type="dcterms:W3CDTF">2020-07-16T02:05:58Z</dcterms:created>
  <dcterms:modified xsi:type="dcterms:W3CDTF">2020-07-19T03:26:25Z</dcterms:modified>
</cp:coreProperties>
</file>