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5" r:id="rId3"/>
    <p:sldId id="276" r:id="rId4"/>
    <p:sldId id="277" r:id="rId5"/>
    <p:sldId id="278" r:id="rId6"/>
    <p:sldId id="257" r:id="rId7"/>
    <p:sldId id="280" r:id="rId8"/>
    <p:sldId id="283" r:id="rId9"/>
    <p:sldId id="28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5" r:id="rId28"/>
    <p:sldId id="286" r:id="rId29"/>
    <p:sldId id="287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" initials="O" lastIdx="1" clrIdx="0">
    <p:extLst>
      <p:ext uri="{19B8F6BF-5375-455C-9EA6-DF929625EA0E}">
        <p15:presenceInfo xmlns:p15="http://schemas.microsoft.com/office/powerpoint/2012/main" userId="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070E3-9D35-468C-BA01-18441EBFF8C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98D8D-1AC9-497D-AB3B-4E3C144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025E86-B08B-4F3C-BFFA-57987EBD1C3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06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437CFE-66B2-415B-84A8-D696123D25B3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97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71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56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91039" y="6356353"/>
            <a:ext cx="7493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36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39" y="6356353"/>
            <a:ext cx="7493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91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39" y="6356353"/>
            <a:ext cx="7493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95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39" y="6356353"/>
            <a:ext cx="7493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40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"/>
            <a:ext cx="1036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572000"/>
          </a:xfrm>
        </p:spPr>
        <p:txBody>
          <a:bodyPr/>
          <a:lstStyle/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SOF105 Data Structure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F42C9AC-FCBA-4BC6-9382-C18EE9952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3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SOF105 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8366257-D7B9-47E0-9D98-9493A294C6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47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SOF105 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0433" y="6279809"/>
            <a:ext cx="2036240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69" r:id="rId18"/>
    <p:sldLayoutId id="2147483670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11400" y="12922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Balanced Search Trees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843464" y="2768601"/>
            <a:ext cx="2674937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SzPct val="65000"/>
              <a:defRPr/>
            </a:pPr>
            <a:r>
              <a:rPr lang="en-US" sz="3200" kern="0" dirty="0"/>
              <a:t>AVL Trees</a:t>
            </a:r>
          </a:p>
          <a:p>
            <a:pPr algn="ctr" eaLnBrk="1" hangingPunct="1">
              <a:spcBef>
                <a:spcPct val="20000"/>
              </a:spcBef>
              <a:buSzPct val="65000"/>
              <a:defRPr/>
            </a:pPr>
            <a:endParaRPr lang="en-US" sz="3200" kern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AVL Trees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38199" y="1497734"/>
            <a:ext cx="924790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After inserting (a) </a:t>
            </a:r>
            <a:r>
              <a:rPr lang="en-US" altLang="en-US" sz="2400" dirty="0">
                <a:solidFill>
                  <a:srgbClr val="FF0000"/>
                </a:solidFill>
              </a:rPr>
              <a:t>60</a:t>
            </a:r>
            <a:r>
              <a:rPr lang="en-US" altLang="en-US" sz="2400" dirty="0"/>
              <a:t>; (b) </a:t>
            </a:r>
            <a:r>
              <a:rPr lang="en-US" altLang="en-US" sz="2400" dirty="0">
                <a:solidFill>
                  <a:srgbClr val="FF0000"/>
                </a:solidFill>
              </a:rPr>
              <a:t>50</a:t>
            </a:r>
            <a:r>
              <a:rPr lang="en-US" altLang="en-US" sz="2400" dirty="0"/>
              <a:t>; and (c) </a:t>
            </a:r>
            <a:r>
              <a:rPr lang="en-US" altLang="en-US" sz="2400" dirty="0">
                <a:solidFill>
                  <a:srgbClr val="FF0000"/>
                </a:solidFill>
              </a:rPr>
              <a:t>20</a:t>
            </a:r>
            <a:r>
              <a:rPr lang="en-US" altLang="en-US" sz="2400" dirty="0"/>
              <a:t> into an initially empty binary search tree, the tree is not balanced; </a:t>
            </a:r>
            <a:endParaRPr lang="en-US" altLang="en-US" sz="2400" dirty="0" smtClean="0"/>
          </a:p>
          <a:p>
            <a:pPr marL="342900" indent="-342900" eaLnBrk="1" hangingPunct="1">
              <a:spcBef>
                <a:spcPct val="5000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(d</a:t>
            </a:r>
            <a:r>
              <a:rPr lang="en-US" altLang="en-US" sz="2400" dirty="0"/>
              <a:t>) a corresponding AVL tree rotates its nodes to restore balance.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096" y="3509819"/>
            <a:ext cx="6657975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AVL Trees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06582" y="1545071"/>
            <a:ext cx="874856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(a) Adding </a:t>
            </a:r>
            <a:r>
              <a:rPr lang="en-US" altLang="en-US" sz="2400" dirty="0">
                <a:solidFill>
                  <a:srgbClr val="FF0000"/>
                </a:solidFill>
              </a:rPr>
              <a:t>80</a:t>
            </a:r>
            <a:r>
              <a:rPr lang="en-US" altLang="en-US" sz="2400" dirty="0"/>
              <a:t> to the previous tree does not change the balance of the tree; </a:t>
            </a:r>
            <a:endParaRPr lang="en-US" altLang="en-US" sz="2400" dirty="0" smtClean="0"/>
          </a:p>
          <a:p>
            <a:pPr marL="342900" indent="-342900" eaLnBrk="1" hangingPunct="1">
              <a:spcBef>
                <a:spcPct val="5000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(</a:t>
            </a:r>
            <a:r>
              <a:rPr lang="en-US" altLang="en-US" sz="2400" dirty="0"/>
              <a:t>b) a subsequent addition of </a:t>
            </a:r>
            <a:r>
              <a:rPr lang="en-US" altLang="en-US" sz="2400" dirty="0">
                <a:solidFill>
                  <a:srgbClr val="FF0000"/>
                </a:solidFill>
              </a:rPr>
              <a:t>90</a:t>
            </a:r>
            <a:r>
              <a:rPr lang="en-US" altLang="en-US" sz="2400" dirty="0"/>
              <a:t> makes tree unbalanced; </a:t>
            </a:r>
            <a:endParaRPr lang="en-US" altLang="en-US" sz="2400" dirty="0" smtClean="0"/>
          </a:p>
          <a:p>
            <a:pPr marL="342900" indent="-342900" eaLnBrk="1" hangingPunct="1">
              <a:spcBef>
                <a:spcPct val="5000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(</a:t>
            </a:r>
            <a:r>
              <a:rPr lang="en-US" altLang="en-US" sz="2400" dirty="0"/>
              <a:t>c) left rotation restores balance.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33" y="3453823"/>
            <a:ext cx="6962775" cy="25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90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Single Rotations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147888" y="5243656"/>
            <a:ext cx="8089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/>
              <a:t>Before and after an addition to an AVL subtree that requires a right rotation to maintain its balance.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75" y="1633538"/>
            <a:ext cx="8935525" cy="3230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2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Single Rotations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892300" y="5326929"/>
            <a:ext cx="8089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/>
              <a:t>Before and after an addition to an AVL subtree that requires a left rotation to maintain balance.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35" y="1794597"/>
            <a:ext cx="8735965" cy="317918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Single Rotations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164" y="997528"/>
            <a:ext cx="10016836" cy="528897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 for right rotation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Algorithm for left rotation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914545" y="1479983"/>
            <a:ext cx="59817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rotateRight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left child of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20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left child to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20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right child</a:t>
            </a:r>
            <a:b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Set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20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right child to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</a:rPr>
              <a:t>nodeC</a:t>
            </a:r>
            <a:endParaRPr lang="en-US" altLang="en-US" sz="2000" dirty="0">
              <a:solidFill>
                <a:schemeClr val="accent2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14545" y="3594388"/>
            <a:ext cx="67691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rotateLeft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right child of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20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right child to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20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left child</a:t>
            </a:r>
            <a:b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Set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20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left child to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endParaRPr lang="en-US" altLang="en-US" sz="2000" dirty="0">
              <a:solidFill>
                <a:schemeClr val="accent2"/>
              </a:solidFill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22131" y="5226338"/>
            <a:ext cx="843121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Key: An imbalance at node N in an AVL tree can be corrected by a single rotation if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a) the add occurred in the left subtree of N’s left child (rotate right)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b) the add occurred in the right subtree of N’s right child (rotate left)</a:t>
            </a:r>
            <a:endParaRPr lang="en-US" altLang="en-US" sz="1800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-884238" y="3706813"/>
            <a:ext cx="184150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Rotations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5" y="1247776"/>
            <a:ext cx="5321823" cy="192491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041" y="3478212"/>
            <a:ext cx="5672374" cy="2063605"/>
          </a:xfrm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6517753" y="1561816"/>
            <a:ext cx="3921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1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rotateRight</a:t>
            </a:r>
            <a: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left child of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6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left child to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6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right child</a:t>
            </a:r>
            <a:b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Set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6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right child to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endParaRPr lang="en-US" altLang="en-US" sz="1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endParaRPr lang="en-US" altLang="en-US" sz="1600" dirty="0">
              <a:solidFill>
                <a:schemeClr val="accent2"/>
              </a:solidFill>
            </a:endParaRP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6499227" y="3889378"/>
            <a:ext cx="38973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1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rotateLeft</a:t>
            </a:r>
            <a: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right child of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6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right child to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6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left child</a:t>
            </a:r>
            <a:b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Set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6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16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left child to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endParaRPr lang="en-US" altLang="en-US" sz="1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16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endParaRPr lang="en-US" altLang="en-US" sz="1600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151273" y="2518718"/>
            <a:ext cx="18473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451553" y="4905373"/>
            <a:ext cx="793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/>
              <a:t>(a) Adding 70 to the previous tree destroys its balance; to restore the balance, perform both </a:t>
            </a:r>
            <a:br>
              <a:rPr lang="en-US" altLang="en-US" sz="2400" dirty="0"/>
            </a:br>
            <a:r>
              <a:rPr lang="en-US" altLang="en-US" sz="2400" dirty="0"/>
              <a:t>(b) a right rotation and (c) a left rotation.</a:t>
            </a: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99" y="1635124"/>
            <a:ext cx="8715020" cy="286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327564" y="5134697"/>
            <a:ext cx="68441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dirty="0"/>
              <a:t>(a-b) Before and after an addition to an AVL subtree that requires both a right rotation and a left rotation to maintain its balance.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" b="50444"/>
          <a:stretch>
            <a:fillRect/>
          </a:stretch>
        </p:blipFill>
        <p:spPr bwMode="auto">
          <a:xfrm>
            <a:off x="2327564" y="1403753"/>
            <a:ext cx="7119362" cy="3709441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739900" y="5199738"/>
            <a:ext cx="6870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dirty="0"/>
              <a:t>(c-d) Before and after an addition to an AVL subtree that requires both a right rotation and a left rotation to maintain its balance.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8"/>
          <a:stretch>
            <a:fillRect/>
          </a:stretch>
        </p:blipFill>
        <p:spPr bwMode="auto">
          <a:xfrm>
            <a:off x="1884218" y="1504951"/>
            <a:ext cx="6867671" cy="3738324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650" y="1443038"/>
            <a:ext cx="5276850" cy="43815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Algorithm to perform a right-left double rotation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009650" y="1840634"/>
            <a:ext cx="706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06400"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640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64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64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6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6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6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6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6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1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rotateRightLeft</a:t>
            </a: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right child of 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8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right child to the subtree produced by 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rotateRight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rotateLeft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" b="50444"/>
          <a:stretch>
            <a:fillRect/>
          </a:stretch>
        </p:blipFill>
        <p:spPr bwMode="auto">
          <a:xfrm>
            <a:off x="302288" y="3311526"/>
            <a:ext cx="5279652" cy="2749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8"/>
          <a:stretch>
            <a:fillRect/>
          </a:stretch>
        </p:blipFill>
        <p:spPr bwMode="auto">
          <a:xfrm>
            <a:off x="6286500" y="3311526"/>
            <a:ext cx="5113996" cy="2784474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Balanced binary</a:t>
            </a:r>
            <a:r>
              <a:rPr dirty="0"/>
              <a:t> </a:t>
            </a:r>
            <a:r>
              <a:rPr spc="-5" dirty="0"/>
              <a:t>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27940" indent="-342900">
              <a:spcBef>
                <a:spcPts val="100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lang="en-MY" dirty="0">
                <a:latin typeface="Times New Roman"/>
                <a:cs typeface="Times New Roman"/>
              </a:rPr>
              <a:t>The disadvantage of a binary search tree </a:t>
            </a:r>
            <a:r>
              <a:rPr lang="en-MY" spc="-5" dirty="0">
                <a:latin typeface="Times New Roman"/>
                <a:cs typeface="Times New Roman"/>
              </a:rPr>
              <a:t>is </a:t>
            </a:r>
            <a:r>
              <a:rPr lang="en-MY" dirty="0">
                <a:latin typeface="Times New Roman"/>
                <a:cs typeface="Times New Roman"/>
              </a:rPr>
              <a:t>that its height</a:t>
            </a:r>
            <a:r>
              <a:rPr lang="en-MY" spc="-195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can  be as large as</a:t>
            </a:r>
            <a:r>
              <a:rPr lang="en-MY" spc="-40" dirty="0">
                <a:latin typeface="Times New Roman"/>
                <a:cs typeface="Times New Roman"/>
              </a:rPr>
              <a:t> </a:t>
            </a:r>
            <a:r>
              <a:rPr lang="en-MY" spc="-10" dirty="0">
                <a:latin typeface="Times New Roman"/>
                <a:cs typeface="Times New Roman"/>
              </a:rPr>
              <a:t>N-1</a:t>
            </a:r>
            <a:endParaRPr lang="en-MY" dirty="0">
              <a:latin typeface="Times New Roman"/>
              <a:cs typeface="Times New Roman"/>
            </a:endParaRPr>
          </a:p>
          <a:p>
            <a:pPr marL="355600" marR="67945" indent="-342900">
              <a:spcBef>
                <a:spcPts val="57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lang="en-MY" dirty="0">
                <a:latin typeface="Times New Roman"/>
                <a:cs typeface="Times New Roman"/>
              </a:rPr>
              <a:t>This </a:t>
            </a:r>
            <a:r>
              <a:rPr lang="en-MY" spc="-5" dirty="0">
                <a:latin typeface="Times New Roman"/>
                <a:cs typeface="Times New Roman"/>
              </a:rPr>
              <a:t>means </a:t>
            </a:r>
            <a:r>
              <a:rPr lang="en-MY" dirty="0">
                <a:latin typeface="Times New Roman"/>
                <a:cs typeface="Times New Roman"/>
              </a:rPr>
              <a:t>that the </a:t>
            </a:r>
            <a:r>
              <a:rPr lang="en-MY" spc="-5" dirty="0">
                <a:latin typeface="Times New Roman"/>
                <a:cs typeface="Times New Roman"/>
              </a:rPr>
              <a:t>time </a:t>
            </a:r>
            <a:r>
              <a:rPr lang="en-MY" dirty="0">
                <a:latin typeface="Times New Roman"/>
                <a:cs typeface="Times New Roman"/>
              </a:rPr>
              <a:t>needed to perform insertion and  deletion and </a:t>
            </a:r>
            <a:r>
              <a:rPr lang="en-MY" spc="-5" dirty="0">
                <a:latin typeface="Times New Roman"/>
                <a:cs typeface="Times New Roman"/>
              </a:rPr>
              <a:t>many </a:t>
            </a:r>
            <a:r>
              <a:rPr lang="en-MY" dirty="0">
                <a:latin typeface="Times New Roman"/>
                <a:cs typeface="Times New Roman"/>
              </a:rPr>
              <a:t>other operations can be </a:t>
            </a:r>
            <a:r>
              <a:rPr lang="en-MY" spc="-5" dirty="0">
                <a:solidFill>
                  <a:srgbClr val="0070C0"/>
                </a:solidFill>
                <a:latin typeface="Times New Roman"/>
                <a:cs typeface="Times New Roman"/>
              </a:rPr>
              <a:t>O(N)</a:t>
            </a:r>
            <a:r>
              <a:rPr lang="en-MY" spc="-5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in the</a:t>
            </a:r>
            <a:r>
              <a:rPr lang="en-MY" spc="-135" dirty="0">
                <a:latin typeface="Times New Roman"/>
                <a:cs typeface="Times New Roman"/>
              </a:rPr>
              <a:t> </a:t>
            </a:r>
            <a:r>
              <a:rPr lang="en-MY" dirty="0">
                <a:solidFill>
                  <a:srgbClr val="FF0000"/>
                </a:solidFill>
                <a:latin typeface="Times New Roman"/>
                <a:cs typeface="Times New Roman"/>
              </a:rPr>
              <a:t>worst</a:t>
            </a:r>
            <a:r>
              <a:rPr lang="en-MY" dirty="0">
                <a:latin typeface="Times New Roman"/>
                <a:cs typeface="Times New Roman"/>
              </a:rPr>
              <a:t> </a:t>
            </a:r>
            <a:r>
              <a:rPr lang="en-MY" spc="5" dirty="0" smtClean="0">
                <a:latin typeface="Times New Roman"/>
                <a:cs typeface="Times New Roman"/>
              </a:rPr>
              <a:t>case</a:t>
            </a:r>
            <a:endParaRPr lang="en-MY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80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lang="en-MY" spc="-15" dirty="0">
                <a:latin typeface="Times New Roman"/>
                <a:cs typeface="Times New Roman"/>
              </a:rPr>
              <a:t>We </a:t>
            </a:r>
            <a:r>
              <a:rPr lang="en-MY" dirty="0">
                <a:latin typeface="Times New Roman"/>
                <a:cs typeface="Times New Roman"/>
              </a:rPr>
              <a:t>want </a:t>
            </a:r>
            <a:r>
              <a:rPr lang="en-MY" dirty="0" smtClean="0">
                <a:latin typeface="Times New Roman"/>
                <a:cs typeface="Times New Roman"/>
              </a:rPr>
              <a:t>minimise the height of a tree.</a:t>
            </a:r>
            <a:endParaRPr lang="en-MY" dirty="0">
              <a:latin typeface="Times New Roman"/>
              <a:cs typeface="Times New Roman"/>
            </a:endParaRPr>
          </a:p>
          <a:p>
            <a:pPr marL="355600" marR="379095" indent="-342900">
              <a:spcBef>
                <a:spcPts val="56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lang="en-MY" dirty="0" smtClean="0">
                <a:latin typeface="Times New Roman"/>
                <a:cs typeface="Times New Roman"/>
              </a:rPr>
              <a:t>Thus</a:t>
            </a:r>
            <a:r>
              <a:rPr lang="en-MY" dirty="0">
                <a:latin typeface="Times New Roman"/>
                <a:cs typeface="Times New Roman"/>
              </a:rPr>
              <a:t>, our goal </a:t>
            </a:r>
            <a:r>
              <a:rPr lang="en-MY" spc="-5" dirty="0">
                <a:latin typeface="Times New Roman"/>
                <a:cs typeface="Times New Roman"/>
              </a:rPr>
              <a:t>is </a:t>
            </a:r>
            <a:r>
              <a:rPr lang="en-MY" dirty="0">
                <a:latin typeface="Times New Roman"/>
                <a:cs typeface="Times New Roman"/>
              </a:rPr>
              <a:t>to keep the height of a binary search</a:t>
            </a:r>
            <a:r>
              <a:rPr lang="en-MY" spc="-16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tree </a:t>
            </a:r>
            <a:r>
              <a:rPr lang="en-MY" dirty="0" smtClean="0">
                <a:solidFill>
                  <a:srgbClr val="0070C0"/>
                </a:solidFill>
                <a:latin typeface="Times New Roman"/>
                <a:cs typeface="Times New Roman"/>
              </a:rPr>
              <a:t>O(log</a:t>
            </a:r>
            <a:r>
              <a:rPr lang="en-MY" spc="-15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MY" spc="-5" dirty="0">
                <a:solidFill>
                  <a:srgbClr val="0070C0"/>
                </a:solidFill>
                <a:latin typeface="Times New Roman"/>
                <a:cs typeface="Times New Roman"/>
              </a:rPr>
              <a:t>N)</a:t>
            </a:r>
            <a:endParaRPr lang="en-MY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57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  <a:tab pos="6610350" algn="l"/>
              </a:tabLst>
            </a:pPr>
            <a:r>
              <a:rPr lang="en-MY" spc="-5" dirty="0">
                <a:latin typeface="Times New Roman"/>
                <a:cs typeface="Times New Roman"/>
              </a:rPr>
              <a:t>Such</a:t>
            </a:r>
            <a:r>
              <a:rPr lang="en-MY" spc="-1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t</a:t>
            </a:r>
            <a:r>
              <a:rPr lang="en-MY" spc="5" dirty="0">
                <a:latin typeface="Times New Roman"/>
                <a:cs typeface="Times New Roman"/>
              </a:rPr>
              <a:t>r</a:t>
            </a:r>
            <a:r>
              <a:rPr lang="en-MY" dirty="0">
                <a:latin typeface="Times New Roman"/>
                <a:cs typeface="Times New Roman"/>
              </a:rPr>
              <a:t>e</a:t>
            </a:r>
            <a:r>
              <a:rPr lang="en-MY" spc="5" dirty="0">
                <a:latin typeface="Times New Roman"/>
                <a:cs typeface="Times New Roman"/>
              </a:rPr>
              <a:t>e</a:t>
            </a:r>
            <a:r>
              <a:rPr lang="en-MY" spc="-5" dirty="0">
                <a:latin typeface="Times New Roman"/>
                <a:cs typeface="Times New Roman"/>
              </a:rPr>
              <a:t>s</a:t>
            </a:r>
            <a:r>
              <a:rPr lang="en-MY" spc="-2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a</a:t>
            </a:r>
            <a:r>
              <a:rPr lang="en-MY" spc="5" dirty="0">
                <a:latin typeface="Times New Roman"/>
                <a:cs typeface="Times New Roman"/>
              </a:rPr>
              <a:t>r</a:t>
            </a:r>
            <a:r>
              <a:rPr lang="en-MY" dirty="0">
                <a:latin typeface="Times New Roman"/>
                <a:cs typeface="Times New Roman"/>
              </a:rPr>
              <a:t>e</a:t>
            </a:r>
            <a:r>
              <a:rPr lang="en-MY" spc="-1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c</a:t>
            </a:r>
            <a:r>
              <a:rPr lang="en-MY" spc="5" dirty="0">
                <a:latin typeface="Times New Roman"/>
                <a:cs typeface="Times New Roman"/>
              </a:rPr>
              <a:t>a</a:t>
            </a:r>
            <a:r>
              <a:rPr lang="en-MY" dirty="0">
                <a:latin typeface="Times New Roman"/>
                <a:cs typeface="Times New Roman"/>
              </a:rPr>
              <a:t>l</a:t>
            </a:r>
            <a:r>
              <a:rPr lang="en-MY" spc="5" dirty="0">
                <a:latin typeface="Times New Roman"/>
                <a:cs typeface="Times New Roman"/>
              </a:rPr>
              <a:t>l</a:t>
            </a:r>
            <a:r>
              <a:rPr lang="en-MY" dirty="0">
                <a:latin typeface="Times New Roman"/>
                <a:cs typeface="Times New Roman"/>
              </a:rPr>
              <a:t>ed</a:t>
            </a:r>
            <a:r>
              <a:rPr lang="en-MY" spc="-45" dirty="0">
                <a:latin typeface="Times New Roman"/>
                <a:cs typeface="Times New Roman"/>
              </a:rPr>
              <a:t> </a:t>
            </a:r>
            <a:r>
              <a:rPr lang="en-MY" dirty="0">
                <a:solidFill>
                  <a:srgbClr val="00B050"/>
                </a:solidFill>
                <a:latin typeface="Times New Roman"/>
                <a:cs typeface="Times New Roman"/>
              </a:rPr>
              <a:t>bal</a:t>
            </a:r>
            <a:r>
              <a:rPr lang="en-MY" spc="5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lang="en-MY" dirty="0">
                <a:solidFill>
                  <a:srgbClr val="00B050"/>
                </a:solidFill>
                <a:latin typeface="Times New Roman"/>
                <a:cs typeface="Times New Roman"/>
              </a:rPr>
              <a:t>nced</a:t>
            </a:r>
            <a:r>
              <a:rPr lang="en-MY" spc="-4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bi</a:t>
            </a:r>
            <a:r>
              <a:rPr lang="en-MY" spc="5" dirty="0">
                <a:latin typeface="Times New Roman"/>
                <a:cs typeface="Times New Roman"/>
              </a:rPr>
              <a:t>n</a:t>
            </a:r>
            <a:r>
              <a:rPr lang="en-MY" dirty="0">
                <a:latin typeface="Times New Roman"/>
                <a:cs typeface="Times New Roman"/>
              </a:rPr>
              <a:t>a</a:t>
            </a:r>
            <a:r>
              <a:rPr lang="en-MY" spc="5" dirty="0">
                <a:latin typeface="Times New Roman"/>
                <a:cs typeface="Times New Roman"/>
              </a:rPr>
              <a:t>r</a:t>
            </a:r>
            <a:r>
              <a:rPr lang="en-MY" dirty="0">
                <a:latin typeface="Times New Roman"/>
                <a:cs typeface="Times New Roman"/>
              </a:rPr>
              <a:t>y</a:t>
            </a:r>
            <a:r>
              <a:rPr lang="en-MY" spc="-10" dirty="0">
                <a:latin typeface="Times New Roman"/>
                <a:cs typeface="Times New Roman"/>
              </a:rPr>
              <a:t> </a:t>
            </a:r>
            <a:r>
              <a:rPr lang="en-MY" spc="-5" dirty="0">
                <a:latin typeface="Times New Roman"/>
                <a:cs typeface="Times New Roman"/>
              </a:rPr>
              <a:t>s</a:t>
            </a:r>
            <a:r>
              <a:rPr lang="en-MY" dirty="0">
                <a:latin typeface="Times New Roman"/>
                <a:cs typeface="Times New Roman"/>
              </a:rPr>
              <a:t>ea</a:t>
            </a:r>
            <a:r>
              <a:rPr lang="en-MY" spc="5" dirty="0">
                <a:latin typeface="Times New Roman"/>
                <a:cs typeface="Times New Roman"/>
              </a:rPr>
              <a:t>r</a:t>
            </a:r>
            <a:r>
              <a:rPr lang="en-MY" dirty="0">
                <a:latin typeface="Times New Roman"/>
                <a:cs typeface="Times New Roman"/>
              </a:rPr>
              <a:t>ch</a:t>
            </a:r>
            <a:r>
              <a:rPr lang="en-MY" spc="-2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t</a:t>
            </a:r>
            <a:r>
              <a:rPr lang="en-MY" spc="5" dirty="0">
                <a:latin typeface="Times New Roman"/>
                <a:cs typeface="Times New Roman"/>
              </a:rPr>
              <a:t>r</a:t>
            </a:r>
            <a:r>
              <a:rPr lang="en-MY" dirty="0">
                <a:latin typeface="Times New Roman"/>
                <a:cs typeface="Times New Roman"/>
              </a:rPr>
              <a:t>e</a:t>
            </a:r>
            <a:r>
              <a:rPr lang="en-MY" spc="5" dirty="0">
                <a:latin typeface="Times New Roman"/>
                <a:cs typeface="Times New Roman"/>
              </a:rPr>
              <a:t>e</a:t>
            </a:r>
            <a:r>
              <a:rPr lang="en-MY" spc="-5" dirty="0">
                <a:latin typeface="Times New Roman"/>
                <a:cs typeface="Times New Roman"/>
              </a:rPr>
              <a:t>s</a:t>
            </a:r>
            <a:r>
              <a:rPr lang="en-MY" spc="-5" dirty="0" smtClean="0">
                <a:latin typeface="Times New Roman"/>
                <a:cs typeface="Times New Roman"/>
              </a:rPr>
              <a:t>.</a:t>
            </a:r>
            <a:endParaRPr lang="en-MY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57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  <a:tab pos="6610350" algn="l"/>
              </a:tabLst>
            </a:pPr>
            <a:r>
              <a:rPr lang="en-MY" dirty="0" smtClean="0">
                <a:latin typeface="Times New Roman"/>
                <a:cs typeface="Times New Roman"/>
              </a:rPr>
              <a:t>Exa</a:t>
            </a:r>
            <a:r>
              <a:rPr lang="en-MY" spc="-10" dirty="0" smtClean="0">
                <a:latin typeface="Times New Roman"/>
                <a:cs typeface="Times New Roman"/>
              </a:rPr>
              <a:t>m</a:t>
            </a:r>
            <a:r>
              <a:rPr lang="en-MY" dirty="0" smtClean="0">
                <a:latin typeface="Times New Roman"/>
                <a:cs typeface="Times New Roman"/>
              </a:rPr>
              <a:t>pl</a:t>
            </a:r>
            <a:r>
              <a:rPr lang="en-MY" spc="5" dirty="0" smtClean="0">
                <a:latin typeface="Times New Roman"/>
                <a:cs typeface="Times New Roman"/>
              </a:rPr>
              <a:t>e</a:t>
            </a:r>
            <a:r>
              <a:rPr lang="en-MY" spc="-5" dirty="0" smtClean="0">
                <a:latin typeface="Times New Roman"/>
                <a:cs typeface="Times New Roman"/>
              </a:rPr>
              <a:t>s </a:t>
            </a:r>
            <a:r>
              <a:rPr lang="en-MY" dirty="0" smtClean="0">
                <a:latin typeface="Times New Roman"/>
                <a:cs typeface="Times New Roman"/>
              </a:rPr>
              <a:t>are </a:t>
            </a:r>
            <a:r>
              <a:rPr lang="en-MY" spc="-5" dirty="0">
                <a:latin typeface="Times New Roman"/>
                <a:cs typeface="Times New Roman"/>
              </a:rPr>
              <a:t>AVL </a:t>
            </a:r>
            <a:r>
              <a:rPr lang="en-MY" dirty="0">
                <a:latin typeface="Times New Roman"/>
                <a:cs typeface="Times New Roman"/>
              </a:rPr>
              <a:t>tree, red-black</a:t>
            </a:r>
            <a:r>
              <a:rPr lang="en-MY" spc="-8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tree.</a:t>
            </a:r>
          </a:p>
          <a:p>
            <a:endParaRPr lang="en-MY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6232235" y="3109268"/>
            <a:ext cx="18473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758785" y="5195455"/>
            <a:ext cx="69469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dirty="0"/>
              <a:t>(a) The previous AVL tree after additions that maintain its balance; (b) after an addition that destroys the balance … continued </a:t>
            </a:r>
            <a:r>
              <a:rPr lang="en-US" altLang="en-US" sz="2000" dirty="0">
                <a:cs typeface="Arial" panose="020B0604020202020204" pitchFamily="34" charset="0"/>
              </a:rPr>
              <a:t>→</a:t>
            </a:r>
            <a:r>
              <a:rPr lang="en-US" altLang="en-US" sz="2000" dirty="0"/>
              <a:t> </a:t>
            </a:r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81"/>
          <a:stretch>
            <a:fillRect/>
          </a:stretch>
        </p:blipFill>
        <p:spPr bwMode="auto">
          <a:xfrm>
            <a:off x="1909234" y="1635270"/>
            <a:ext cx="7256991" cy="356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6079835" y="3026718"/>
            <a:ext cx="18473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2100263" y="4887913"/>
            <a:ext cx="8394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/>
              <a:t>Previous tree (c) after a left rotation; </a:t>
            </a:r>
            <a:br>
              <a:rPr lang="en-US" altLang="en-US" sz="2400"/>
            </a:br>
            <a:r>
              <a:rPr lang="en-US" altLang="en-US" sz="2400"/>
              <a:t>(d) after a right rotation.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74"/>
          <a:stretch>
            <a:fillRect/>
          </a:stretch>
        </p:blipFill>
        <p:spPr bwMode="auto">
          <a:xfrm>
            <a:off x="2618509" y="1614956"/>
            <a:ext cx="6420716" cy="297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7402223" y="3691881"/>
            <a:ext cx="18473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838201" y="2220914"/>
            <a:ext cx="45085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/>
              <a:t>Before and after an addition to an AVL subtree that requires both a left and right rotation to maintain its balance.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528763"/>
            <a:ext cx="3886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9" y="1314451"/>
            <a:ext cx="5470525" cy="473075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Algorithm to perform a left-right double rotation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679700" y="2921001"/>
            <a:ext cx="764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871539" y="1607344"/>
            <a:ext cx="6924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SzPct val="6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1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rotateLeftRight</a:t>
            </a: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left child of 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8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left child to the subtree produced by 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rotateLeft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nodeC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rotateRight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nodeN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2048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2971800"/>
            <a:ext cx="5148985" cy="300183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4" y="2963864"/>
            <a:ext cx="5011736" cy="302987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imbalance at node N of an AVL tree can be corrected by a double rotation if</a:t>
            </a:r>
          </a:p>
          <a:p>
            <a:pPr lvl="1" eaLnBrk="1" hangingPunct="1"/>
            <a:r>
              <a:rPr lang="en-US" altLang="en-US" dirty="0" smtClean="0"/>
              <a:t>The addition occurred in the left subtree of N's right child (right-left rotation)   or  …</a:t>
            </a:r>
          </a:p>
          <a:p>
            <a:pPr lvl="1" eaLnBrk="1" hangingPunct="1"/>
            <a:r>
              <a:rPr lang="en-US" altLang="en-US" dirty="0" smtClean="0"/>
              <a:t>The addition occurred in the right subtree of N's left child (left-right rotation)</a:t>
            </a:r>
          </a:p>
          <a:p>
            <a:pPr eaLnBrk="1" hangingPunct="1"/>
            <a:r>
              <a:rPr lang="en-US" altLang="en-US" dirty="0" smtClean="0"/>
              <a:t>A double rotation is accomplished by performing two single rotations</a:t>
            </a:r>
          </a:p>
          <a:p>
            <a:pPr lvl="1" eaLnBrk="1" hangingPunct="1"/>
            <a:r>
              <a:rPr lang="en-US" altLang="en-US" dirty="0" smtClean="0"/>
              <a:t>A rotation about N's grandchild </a:t>
            </a:r>
          </a:p>
          <a:p>
            <a:pPr lvl="1" eaLnBrk="1" hangingPunct="1"/>
            <a:r>
              <a:rPr lang="en-US" altLang="en-US" dirty="0" smtClean="0"/>
              <a:t>A rotation about node N's new child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6144923" y="2675881"/>
            <a:ext cx="18473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Rotations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1760682" y="4808396"/>
            <a:ext cx="8394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FF"/>
              </a:buClr>
              <a:buSzPct val="8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dirty="0"/>
              <a:t>The result of adding 60, 50, 20, 80, 90, 70, </a:t>
            </a:r>
            <a:br>
              <a:rPr lang="en-US" altLang="en-US" sz="2000" dirty="0"/>
            </a:br>
            <a:r>
              <a:rPr lang="en-US" altLang="en-US" sz="2000" dirty="0"/>
              <a:t>55, 10, 40, and 35 to an initially empty</a:t>
            </a:r>
            <a:br>
              <a:rPr lang="en-US" altLang="en-US" sz="2000" dirty="0"/>
            </a:br>
            <a:r>
              <a:rPr lang="en-US" altLang="en-US" sz="2000" dirty="0"/>
              <a:t>(a) AVL tree; (b) binary search tree.</a:t>
            </a:r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685926"/>
            <a:ext cx="6604001" cy="300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AVL Trees</a:t>
            </a:r>
            <a:endParaRPr lang="en-US" altLang="en-US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2064"/>
            <a:ext cx="9715500" cy="507523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Algorithm</a:t>
            </a:r>
            <a:r>
              <a:rPr lang="en-US" altLang="en-US" sz="1800" dirty="0"/>
              <a:t> rebalance(</a:t>
            </a:r>
            <a:r>
              <a:rPr lang="en-US" altLang="en-US" sz="1800" dirty="0" err="1"/>
              <a:t>nodeN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if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nodeN’s</a:t>
            </a:r>
            <a:r>
              <a:rPr lang="en-US" altLang="en-US" sz="1800" dirty="0"/>
              <a:t> left subtree is taller than right subtree by more than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//insertion was in </a:t>
            </a:r>
            <a:r>
              <a:rPr lang="en-US" altLang="en-US" sz="1800" i="1" dirty="0" err="1"/>
              <a:t>nodeN’s</a:t>
            </a:r>
            <a:r>
              <a:rPr lang="en-US" altLang="en-US" sz="1800" i="1" dirty="0"/>
              <a:t> left subtree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b="1" dirty="0"/>
              <a:t>if</a:t>
            </a:r>
            <a:r>
              <a:rPr lang="en-US" altLang="en-US" sz="1800" dirty="0"/>
              <a:t> (left child of </a:t>
            </a:r>
            <a:r>
              <a:rPr lang="en-US" altLang="en-US" sz="1800" dirty="0" err="1"/>
              <a:t>nodeN</a:t>
            </a:r>
            <a:r>
              <a:rPr lang="en-US" altLang="en-US" sz="1800" dirty="0"/>
              <a:t> has left subtree taller than its right subtree)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rotateRight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nodeN</a:t>
            </a:r>
            <a:r>
              <a:rPr lang="en-US" altLang="en-US" sz="1800" dirty="0"/>
              <a:t>)	</a:t>
            </a:r>
            <a:r>
              <a:rPr lang="en-US" altLang="en-US" sz="1800" i="1" dirty="0"/>
              <a:t>//addition was in left subtree of left 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b="1" dirty="0"/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rotateLeftRight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nodeN</a:t>
            </a:r>
            <a:r>
              <a:rPr lang="en-US" altLang="en-US" sz="1800" dirty="0"/>
              <a:t>)	</a:t>
            </a:r>
            <a:r>
              <a:rPr lang="en-US" altLang="en-US" sz="1800" i="1" dirty="0"/>
              <a:t>//addition was in right subtree of left 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else if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nodeN’s</a:t>
            </a:r>
            <a:r>
              <a:rPr lang="en-US" altLang="en-US" sz="1800" dirty="0"/>
              <a:t> right subtree is taller than left subtree by more than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//insertion was in </a:t>
            </a:r>
            <a:r>
              <a:rPr lang="en-US" altLang="en-US" sz="1800" i="1" dirty="0" err="1"/>
              <a:t>nodeN’s</a:t>
            </a:r>
            <a:r>
              <a:rPr lang="en-US" altLang="en-US" sz="1800" i="1" dirty="0"/>
              <a:t> right subtree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b="1" dirty="0"/>
              <a:t>if</a:t>
            </a:r>
            <a:r>
              <a:rPr lang="en-US" altLang="en-US" sz="1800" dirty="0"/>
              <a:t> (right child of </a:t>
            </a:r>
            <a:r>
              <a:rPr lang="en-US" altLang="en-US" sz="1800" dirty="0" err="1"/>
              <a:t>nodeN</a:t>
            </a:r>
            <a:r>
              <a:rPr lang="en-US" altLang="en-US" sz="1800" dirty="0"/>
              <a:t> has right subtree taller than its left subtree)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rotateLeft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nodeN</a:t>
            </a:r>
            <a:r>
              <a:rPr lang="en-US" altLang="en-US" sz="1800" dirty="0"/>
              <a:t>)		</a:t>
            </a:r>
            <a:r>
              <a:rPr lang="en-US" altLang="en-US" sz="1800" i="1" dirty="0"/>
              <a:t>//addition was in right subtree of right 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b="1" dirty="0"/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rotateRightLeft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nodeN</a:t>
            </a:r>
            <a:r>
              <a:rPr lang="en-US" altLang="en-US" sz="1800" dirty="0"/>
              <a:t>)	</a:t>
            </a:r>
            <a:r>
              <a:rPr lang="en-US" altLang="en-US" sz="1800" i="1" dirty="0"/>
              <a:t>//addition was in left subtree of right 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//Note: requires method </a:t>
            </a:r>
            <a:r>
              <a:rPr lang="en-US" altLang="en-US" sz="1800" dirty="0" err="1"/>
              <a:t>getHeightDifference</a:t>
            </a:r>
            <a:r>
              <a:rPr lang="en-US" altLang="en-US" sz="1800" dirty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Prctice-1</a:t>
            </a: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CST204 Data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2" y="2005981"/>
            <a:ext cx="4328079" cy="3827643"/>
          </a:xfrm>
        </p:spPr>
      </p:pic>
    </p:spTree>
    <p:extLst>
      <p:ext uri="{BB962C8B-B14F-4D97-AF65-F5344CB8AC3E}">
        <p14:creationId xmlns:p14="http://schemas.microsoft.com/office/powerpoint/2010/main" val="3554547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Practice-2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80" y="2227501"/>
            <a:ext cx="5138520" cy="31034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CST204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09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mtClean="0"/>
              <a:t>Practice-3</a:t>
            </a:r>
            <a:endParaRPr lang="en-MY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1868125"/>
            <a:ext cx="4971446" cy="43107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CST204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2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3261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 Search Tree - Best</a:t>
            </a:r>
            <a:r>
              <a:rPr spc="40" dirty="0"/>
              <a:t> </a:t>
            </a:r>
            <a:r>
              <a:rPr spc="-5" dirty="0"/>
              <a:t>Time</a:t>
            </a:r>
          </a:p>
        </p:txBody>
      </p:sp>
      <p:sp>
        <p:nvSpPr>
          <p:cNvPr id="6" name="object 6"/>
          <p:cNvSpPr/>
          <p:nvPr/>
        </p:nvSpPr>
        <p:spPr>
          <a:xfrm>
            <a:off x="4283320" y="2330234"/>
            <a:ext cx="1354589" cy="5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8200" y="1690688"/>
            <a:ext cx="9032272" cy="345671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58115" indent="-342900">
              <a:lnSpc>
                <a:spcPts val="3460"/>
              </a:lnSpc>
              <a:spcBef>
                <a:spcPts val="53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All BST operations are O(h), where d 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  depth</a:t>
            </a:r>
          </a:p>
          <a:p>
            <a:pPr marL="355600" marR="376555" indent="-342900">
              <a:lnSpc>
                <a:spcPts val="3460"/>
              </a:lnSpc>
              <a:spcBef>
                <a:spcPts val="76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  <a:tab pos="3620135" algn="l"/>
              </a:tabLst>
            </a:pPr>
            <a:r>
              <a:rPr sz="3200" dirty="0">
                <a:latin typeface="Times New Roman"/>
                <a:cs typeface="Times New Roman"/>
              </a:rPr>
              <a:t>minimum 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4875" spc="135" baseline="-5982" dirty="0" smtClean="0">
                <a:latin typeface="Arial"/>
                <a:cs typeface="Arial"/>
              </a:rPr>
              <a:t>h</a:t>
            </a:r>
            <a:r>
              <a:rPr lang="en-MY" sz="4875" spc="135" baseline="-5982" dirty="0" smtClean="0">
                <a:latin typeface="Arial"/>
                <a:cs typeface="Arial"/>
              </a:rPr>
              <a:t>=</a:t>
            </a:r>
            <a:r>
              <a:rPr sz="4875" spc="135" baseline="-5982" dirty="0">
                <a:latin typeface="Arial"/>
                <a:cs typeface="Arial"/>
              </a:rPr>
              <a:t>	</a:t>
            </a:r>
            <a:r>
              <a:rPr sz="4875" spc="-7" baseline="-5982" dirty="0">
                <a:latin typeface="Arial"/>
                <a:cs typeface="Arial"/>
              </a:rPr>
              <a:t>log</a:t>
            </a:r>
            <a:r>
              <a:rPr sz="2850" spc="-7" baseline="-33625" dirty="0">
                <a:latin typeface="Arial"/>
                <a:cs typeface="Arial"/>
              </a:rPr>
              <a:t>2</a:t>
            </a:r>
            <a:r>
              <a:rPr sz="4875" spc="-7" baseline="-5982" dirty="0">
                <a:latin typeface="Arial"/>
                <a:cs typeface="Arial"/>
              </a:rPr>
              <a:t>N </a:t>
            </a:r>
            <a:r>
              <a:rPr lang="en-MY" sz="4875" spc="-7" baseline="-5982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a binary </a:t>
            </a:r>
            <a:r>
              <a:rPr sz="3200" dirty="0" smtClean="0">
                <a:latin typeface="Times New Roman"/>
                <a:cs typeface="Times New Roman"/>
              </a:rPr>
              <a:t>tree </a:t>
            </a:r>
            <a:r>
              <a:rPr sz="3200" dirty="0">
                <a:latin typeface="Times New Roman"/>
                <a:cs typeface="Times New Roman"/>
              </a:rPr>
              <a:t>with 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nodes</a:t>
            </a:r>
          </a:p>
          <a:p>
            <a:pPr marL="756285" lvl="1" indent="-286385">
              <a:spcBef>
                <a:spcPts val="29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the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best</a:t>
            </a:r>
            <a:r>
              <a:rPr sz="2800" spc="-5" dirty="0">
                <a:latin typeface="Times New Roman"/>
                <a:cs typeface="Times New Roman"/>
              </a:rPr>
              <a:t> case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tree?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33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the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worst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tree?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So, best case running time of BST operations  is O(log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1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526434"/>
            <a:ext cx="10515600" cy="1325563"/>
          </a:xfrm>
        </p:spPr>
        <p:txBody>
          <a:bodyPr/>
          <a:lstStyle/>
          <a:p>
            <a:pPr algn="ctr"/>
            <a:r>
              <a:rPr lang="en-MY" dirty="0" smtClean="0"/>
              <a:t>Q/A</a:t>
            </a: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3261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 Search Tree - Worst</a:t>
            </a:r>
            <a:r>
              <a:rPr spc="45" dirty="0"/>
              <a:t> </a:t>
            </a:r>
            <a:r>
              <a:rPr spc="-5" dirty="0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445326"/>
            <a:ext cx="9705109" cy="278473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spcBef>
                <a:spcPts val="49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Worst case running time 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O(N)</a:t>
            </a:r>
          </a:p>
          <a:p>
            <a:pPr marL="756285" marR="5080" lvl="1" indent="-286385">
              <a:lnSpc>
                <a:spcPts val="3020"/>
              </a:lnSpc>
              <a:spcBef>
                <a:spcPts val="72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dirty="0">
                <a:latin typeface="Times New Roman"/>
                <a:cs typeface="Times New Roman"/>
              </a:rPr>
              <a:t>happens </a:t>
            </a: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you Insert </a:t>
            </a:r>
            <a:r>
              <a:rPr sz="2800" spc="-5" dirty="0">
                <a:latin typeface="Times New Roman"/>
                <a:cs typeface="Times New Roman"/>
              </a:rPr>
              <a:t>elements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 ascending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order?</a:t>
            </a:r>
          </a:p>
          <a:p>
            <a:pPr marL="1155700" lvl="2" indent="-228600">
              <a:spcBef>
                <a:spcPts val="26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Insert: 2, 4, 6, 8, 10, 12 into 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BST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32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Problem: Lack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“balance”: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8600">
              <a:spcBef>
                <a:spcPts val="30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dirty="0">
                <a:latin typeface="Times New Roman"/>
                <a:cs typeface="Times New Roman"/>
              </a:rPr>
              <a:t>depths of left and right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subtree</a:t>
            </a:r>
          </a:p>
          <a:p>
            <a:pPr marL="756285" lvl="1" indent="-286385">
              <a:spcBef>
                <a:spcPts val="32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Unbalanced degenerate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3261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Balanced and unbalanced</a:t>
            </a:r>
            <a:r>
              <a:rPr spc="-10" dirty="0"/>
              <a:t> </a:t>
            </a:r>
            <a:r>
              <a:rPr spc="-5" dirty="0"/>
              <a:t>BST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0" y="20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20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23224" y="2080083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2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56170" y="27661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964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964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37878" y="27661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94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94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70371" y="352813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248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48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66024" y="352813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05725" y="2447925"/>
            <a:ext cx="742950" cy="361950"/>
          </a:xfrm>
          <a:custGeom>
            <a:avLst/>
            <a:gdLst/>
            <a:ahLst/>
            <a:cxnLst/>
            <a:rect l="l" t="t" r="r" b="b"/>
            <a:pathLst>
              <a:path w="742950" h="361950">
                <a:moveTo>
                  <a:pt x="742950" y="0"/>
                </a:moveTo>
                <a:lnTo>
                  <a:pt x="0" y="361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2525" y="2447925"/>
            <a:ext cx="590550" cy="361950"/>
          </a:xfrm>
          <a:custGeom>
            <a:avLst/>
            <a:gdLst/>
            <a:ahLst/>
            <a:cxnLst/>
            <a:rect l="l" t="t" r="r" b="b"/>
            <a:pathLst>
              <a:path w="590550" h="361950">
                <a:moveTo>
                  <a:pt x="0" y="0"/>
                </a:moveTo>
                <a:lnTo>
                  <a:pt x="590550" y="361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1" y="3133726"/>
            <a:ext cx="523875" cy="371475"/>
          </a:xfrm>
          <a:custGeom>
            <a:avLst/>
            <a:gdLst/>
            <a:ahLst/>
            <a:cxnLst/>
            <a:rect l="l" t="t" r="r" b="b"/>
            <a:pathLst>
              <a:path w="523875" h="371475">
                <a:moveTo>
                  <a:pt x="523875" y="0"/>
                </a:moveTo>
                <a:lnTo>
                  <a:pt x="0" y="3714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05726" y="3133726"/>
            <a:ext cx="447675" cy="371475"/>
          </a:xfrm>
          <a:custGeom>
            <a:avLst/>
            <a:gdLst/>
            <a:ahLst/>
            <a:cxnLst/>
            <a:rect l="l" t="t" r="r" b="b"/>
            <a:pathLst>
              <a:path w="447675" h="371475">
                <a:moveTo>
                  <a:pt x="0" y="0"/>
                </a:moveTo>
                <a:lnTo>
                  <a:pt x="447675" y="3714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1050" y="2051050"/>
            <a:ext cx="55753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55136" y="2080083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6970" y="43666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12589" y="26137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3189" y="37570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69789" y="31471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03770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70371" y="4976318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0335" y="41380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83535" y="48238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4989" y="48238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5135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74589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97404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93135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84134" y="4228339"/>
            <a:ext cx="2098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solidFill>
                  <a:srgbClr val="339933"/>
                </a:solidFill>
                <a:latin typeface="Arial"/>
                <a:cs typeface="Arial"/>
              </a:rPr>
              <a:t>Is this</a:t>
            </a:r>
            <a:r>
              <a:rPr sz="2000" i="1" spc="-11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9933"/>
                </a:solidFill>
                <a:latin typeface="Arial"/>
                <a:cs typeface="Arial"/>
              </a:rPr>
              <a:t>“balanced”?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7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AVL Trees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altLang="en-US" dirty="0"/>
              <a:t>Many algorithms exist for keeping </a:t>
            </a:r>
            <a:r>
              <a:rPr lang="en-MY" altLang="en-US" dirty="0" smtClean="0"/>
              <a:t>binary </a:t>
            </a:r>
            <a:r>
              <a:rPr lang="en-MY" altLang="en-US" dirty="0"/>
              <a:t>search trees balanced</a:t>
            </a:r>
          </a:p>
          <a:p>
            <a:r>
              <a:rPr lang="en-MY" altLang="en-US" dirty="0"/>
              <a:t>Adelson-</a:t>
            </a:r>
            <a:r>
              <a:rPr lang="en-MY" altLang="en-US" dirty="0" err="1"/>
              <a:t>Velskii</a:t>
            </a:r>
            <a:r>
              <a:rPr lang="en-MY" altLang="en-US" dirty="0"/>
              <a:t> and Landis (AVL) trees  (height-balanced trees</a:t>
            </a:r>
            <a:r>
              <a:rPr lang="en-MY" altLang="en-US" dirty="0" smtClean="0"/>
              <a:t>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AVL tree is a binary search tree</a:t>
            </a:r>
          </a:p>
          <a:p>
            <a:pPr eaLnBrk="1" hangingPunct="1"/>
            <a:r>
              <a:rPr lang="en-US" altLang="en-US" dirty="0" smtClean="0"/>
              <a:t>Whenever it becomes unbalanced</a:t>
            </a:r>
          </a:p>
          <a:p>
            <a:pPr lvl="1" eaLnBrk="1" hangingPunct="1"/>
            <a:r>
              <a:rPr lang="en-US" altLang="en-US" dirty="0" smtClean="0"/>
              <a:t>Rearranges its nodes to get a balanced binary search tree </a:t>
            </a:r>
          </a:p>
          <a:p>
            <a:pPr eaLnBrk="1" hangingPunct="1"/>
            <a:r>
              <a:rPr lang="en-US" altLang="en-US" dirty="0" smtClean="0"/>
              <a:t>Balance of a binary search tree upset when</a:t>
            </a:r>
          </a:p>
          <a:p>
            <a:pPr lvl="1" eaLnBrk="1" hangingPunct="1"/>
            <a:r>
              <a:rPr lang="en-US" altLang="en-US" dirty="0" smtClean="0"/>
              <a:t>Add a node</a:t>
            </a:r>
          </a:p>
          <a:p>
            <a:pPr lvl="1" eaLnBrk="1" hangingPunct="1"/>
            <a:r>
              <a:rPr lang="en-US" altLang="en-US" dirty="0" smtClean="0"/>
              <a:t>Remove a node</a:t>
            </a:r>
          </a:p>
          <a:p>
            <a:pPr eaLnBrk="1" hangingPunct="1"/>
            <a:r>
              <a:rPr lang="en-US" altLang="en-US" dirty="0" smtClean="0"/>
              <a:t>Thus during these operations, the AVL tree must rearrange nodes to maintain balance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3261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 Tree</a:t>
            </a:r>
            <a:r>
              <a:rPr spc="-75" dirty="0"/>
              <a:t> </a:t>
            </a:r>
            <a:r>
              <a:rPr spc="-10" dirty="0" err="1" smtClean="0"/>
              <a:t>i</a:t>
            </a:r>
            <a:r>
              <a:rPr lang="en-MY" spc="-10" dirty="0" smtClean="0"/>
              <a:t>s</a:t>
            </a:r>
            <a:endParaRPr spc="-1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8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lang="en-MY" dirty="0">
                <a:latin typeface="Times New Roman"/>
                <a:cs typeface="Times New Roman"/>
              </a:rPr>
              <a:t>Named after </a:t>
            </a:r>
            <a:r>
              <a:rPr lang="en-MY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MY" dirty="0">
                <a:latin typeface="Times New Roman"/>
                <a:cs typeface="Times New Roman"/>
              </a:rPr>
              <a:t>delson-</a:t>
            </a:r>
            <a:r>
              <a:rPr lang="en-MY" b="1" dirty="0" err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MY" dirty="0" err="1">
                <a:latin typeface="Times New Roman"/>
                <a:cs typeface="Times New Roman"/>
              </a:rPr>
              <a:t>elskii</a:t>
            </a:r>
            <a:r>
              <a:rPr lang="en-MY" dirty="0">
                <a:latin typeface="Times New Roman"/>
                <a:cs typeface="Times New Roman"/>
              </a:rPr>
              <a:t> </a:t>
            </a:r>
            <a:r>
              <a:rPr lang="en-MY" spc="5" dirty="0">
                <a:latin typeface="Times New Roman"/>
                <a:cs typeface="Times New Roman"/>
              </a:rPr>
              <a:t>and</a:t>
            </a:r>
            <a:r>
              <a:rPr lang="en-MY" spc="-130" dirty="0">
                <a:latin typeface="Times New Roman"/>
                <a:cs typeface="Times New Roman"/>
              </a:rPr>
              <a:t> </a:t>
            </a:r>
            <a:r>
              <a:rPr lang="en-MY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MY" dirty="0">
                <a:latin typeface="Times New Roman"/>
                <a:cs typeface="Times New Roman"/>
              </a:rPr>
              <a:t>andis</a:t>
            </a:r>
          </a:p>
          <a:p>
            <a:pPr marL="355600" marR="836930" indent="-342900"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lang="en-MY" dirty="0" smtClean="0">
                <a:latin typeface="Times New Roman"/>
                <a:cs typeface="Times New Roman"/>
              </a:rPr>
              <a:t>The </a:t>
            </a:r>
            <a:r>
              <a:rPr lang="en-MY" dirty="0">
                <a:latin typeface="Times New Roman"/>
                <a:cs typeface="Times New Roman"/>
              </a:rPr>
              <a:t>first dynamically balanced trees to</a:t>
            </a:r>
            <a:r>
              <a:rPr lang="en-MY" spc="-75" dirty="0">
                <a:latin typeface="Times New Roman"/>
                <a:cs typeface="Times New Roman"/>
              </a:rPr>
              <a:t> </a:t>
            </a:r>
            <a:r>
              <a:rPr lang="en-MY" dirty="0" smtClean="0">
                <a:latin typeface="Times New Roman"/>
                <a:cs typeface="Times New Roman"/>
              </a:rPr>
              <a:t>be propose</a:t>
            </a:r>
            <a:endParaRPr lang="en-MY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lang="en-MY" dirty="0" smtClean="0">
                <a:latin typeface="Times New Roman"/>
                <a:cs typeface="Times New Roman"/>
              </a:rPr>
              <a:t>Rule: binary </a:t>
            </a:r>
            <a:r>
              <a:rPr lang="en-MY" dirty="0">
                <a:latin typeface="Times New Roman"/>
                <a:cs typeface="Times New Roman"/>
              </a:rPr>
              <a:t>search tree with </a:t>
            </a:r>
            <a:r>
              <a:rPr lang="en-MY" b="1" dirty="0">
                <a:solidFill>
                  <a:srgbClr val="FF0000"/>
                </a:solidFill>
                <a:latin typeface="Times New Roman"/>
                <a:cs typeface="Times New Roman"/>
              </a:rPr>
              <a:t>balance condition </a:t>
            </a:r>
            <a:r>
              <a:rPr lang="en-MY" dirty="0">
                <a:latin typeface="Times New Roman"/>
                <a:cs typeface="Times New Roman"/>
              </a:rPr>
              <a:t>in  which the sub-trees of each node </a:t>
            </a:r>
            <a:r>
              <a:rPr lang="en-MY" spc="5" dirty="0">
                <a:latin typeface="Times New Roman"/>
                <a:cs typeface="Times New Roman"/>
              </a:rPr>
              <a:t>can </a:t>
            </a:r>
            <a:r>
              <a:rPr lang="en-MY" dirty="0">
                <a:latin typeface="Times New Roman"/>
                <a:cs typeface="Times New Roman"/>
              </a:rPr>
              <a:t>differ</a:t>
            </a:r>
            <a:r>
              <a:rPr lang="en-MY" spc="-12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by </a:t>
            </a:r>
            <a:r>
              <a:rPr lang="en-MY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at most 1</a:t>
            </a:r>
            <a:r>
              <a:rPr lang="en-MY" dirty="0">
                <a:latin typeface="Times New Roman"/>
                <a:cs typeface="Times New Roman"/>
              </a:rPr>
              <a:t> in their</a:t>
            </a:r>
            <a:r>
              <a:rPr lang="en-MY" spc="-60" dirty="0">
                <a:latin typeface="Times New Roman"/>
                <a:cs typeface="Times New Roman"/>
              </a:rPr>
              <a:t> </a:t>
            </a:r>
            <a:r>
              <a:rPr lang="en-MY" spc="5" dirty="0">
                <a:latin typeface="Times New Roman"/>
                <a:cs typeface="Times New Roman"/>
              </a:rPr>
              <a:t>height</a:t>
            </a:r>
            <a:endParaRPr lang="en-MY" dirty="0">
              <a:latin typeface="Times New Roman"/>
              <a:cs typeface="Times New Roman"/>
            </a:endParaRPr>
          </a:p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6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3198" y="365489"/>
            <a:ext cx="216852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</a:t>
            </a:r>
            <a:r>
              <a:rPr spc="-90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3195" y="1854455"/>
            <a:ext cx="2527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79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8845" y="261683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0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22195" y="33788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79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7541" y="33788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62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41776" y="261683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0801" y="2129155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4">
                <a:moveTo>
                  <a:pt x="26936" y="380873"/>
                </a:moveTo>
                <a:lnTo>
                  <a:pt x="0" y="461645"/>
                </a:lnTo>
                <a:lnTo>
                  <a:pt x="80822" y="434721"/>
                </a:lnTo>
                <a:lnTo>
                  <a:pt x="67351" y="421259"/>
                </a:lnTo>
                <a:lnTo>
                  <a:pt x="49390" y="421259"/>
                </a:lnTo>
                <a:lnTo>
                  <a:pt x="40411" y="412242"/>
                </a:lnTo>
                <a:lnTo>
                  <a:pt x="49367" y="403288"/>
                </a:lnTo>
                <a:lnTo>
                  <a:pt x="26936" y="380873"/>
                </a:lnTo>
                <a:close/>
              </a:path>
              <a:path w="461644" h="461644">
                <a:moveTo>
                  <a:pt x="49367" y="403288"/>
                </a:moveTo>
                <a:lnTo>
                  <a:pt x="40411" y="412242"/>
                </a:lnTo>
                <a:lnTo>
                  <a:pt x="49390" y="421259"/>
                </a:lnTo>
                <a:lnTo>
                  <a:pt x="58366" y="412280"/>
                </a:lnTo>
                <a:lnTo>
                  <a:pt x="49367" y="403288"/>
                </a:lnTo>
                <a:close/>
              </a:path>
              <a:path w="461644" h="461644">
                <a:moveTo>
                  <a:pt x="58366" y="412280"/>
                </a:moveTo>
                <a:lnTo>
                  <a:pt x="49390" y="421259"/>
                </a:lnTo>
                <a:lnTo>
                  <a:pt x="67351" y="421259"/>
                </a:lnTo>
                <a:lnTo>
                  <a:pt x="58366" y="412280"/>
                </a:lnTo>
                <a:close/>
              </a:path>
              <a:path w="461644" h="461644">
                <a:moveTo>
                  <a:pt x="452755" y="0"/>
                </a:moveTo>
                <a:lnTo>
                  <a:pt x="49367" y="403288"/>
                </a:lnTo>
                <a:lnTo>
                  <a:pt x="58366" y="412280"/>
                </a:lnTo>
                <a:lnTo>
                  <a:pt x="461644" y="8890"/>
                </a:lnTo>
                <a:lnTo>
                  <a:pt x="452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3601" y="3044445"/>
            <a:ext cx="157683" cy="232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5720" y="2967989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82879" y="251460"/>
                </a:moveTo>
                <a:lnTo>
                  <a:pt x="157480" y="270510"/>
                </a:lnTo>
                <a:lnTo>
                  <a:pt x="233680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60"/>
                </a:lnTo>
                <a:close/>
              </a:path>
              <a:path w="233680" h="308610">
                <a:moveTo>
                  <a:pt x="193040" y="243839"/>
                </a:moveTo>
                <a:lnTo>
                  <a:pt x="182879" y="251460"/>
                </a:lnTo>
                <a:lnTo>
                  <a:pt x="190500" y="261620"/>
                </a:lnTo>
                <a:lnTo>
                  <a:pt x="200660" y="254000"/>
                </a:lnTo>
                <a:lnTo>
                  <a:pt x="193040" y="243839"/>
                </a:lnTo>
                <a:close/>
              </a:path>
              <a:path w="233680" h="308610">
                <a:moveTo>
                  <a:pt x="218440" y="224789"/>
                </a:moveTo>
                <a:lnTo>
                  <a:pt x="193040" y="243839"/>
                </a:lnTo>
                <a:lnTo>
                  <a:pt x="200660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40" y="224789"/>
                </a:lnTo>
                <a:close/>
              </a:path>
              <a:path w="233680" h="308610">
                <a:moveTo>
                  <a:pt x="10160" y="0"/>
                </a:moveTo>
                <a:lnTo>
                  <a:pt x="0" y="7620"/>
                </a:lnTo>
                <a:lnTo>
                  <a:pt x="182879" y="251460"/>
                </a:lnTo>
                <a:lnTo>
                  <a:pt x="193040" y="24383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6193" y="2053717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4" h="537210">
                <a:moveTo>
                  <a:pt x="336761" y="478707"/>
                </a:moveTo>
                <a:lnTo>
                  <a:pt x="310895" y="497205"/>
                </a:lnTo>
                <a:lnTo>
                  <a:pt x="386206" y="537083"/>
                </a:lnTo>
                <a:lnTo>
                  <a:pt x="378604" y="489077"/>
                </a:lnTo>
                <a:lnTo>
                  <a:pt x="344169" y="489077"/>
                </a:lnTo>
                <a:lnTo>
                  <a:pt x="336761" y="478707"/>
                </a:lnTo>
                <a:close/>
              </a:path>
              <a:path w="386714" h="537210">
                <a:moveTo>
                  <a:pt x="347054" y="471345"/>
                </a:moveTo>
                <a:lnTo>
                  <a:pt x="336761" y="478707"/>
                </a:lnTo>
                <a:lnTo>
                  <a:pt x="344169" y="489077"/>
                </a:lnTo>
                <a:lnTo>
                  <a:pt x="354456" y="481711"/>
                </a:lnTo>
                <a:lnTo>
                  <a:pt x="347054" y="471345"/>
                </a:lnTo>
                <a:close/>
              </a:path>
              <a:path w="386714" h="537210">
                <a:moveTo>
                  <a:pt x="372871" y="452882"/>
                </a:moveTo>
                <a:lnTo>
                  <a:pt x="347054" y="471345"/>
                </a:lnTo>
                <a:lnTo>
                  <a:pt x="354456" y="481711"/>
                </a:lnTo>
                <a:lnTo>
                  <a:pt x="344169" y="489077"/>
                </a:lnTo>
                <a:lnTo>
                  <a:pt x="378604" y="489077"/>
                </a:lnTo>
                <a:lnTo>
                  <a:pt x="372871" y="452882"/>
                </a:lnTo>
                <a:close/>
              </a:path>
              <a:path w="386714" h="537210">
                <a:moveTo>
                  <a:pt x="10413" y="0"/>
                </a:moveTo>
                <a:lnTo>
                  <a:pt x="0" y="7366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82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14410" y="193065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438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00010" y="2693036"/>
            <a:ext cx="2527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298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86264" y="345498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628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19009" y="345498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964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452865" y="269303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01001" y="2205355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5" h="461644">
                <a:moveTo>
                  <a:pt x="26924" y="380873"/>
                </a:moveTo>
                <a:lnTo>
                  <a:pt x="0" y="461645"/>
                </a:lnTo>
                <a:lnTo>
                  <a:pt x="80772" y="434721"/>
                </a:lnTo>
                <a:lnTo>
                  <a:pt x="67309" y="421259"/>
                </a:lnTo>
                <a:lnTo>
                  <a:pt x="49402" y="421259"/>
                </a:lnTo>
                <a:lnTo>
                  <a:pt x="40385" y="412242"/>
                </a:lnTo>
                <a:lnTo>
                  <a:pt x="49340" y="403289"/>
                </a:lnTo>
                <a:lnTo>
                  <a:pt x="26924" y="380873"/>
                </a:lnTo>
                <a:close/>
              </a:path>
              <a:path w="461645" h="461644">
                <a:moveTo>
                  <a:pt x="49340" y="403289"/>
                </a:moveTo>
                <a:lnTo>
                  <a:pt x="40385" y="412242"/>
                </a:lnTo>
                <a:lnTo>
                  <a:pt x="49402" y="421259"/>
                </a:lnTo>
                <a:lnTo>
                  <a:pt x="58355" y="412304"/>
                </a:lnTo>
                <a:lnTo>
                  <a:pt x="49340" y="403289"/>
                </a:lnTo>
                <a:close/>
              </a:path>
              <a:path w="461645" h="461644">
                <a:moveTo>
                  <a:pt x="58355" y="412304"/>
                </a:moveTo>
                <a:lnTo>
                  <a:pt x="49402" y="421259"/>
                </a:lnTo>
                <a:lnTo>
                  <a:pt x="67309" y="421259"/>
                </a:lnTo>
                <a:lnTo>
                  <a:pt x="58355" y="412304"/>
                </a:lnTo>
                <a:close/>
              </a:path>
              <a:path w="461645" h="461644">
                <a:moveTo>
                  <a:pt x="452754" y="0"/>
                </a:moveTo>
                <a:lnTo>
                  <a:pt x="49340" y="403289"/>
                </a:lnTo>
                <a:lnTo>
                  <a:pt x="58355" y="412304"/>
                </a:lnTo>
                <a:lnTo>
                  <a:pt x="461645" y="8890"/>
                </a:lnTo>
                <a:lnTo>
                  <a:pt x="452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43800" y="3120645"/>
            <a:ext cx="157734" cy="232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48520" y="3044189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182879" y="251460"/>
                </a:moveTo>
                <a:lnTo>
                  <a:pt x="157479" y="270510"/>
                </a:lnTo>
                <a:lnTo>
                  <a:pt x="233679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60"/>
                </a:lnTo>
                <a:close/>
              </a:path>
              <a:path w="233679" h="308610">
                <a:moveTo>
                  <a:pt x="193039" y="243839"/>
                </a:moveTo>
                <a:lnTo>
                  <a:pt x="182879" y="251460"/>
                </a:lnTo>
                <a:lnTo>
                  <a:pt x="190500" y="261620"/>
                </a:lnTo>
                <a:lnTo>
                  <a:pt x="200659" y="254000"/>
                </a:lnTo>
                <a:lnTo>
                  <a:pt x="193039" y="243839"/>
                </a:lnTo>
                <a:close/>
              </a:path>
              <a:path w="233679" h="308610">
                <a:moveTo>
                  <a:pt x="218439" y="224789"/>
                </a:moveTo>
                <a:lnTo>
                  <a:pt x="193039" y="243839"/>
                </a:lnTo>
                <a:lnTo>
                  <a:pt x="200659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39" y="224789"/>
                </a:lnTo>
                <a:close/>
              </a:path>
              <a:path w="233679" h="308610">
                <a:moveTo>
                  <a:pt x="10159" y="0"/>
                </a:moveTo>
                <a:lnTo>
                  <a:pt x="0" y="7620"/>
                </a:lnTo>
                <a:lnTo>
                  <a:pt x="182879" y="251460"/>
                </a:lnTo>
                <a:lnTo>
                  <a:pt x="193039" y="243839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86394" y="2129917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5" h="537210">
                <a:moveTo>
                  <a:pt x="336761" y="478707"/>
                </a:moveTo>
                <a:lnTo>
                  <a:pt x="310896" y="497205"/>
                </a:lnTo>
                <a:lnTo>
                  <a:pt x="386206" y="537083"/>
                </a:lnTo>
                <a:lnTo>
                  <a:pt x="378604" y="489077"/>
                </a:lnTo>
                <a:lnTo>
                  <a:pt x="344170" y="489077"/>
                </a:lnTo>
                <a:lnTo>
                  <a:pt x="336761" y="478707"/>
                </a:lnTo>
                <a:close/>
              </a:path>
              <a:path w="386715" h="537210">
                <a:moveTo>
                  <a:pt x="347054" y="471345"/>
                </a:moveTo>
                <a:lnTo>
                  <a:pt x="336761" y="478707"/>
                </a:lnTo>
                <a:lnTo>
                  <a:pt x="344170" y="489077"/>
                </a:lnTo>
                <a:lnTo>
                  <a:pt x="354456" y="481711"/>
                </a:lnTo>
                <a:lnTo>
                  <a:pt x="347054" y="471345"/>
                </a:lnTo>
                <a:close/>
              </a:path>
              <a:path w="386715" h="537210">
                <a:moveTo>
                  <a:pt x="372872" y="452882"/>
                </a:moveTo>
                <a:lnTo>
                  <a:pt x="347054" y="471345"/>
                </a:lnTo>
                <a:lnTo>
                  <a:pt x="354456" y="481711"/>
                </a:lnTo>
                <a:lnTo>
                  <a:pt x="344170" y="489077"/>
                </a:lnTo>
                <a:lnTo>
                  <a:pt x="378604" y="489077"/>
                </a:lnTo>
                <a:lnTo>
                  <a:pt x="372872" y="452882"/>
                </a:lnTo>
                <a:close/>
              </a:path>
              <a:path w="386715" h="537210">
                <a:moveTo>
                  <a:pt x="10413" y="0"/>
                </a:moveTo>
                <a:lnTo>
                  <a:pt x="0" y="7366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26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18429" y="3988690"/>
            <a:ext cx="2527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482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03776" y="4750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81600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37176" y="5513020"/>
            <a:ext cx="2527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67200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22776" y="551302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008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56629" y="4750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05401" y="4262755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5" h="461645">
                <a:moveTo>
                  <a:pt x="26924" y="380873"/>
                </a:moveTo>
                <a:lnTo>
                  <a:pt x="0" y="461645"/>
                </a:lnTo>
                <a:lnTo>
                  <a:pt x="80772" y="434721"/>
                </a:lnTo>
                <a:lnTo>
                  <a:pt x="67310" y="421259"/>
                </a:lnTo>
                <a:lnTo>
                  <a:pt x="49402" y="421259"/>
                </a:lnTo>
                <a:lnTo>
                  <a:pt x="40386" y="412242"/>
                </a:lnTo>
                <a:lnTo>
                  <a:pt x="49340" y="403289"/>
                </a:lnTo>
                <a:lnTo>
                  <a:pt x="26924" y="380873"/>
                </a:lnTo>
                <a:close/>
              </a:path>
              <a:path w="461645" h="461645">
                <a:moveTo>
                  <a:pt x="49340" y="403289"/>
                </a:moveTo>
                <a:lnTo>
                  <a:pt x="40386" y="412242"/>
                </a:lnTo>
                <a:lnTo>
                  <a:pt x="49402" y="421259"/>
                </a:lnTo>
                <a:lnTo>
                  <a:pt x="58355" y="412304"/>
                </a:lnTo>
                <a:lnTo>
                  <a:pt x="49340" y="403289"/>
                </a:lnTo>
                <a:close/>
              </a:path>
              <a:path w="461645" h="461645">
                <a:moveTo>
                  <a:pt x="58355" y="412304"/>
                </a:moveTo>
                <a:lnTo>
                  <a:pt x="49402" y="421259"/>
                </a:lnTo>
                <a:lnTo>
                  <a:pt x="67310" y="421259"/>
                </a:lnTo>
                <a:lnTo>
                  <a:pt x="58355" y="412304"/>
                </a:lnTo>
                <a:close/>
              </a:path>
              <a:path w="461645" h="461645">
                <a:moveTo>
                  <a:pt x="452754" y="0"/>
                </a:moveTo>
                <a:lnTo>
                  <a:pt x="49340" y="403289"/>
                </a:lnTo>
                <a:lnTo>
                  <a:pt x="58355" y="412304"/>
                </a:lnTo>
                <a:lnTo>
                  <a:pt x="461645" y="8890"/>
                </a:lnTo>
                <a:lnTo>
                  <a:pt x="452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48200" y="5178044"/>
            <a:ext cx="157734" cy="232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0321" y="5101590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182879" y="251459"/>
                </a:moveTo>
                <a:lnTo>
                  <a:pt x="157479" y="270510"/>
                </a:lnTo>
                <a:lnTo>
                  <a:pt x="233679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59"/>
                </a:lnTo>
                <a:close/>
              </a:path>
              <a:path w="233679" h="308610">
                <a:moveTo>
                  <a:pt x="193039" y="243840"/>
                </a:moveTo>
                <a:lnTo>
                  <a:pt x="182879" y="251459"/>
                </a:lnTo>
                <a:lnTo>
                  <a:pt x="190500" y="261620"/>
                </a:lnTo>
                <a:lnTo>
                  <a:pt x="200659" y="254000"/>
                </a:lnTo>
                <a:lnTo>
                  <a:pt x="193039" y="243840"/>
                </a:lnTo>
                <a:close/>
              </a:path>
              <a:path w="233679" h="308610">
                <a:moveTo>
                  <a:pt x="218439" y="224790"/>
                </a:moveTo>
                <a:lnTo>
                  <a:pt x="193039" y="243840"/>
                </a:lnTo>
                <a:lnTo>
                  <a:pt x="200659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39" y="224790"/>
                </a:lnTo>
                <a:close/>
              </a:path>
              <a:path w="233679" h="308610">
                <a:moveTo>
                  <a:pt x="10159" y="0"/>
                </a:moveTo>
                <a:lnTo>
                  <a:pt x="0" y="7620"/>
                </a:lnTo>
                <a:lnTo>
                  <a:pt x="182879" y="251459"/>
                </a:lnTo>
                <a:lnTo>
                  <a:pt x="193039" y="24384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0793" y="4187316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4" h="537210">
                <a:moveTo>
                  <a:pt x="336761" y="478707"/>
                </a:moveTo>
                <a:lnTo>
                  <a:pt x="310896" y="497204"/>
                </a:lnTo>
                <a:lnTo>
                  <a:pt x="386207" y="537082"/>
                </a:lnTo>
                <a:lnTo>
                  <a:pt x="378604" y="489076"/>
                </a:lnTo>
                <a:lnTo>
                  <a:pt x="344170" y="489076"/>
                </a:lnTo>
                <a:lnTo>
                  <a:pt x="336761" y="478707"/>
                </a:lnTo>
                <a:close/>
              </a:path>
              <a:path w="386714" h="537210">
                <a:moveTo>
                  <a:pt x="347054" y="471345"/>
                </a:moveTo>
                <a:lnTo>
                  <a:pt x="336761" y="478707"/>
                </a:lnTo>
                <a:lnTo>
                  <a:pt x="344170" y="489076"/>
                </a:lnTo>
                <a:lnTo>
                  <a:pt x="354457" y="481710"/>
                </a:lnTo>
                <a:lnTo>
                  <a:pt x="347054" y="471345"/>
                </a:lnTo>
                <a:close/>
              </a:path>
              <a:path w="386714" h="537210">
                <a:moveTo>
                  <a:pt x="372872" y="452881"/>
                </a:moveTo>
                <a:lnTo>
                  <a:pt x="347054" y="471345"/>
                </a:lnTo>
                <a:lnTo>
                  <a:pt x="354457" y="481710"/>
                </a:lnTo>
                <a:lnTo>
                  <a:pt x="344170" y="489076"/>
                </a:lnTo>
                <a:lnTo>
                  <a:pt x="378604" y="489076"/>
                </a:lnTo>
                <a:lnTo>
                  <a:pt x="372872" y="452881"/>
                </a:lnTo>
                <a:close/>
              </a:path>
              <a:path w="386714" h="537210">
                <a:moveTo>
                  <a:pt x="10414" y="0"/>
                </a:moveTo>
                <a:lnTo>
                  <a:pt x="0" y="7365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65045" y="3912490"/>
            <a:ext cx="1113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i="1" spc="-45" dirty="0">
                <a:latin typeface="Arial"/>
                <a:cs typeface="Arial"/>
              </a:rPr>
              <a:t>AVL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4810" y="4064890"/>
            <a:ext cx="1113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i="1" spc="-45" dirty="0">
                <a:latin typeface="Arial"/>
                <a:cs typeface="Arial"/>
              </a:rPr>
              <a:t>AVL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24400" y="6096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60"/>
                </a:lnTo>
                <a:lnTo>
                  <a:pt x="16682" y="173639"/>
                </a:lnTo>
                <a:lnTo>
                  <a:pt x="36406" y="132091"/>
                </a:lnTo>
                <a:lnTo>
                  <a:pt x="62716" y="94868"/>
                </a:lnTo>
                <a:lnTo>
                  <a:pt x="94858" y="62724"/>
                </a:lnTo>
                <a:lnTo>
                  <a:pt x="132079" y="36412"/>
                </a:lnTo>
                <a:lnTo>
                  <a:pt x="173629" y="16685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5"/>
                </a:lnTo>
                <a:lnTo>
                  <a:pt x="401319" y="36412"/>
                </a:lnTo>
                <a:lnTo>
                  <a:pt x="438541" y="62724"/>
                </a:lnTo>
                <a:lnTo>
                  <a:pt x="470683" y="94868"/>
                </a:lnTo>
                <a:lnTo>
                  <a:pt x="496993" y="132091"/>
                </a:lnTo>
                <a:lnTo>
                  <a:pt x="516717" y="173639"/>
                </a:lnTo>
                <a:lnTo>
                  <a:pt x="529103" y="218760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79976" y="619882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05400" y="5863882"/>
            <a:ext cx="157734" cy="23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870828" y="6198820"/>
            <a:ext cx="1963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Not an </a:t>
            </a:r>
            <a:r>
              <a:rPr sz="2000" b="1" i="1" spc="-45" dirty="0">
                <a:latin typeface="Arial"/>
                <a:cs typeface="Arial"/>
              </a:rPr>
              <a:t>AVL</a:t>
            </a:r>
            <a:r>
              <a:rPr sz="2000" b="1" i="1" spc="-24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62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3261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 of a balanced</a:t>
            </a:r>
            <a:r>
              <a:rPr spc="60" dirty="0"/>
              <a:t> </a:t>
            </a:r>
            <a:r>
              <a:rPr spc="-5" dirty="0"/>
              <a:t>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8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lang="en-MY" dirty="0">
                <a:latin typeface="Times New Roman"/>
                <a:cs typeface="Times New Roman"/>
              </a:rPr>
              <a:t>Ensure the depth = O(log</a:t>
            </a:r>
            <a:r>
              <a:rPr lang="en-MY" spc="-75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N)</a:t>
            </a:r>
          </a:p>
          <a:p>
            <a:pPr marL="355600" marR="380365" indent="-342900"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lang="en-MY" dirty="0">
                <a:latin typeface="Times New Roman"/>
                <a:cs typeface="Times New Roman"/>
              </a:rPr>
              <a:t>Take O(log N) time for searching,</a:t>
            </a:r>
            <a:r>
              <a:rPr lang="en-MY" spc="-6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insertion,  </a:t>
            </a:r>
            <a:r>
              <a:rPr lang="en-MY" spc="5" dirty="0">
                <a:latin typeface="Times New Roman"/>
                <a:cs typeface="Times New Roman"/>
              </a:rPr>
              <a:t>and</a:t>
            </a:r>
            <a:r>
              <a:rPr lang="en-MY" spc="-3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deletion</a:t>
            </a:r>
          </a:p>
          <a:p>
            <a:pPr marL="355600" marR="5080" indent="-342900"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lang="en-MY" dirty="0">
                <a:latin typeface="Times New Roman"/>
                <a:cs typeface="Times New Roman"/>
              </a:rPr>
              <a:t>Every node must have left &amp; right sub-trees</a:t>
            </a:r>
            <a:r>
              <a:rPr lang="en-MY" spc="-130" dirty="0">
                <a:latin typeface="Times New Roman"/>
                <a:cs typeface="Times New Roman"/>
              </a:rPr>
              <a:t> </a:t>
            </a:r>
            <a:r>
              <a:rPr lang="en-MY" dirty="0">
                <a:latin typeface="Times New Roman"/>
                <a:cs typeface="Times New Roman"/>
              </a:rPr>
              <a:t>of  the same</a:t>
            </a:r>
            <a:r>
              <a:rPr lang="en-MY" spc="-30" dirty="0">
                <a:latin typeface="Times New Roman"/>
                <a:cs typeface="Times New Roman"/>
              </a:rPr>
              <a:t> </a:t>
            </a:r>
            <a:r>
              <a:rPr lang="en-MY" spc="5" dirty="0">
                <a:latin typeface="Times New Roman"/>
                <a:cs typeface="Times New Roman"/>
              </a:rPr>
              <a:t>height</a:t>
            </a:r>
            <a:endParaRPr lang="en-MY" dirty="0">
              <a:latin typeface="Times New Roman"/>
              <a:cs typeface="Times New Roman"/>
            </a:endParaRPr>
          </a:p>
          <a:p>
            <a:endParaRPr lang="en-MY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SOF105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4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921</Words>
  <Application>Microsoft Office PowerPoint</Application>
  <PresentationFormat>Widescreen</PresentationFormat>
  <Paragraphs>190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Balanced Search Trees</vt:lpstr>
      <vt:lpstr>Balanced binary tree</vt:lpstr>
      <vt:lpstr>Binary Search Tree - Best Time</vt:lpstr>
      <vt:lpstr>Binary Search Tree - Worst Time</vt:lpstr>
      <vt:lpstr>Balanced and unbalanced BST</vt:lpstr>
      <vt:lpstr>AVL Trees</vt:lpstr>
      <vt:lpstr>AVL Tree is</vt:lpstr>
      <vt:lpstr>AVL Tree</vt:lpstr>
      <vt:lpstr>Definition of a balanced tree</vt:lpstr>
      <vt:lpstr>AVL Trees</vt:lpstr>
      <vt:lpstr>AVL Trees</vt:lpstr>
      <vt:lpstr>Single Rotations</vt:lpstr>
      <vt:lpstr>Single Rotations</vt:lpstr>
      <vt:lpstr>Single Rotations</vt:lpstr>
      <vt:lpstr>Single Rotations</vt:lpstr>
      <vt:lpstr>Double Rotations</vt:lpstr>
      <vt:lpstr>Double Rotations</vt:lpstr>
      <vt:lpstr>Double Rotations</vt:lpstr>
      <vt:lpstr>Double Rotations</vt:lpstr>
      <vt:lpstr>Double Rotations</vt:lpstr>
      <vt:lpstr>Double Rotations</vt:lpstr>
      <vt:lpstr>Double Rotations</vt:lpstr>
      <vt:lpstr>Double Rotations</vt:lpstr>
      <vt:lpstr>Double Rotations</vt:lpstr>
      <vt:lpstr>Double Rotations</vt:lpstr>
      <vt:lpstr>AVL Trees</vt:lpstr>
      <vt:lpstr>Prctice-1</vt:lpstr>
      <vt:lpstr>Practice-2</vt:lpstr>
      <vt:lpstr>Practice-3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CSS3344  Computer Architecture</dc:title>
  <dc:creator>Simon Lau Boung Yew</dc:creator>
  <cp:lastModifiedBy>Office</cp:lastModifiedBy>
  <cp:revision>181</cp:revision>
  <dcterms:created xsi:type="dcterms:W3CDTF">2017-03-01T00:57:25Z</dcterms:created>
  <dcterms:modified xsi:type="dcterms:W3CDTF">2019-11-28T03:19:01Z</dcterms:modified>
</cp:coreProperties>
</file>