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11"/>
  </p:notesMasterIdLst>
  <p:sldIdLst>
    <p:sldId id="278" r:id="rId2"/>
    <p:sldId id="256" r:id="rId3"/>
    <p:sldId id="259" r:id="rId4"/>
    <p:sldId id="276" r:id="rId5"/>
    <p:sldId id="261" r:id="rId6"/>
    <p:sldId id="262" r:id="rId7"/>
    <p:sldId id="277" r:id="rId8"/>
    <p:sldId id="265" r:id="rId9"/>
    <p:sldId id="260" r:id="rId10"/>
  </p:sldIdLst>
  <p:sldSz cx="12801600" cy="9601200" type="A3"/>
  <p:notesSz cx="6797675" cy="9926638"/>
  <p:defaultTextStyle>
    <a:defPPr>
      <a:defRPr lang="ja-JP"/>
    </a:defPPr>
    <a:lvl1pPr marL="0" algn="l" defTabSz="1280025" rtl="0" eaLnBrk="1" latinLnBrk="0" hangingPunct="1">
      <a:defRPr kumimoji="1" sz="2520" kern="1200">
        <a:solidFill>
          <a:schemeClr val="tx1"/>
        </a:solidFill>
        <a:latin typeface="+mn-lt"/>
        <a:ea typeface="+mn-ea"/>
        <a:cs typeface="+mn-cs"/>
      </a:defRPr>
    </a:lvl1pPr>
    <a:lvl2pPr marL="640013" algn="l" defTabSz="1280025" rtl="0" eaLnBrk="1" latinLnBrk="0" hangingPunct="1">
      <a:defRPr kumimoji="1" sz="2520" kern="1200">
        <a:solidFill>
          <a:schemeClr val="tx1"/>
        </a:solidFill>
        <a:latin typeface="+mn-lt"/>
        <a:ea typeface="+mn-ea"/>
        <a:cs typeface="+mn-cs"/>
      </a:defRPr>
    </a:lvl2pPr>
    <a:lvl3pPr marL="1280025" algn="l" defTabSz="1280025" rtl="0" eaLnBrk="1" latinLnBrk="0" hangingPunct="1">
      <a:defRPr kumimoji="1" sz="2520" kern="1200">
        <a:solidFill>
          <a:schemeClr val="tx1"/>
        </a:solidFill>
        <a:latin typeface="+mn-lt"/>
        <a:ea typeface="+mn-ea"/>
        <a:cs typeface="+mn-cs"/>
      </a:defRPr>
    </a:lvl3pPr>
    <a:lvl4pPr marL="1920038" algn="l" defTabSz="1280025" rtl="0" eaLnBrk="1" latinLnBrk="0" hangingPunct="1">
      <a:defRPr kumimoji="1" sz="2520" kern="1200">
        <a:solidFill>
          <a:schemeClr val="tx1"/>
        </a:solidFill>
        <a:latin typeface="+mn-lt"/>
        <a:ea typeface="+mn-ea"/>
        <a:cs typeface="+mn-cs"/>
      </a:defRPr>
    </a:lvl4pPr>
    <a:lvl5pPr marL="2560050" algn="l" defTabSz="1280025" rtl="0" eaLnBrk="1" latinLnBrk="0" hangingPunct="1">
      <a:defRPr kumimoji="1" sz="2520" kern="1200">
        <a:solidFill>
          <a:schemeClr val="tx1"/>
        </a:solidFill>
        <a:latin typeface="+mn-lt"/>
        <a:ea typeface="+mn-ea"/>
        <a:cs typeface="+mn-cs"/>
      </a:defRPr>
    </a:lvl5pPr>
    <a:lvl6pPr marL="3200064" algn="l" defTabSz="1280025" rtl="0" eaLnBrk="1" latinLnBrk="0" hangingPunct="1">
      <a:defRPr kumimoji="1" sz="2520" kern="1200">
        <a:solidFill>
          <a:schemeClr val="tx1"/>
        </a:solidFill>
        <a:latin typeface="+mn-lt"/>
        <a:ea typeface="+mn-ea"/>
        <a:cs typeface="+mn-cs"/>
      </a:defRPr>
    </a:lvl6pPr>
    <a:lvl7pPr marL="3840076" algn="l" defTabSz="1280025" rtl="0" eaLnBrk="1" latinLnBrk="0" hangingPunct="1">
      <a:defRPr kumimoji="1" sz="2520" kern="1200">
        <a:solidFill>
          <a:schemeClr val="tx1"/>
        </a:solidFill>
        <a:latin typeface="+mn-lt"/>
        <a:ea typeface="+mn-ea"/>
        <a:cs typeface="+mn-cs"/>
      </a:defRPr>
    </a:lvl7pPr>
    <a:lvl8pPr marL="4480089" algn="l" defTabSz="1280025" rtl="0" eaLnBrk="1" latinLnBrk="0" hangingPunct="1">
      <a:defRPr kumimoji="1" sz="2520" kern="1200">
        <a:solidFill>
          <a:schemeClr val="tx1"/>
        </a:solidFill>
        <a:latin typeface="+mn-lt"/>
        <a:ea typeface="+mn-ea"/>
        <a:cs typeface="+mn-cs"/>
      </a:defRPr>
    </a:lvl8pPr>
    <a:lvl9pPr marL="5120101" algn="l" defTabSz="1280025" rtl="0" eaLnBrk="1" latinLnBrk="0" hangingPunct="1">
      <a:defRPr kumimoji="1"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7"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FF2600"/>
    <a:srgbClr val="FF6E55"/>
    <a:srgbClr val="FF9300"/>
    <a:srgbClr val="0096FF"/>
    <a:srgbClr val="DAF5FF"/>
    <a:srgbClr val="C1EDFF"/>
    <a:srgbClr val="7FCBFF"/>
    <a:srgbClr val="FFC97F"/>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6424" autoAdjust="0"/>
  </p:normalViewPr>
  <p:slideViewPr>
    <p:cSldViewPr>
      <p:cViewPr varScale="1">
        <p:scale>
          <a:sx n="81" d="100"/>
          <a:sy n="81" d="100"/>
        </p:scale>
        <p:origin x="1506" y="78"/>
      </p:cViewPr>
      <p:guideLst>
        <p:guide orient="horz" pos="547"/>
        <p:guide pos="4032"/>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448" cy="496253"/>
          </a:xfrm>
          <a:prstGeom prst="rect">
            <a:avLst/>
          </a:prstGeom>
        </p:spPr>
        <p:txBody>
          <a:bodyPr vert="horz" lIns="91312" tIns="45656" rIns="91312" bIns="4565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643" y="0"/>
            <a:ext cx="2945448" cy="496253"/>
          </a:xfrm>
          <a:prstGeom prst="rect">
            <a:avLst/>
          </a:prstGeom>
        </p:spPr>
        <p:txBody>
          <a:bodyPr vert="horz" lIns="91312" tIns="45656" rIns="91312" bIns="45656" rtlCol="0"/>
          <a:lstStyle>
            <a:lvl1pPr algn="r">
              <a:defRPr sz="1200"/>
            </a:lvl1pPr>
          </a:lstStyle>
          <a:p>
            <a:fld id="{E61AFE65-F438-4156-B775-780D2CEE2F98}" type="datetimeFigureOut">
              <a:rPr kumimoji="1" lang="ja-JP" altLang="en-US" smtClean="0"/>
              <a:pPr/>
              <a:t>2018/12/24</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1100"/>
          </a:xfrm>
          <a:prstGeom prst="rect">
            <a:avLst/>
          </a:prstGeom>
          <a:noFill/>
          <a:ln w="12700">
            <a:solidFill>
              <a:prstClr val="black"/>
            </a:solidFill>
          </a:ln>
        </p:spPr>
        <p:txBody>
          <a:bodyPr vert="horz" lIns="91312" tIns="45656" rIns="91312" bIns="45656" rtlCol="0" anchor="ctr"/>
          <a:lstStyle/>
          <a:p>
            <a:endParaRPr lang="ja-JP" altLang="en-US"/>
          </a:p>
        </p:txBody>
      </p:sp>
      <p:sp>
        <p:nvSpPr>
          <p:cNvPr id="5" name="ノート プレースホルダー 4"/>
          <p:cNvSpPr>
            <a:spLocks noGrp="1"/>
          </p:cNvSpPr>
          <p:nvPr>
            <p:ph type="body" sz="quarter" idx="3"/>
          </p:nvPr>
        </p:nvSpPr>
        <p:spPr>
          <a:xfrm>
            <a:off x="680085" y="4715192"/>
            <a:ext cx="5437506" cy="4466274"/>
          </a:xfrm>
          <a:prstGeom prst="rect">
            <a:avLst/>
          </a:prstGeom>
        </p:spPr>
        <p:txBody>
          <a:bodyPr vert="horz" lIns="91312" tIns="45656" rIns="91312" bIns="4565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800"/>
            <a:ext cx="2945448" cy="496252"/>
          </a:xfrm>
          <a:prstGeom prst="rect">
            <a:avLst/>
          </a:prstGeom>
        </p:spPr>
        <p:txBody>
          <a:bodyPr vert="horz" lIns="91312" tIns="45656" rIns="91312" bIns="4565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643" y="9428800"/>
            <a:ext cx="2945448" cy="496252"/>
          </a:xfrm>
          <a:prstGeom prst="rect">
            <a:avLst/>
          </a:prstGeom>
        </p:spPr>
        <p:txBody>
          <a:bodyPr vert="horz" lIns="91312" tIns="45656" rIns="91312" bIns="45656" rtlCol="0" anchor="b"/>
          <a:lstStyle>
            <a:lvl1pPr algn="r">
              <a:defRPr sz="1200"/>
            </a:lvl1pPr>
          </a:lstStyle>
          <a:p>
            <a:fld id="{A090F362-38F4-4AAA-85D6-034273B5D5B9}" type="slidenum">
              <a:rPr kumimoji="1" lang="ja-JP" altLang="en-US" smtClean="0"/>
              <a:pPr/>
              <a:t>‹#›</a:t>
            </a:fld>
            <a:endParaRPr kumimoji="1" lang="ja-JP" altLang="en-US"/>
          </a:p>
        </p:txBody>
      </p:sp>
    </p:spTree>
    <p:extLst>
      <p:ext uri="{BB962C8B-B14F-4D97-AF65-F5344CB8AC3E}">
        <p14:creationId xmlns:p14="http://schemas.microsoft.com/office/powerpoint/2010/main" val="61906808"/>
      </p:ext>
    </p:extLst>
  </p:cSld>
  <p:clrMap bg1="lt1" tx1="dk1" bg2="lt2" tx2="dk2" accent1="accent1" accent2="accent2" accent3="accent3" accent4="accent4" accent5="accent5" accent6="accent6" hlink="hlink" folHlink="folHlink"/>
  <p:notesStyle>
    <a:lvl1pPr marL="0" algn="l" defTabSz="1280025" rtl="0" eaLnBrk="1" latinLnBrk="0" hangingPunct="1">
      <a:defRPr kumimoji="1" sz="1680" kern="1200">
        <a:solidFill>
          <a:schemeClr val="tx1"/>
        </a:solidFill>
        <a:latin typeface="+mn-lt"/>
        <a:ea typeface="+mn-ea"/>
        <a:cs typeface="+mn-cs"/>
      </a:defRPr>
    </a:lvl1pPr>
    <a:lvl2pPr marL="640013" algn="l" defTabSz="1280025" rtl="0" eaLnBrk="1" latinLnBrk="0" hangingPunct="1">
      <a:defRPr kumimoji="1" sz="1680" kern="1200">
        <a:solidFill>
          <a:schemeClr val="tx1"/>
        </a:solidFill>
        <a:latin typeface="+mn-lt"/>
        <a:ea typeface="+mn-ea"/>
        <a:cs typeface="+mn-cs"/>
      </a:defRPr>
    </a:lvl2pPr>
    <a:lvl3pPr marL="1280025" algn="l" defTabSz="1280025" rtl="0" eaLnBrk="1" latinLnBrk="0" hangingPunct="1">
      <a:defRPr kumimoji="1" sz="1680" kern="1200">
        <a:solidFill>
          <a:schemeClr val="tx1"/>
        </a:solidFill>
        <a:latin typeface="+mn-lt"/>
        <a:ea typeface="+mn-ea"/>
        <a:cs typeface="+mn-cs"/>
      </a:defRPr>
    </a:lvl3pPr>
    <a:lvl4pPr marL="1920038" algn="l" defTabSz="1280025" rtl="0" eaLnBrk="1" latinLnBrk="0" hangingPunct="1">
      <a:defRPr kumimoji="1" sz="1680" kern="1200">
        <a:solidFill>
          <a:schemeClr val="tx1"/>
        </a:solidFill>
        <a:latin typeface="+mn-lt"/>
        <a:ea typeface="+mn-ea"/>
        <a:cs typeface="+mn-cs"/>
      </a:defRPr>
    </a:lvl4pPr>
    <a:lvl5pPr marL="2560050" algn="l" defTabSz="1280025" rtl="0" eaLnBrk="1" latinLnBrk="0" hangingPunct="1">
      <a:defRPr kumimoji="1" sz="1680" kern="1200">
        <a:solidFill>
          <a:schemeClr val="tx1"/>
        </a:solidFill>
        <a:latin typeface="+mn-lt"/>
        <a:ea typeface="+mn-ea"/>
        <a:cs typeface="+mn-cs"/>
      </a:defRPr>
    </a:lvl5pPr>
    <a:lvl6pPr marL="3200064" algn="l" defTabSz="1280025" rtl="0" eaLnBrk="1" latinLnBrk="0" hangingPunct="1">
      <a:defRPr kumimoji="1" sz="1680" kern="1200">
        <a:solidFill>
          <a:schemeClr val="tx1"/>
        </a:solidFill>
        <a:latin typeface="+mn-lt"/>
        <a:ea typeface="+mn-ea"/>
        <a:cs typeface="+mn-cs"/>
      </a:defRPr>
    </a:lvl6pPr>
    <a:lvl7pPr marL="3840076" algn="l" defTabSz="1280025" rtl="0" eaLnBrk="1" latinLnBrk="0" hangingPunct="1">
      <a:defRPr kumimoji="1" sz="1680" kern="1200">
        <a:solidFill>
          <a:schemeClr val="tx1"/>
        </a:solidFill>
        <a:latin typeface="+mn-lt"/>
        <a:ea typeface="+mn-ea"/>
        <a:cs typeface="+mn-cs"/>
      </a:defRPr>
    </a:lvl7pPr>
    <a:lvl8pPr marL="4480089" algn="l" defTabSz="1280025" rtl="0" eaLnBrk="1" latinLnBrk="0" hangingPunct="1">
      <a:defRPr kumimoji="1" sz="1680" kern="1200">
        <a:solidFill>
          <a:schemeClr val="tx1"/>
        </a:solidFill>
        <a:latin typeface="+mn-lt"/>
        <a:ea typeface="+mn-ea"/>
        <a:cs typeface="+mn-cs"/>
      </a:defRPr>
    </a:lvl8pPr>
    <a:lvl9pPr marL="5120101" algn="l" defTabSz="1280025" rtl="0" eaLnBrk="1" latinLnBrk="0" hangingPunct="1">
      <a:defRPr kumimoji="1"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090F362-38F4-4AAA-85D6-034273B5D5B9}" type="slidenum">
              <a:rPr kumimoji="1" lang="ja-JP" altLang="en-US" smtClean="0"/>
              <a:pPr/>
              <a:t>2</a:t>
            </a:fld>
            <a:endParaRPr kumimoji="1" lang="ja-JP" altLang="en-US"/>
          </a:p>
        </p:txBody>
      </p:sp>
    </p:spTree>
    <p:extLst>
      <p:ext uri="{BB962C8B-B14F-4D97-AF65-F5344CB8AC3E}">
        <p14:creationId xmlns:p14="http://schemas.microsoft.com/office/powerpoint/2010/main" val="1353088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4759" y="5823029"/>
            <a:ext cx="12333380" cy="2684937"/>
          </a:xfrm>
        </p:spPr>
        <p:txBody>
          <a:bodyPr>
            <a:normAutofit/>
          </a:bodyPr>
          <a:lstStyle>
            <a:lvl1pPr marL="0" indent="0" algn="ctr">
              <a:buNone/>
              <a:defRPr sz="3048">
                <a:latin typeface="HGPｺﾞｼｯｸE" panose="020B0900000000000000" pitchFamily="50" charset="-128"/>
                <a:ea typeface="HGPｺﾞｼｯｸE" panose="020B0900000000000000" pitchFamily="50" charset="-128"/>
              </a:defRPr>
            </a:lvl1pPr>
            <a:lvl2pPr marL="562641" indent="0" algn="ctr">
              <a:buNone/>
              <a:defRPr sz="2461"/>
            </a:lvl2pPr>
            <a:lvl3pPr marL="1125281" indent="0" algn="ctr">
              <a:buNone/>
              <a:defRPr sz="2216"/>
            </a:lvl3pPr>
            <a:lvl4pPr marL="1687922" indent="0" algn="ctr">
              <a:buNone/>
              <a:defRPr sz="1970"/>
            </a:lvl4pPr>
            <a:lvl5pPr marL="2250562" indent="0" algn="ctr">
              <a:buNone/>
              <a:defRPr sz="1970"/>
            </a:lvl5pPr>
            <a:lvl6pPr marL="2813203" indent="0" algn="ctr">
              <a:buNone/>
              <a:defRPr sz="1970"/>
            </a:lvl6pPr>
            <a:lvl7pPr marL="3375844" indent="0" algn="ctr">
              <a:buNone/>
              <a:defRPr sz="1970"/>
            </a:lvl7pPr>
            <a:lvl8pPr marL="3938484" indent="0" algn="ctr">
              <a:buNone/>
              <a:defRPr sz="1970"/>
            </a:lvl8pPr>
            <a:lvl9pPr marL="4501125" indent="0" algn="ctr">
              <a:buNone/>
              <a:defRPr sz="1970"/>
            </a:lvl9pPr>
          </a:lstStyle>
          <a:p>
            <a:r>
              <a:rPr lang="ja-JP" altLang="en-US"/>
              <a:t>マスター字幕の書式設定</a:t>
            </a:r>
            <a:endParaRPr lang="en-US" dirty="0"/>
          </a:p>
        </p:txBody>
      </p:sp>
      <p:pic>
        <p:nvPicPr>
          <p:cNvPr id="7" name="図 12" descr="背景-航空写真1.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74445" y="79867"/>
            <a:ext cx="12654276" cy="368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44760" y="2280282"/>
            <a:ext cx="12333380" cy="3024000"/>
          </a:xfrm>
        </p:spPr>
        <p:txBody>
          <a:bodyPr anchor="ctr"/>
          <a:lstStyle>
            <a:lvl1pPr marL="2315033" indent="0" algn="l">
              <a:defRPr sz="4064" b="0" spc="-123" baseline="0">
                <a:latin typeface="HGP創英角ｺﾞｼｯｸUB" panose="020B0900000000000000" pitchFamily="50" charset="-128"/>
                <a:ea typeface="HGP創英角ｺﾞｼｯｸUB" panose="020B0900000000000000" pitchFamily="50" charset="-128"/>
              </a:defRPr>
            </a:lvl1pPr>
          </a:lstStyle>
          <a:p>
            <a:r>
              <a:rPr lang="ja-JP" altLang="en-US"/>
              <a:t>マスター タイトルの書式設定</a:t>
            </a:r>
            <a:endParaRPr lang="en-US" dirty="0"/>
          </a:p>
        </p:txBody>
      </p:sp>
      <p:sp>
        <p:nvSpPr>
          <p:cNvPr id="10" name="テキスト ボックス 9"/>
          <p:cNvSpPr txBox="1"/>
          <p:nvPr/>
        </p:nvSpPr>
        <p:spPr>
          <a:xfrm>
            <a:off x="215839" y="346712"/>
            <a:ext cx="12369926" cy="376385"/>
          </a:xfrm>
          <a:prstGeom prst="rect">
            <a:avLst/>
          </a:prstGeom>
          <a:noFill/>
        </p:spPr>
        <p:txBody>
          <a:bodyPr wrap="square" lIns="0" rIns="0" rtlCol="0">
            <a:spAutoFit/>
          </a:bodyPr>
          <a:lstStyle/>
          <a:p>
            <a:pPr algn="ctr"/>
            <a:r>
              <a:rPr lang="ja-JP" altLang="en-US" sz="1846" spc="-149" dirty="0">
                <a:solidFill>
                  <a:schemeClr val="bg1"/>
                </a:solidFill>
                <a:latin typeface="HGPｺﾞｼｯｸE" panose="020B0900000000000000" pitchFamily="50" charset="-128"/>
                <a:ea typeface="HGPｺﾞｼｯｸE" panose="020B0900000000000000" pitchFamily="50" charset="-128"/>
              </a:rPr>
              <a:t>ＳＩＰ防災 研究開発項目④： ＩＣＴを活用した情報共有システムの開発及び災害対応機関における利活用技術の研究開発</a:t>
            </a:r>
            <a:endParaRPr kumimoji="1" lang="ja-JP" altLang="en-US" sz="2461" spc="-149" dirty="0">
              <a:solidFill>
                <a:schemeClr val="bg1"/>
              </a:solidFill>
              <a:latin typeface="HGPｺﾞｼｯｸE" panose="020B0900000000000000" pitchFamily="50" charset="-128"/>
              <a:ea typeface="HGPｺﾞｼｯｸE" panose="020B0900000000000000" pitchFamily="50" charset="-128"/>
            </a:endParaRPr>
          </a:p>
        </p:txBody>
      </p:sp>
      <p:pic>
        <p:nvPicPr>
          <p:cNvPr id="8" name="Picture 2" descr="O:\◆グループフォルダ\戦略的イノベ創造PG\18シンポジウム\ロゴ案\ロゴ入り文書（案）\ロゴ\sip_logo_color_01.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52383" y="3125325"/>
            <a:ext cx="2212957" cy="107041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6455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449" y="3"/>
            <a:ext cx="11664568" cy="745504"/>
          </a:xfrm>
          <a:solidFill>
            <a:srgbClr val="003399"/>
          </a:solidFill>
        </p:spPr>
        <p:txBody>
          <a:bodyPr/>
          <a:lstStyle>
            <a:lvl1pPr algn="l">
              <a:defRPr>
                <a:solidFill>
                  <a:schemeClr val="bg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lvl1pPr>
              <a:defRPr b="1">
                <a:latin typeface="メイリオ" panose="020B0604030504040204" pitchFamily="50" charset="-128"/>
                <a:ea typeface="メイリオ" panose="020B0604030504040204" pitchFamily="50" charset="-128"/>
              </a:defRPr>
            </a:lvl1pPr>
            <a:lvl2pPr>
              <a:defRPr b="0">
                <a:latin typeface="メイリオ" panose="020B0604030504040204" pitchFamily="50" charset="-128"/>
                <a:ea typeface="メイリオ" panose="020B0604030504040204" pitchFamily="50" charset="-128"/>
              </a:defRPr>
            </a:lvl2pPr>
            <a:lvl3pPr>
              <a:defRPr b="0">
                <a:latin typeface="メイリオ" panose="020B0604030504040204" pitchFamily="50" charset="-128"/>
                <a:ea typeface="メイリオ" panose="020B0604030504040204" pitchFamily="50" charset="-128"/>
              </a:defRPr>
            </a:lvl3pPr>
            <a:lvl4pPr>
              <a:defRPr b="0">
                <a:latin typeface="メイリオ" panose="020B0604030504040204" pitchFamily="50" charset="-128"/>
                <a:ea typeface="メイリオ" panose="020B0604030504040204" pitchFamily="50" charset="-128"/>
              </a:defRPr>
            </a:lvl4pPr>
            <a:lvl5pPr>
              <a:defRPr b="0">
                <a:latin typeface="メイリオ" panose="020B0604030504040204" pitchFamily="50" charset="-128"/>
                <a:ea typeface="メイリオ"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DE9867-5810-42B7-B54B-B4C1EE7978C2}" type="slidenum">
              <a:rPr kumimoji="1" lang="ja-JP" altLang="en-US" smtClean="0"/>
              <a:pPr/>
              <a:t>‹#›</a:t>
            </a:fld>
            <a:endParaRPr kumimoji="1" lang="ja-JP" altLang="en-US" dirty="0"/>
          </a:p>
        </p:txBody>
      </p:sp>
      <p:sp>
        <p:nvSpPr>
          <p:cNvPr id="7" name="Footer Placeholder 4"/>
          <p:cNvSpPr>
            <a:spLocks noGrp="1"/>
          </p:cNvSpPr>
          <p:nvPr>
            <p:ph type="ftr" sz="quarter" idx="3"/>
          </p:nvPr>
        </p:nvSpPr>
        <p:spPr>
          <a:xfrm>
            <a:off x="8602483" y="9255069"/>
            <a:ext cx="3198289" cy="346132"/>
          </a:xfrm>
          <a:prstGeom prst="rect">
            <a:avLst/>
          </a:prstGeom>
        </p:spPr>
        <p:txBody>
          <a:bodyPr vert="horz" lIns="36000" tIns="0" rIns="36000" bIns="0" rtlCol="0" anchor="ctr"/>
          <a:lstStyle>
            <a:lvl1pPr algn="r">
              <a:defRPr sz="933"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104312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CDE9867-5810-42B7-B54B-B4C1EE7978C2}" type="slidenum">
              <a:rPr kumimoji="1" lang="ja-JP" altLang="en-US" smtClean="0"/>
              <a:pPr/>
              <a:t>‹#›</a:t>
            </a:fld>
            <a:endParaRPr kumimoji="1" lang="ja-JP" altLang="en-US" dirty="0"/>
          </a:p>
        </p:txBody>
      </p:sp>
      <p:sp>
        <p:nvSpPr>
          <p:cNvPr id="6" name="Title 1"/>
          <p:cNvSpPr>
            <a:spLocks noGrp="1"/>
          </p:cNvSpPr>
          <p:nvPr>
            <p:ph type="title"/>
          </p:nvPr>
        </p:nvSpPr>
        <p:spPr>
          <a:xfrm>
            <a:off x="63449" y="3"/>
            <a:ext cx="11664568" cy="745504"/>
          </a:xfrm>
          <a:solidFill>
            <a:srgbClr val="003399"/>
          </a:solidFill>
        </p:spPr>
        <p:txBody>
          <a:bodyPr/>
          <a:lstStyle>
            <a:lvl1pPr algn="l">
              <a:defRPr>
                <a:solidFill>
                  <a:schemeClr val="bg1"/>
                </a:solidFill>
              </a:defRPr>
            </a:lvl1pPr>
          </a:lstStyle>
          <a:p>
            <a:r>
              <a:rPr lang="ja-JP" altLang="en-US" dirty="0"/>
              <a:t>マスター タイトルの書式設定</a:t>
            </a:r>
            <a:endParaRPr lang="en-US" dirty="0"/>
          </a:p>
        </p:txBody>
      </p:sp>
      <p:sp>
        <p:nvSpPr>
          <p:cNvPr id="8" name="Footer Placeholder 4"/>
          <p:cNvSpPr>
            <a:spLocks noGrp="1"/>
          </p:cNvSpPr>
          <p:nvPr>
            <p:ph type="ftr" sz="quarter" idx="3"/>
          </p:nvPr>
        </p:nvSpPr>
        <p:spPr>
          <a:xfrm>
            <a:off x="8602483" y="9255069"/>
            <a:ext cx="3198289" cy="346132"/>
          </a:xfrm>
          <a:prstGeom prst="rect">
            <a:avLst/>
          </a:prstGeom>
        </p:spPr>
        <p:txBody>
          <a:bodyPr vert="horz" lIns="36000" tIns="0" rIns="36000" bIns="0" rtlCol="0" anchor="ctr"/>
          <a:lstStyle>
            <a:lvl1pPr algn="r">
              <a:defRPr sz="933"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78522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6" y="2393641"/>
            <a:ext cx="11041380" cy="3993832"/>
          </a:xfrm>
        </p:spPr>
        <p:txBody>
          <a:bodyPr anchor="t"/>
          <a:lstStyle>
            <a:lvl1pPr>
              <a:defRPr sz="5908"/>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6" y="6425256"/>
            <a:ext cx="11041380" cy="2100262"/>
          </a:xfrm>
        </p:spPr>
        <p:txBody>
          <a:bodyPr/>
          <a:lstStyle>
            <a:lvl1pPr marL="0" indent="0">
              <a:buNone/>
              <a:defRPr sz="2953">
                <a:solidFill>
                  <a:schemeClr val="tx1"/>
                </a:solidFill>
              </a:defRPr>
            </a:lvl1pPr>
            <a:lvl2pPr marL="562641" indent="0">
              <a:buNone/>
              <a:defRPr sz="2461">
                <a:solidFill>
                  <a:schemeClr val="tx1">
                    <a:tint val="75000"/>
                  </a:schemeClr>
                </a:solidFill>
              </a:defRPr>
            </a:lvl2pPr>
            <a:lvl3pPr marL="1125281" indent="0">
              <a:buNone/>
              <a:defRPr sz="2216">
                <a:solidFill>
                  <a:schemeClr val="tx1">
                    <a:tint val="75000"/>
                  </a:schemeClr>
                </a:solidFill>
              </a:defRPr>
            </a:lvl3pPr>
            <a:lvl4pPr marL="1687922" indent="0">
              <a:buNone/>
              <a:defRPr sz="1970">
                <a:solidFill>
                  <a:schemeClr val="tx1">
                    <a:tint val="75000"/>
                  </a:schemeClr>
                </a:solidFill>
              </a:defRPr>
            </a:lvl4pPr>
            <a:lvl5pPr marL="2250562" indent="0">
              <a:buNone/>
              <a:defRPr sz="1970">
                <a:solidFill>
                  <a:schemeClr val="tx1">
                    <a:tint val="75000"/>
                  </a:schemeClr>
                </a:solidFill>
              </a:defRPr>
            </a:lvl5pPr>
            <a:lvl6pPr marL="2813203" indent="0">
              <a:buNone/>
              <a:defRPr sz="1970">
                <a:solidFill>
                  <a:schemeClr val="tx1">
                    <a:tint val="75000"/>
                  </a:schemeClr>
                </a:solidFill>
              </a:defRPr>
            </a:lvl6pPr>
            <a:lvl7pPr marL="3375844" indent="0">
              <a:buNone/>
              <a:defRPr sz="1970">
                <a:solidFill>
                  <a:schemeClr val="tx1">
                    <a:tint val="75000"/>
                  </a:schemeClr>
                </a:solidFill>
              </a:defRPr>
            </a:lvl7pPr>
            <a:lvl8pPr marL="3938484" indent="0">
              <a:buNone/>
              <a:defRPr sz="1970">
                <a:solidFill>
                  <a:schemeClr val="tx1">
                    <a:tint val="75000"/>
                  </a:schemeClr>
                </a:solidFill>
              </a:defRPr>
            </a:lvl8pPr>
            <a:lvl9pPr marL="4501125" indent="0">
              <a:buNone/>
              <a:defRPr sz="197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DE9867-5810-42B7-B54B-B4C1EE7978C2}" type="slidenum">
              <a:rPr kumimoji="1" lang="ja-JP" altLang="en-US" smtClean="0"/>
              <a:pPr/>
              <a:t>‹#›</a:t>
            </a:fld>
            <a:endParaRPr kumimoji="1" lang="ja-JP" altLang="en-US"/>
          </a:p>
        </p:txBody>
      </p:sp>
      <p:sp>
        <p:nvSpPr>
          <p:cNvPr id="8" name="Footer Placeholder 4"/>
          <p:cNvSpPr>
            <a:spLocks noGrp="1"/>
          </p:cNvSpPr>
          <p:nvPr>
            <p:ph type="ftr" sz="quarter" idx="3"/>
          </p:nvPr>
        </p:nvSpPr>
        <p:spPr>
          <a:xfrm>
            <a:off x="8602483" y="9255069"/>
            <a:ext cx="3198289" cy="346132"/>
          </a:xfrm>
          <a:prstGeom prst="rect">
            <a:avLst/>
          </a:prstGeom>
        </p:spPr>
        <p:txBody>
          <a:bodyPr vert="horz" lIns="36000" tIns="0" rIns="36000" bIns="0" rtlCol="0" anchor="ctr"/>
          <a:lstStyle>
            <a:lvl1pPr algn="r">
              <a:defRPr sz="933"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292458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7825" y="1098305"/>
            <a:ext cx="5492968" cy="838536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01612" y="1090564"/>
            <a:ext cx="6168369" cy="838536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DE9867-5810-42B7-B54B-B4C1EE7978C2}" type="slidenum">
              <a:rPr kumimoji="1" lang="ja-JP" altLang="en-US" smtClean="0"/>
              <a:pPr/>
              <a:t>‹#›</a:t>
            </a:fld>
            <a:endParaRPr kumimoji="1" lang="ja-JP" altLang="en-US"/>
          </a:p>
        </p:txBody>
      </p:sp>
      <p:sp>
        <p:nvSpPr>
          <p:cNvPr id="8" name="Footer Placeholder 4"/>
          <p:cNvSpPr>
            <a:spLocks noGrp="1"/>
          </p:cNvSpPr>
          <p:nvPr>
            <p:ph type="ftr" sz="quarter" idx="3"/>
          </p:nvPr>
        </p:nvSpPr>
        <p:spPr>
          <a:xfrm>
            <a:off x="8602483" y="9255069"/>
            <a:ext cx="3198289" cy="346132"/>
          </a:xfrm>
          <a:prstGeom prst="rect">
            <a:avLst/>
          </a:prstGeom>
        </p:spPr>
        <p:txBody>
          <a:bodyPr vert="horz" lIns="36000" tIns="0" rIns="36000" bIns="0" rtlCol="0" anchor="ctr"/>
          <a:lstStyle>
            <a:lvl1pPr algn="r">
              <a:defRPr sz="933" b="0">
                <a:solidFill>
                  <a:schemeClr val="bg1"/>
                </a:solidFill>
                <a:latin typeface="Arial Black" panose="020B0A04020102020204" pitchFamily="34" charset="0"/>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203690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81" y="511182"/>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9"/>
            <a:ext cx="5415676" cy="1153477"/>
          </a:xfrm>
        </p:spPr>
        <p:txBody>
          <a:bodyPr anchor="b"/>
          <a:lstStyle>
            <a:lvl1pPr marL="0" indent="0">
              <a:buNone/>
              <a:defRPr sz="2953" b="1"/>
            </a:lvl1pPr>
            <a:lvl2pPr marL="562641" indent="0">
              <a:buNone/>
              <a:defRPr sz="2461" b="1"/>
            </a:lvl2pPr>
            <a:lvl3pPr marL="1125281" indent="0">
              <a:buNone/>
              <a:defRPr sz="2216" b="1"/>
            </a:lvl3pPr>
            <a:lvl4pPr marL="1687922" indent="0">
              <a:buNone/>
              <a:defRPr sz="1970" b="1"/>
            </a:lvl4pPr>
            <a:lvl5pPr marL="2250562" indent="0">
              <a:buNone/>
              <a:defRPr sz="1970" b="1"/>
            </a:lvl5pPr>
            <a:lvl6pPr marL="2813203" indent="0">
              <a:buNone/>
              <a:defRPr sz="1970" b="1"/>
            </a:lvl6pPr>
            <a:lvl7pPr marL="3375844" indent="0">
              <a:buNone/>
              <a:defRPr sz="1970" b="1"/>
            </a:lvl7pPr>
            <a:lvl8pPr marL="3938484" indent="0">
              <a:buNone/>
              <a:defRPr sz="1970" b="1"/>
            </a:lvl8pPr>
            <a:lvl9pPr marL="4501125" indent="0">
              <a:buNone/>
              <a:defRPr sz="197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9"/>
            <a:ext cx="5442348" cy="1153477"/>
          </a:xfrm>
        </p:spPr>
        <p:txBody>
          <a:bodyPr anchor="b"/>
          <a:lstStyle>
            <a:lvl1pPr marL="0" indent="0">
              <a:buNone/>
              <a:defRPr sz="2953" b="1"/>
            </a:lvl1pPr>
            <a:lvl2pPr marL="562641" indent="0">
              <a:buNone/>
              <a:defRPr sz="2461" b="1"/>
            </a:lvl2pPr>
            <a:lvl3pPr marL="1125281" indent="0">
              <a:buNone/>
              <a:defRPr sz="2216" b="1"/>
            </a:lvl3pPr>
            <a:lvl4pPr marL="1687922" indent="0">
              <a:buNone/>
              <a:defRPr sz="1970" b="1"/>
            </a:lvl4pPr>
            <a:lvl5pPr marL="2250562" indent="0">
              <a:buNone/>
              <a:defRPr sz="1970" b="1"/>
            </a:lvl5pPr>
            <a:lvl6pPr marL="2813203" indent="0">
              <a:buNone/>
              <a:defRPr sz="1970" b="1"/>
            </a:lvl6pPr>
            <a:lvl7pPr marL="3375844" indent="0">
              <a:buNone/>
              <a:defRPr sz="1970" b="1"/>
            </a:lvl7pPr>
            <a:lvl8pPr marL="3938484" indent="0">
              <a:buNone/>
              <a:defRPr sz="1970" b="1"/>
            </a:lvl8pPr>
            <a:lvl9pPr marL="4501125" indent="0">
              <a:buNone/>
              <a:defRPr sz="197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8" cy="515842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CDE9867-5810-42B7-B54B-B4C1EE7978C2}" type="slidenum">
              <a:rPr kumimoji="1" lang="ja-JP" altLang="en-US" smtClean="0"/>
              <a:pPr/>
              <a:t>‹#›</a:t>
            </a:fld>
            <a:endParaRPr kumimoji="1" lang="ja-JP" altLang="en-US"/>
          </a:p>
        </p:txBody>
      </p:sp>
      <p:sp>
        <p:nvSpPr>
          <p:cNvPr id="10" name="Footer Placeholder 4"/>
          <p:cNvSpPr>
            <a:spLocks noGrp="1"/>
          </p:cNvSpPr>
          <p:nvPr>
            <p:ph type="ftr" sz="quarter" idx="13"/>
          </p:nvPr>
        </p:nvSpPr>
        <p:spPr>
          <a:xfrm>
            <a:off x="8602483" y="9255069"/>
            <a:ext cx="3198289" cy="346132"/>
          </a:xfrm>
          <a:prstGeom prst="rect">
            <a:avLst/>
          </a:prstGeom>
        </p:spPr>
        <p:txBody>
          <a:bodyPr vert="horz" lIns="36000" tIns="0" rIns="36000" bIns="0" rtlCol="0" anchor="ctr"/>
          <a:lstStyle>
            <a:lvl1pPr algn="r">
              <a:defRPr sz="933"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139222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CDE9867-5810-42B7-B54B-B4C1EE7978C2}" type="slidenum">
              <a:rPr kumimoji="1" lang="ja-JP" altLang="en-US" smtClean="0"/>
              <a:pPr/>
              <a:t>‹#›</a:t>
            </a:fld>
            <a:endParaRPr kumimoji="1" lang="ja-JP" altLang="en-US"/>
          </a:p>
        </p:txBody>
      </p:sp>
      <p:sp>
        <p:nvSpPr>
          <p:cNvPr id="6" name="Footer Placeholder 4"/>
          <p:cNvSpPr>
            <a:spLocks noGrp="1"/>
          </p:cNvSpPr>
          <p:nvPr>
            <p:ph type="ftr" sz="quarter" idx="3"/>
          </p:nvPr>
        </p:nvSpPr>
        <p:spPr>
          <a:xfrm>
            <a:off x="8602483" y="9255069"/>
            <a:ext cx="3198289" cy="346132"/>
          </a:xfrm>
          <a:prstGeom prst="rect">
            <a:avLst/>
          </a:prstGeom>
        </p:spPr>
        <p:txBody>
          <a:bodyPr vert="horz" lIns="36000" tIns="0" rIns="36000" bIns="0" rtlCol="0" anchor="ctr"/>
          <a:lstStyle>
            <a:lvl1pPr algn="r">
              <a:defRPr sz="933"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77309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80" y="640080"/>
            <a:ext cx="4128849" cy="2240280"/>
          </a:xfrm>
        </p:spPr>
        <p:txBody>
          <a:bodyPr anchor="b"/>
          <a:lstStyle>
            <a:lvl1pPr>
              <a:defRPr sz="3938"/>
            </a:lvl1pPr>
          </a:lstStyle>
          <a:p>
            <a:r>
              <a:rPr lang="ja-JP" altLang="en-US"/>
              <a:t>マスター タイトルの書式設定</a:t>
            </a:r>
            <a:endParaRPr lang="en-US" dirty="0"/>
          </a:p>
        </p:txBody>
      </p:sp>
      <p:sp>
        <p:nvSpPr>
          <p:cNvPr id="3" name="Content Placeholder 2"/>
          <p:cNvSpPr>
            <a:spLocks noGrp="1"/>
          </p:cNvSpPr>
          <p:nvPr>
            <p:ph idx="1"/>
          </p:nvPr>
        </p:nvSpPr>
        <p:spPr>
          <a:xfrm>
            <a:off x="5442348" y="1382404"/>
            <a:ext cx="6480809" cy="6823074"/>
          </a:xfrm>
        </p:spPr>
        <p:txBody>
          <a:bodyPr/>
          <a:lstStyle>
            <a:lvl1pPr>
              <a:defRPr sz="3938"/>
            </a:lvl1pPr>
            <a:lvl2pPr>
              <a:defRPr sz="3447"/>
            </a:lvl2pPr>
            <a:lvl3pPr>
              <a:defRPr sz="2953"/>
            </a:lvl3pPr>
            <a:lvl4pPr>
              <a:defRPr sz="2461"/>
            </a:lvl4pPr>
            <a:lvl5pPr>
              <a:defRPr sz="2461"/>
            </a:lvl5pPr>
            <a:lvl6pPr>
              <a:defRPr sz="2461"/>
            </a:lvl6pPr>
            <a:lvl7pPr>
              <a:defRPr sz="2461"/>
            </a:lvl7pPr>
            <a:lvl8pPr>
              <a:defRPr sz="2461"/>
            </a:lvl8pPr>
            <a:lvl9pPr>
              <a:defRPr sz="2461"/>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80" y="2880361"/>
            <a:ext cx="4128849" cy="5336223"/>
          </a:xfrm>
        </p:spPr>
        <p:txBody>
          <a:bodyPr/>
          <a:lstStyle>
            <a:lvl1pPr marL="0" indent="0">
              <a:buNone/>
              <a:defRPr sz="1970"/>
            </a:lvl1pPr>
            <a:lvl2pPr marL="562641" indent="0">
              <a:buNone/>
              <a:defRPr sz="1722"/>
            </a:lvl2pPr>
            <a:lvl3pPr marL="1125281" indent="0">
              <a:buNone/>
              <a:defRPr sz="1477"/>
            </a:lvl3pPr>
            <a:lvl4pPr marL="1687922" indent="0">
              <a:buNone/>
              <a:defRPr sz="1231"/>
            </a:lvl4pPr>
            <a:lvl5pPr marL="2250562" indent="0">
              <a:buNone/>
              <a:defRPr sz="1231"/>
            </a:lvl5pPr>
            <a:lvl6pPr marL="2813203" indent="0">
              <a:buNone/>
              <a:defRPr sz="1231"/>
            </a:lvl6pPr>
            <a:lvl7pPr marL="3375844" indent="0">
              <a:buNone/>
              <a:defRPr sz="1231"/>
            </a:lvl7pPr>
            <a:lvl8pPr marL="3938484" indent="0">
              <a:buNone/>
              <a:defRPr sz="1231"/>
            </a:lvl8pPr>
            <a:lvl9pPr marL="4501125" indent="0">
              <a:buNone/>
              <a:defRPr sz="123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DE9867-5810-42B7-B54B-B4C1EE7978C2}" type="slidenum">
              <a:rPr kumimoji="1" lang="ja-JP" altLang="en-US" smtClean="0"/>
              <a:pPr/>
              <a:t>‹#›</a:t>
            </a:fld>
            <a:endParaRPr kumimoji="1" lang="ja-JP" altLang="en-US"/>
          </a:p>
        </p:txBody>
      </p:sp>
      <p:sp>
        <p:nvSpPr>
          <p:cNvPr id="8" name="Footer Placeholder 4"/>
          <p:cNvSpPr>
            <a:spLocks noGrp="1"/>
          </p:cNvSpPr>
          <p:nvPr>
            <p:ph type="ftr" sz="quarter" idx="3"/>
          </p:nvPr>
        </p:nvSpPr>
        <p:spPr>
          <a:xfrm>
            <a:off x="8602483" y="9255069"/>
            <a:ext cx="3198289" cy="346132"/>
          </a:xfrm>
          <a:prstGeom prst="rect">
            <a:avLst/>
          </a:prstGeom>
        </p:spPr>
        <p:txBody>
          <a:bodyPr vert="horz" lIns="36000" tIns="0" rIns="36000" bIns="0" rtlCol="0" anchor="ctr"/>
          <a:lstStyle>
            <a:lvl1pPr algn="r">
              <a:defRPr sz="933"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76143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80" y="640080"/>
            <a:ext cx="4128849" cy="2240280"/>
          </a:xfrm>
        </p:spPr>
        <p:txBody>
          <a:bodyPr anchor="b"/>
          <a:lstStyle>
            <a:lvl1pPr>
              <a:defRPr sz="3938"/>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8" y="1382404"/>
            <a:ext cx="6480809" cy="6823074"/>
          </a:xfrm>
        </p:spPr>
        <p:txBody>
          <a:bodyPr anchor="t"/>
          <a:lstStyle>
            <a:lvl1pPr marL="0" indent="0">
              <a:buNone/>
              <a:defRPr sz="3938"/>
            </a:lvl1pPr>
            <a:lvl2pPr marL="562641" indent="0">
              <a:buNone/>
              <a:defRPr sz="3447"/>
            </a:lvl2pPr>
            <a:lvl3pPr marL="1125281" indent="0">
              <a:buNone/>
              <a:defRPr sz="2953"/>
            </a:lvl3pPr>
            <a:lvl4pPr marL="1687922" indent="0">
              <a:buNone/>
              <a:defRPr sz="2461"/>
            </a:lvl4pPr>
            <a:lvl5pPr marL="2250562" indent="0">
              <a:buNone/>
              <a:defRPr sz="2461"/>
            </a:lvl5pPr>
            <a:lvl6pPr marL="2813203" indent="0">
              <a:buNone/>
              <a:defRPr sz="2461"/>
            </a:lvl6pPr>
            <a:lvl7pPr marL="3375844" indent="0">
              <a:buNone/>
              <a:defRPr sz="2461"/>
            </a:lvl7pPr>
            <a:lvl8pPr marL="3938484" indent="0">
              <a:buNone/>
              <a:defRPr sz="2461"/>
            </a:lvl8pPr>
            <a:lvl9pPr marL="4501125" indent="0">
              <a:buNone/>
              <a:defRPr sz="2461"/>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81780" y="2880361"/>
            <a:ext cx="4128849" cy="5336223"/>
          </a:xfrm>
        </p:spPr>
        <p:txBody>
          <a:bodyPr/>
          <a:lstStyle>
            <a:lvl1pPr marL="0" indent="0">
              <a:buNone/>
              <a:defRPr sz="1970"/>
            </a:lvl1pPr>
            <a:lvl2pPr marL="562641" indent="0">
              <a:buNone/>
              <a:defRPr sz="1722"/>
            </a:lvl2pPr>
            <a:lvl3pPr marL="1125281" indent="0">
              <a:buNone/>
              <a:defRPr sz="1477"/>
            </a:lvl3pPr>
            <a:lvl4pPr marL="1687922" indent="0">
              <a:buNone/>
              <a:defRPr sz="1231"/>
            </a:lvl4pPr>
            <a:lvl5pPr marL="2250562" indent="0">
              <a:buNone/>
              <a:defRPr sz="1231"/>
            </a:lvl5pPr>
            <a:lvl6pPr marL="2813203" indent="0">
              <a:buNone/>
              <a:defRPr sz="1231"/>
            </a:lvl6pPr>
            <a:lvl7pPr marL="3375844" indent="0">
              <a:buNone/>
              <a:defRPr sz="1231"/>
            </a:lvl7pPr>
            <a:lvl8pPr marL="3938484" indent="0">
              <a:buNone/>
              <a:defRPr sz="1231"/>
            </a:lvl8pPr>
            <a:lvl9pPr marL="4501125" indent="0">
              <a:buNone/>
              <a:defRPr sz="123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DE9867-5810-42B7-B54B-B4C1EE7978C2}" type="slidenum">
              <a:rPr kumimoji="1" lang="ja-JP" altLang="en-US" smtClean="0"/>
              <a:pPr/>
              <a:t>‹#›</a:t>
            </a:fld>
            <a:endParaRPr kumimoji="1" lang="ja-JP" altLang="en-US"/>
          </a:p>
        </p:txBody>
      </p:sp>
      <p:sp>
        <p:nvSpPr>
          <p:cNvPr id="9" name="Footer Placeholder 4"/>
          <p:cNvSpPr>
            <a:spLocks noGrp="1"/>
          </p:cNvSpPr>
          <p:nvPr>
            <p:ph type="ftr" sz="quarter" idx="3"/>
          </p:nvPr>
        </p:nvSpPr>
        <p:spPr>
          <a:xfrm>
            <a:off x="8602483" y="9255069"/>
            <a:ext cx="3198289" cy="346132"/>
          </a:xfrm>
          <a:prstGeom prst="rect">
            <a:avLst/>
          </a:prstGeom>
        </p:spPr>
        <p:txBody>
          <a:bodyPr vert="horz" lIns="36000" tIns="0" rIns="36000" bIns="0" rtlCol="0" anchor="ctr"/>
          <a:lstStyle>
            <a:lvl1pPr algn="r">
              <a:defRPr sz="933"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24193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20000">
              <a:srgbClr val="003399"/>
            </a:gs>
            <a:gs pos="100000">
              <a:srgbClr val="0066CC"/>
            </a:gs>
          </a:gsLst>
          <a:lin ang="5400000" scaled="1"/>
        </a:gradFill>
        <a:effectLst/>
      </p:bgPr>
    </p:bg>
    <p:spTree>
      <p:nvGrpSpPr>
        <p:cNvPr id="1" name=""/>
        <p:cNvGrpSpPr/>
        <p:nvPr/>
      </p:nvGrpSpPr>
      <p:grpSpPr>
        <a:xfrm>
          <a:off x="0" y="0"/>
          <a:ext cx="0" cy="0"/>
          <a:chOff x="0" y="0"/>
          <a:chExt cx="0" cy="0"/>
        </a:xfrm>
      </p:grpSpPr>
      <p:sp>
        <p:nvSpPr>
          <p:cNvPr id="14" name="正方形/長方形 13"/>
          <p:cNvSpPr/>
          <p:nvPr/>
        </p:nvSpPr>
        <p:spPr>
          <a:xfrm>
            <a:off x="74445" y="94653"/>
            <a:ext cx="12654276" cy="9160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sz="2216" dirty="0"/>
          </a:p>
        </p:txBody>
      </p:sp>
      <p:sp>
        <p:nvSpPr>
          <p:cNvPr id="2" name="Title Placeholder 1"/>
          <p:cNvSpPr>
            <a:spLocks noGrp="1"/>
          </p:cNvSpPr>
          <p:nvPr>
            <p:ph type="title"/>
          </p:nvPr>
        </p:nvSpPr>
        <p:spPr>
          <a:xfrm>
            <a:off x="120185" y="94654"/>
            <a:ext cx="11588279" cy="650851"/>
          </a:xfrm>
          <a:prstGeom prst="rect">
            <a:avLst/>
          </a:prstGeom>
        </p:spPr>
        <p:txBody>
          <a:bodyPr vert="horz" lIns="0" tIns="36000" rIns="0" bIns="36000" rtlCol="0" anchor="ctr">
            <a:no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229773" y="851366"/>
            <a:ext cx="12328615" cy="8373656"/>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141682" y="9255069"/>
            <a:ext cx="1395692" cy="252000"/>
          </a:xfrm>
          <a:prstGeom prst="rect">
            <a:avLst/>
          </a:prstGeom>
        </p:spPr>
        <p:txBody>
          <a:bodyPr vert="horz" lIns="91440" tIns="45720" rIns="91440" bIns="45720" rtlCol="0" anchor="ctr"/>
          <a:lstStyle>
            <a:lvl1pPr algn="l">
              <a:defRPr sz="1231">
                <a:solidFill>
                  <a:schemeClr val="tx1">
                    <a:tint val="75000"/>
                  </a:schemeClr>
                </a:solidFill>
                <a:latin typeface="Arial Narrow" panose="020B0606020202030204" pitchFamily="34" charset="0"/>
              </a:defRPr>
            </a:lvl1pPr>
          </a:lstStyle>
          <a:p>
            <a:endParaRPr kumimoji="1" lang="ja-JP" altLang="en-US"/>
          </a:p>
        </p:txBody>
      </p:sp>
      <p:sp>
        <p:nvSpPr>
          <p:cNvPr id="5" name="Footer Placeholder 4"/>
          <p:cNvSpPr>
            <a:spLocks noGrp="1"/>
          </p:cNvSpPr>
          <p:nvPr>
            <p:ph type="ftr" sz="quarter" idx="3"/>
          </p:nvPr>
        </p:nvSpPr>
        <p:spPr>
          <a:xfrm>
            <a:off x="8602483" y="9255069"/>
            <a:ext cx="3198289" cy="346132"/>
          </a:xfrm>
          <a:prstGeom prst="rect">
            <a:avLst/>
          </a:prstGeom>
        </p:spPr>
        <p:txBody>
          <a:bodyPr vert="horz" lIns="36000" tIns="0" rIns="36000" bIns="0" rtlCol="0" anchor="ctr"/>
          <a:lstStyle>
            <a:lvl1pPr algn="r">
              <a:defRPr sz="1016" b="1">
                <a:solidFill>
                  <a:schemeClr val="bg1"/>
                </a:solidFill>
                <a:latin typeface="メイリオ" panose="020B0604030504040204" pitchFamily="50" charset="-128"/>
                <a:ea typeface="メイリオ" panose="020B0604030504040204" pitchFamily="50" charset="-128"/>
              </a:defRPr>
            </a:lvl1pPr>
          </a:lstStyle>
          <a:p>
            <a:r>
              <a:rPr lang="en-US" altLang="ja-JP"/>
              <a:t>SIP</a:t>
            </a:r>
            <a:r>
              <a:rPr lang="ja-JP" altLang="en-US"/>
              <a:t>「レジリエントな防災・減災機能の強化」課題④　</a:t>
            </a:r>
            <a:r>
              <a:rPr lang="en-US" altLang="ja-JP"/>
              <a:t>2014,2015,2016,2017,2018</a:t>
            </a:r>
            <a:endParaRPr lang="ja-JP" altLang="en-US" dirty="0"/>
          </a:p>
        </p:txBody>
      </p:sp>
      <p:sp>
        <p:nvSpPr>
          <p:cNvPr id="6" name="Slide Number Placeholder 5"/>
          <p:cNvSpPr>
            <a:spLocks noGrp="1"/>
          </p:cNvSpPr>
          <p:nvPr>
            <p:ph type="sldNum" sz="quarter" idx="4"/>
          </p:nvPr>
        </p:nvSpPr>
        <p:spPr>
          <a:xfrm>
            <a:off x="11800775" y="9255068"/>
            <a:ext cx="995185" cy="355452"/>
          </a:xfrm>
          <a:prstGeom prst="rect">
            <a:avLst/>
          </a:prstGeom>
          <a:noFill/>
        </p:spPr>
        <p:txBody>
          <a:bodyPr vert="horz" lIns="91440" tIns="45720" rIns="91440" bIns="45720" rtlCol="0" anchor="ctr"/>
          <a:lstStyle>
            <a:lvl1pPr algn="r">
              <a:defRPr sz="1524">
                <a:solidFill>
                  <a:schemeClr val="bg1"/>
                </a:solidFill>
                <a:latin typeface="Arial Black" panose="020B0A04020102020204" pitchFamily="34" charset="0"/>
              </a:defRPr>
            </a:lvl1pPr>
          </a:lstStyle>
          <a:p>
            <a:fld id="{BCDE9867-5810-42B7-B54B-B4C1EE7978C2}" type="slidenum">
              <a:rPr lang="ja-JP" altLang="en-US" smtClean="0"/>
              <a:pPr/>
              <a:t>‹#›</a:t>
            </a:fld>
            <a:endParaRPr lang="ja-JP" altLang="en-US" dirty="0"/>
          </a:p>
        </p:txBody>
      </p:sp>
      <p:sp>
        <p:nvSpPr>
          <p:cNvPr id="9" name="正方形/長方形 8"/>
          <p:cNvSpPr/>
          <p:nvPr userDrawn="1"/>
        </p:nvSpPr>
        <p:spPr>
          <a:xfrm>
            <a:off x="11708465" y="94654"/>
            <a:ext cx="1044387" cy="650851"/>
          </a:xfrm>
          <a:prstGeom prst="rect">
            <a:avLst/>
          </a:prstGeom>
          <a:solidFill>
            <a:srgbClr val="00339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kumimoji="1" lang="ja-JP" altLang="en-US" sz="1867"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11800773" y="200514"/>
            <a:ext cx="1083277" cy="365934"/>
          </a:xfrm>
          <a:prstGeom prst="rect">
            <a:avLst/>
          </a:prstGeom>
          <a:noFill/>
        </p:spPr>
        <p:txBody>
          <a:bodyPr wrap="square" rtlCol="0">
            <a:spAutoFit/>
          </a:bodyPr>
          <a:lstStyle/>
          <a:p>
            <a:r>
              <a:rPr kumimoji="1" lang="en-US" altLang="ja-JP" sz="1778" dirty="0">
                <a:solidFill>
                  <a:schemeClr val="bg1"/>
                </a:solidFill>
                <a:latin typeface="Arial Black" panose="020B0A04020102020204" pitchFamily="34" charset="0"/>
                <a:ea typeface="HGPｺﾞｼｯｸE" panose="020B0900000000000000" pitchFamily="50" charset="-128"/>
              </a:rPr>
              <a:t>SIP</a:t>
            </a:r>
            <a:r>
              <a:rPr kumimoji="1" lang="en-US" altLang="ja-JP" sz="1778" dirty="0">
                <a:solidFill>
                  <a:schemeClr val="bg1">
                    <a:lumMod val="75000"/>
                  </a:schemeClr>
                </a:solidFill>
                <a:latin typeface="Arial Black" panose="020B0A04020102020204" pitchFamily="34" charset="0"/>
                <a:ea typeface="HGPｺﾞｼｯｸE" panose="020B0900000000000000" pitchFamily="50" charset="-128"/>
              </a:rPr>
              <a:t>4</a:t>
            </a:r>
            <a:r>
              <a:rPr kumimoji="1" lang="en-US" altLang="ja-JP" sz="1778" dirty="0">
                <a:solidFill>
                  <a:srgbClr val="FF9933"/>
                </a:solidFill>
                <a:latin typeface="Arial Black" panose="020B0A04020102020204" pitchFamily="34" charset="0"/>
                <a:ea typeface="HGPｺﾞｼｯｸE" panose="020B0900000000000000" pitchFamily="50" charset="-128"/>
              </a:rPr>
              <a:t>D</a:t>
            </a:r>
            <a:endParaRPr kumimoji="1" lang="ja-JP" altLang="en-US" sz="1778" dirty="0">
              <a:solidFill>
                <a:srgbClr val="FF9933"/>
              </a:solidFill>
              <a:latin typeface="Arial Black" panose="020B0A04020102020204" pitchFamily="34" charset="0"/>
              <a:ea typeface="HGPｺﾞｼｯｸE" panose="020B0900000000000000" pitchFamily="50" charset="-128"/>
            </a:endParaRPr>
          </a:p>
        </p:txBody>
      </p:sp>
    </p:spTree>
    <p:extLst>
      <p:ext uri="{BB962C8B-B14F-4D97-AF65-F5344CB8AC3E}">
        <p14:creationId xmlns:p14="http://schemas.microsoft.com/office/powerpoint/2010/main" val="3691461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marL="109403" indent="0" algn="l" defTabSz="1125281" rtl="0" eaLnBrk="1" latinLnBrk="0" hangingPunct="1">
        <a:lnSpc>
          <a:spcPct val="90000"/>
        </a:lnSpc>
        <a:spcBef>
          <a:spcPct val="0"/>
        </a:spcBef>
        <a:buNone/>
        <a:defRPr kumimoji="1" sz="3048" b="1" kern="1200">
          <a:solidFill>
            <a:schemeClr val="tx1"/>
          </a:solidFill>
          <a:effectLst/>
          <a:latin typeface="メイリオ" panose="020B0604030504040204" pitchFamily="50" charset="-128"/>
          <a:ea typeface="メイリオ" panose="020B0604030504040204" pitchFamily="50" charset="-128"/>
          <a:cs typeface="+mj-cs"/>
        </a:defRPr>
      </a:lvl1pPr>
    </p:titleStyle>
    <p:bodyStyle>
      <a:lvl1pPr marL="328207" indent="-328207" algn="l" defTabSz="1125281" rtl="0" eaLnBrk="1" latinLnBrk="0" hangingPunct="1">
        <a:lnSpc>
          <a:spcPct val="90000"/>
        </a:lnSpc>
        <a:spcBef>
          <a:spcPts val="1231"/>
        </a:spcBef>
        <a:buFont typeface="Wingdings" panose="05000000000000000000" pitchFamily="2" charset="2"/>
        <a:buChar char="l"/>
        <a:defRPr kumimoji="1" sz="2540" b="1" kern="1200">
          <a:solidFill>
            <a:schemeClr val="tx1"/>
          </a:solidFill>
          <a:latin typeface="メイリオ" panose="020B0604030504040204" pitchFamily="50" charset="-128"/>
          <a:ea typeface="メイリオ" panose="020B0604030504040204" pitchFamily="50" charset="-128"/>
          <a:cs typeface="+mn-cs"/>
        </a:defRPr>
      </a:lvl1pPr>
      <a:lvl2pPr marL="668135" indent="-339928" algn="l" defTabSz="1125281" rtl="0" eaLnBrk="1" latinLnBrk="0" hangingPunct="1">
        <a:lnSpc>
          <a:spcPct val="90000"/>
        </a:lnSpc>
        <a:spcBef>
          <a:spcPts val="616"/>
        </a:spcBef>
        <a:buFont typeface="Wingdings" panose="05000000000000000000" pitchFamily="2" charset="2"/>
        <a:buChar char="n"/>
        <a:defRPr kumimoji="1" sz="2286" kern="1200">
          <a:solidFill>
            <a:schemeClr val="tx1"/>
          </a:solidFill>
          <a:latin typeface="メイリオ" panose="020B0604030504040204" pitchFamily="50" charset="-128"/>
          <a:ea typeface="メイリオ" panose="020B0604030504040204" pitchFamily="50" charset="-128"/>
          <a:cs typeface="+mn-cs"/>
        </a:defRPr>
      </a:lvl2pPr>
      <a:lvl3pPr marL="996343" indent="-328207" algn="l" defTabSz="1125281" rtl="0" eaLnBrk="1" latinLnBrk="0" hangingPunct="1">
        <a:lnSpc>
          <a:spcPct val="90000"/>
        </a:lnSpc>
        <a:spcBef>
          <a:spcPts val="616"/>
        </a:spcBef>
        <a:buFont typeface="Wingdings" panose="05000000000000000000" pitchFamily="2" charset="2"/>
        <a:buChar char="u"/>
        <a:defRPr kumimoji="1" sz="2032" kern="1200">
          <a:solidFill>
            <a:schemeClr val="tx1"/>
          </a:solidFill>
          <a:latin typeface="メイリオ" panose="020B0604030504040204" pitchFamily="50" charset="-128"/>
          <a:ea typeface="メイリオ" panose="020B0604030504040204" pitchFamily="50" charset="-128"/>
          <a:cs typeface="+mn-cs"/>
        </a:defRPr>
      </a:lvl3pPr>
      <a:lvl4pPr marL="1324550" indent="-328207" algn="l" defTabSz="1125281" rtl="0" eaLnBrk="1" latinLnBrk="0" hangingPunct="1">
        <a:lnSpc>
          <a:spcPct val="90000"/>
        </a:lnSpc>
        <a:spcBef>
          <a:spcPts val="616"/>
        </a:spcBef>
        <a:buFont typeface="Wingdings" panose="05000000000000000000" pitchFamily="2" charset="2"/>
        <a:buChar char="p"/>
        <a:defRPr kumimoji="1" sz="1778" kern="1200">
          <a:solidFill>
            <a:schemeClr val="tx1"/>
          </a:solidFill>
          <a:latin typeface="メイリオ" panose="020B0604030504040204" pitchFamily="50" charset="-128"/>
          <a:ea typeface="メイリオ" panose="020B0604030504040204" pitchFamily="50" charset="-128"/>
          <a:cs typeface="+mn-cs"/>
        </a:defRPr>
      </a:lvl4pPr>
      <a:lvl5pPr marL="1652756" indent="-328207" algn="l" defTabSz="1125281" rtl="0" eaLnBrk="1" latinLnBrk="0" hangingPunct="1">
        <a:lnSpc>
          <a:spcPct val="90000"/>
        </a:lnSpc>
        <a:spcBef>
          <a:spcPts val="616"/>
        </a:spcBef>
        <a:buFont typeface="Wingdings" panose="05000000000000000000" pitchFamily="2" charset="2"/>
        <a:buChar char="Ø"/>
        <a:defRPr kumimoji="1" sz="1524" kern="1200">
          <a:solidFill>
            <a:schemeClr val="tx1"/>
          </a:solidFill>
          <a:latin typeface="メイリオ" panose="020B0604030504040204" pitchFamily="50" charset="-128"/>
          <a:ea typeface="メイリオ" panose="020B0604030504040204" pitchFamily="50" charset="-128"/>
          <a:cs typeface="+mn-cs"/>
        </a:defRPr>
      </a:lvl5pPr>
      <a:lvl6pPr marL="3094523" indent="-281321" algn="l" defTabSz="1125281" rtl="0" eaLnBrk="1" latinLnBrk="0" hangingPunct="1">
        <a:lnSpc>
          <a:spcPct val="90000"/>
        </a:lnSpc>
        <a:spcBef>
          <a:spcPts val="616"/>
        </a:spcBef>
        <a:buFont typeface="Arial" panose="020B0604020202020204" pitchFamily="34" charset="0"/>
        <a:buChar char="•"/>
        <a:defRPr kumimoji="1" sz="2216" kern="1200">
          <a:solidFill>
            <a:schemeClr val="tx1"/>
          </a:solidFill>
          <a:latin typeface="+mn-lt"/>
          <a:ea typeface="+mn-ea"/>
          <a:cs typeface="+mn-cs"/>
        </a:defRPr>
      </a:lvl6pPr>
      <a:lvl7pPr marL="3657165" indent="-281321" algn="l" defTabSz="1125281" rtl="0" eaLnBrk="1" latinLnBrk="0" hangingPunct="1">
        <a:lnSpc>
          <a:spcPct val="90000"/>
        </a:lnSpc>
        <a:spcBef>
          <a:spcPts val="616"/>
        </a:spcBef>
        <a:buFont typeface="Arial" panose="020B0604020202020204" pitchFamily="34" charset="0"/>
        <a:buChar char="•"/>
        <a:defRPr kumimoji="1" sz="2216" kern="1200">
          <a:solidFill>
            <a:schemeClr val="tx1"/>
          </a:solidFill>
          <a:latin typeface="+mn-lt"/>
          <a:ea typeface="+mn-ea"/>
          <a:cs typeface="+mn-cs"/>
        </a:defRPr>
      </a:lvl7pPr>
      <a:lvl8pPr marL="4219804" indent="-281321" algn="l" defTabSz="1125281" rtl="0" eaLnBrk="1" latinLnBrk="0" hangingPunct="1">
        <a:lnSpc>
          <a:spcPct val="90000"/>
        </a:lnSpc>
        <a:spcBef>
          <a:spcPts val="616"/>
        </a:spcBef>
        <a:buFont typeface="Arial" panose="020B0604020202020204" pitchFamily="34" charset="0"/>
        <a:buChar char="•"/>
        <a:defRPr kumimoji="1" sz="2216" kern="1200">
          <a:solidFill>
            <a:schemeClr val="tx1"/>
          </a:solidFill>
          <a:latin typeface="+mn-lt"/>
          <a:ea typeface="+mn-ea"/>
          <a:cs typeface="+mn-cs"/>
        </a:defRPr>
      </a:lvl8pPr>
      <a:lvl9pPr marL="4782445" indent="-281321" algn="l" defTabSz="1125281" rtl="0" eaLnBrk="1" latinLnBrk="0" hangingPunct="1">
        <a:lnSpc>
          <a:spcPct val="90000"/>
        </a:lnSpc>
        <a:spcBef>
          <a:spcPts val="616"/>
        </a:spcBef>
        <a:buFont typeface="Arial" panose="020B0604020202020204" pitchFamily="34" charset="0"/>
        <a:buChar char="•"/>
        <a:defRPr kumimoji="1" sz="2216" kern="1200">
          <a:solidFill>
            <a:schemeClr val="tx1"/>
          </a:solidFill>
          <a:latin typeface="+mn-lt"/>
          <a:ea typeface="+mn-ea"/>
          <a:cs typeface="+mn-cs"/>
        </a:defRPr>
      </a:lvl9pPr>
    </p:bodyStyle>
    <p:otherStyle>
      <a:defPPr>
        <a:defRPr lang="en-US"/>
      </a:defPPr>
      <a:lvl1pPr marL="0" algn="l" defTabSz="1125281" rtl="0" eaLnBrk="1" latinLnBrk="0" hangingPunct="1">
        <a:defRPr kumimoji="1" sz="2216" kern="1200">
          <a:solidFill>
            <a:schemeClr val="tx1"/>
          </a:solidFill>
          <a:latin typeface="+mn-lt"/>
          <a:ea typeface="+mn-ea"/>
          <a:cs typeface="+mn-cs"/>
        </a:defRPr>
      </a:lvl1pPr>
      <a:lvl2pPr marL="562641" algn="l" defTabSz="1125281" rtl="0" eaLnBrk="1" latinLnBrk="0" hangingPunct="1">
        <a:defRPr kumimoji="1" sz="2216" kern="1200">
          <a:solidFill>
            <a:schemeClr val="tx1"/>
          </a:solidFill>
          <a:latin typeface="+mn-lt"/>
          <a:ea typeface="+mn-ea"/>
          <a:cs typeface="+mn-cs"/>
        </a:defRPr>
      </a:lvl2pPr>
      <a:lvl3pPr marL="1125281" algn="l" defTabSz="1125281" rtl="0" eaLnBrk="1" latinLnBrk="0" hangingPunct="1">
        <a:defRPr kumimoji="1" sz="2216" kern="1200">
          <a:solidFill>
            <a:schemeClr val="tx1"/>
          </a:solidFill>
          <a:latin typeface="+mn-lt"/>
          <a:ea typeface="+mn-ea"/>
          <a:cs typeface="+mn-cs"/>
        </a:defRPr>
      </a:lvl3pPr>
      <a:lvl4pPr marL="1687922" algn="l" defTabSz="1125281" rtl="0" eaLnBrk="1" latinLnBrk="0" hangingPunct="1">
        <a:defRPr kumimoji="1" sz="2216" kern="1200">
          <a:solidFill>
            <a:schemeClr val="tx1"/>
          </a:solidFill>
          <a:latin typeface="+mn-lt"/>
          <a:ea typeface="+mn-ea"/>
          <a:cs typeface="+mn-cs"/>
        </a:defRPr>
      </a:lvl4pPr>
      <a:lvl5pPr marL="2250562" algn="l" defTabSz="1125281" rtl="0" eaLnBrk="1" latinLnBrk="0" hangingPunct="1">
        <a:defRPr kumimoji="1" sz="2216" kern="1200">
          <a:solidFill>
            <a:schemeClr val="tx1"/>
          </a:solidFill>
          <a:latin typeface="+mn-lt"/>
          <a:ea typeface="+mn-ea"/>
          <a:cs typeface="+mn-cs"/>
        </a:defRPr>
      </a:lvl5pPr>
      <a:lvl6pPr marL="2813203" algn="l" defTabSz="1125281" rtl="0" eaLnBrk="1" latinLnBrk="0" hangingPunct="1">
        <a:defRPr kumimoji="1" sz="2216" kern="1200">
          <a:solidFill>
            <a:schemeClr val="tx1"/>
          </a:solidFill>
          <a:latin typeface="+mn-lt"/>
          <a:ea typeface="+mn-ea"/>
          <a:cs typeface="+mn-cs"/>
        </a:defRPr>
      </a:lvl6pPr>
      <a:lvl7pPr marL="3375844" algn="l" defTabSz="1125281" rtl="0" eaLnBrk="1" latinLnBrk="0" hangingPunct="1">
        <a:defRPr kumimoji="1" sz="2216" kern="1200">
          <a:solidFill>
            <a:schemeClr val="tx1"/>
          </a:solidFill>
          <a:latin typeface="+mn-lt"/>
          <a:ea typeface="+mn-ea"/>
          <a:cs typeface="+mn-cs"/>
        </a:defRPr>
      </a:lvl7pPr>
      <a:lvl8pPr marL="3938484" algn="l" defTabSz="1125281" rtl="0" eaLnBrk="1" latinLnBrk="0" hangingPunct="1">
        <a:defRPr kumimoji="1" sz="2216" kern="1200">
          <a:solidFill>
            <a:schemeClr val="tx1"/>
          </a:solidFill>
          <a:latin typeface="+mn-lt"/>
          <a:ea typeface="+mn-ea"/>
          <a:cs typeface="+mn-cs"/>
        </a:defRPr>
      </a:lvl8pPr>
      <a:lvl9pPr marL="4501125" algn="l" defTabSz="1125281" rtl="0" eaLnBrk="1" latinLnBrk="0" hangingPunct="1">
        <a:defRPr kumimoji="1" sz="221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25" userDrawn="1">
          <p15:clr>
            <a:srgbClr val="F26B43"/>
          </p15:clr>
        </p15:guide>
        <p15:guide id="2" pos="436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image" Target="../media/image17.png"/><Relationship Id="rId15" Type="http://schemas.openxmlformats.org/officeDocument/2006/relationships/image" Target="../media/image13.png"/><Relationship Id="rId10" Type="http://schemas.openxmlformats.org/officeDocument/2006/relationships/image" Target="../media/image5.png"/><Relationship Id="rId4" Type="http://schemas.openxmlformats.org/officeDocument/2006/relationships/image" Target="../media/image16.png"/><Relationship Id="rId9" Type="http://schemas.openxmlformats.org/officeDocument/2006/relationships/image" Target="../media/image4.pn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字幕 6">
            <a:extLst>
              <a:ext uri="{FF2B5EF4-FFF2-40B4-BE49-F238E27FC236}">
                <a16:creationId xmlns:a16="http://schemas.microsoft.com/office/drawing/2014/main" xmlns="" id="{534452B6-69F4-FC48-99BE-88FD7C60EBC2}"/>
              </a:ext>
            </a:extLst>
          </p:cNvPr>
          <p:cNvSpPr>
            <a:spLocks noGrp="1"/>
          </p:cNvSpPr>
          <p:nvPr>
            <p:ph type="subTitle" idx="1"/>
          </p:nvPr>
        </p:nvSpPr>
        <p:spPr/>
        <p:txBody>
          <a:bodyPr/>
          <a:lstStyle/>
          <a:p>
            <a:r>
              <a:rPr lang="ja-JP" altLang="en-US" dirty="0"/>
              <a:t>防災科学技術研究所</a:t>
            </a:r>
            <a:endParaRPr kumimoji="1" lang="en-US" altLang="ja-JP" dirty="0" smtClean="0"/>
          </a:p>
          <a:p>
            <a:r>
              <a:rPr kumimoji="1" lang="en-US" altLang="ja-JP" dirty="0" smtClean="0"/>
              <a:t>2018</a:t>
            </a:r>
            <a:r>
              <a:rPr kumimoji="1" lang="ja-JP" altLang="en-US" dirty="0" smtClean="0"/>
              <a:t>年</a:t>
            </a:r>
            <a:r>
              <a:rPr kumimoji="1" lang="en-US" altLang="ja-JP" dirty="0" smtClean="0"/>
              <a:t>12</a:t>
            </a:r>
            <a:r>
              <a:rPr kumimoji="1" lang="ja-JP" altLang="en-US" dirty="0" smtClean="0"/>
              <a:t>月</a:t>
            </a:r>
            <a:endParaRPr kumimoji="1" lang="ja-JP" altLang="en-US" dirty="0"/>
          </a:p>
        </p:txBody>
      </p:sp>
      <p:sp>
        <p:nvSpPr>
          <p:cNvPr id="6" name="タイトル 5">
            <a:extLst>
              <a:ext uri="{FF2B5EF4-FFF2-40B4-BE49-F238E27FC236}">
                <a16:creationId xmlns:a16="http://schemas.microsoft.com/office/drawing/2014/main" xmlns="" id="{ADD21EF1-8ECB-244C-9555-2CC9ABBE7C1D}"/>
              </a:ext>
            </a:extLst>
          </p:cNvPr>
          <p:cNvSpPr>
            <a:spLocks noGrp="1"/>
          </p:cNvSpPr>
          <p:nvPr>
            <p:ph type="ctrTitle"/>
          </p:nvPr>
        </p:nvSpPr>
        <p:spPr/>
        <p:txBody>
          <a:bodyPr/>
          <a:lstStyle/>
          <a:p>
            <a:r>
              <a:rPr kumimoji="1" lang="en-US" altLang="ja-JP" dirty="0"/>
              <a:t>   </a:t>
            </a:r>
            <a:r>
              <a:rPr kumimoji="1" lang="ja-JP" altLang="en-US" dirty="0"/>
              <a:t>防災情報</a:t>
            </a:r>
            <a:r>
              <a:rPr kumimoji="1" lang="ja-JP" altLang="en-US" dirty="0" smtClean="0"/>
              <a:t>サービスプラットフォーム</a:t>
            </a:r>
            <a:r>
              <a:rPr lang="en-US" altLang="ja-JP" dirty="0"/>
              <a:t/>
            </a:r>
            <a:br>
              <a:rPr lang="en-US" altLang="ja-JP" dirty="0"/>
            </a:br>
            <a:r>
              <a:rPr lang="ja-JP" altLang="en-US" dirty="0" smtClean="0"/>
              <a:t>　　採用アーキテクチャー図</a:t>
            </a:r>
            <a:endParaRPr kumimoji="1" lang="ja-JP" altLang="en-US" dirty="0"/>
          </a:p>
        </p:txBody>
      </p:sp>
      <p:sp>
        <p:nvSpPr>
          <p:cNvPr id="4" name="スライド番号プレースホルダー 3">
            <a:extLst>
              <a:ext uri="{FF2B5EF4-FFF2-40B4-BE49-F238E27FC236}">
                <a16:creationId xmlns:a16="http://schemas.microsoft.com/office/drawing/2014/main" xmlns="" id="{A58AD091-63AD-2D45-9C35-F95D7BD690A2}"/>
              </a:ext>
            </a:extLst>
          </p:cNvPr>
          <p:cNvSpPr>
            <a:spLocks noGrp="1"/>
          </p:cNvSpPr>
          <p:nvPr>
            <p:ph type="sldNum" sz="quarter" idx="4294967295"/>
          </p:nvPr>
        </p:nvSpPr>
        <p:spPr>
          <a:xfrm>
            <a:off x="11807714" y="9043273"/>
            <a:ext cx="993887" cy="336673"/>
          </a:xfrm>
        </p:spPr>
        <p:txBody>
          <a:bodyPr/>
          <a:lstStyle/>
          <a:p>
            <a:fld id="{BCDE9867-5810-42B7-B54B-B4C1EE7978C2}" type="slidenum">
              <a:rPr kumimoji="1" lang="ja-JP" altLang="en-US" smtClean="0"/>
              <a:pPr/>
              <a:t>0</a:t>
            </a:fld>
            <a:endParaRPr kumimoji="1" lang="ja-JP" altLang="en-US" dirty="0"/>
          </a:p>
        </p:txBody>
      </p:sp>
      <p:sp>
        <p:nvSpPr>
          <p:cNvPr id="5" name="フッター プレースホルダー 4">
            <a:extLst>
              <a:ext uri="{FF2B5EF4-FFF2-40B4-BE49-F238E27FC236}">
                <a16:creationId xmlns:a16="http://schemas.microsoft.com/office/drawing/2014/main" xmlns="" id="{75377D74-6862-624C-80EF-A8D31AA317E5}"/>
              </a:ext>
            </a:extLst>
          </p:cNvPr>
          <p:cNvSpPr>
            <a:spLocks noGrp="1"/>
          </p:cNvSpPr>
          <p:nvPr>
            <p:ph type="ftr" sz="quarter" idx="4294967295"/>
          </p:nvPr>
        </p:nvSpPr>
        <p:spPr>
          <a:xfrm>
            <a:off x="9602209" y="9043273"/>
            <a:ext cx="3199391" cy="328609"/>
          </a:xfrm>
        </p:spPr>
        <p:txBody>
          <a:bodyPr/>
          <a:lstStyle/>
          <a:p>
            <a:r>
              <a:rPr lang="en-US" altLang="ja-JP"/>
              <a:t>SIP</a:t>
            </a:r>
            <a:r>
              <a:rPr lang="ja-JP" altLang="en-US"/>
              <a:t>「レジリエントな防災・減災機能の強化」課題④　</a:t>
            </a:r>
            <a:r>
              <a:rPr lang="en-US" altLang="ja-JP"/>
              <a:t>2014,2015,2016,2017,2018</a:t>
            </a:r>
            <a:endParaRPr lang="ja-JP" altLang="en-US" dirty="0"/>
          </a:p>
        </p:txBody>
      </p:sp>
    </p:spTree>
    <p:extLst>
      <p:ext uri="{BB962C8B-B14F-4D97-AF65-F5344CB8AC3E}">
        <p14:creationId xmlns:p14="http://schemas.microsoft.com/office/powerpoint/2010/main" val="225757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dirty="0"/>
          </a:p>
        </p:txBody>
      </p:sp>
      <p:sp>
        <p:nvSpPr>
          <p:cNvPr id="3" name="タイトル 2"/>
          <p:cNvSpPr>
            <a:spLocks noGrp="1"/>
          </p:cNvSpPr>
          <p:nvPr>
            <p:ph type="ctrTitle"/>
          </p:nvPr>
        </p:nvSpPr>
        <p:spPr/>
        <p:txBody>
          <a:bodyPr/>
          <a:lstStyle/>
          <a:p>
            <a:endParaRPr kumimoji="1" lang="ja-JP" altLang="en-US"/>
          </a:p>
        </p:txBody>
      </p:sp>
      <p:pic>
        <p:nvPicPr>
          <p:cNvPr id="311" name="図 310"/>
          <p:cNvPicPr>
            <a:picLocks noChangeAspect="1"/>
          </p:cNvPicPr>
          <p:nvPr/>
        </p:nvPicPr>
        <p:blipFill>
          <a:blip r:embed="rId2"/>
          <a:stretch>
            <a:fillRect/>
          </a:stretch>
        </p:blipFill>
        <p:spPr>
          <a:xfrm>
            <a:off x="161065" y="1044365"/>
            <a:ext cx="12288407" cy="7492146"/>
          </a:xfrm>
          <a:prstGeom prst="rect">
            <a:avLst/>
          </a:prstGeom>
          <a:solidFill>
            <a:schemeClr val="bg1"/>
          </a:solidFill>
        </p:spPr>
      </p:pic>
    </p:spTree>
    <p:extLst>
      <p:ext uri="{BB962C8B-B14F-4D97-AF65-F5344CB8AC3E}">
        <p14:creationId xmlns:p14="http://schemas.microsoft.com/office/powerpoint/2010/main" val="302239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正方形/長方形 148"/>
          <p:cNvSpPr/>
          <p:nvPr/>
        </p:nvSpPr>
        <p:spPr>
          <a:xfrm>
            <a:off x="10187350" y="1833840"/>
            <a:ext cx="2285858" cy="671533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t" anchorCtr="0" forceAA="0" compatLnSpc="1">
            <a:prstTxWarp prst="textNoShape">
              <a:avLst/>
            </a:prstTxWarp>
            <a:noAutofit/>
          </a:bodyPr>
          <a:lstStyle/>
          <a:p>
            <a:r>
              <a:rPr lang="ja-JP" altLang="en-US" sz="1867">
                <a:solidFill>
                  <a:schemeClr val="tx1"/>
                </a:solidFill>
                <a:latin typeface="HGPSoeiKakugothicUB" charset="-128"/>
                <a:ea typeface="HGPSoeiKakugothicUB" charset="-128"/>
                <a:cs typeface="HGPSoeiKakugothicUB" charset="-128"/>
              </a:rPr>
              <a:t>サービス層</a:t>
            </a:r>
            <a:endParaRPr lang="ja-JP" altLang="en-US" sz="1867" dirty="0">
              <a:solidFill>
                <a:schemeClr val="tx1"/>
              </a:solidFill>
              <a:latin typeface="HGPSoeiKakugothicUB" charset="-128"/>
              <a:ea typeface="HGPSoeiKakugothicUB" charset="-128"/>
              <a:cs typeface="HGPSoeiKakugothicUB" charset="-128"/>
            </a:endParaRPr>
          </a:p>
        </p:txBody>
      </p:sp>
      <p:sp>
        <p:nvSpPr>
          <p:cNvPr id="146" name="正方形/長方形 145"/>
          <p:cNvSpPr/>
          <p:nvPr/>
        </p:nvSpPr>
        <p:spPr>
          <a:xfrm>
            <a:off x="7804523" y="1834485"/>
            <a:ext cx="2207898" cy="671533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latin typeface="Meiryo UI" panose="020B0604030504040204" pitchFamily="50" charset="-128"/>
              <a:ea typeface="Meiryo UI" panose="020B0604030504040204" pitchFamily="50" charset="-128"/>
            </a:endParaRPr>
          </a:p>
        </p:txBody>
      </p:sp>
      <p:sp>
        <p:nvSpPr>
          <p:cNvPr id="2" name="正方形/長方形 1"/>
          <p:cNvSpPr/>
          <p:nvPr/>
        </p:nvSpPr>
        <p:spPr>
          <a:xfrm>
            <a:off x="1425847" y="1834485"/>
            <a:ext cx="2207898" cy="671533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t" anchorCtr="0" forceAA="0" compatLnSpc="1">
            <a:prstTxWarp prst="textNoShape">
              <a:avLst/>
            </a:prstTxWarp>
            <a:noAutofit/>
          </a:bodyPr>
          <a:lstStyle/>
          <a:p>
            <a:r>
              <a:rPr lang="ja-JP" altLang="en-US" sz="1867" dirty="0">
                <a:solidFill>
                  <a:schemeClr val="tx1"/>
                </a:solidFill>
                <a:latin typeface="HGPSoeiKakugothicUB" charset="-128"/>
                <a:ea typeface="HGPSoeiKakugothicUB" charset="-128"/>
                <a:cs typeface="HGPSoeiKakugothicUB" charset="-128"/>
              </a:rPr>
              <a:t>プラットフォーム層</a:t>
            </a:r>
          </a:p>
        </p:txBody>
      </p:sp>
      <p:sp>
        <p:nvSpPr>
          <p:cNvPr id="147" name="正方形/長方形 146"/>
          <p:cNvSpPr/>
          <p:nvPr/>
        </p:nvSpPr>
        <p:spPr>
          <a:xfrm>
            <a:off x="1425847" y="6622977"/>
            <a:ext cx="8586574" cy="1926203"/>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 xmlns:a16="http://schemas.microsoft.com/office/drawing/2014/main" id="{A2682108-BE2F-A243-9FF8-188BD56CBBB7}"/>
              </a:ext>
            </a:extLst>
          </p:cNvPr>
          <p:cNvSpPr/>
          <p:nvPr/>
        </p:nvSpPr>
        <p:spPr>
          <a:xfrm>
            <a:off x="1617230" y="6773092"/>
            <a:ext cx="8240797" cy="1615260"/>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2592" dirty="0">
              <a:solidFill>
                <a:schemeClr val="tx1"/>
              </a:solidFill>
              <a:latin typeface="HGPSoeiKakugothicUB" charset="-128"/>
              <a:ea typeface="HGPSoeiKakugothicUB" charset="-128"/>
              <a:cs typeface="HGPSoeiKakugothicUB" charset="-128"/>
            </a:endParaRPr>
          </a:p>
        </p:txBody>
      </p:sp>
      <p:sp>
        <p:nvSpPr>
          <p:cNvPr id="34" name="正方形/長方形 33">
            <a:extLst>
              <a:ext uri="{FF2B5EF4-FFF2-40B4-BE49-F238E27FC236}">
                <a16:creationId xmlns="" xmlns:a16="http://schemas.microsoft.com/office/drawing/2014/main" id="{C3D1B406-B28E-1E40-AC0A-BFC277C9C04C}"/>
              </a:ext>
            </a:extLst>
          </p:cNvPr>
          <p:cNvSpPr/>
          <p:nvPr/>
        </p:nvSpPr>
        <p:spPr>
          <a:xfrm>
            <a:off x="1617837" y="2440824"/>
            <a:ext cx="1882826" cy="5946022"/>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en-US" altLang="ja-JP" sz="2592" dirty="0">
              <a:solidFill>
                <a:schemeClr val="tx1"/>
              </a:solidFill>
              <a:latin typeface="HGPSoeiKakugothicUB" charset="-128"/>
              <a:ea typeface="HGPSoeiKakugothicUB" charset="-128"/>
              <a:cs typeface="HGPSoeiKakugothicUB" charset="-128"/>
            </a:endParaRPr>
          </a:p>
        </p:txBody>
      </p:sp>
      <p:sp>
        <p:nvSpPr>
          <p:cNvPr id="148" name="正方形/長方形 147"/>
          <p:cNvSpPr/>
          <p:nvPr/>
        </p:nvSpPr>
        <p:spPr>
          <a:xfrm>
            <a:off x="3815742" y="1834486"/>
            <a:ext cx="3818912" cy="4606882"/>
          </a:xfrm>
          <a:prstGeom prst="rect">
            <a:avLst/>
          </a:prstGeom>
          <a:solidFill>
            <a:schemeClr val="bg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t" anchorCtr="0" forceAA="0" compatLnSpc="1">
            <a:prstTxWarp prst="textNoShape">
              <a:avLst/>
            </a:prstTxWarp>
            <a:noAutofit/>
          </a:bodyPr>
          <a:lstStyle/>
          <a:p>
            <a:r>
              <a:rPr lang="ja-JP" altLang="en-US" sz="1867">
                <a:solidFill>
                  <a:schemeClr val="tx1"/>
                </a:solidFill>
                <a:latin typeface="HGPSoeiKakugothicUB" charset="-128"/>
                <a:ea typeface="HGPSoeiKakugothicUB" charset="-128"/>
                <a:cs typeface="HGPSoeiKakugothicUB" charset="-128"/>
              </a:rPr>
              <a:t>データ層</a:t>
            </a:r>
            <a:endParaRPr lang="ja-JP" altLang="en-US" sz="1867" dirty="0">
              <a:solidFill>
                <a:schemeClr val="tx1"/>
              </a:solidFill>
              <a:latin typeface="HGPSoeiKakugothicUB" charset="-128"/>
              <a:ea typeface="HGPSoeiKakugothicUB" charset="-128"/>
              <a:cs typeface="HGPSoeiKakugothicUB" charset="-128"/>
            </a:endParaRPr>
          </a:p>
        </p:txBody>
      </p:sp>
      <p:sp>
        <p:nvSpPr>
          <p:cNvPr id="57" name="正方形/長方形 56">
            <a:extLst>
              <a:ext uri="{FF2B5EF4-FFF2-40B4-BE49-F238E27FC236}">
                <a16:creationId xmlns="" xmlns:a16="http://schemas.microsoft.com/office/drawing/2014/main" id="{1D9562CB-268C-41A0-835E-B0B12BDEFDB9}"/>
              </a:ext>
            </a:extLst>
          </p:cNvPr>
          <p:cNvSpPr/>
          <p:nvPr/>
        </p:nvSpPr>
        <p:spPr>
          <a:xfrm>
            <a:off x="7975200" y="2440823"/>
            <a:ext cx="1882826" cy="4329259"/>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2592" dirty="0">
              <a:solidFill>
                <a:schemeClr val="tx1"/>
              </a:solidFill>
              <a:latin typeface="HGPSoeiKakugothicUB" charset="-128"/>
              <a:ea typeface="HGPSoeiKakugothicUB" charset="-128"/>
              <a:cs typeface="HGPSoeiKakugothicUB" charset="-128"/>
            </a:endParaRPr>
          </a:p>
        </p:txBody>
      </p:sp>
      <p:sp>
        <p:nvSpPr>
          <p:cNvPr id="58" name="正方形/長方形 57">
            <a:extLst>
              <a:ext uri="{FF2B5EF4-FFF2-40B4-BE49-F238E27FC236}">
                <a16:creationId xmlns="" xmlns:a16="http://schemas.microsoft.com/office/drawing/2014/main" id="{1D9562CB-268C-41A0-835E-B0B12BDEFDB9}"/>
              </a:ext>
            </a:extLst>
          </p:cNvPr>
          <p:cNvSpPr/>
          <p:nvPr/>
        </p:nvSpPr>
        <p:spPr>
          <a:xfrm>
            <a:off x="7979664" y="4875287"/>
            <a:ext cx="1882826" cy="1897806"/>
          </a:xfrm>
          <a:prstGeom prst="rect">
            <a:avLst/>
          </a:prstGeom>
          <a:solidFill>
            <a:srgbClr val="00B0F0">
              <a:alpha val="25000"/>
            </a:srgb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7993" tIns="47993" rIns="47993" bIns="47993" numCol="1" spcCol="0" rtlCol="0" fromWordArt="0" anchor="b" anchorCtr="0" forceAA="0" compatLnSpc="1">
            <a:prstTxWarp prst="textNoShape">
              <a:avLst/>
            </a:prstTxWarp>
            <a:noAutofit/>
          </a:bodyPr>
          <a:lstStyle/>
          <a:p>
            <a:r>
              <a:rPr lang="ja-JP" altLang="en-US" sz="2032" dirty="0">
                <a:solidFill>
                  <a:schemeClr val="tx1"/>
                </a:solidFill>
                <a:latin typeface="HGPSoeiKakugothicUB" charset="-128"/>
                <a:ea typeface="HGPSoeiKakugothicUB" charset="-128"/>
                <a:cs typeface="HGPSoeiKakugothicUB" charset="-128"/>
              </a:rPr>
              <a:t>利活用環境</a:t>
            </a:r>
          </a:p>
        </p:txBody>
      </p:sp>
      <p:sp>
        <p:nvSpPr>
          <p:cNvPr id="66" name="正方形/長方形 65">
            <a:extLst>
              <a:ext uri="{FF2B5EF4-FFF2-40B4-BE49-F238E27FC236}">
                <a16:creationId xmlns="" xmlns:a16="http://schemas.microsoft.com/office/drawing/2014/main" id="{1D9562CB-268C-41A0-835E-B0B12BDEFDB9}"/>
              </a:ext>
            </a:extLst>
          </p:cNvPr>
          <p:cNvSpPr/>
          <p:nvPr/>
        </p:nvSpPr>
        <p:spPr>
          <a:xfrm>
            <a:off x="1617230" y="6773092"/>
            <a:ext cx="4277436" cy="1615260"/>
          </a:xfrm>
          <a:prstGeom prst="rect">
            <a:avLst/>
          </a:prstGeom>
          <a:solidFill>
            <a:srgbClr val="FFFF00">
              <a:alpha val="25000"/>
            </a:srgb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7993" tIns="47993" rIns="47993" bIns="47993" numCol="1" spcCol="0" rtlCol="0" fromWordArt="0" anchor="t" anchorCtr="0" forceAA="0" compatLnSpc="1">
            <a:prstTxWarp prst="textNoShape">
              <a:avLst/>
            </a:prstTxWarp>
            <a:noAutofit/>
          </a:bodyPr>
          <a:lstStyle/>
          <a:p>
            <a:r>
              <a:rPr lang="ja-JP" altLang="en-US" sz="2032">
                <a:solidFill>
                  <a:schemeClr val="tx1"/>
                </a:solidFill>
                <a:latin typeface="HGPSoeiKakugothicUB" charset="-128"/>
                <a:ea typeface="HGPSoeiKakugothicUB" charset="-128"/>
                <a:cs typeface="HGPSoeiKakugothicUB" charset="-128"/>
              </a:rPr>
              <a:t>インフラ環境</a:t>
            </a:r>
            <a:endParaRPr lang="ja-JP" altLang="en-US" sz="2032" dirty="0">
              <a:solidFill>
                <a:schemeClr val="tx1"/>
              </a:solidFill>
              <a:latin typeface="HGPSoeiKakugothicUB" charset="-128"/>
              <a:ea typeface="HGPSoeiKakugothicUB" charset="-128"/>
              <a:cs typeface="HGPSoeiKakugothicUB" charset="-128"/>
            </a:endParaRPr>
          </a:p>
        </p:txBody>
      </p:sp>
      <p:sp>
        <p:nvSpPr>
          <p:cNvPr id="61" name="正方形/長方形 60">
            <a:extLst>
              <a:ext uri="{FF2B5EF4-FFF2-40B4-BE49-F238E27FC236}">
                <a16:creationId xmlns="" xmlns:a16="http://schemas.microsoft.com/office/drawing/2014/main" id="{1D9562CB-268C-41A0-835E-B0B12BDEFDB9}"/>
              </a:ext>
            </a:extLst>
          </p:cNvPr>
          <p:cNvSpPr/>
          <p:nvPr/>
        </p:nvSpPr>
        <p:spPr>
          <a:xfrm>
            <a:off x="10353433" y="2454416"/>
            <a:ext cx="1883547" cy="5948467"/>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2592" dirty="0">
              <a:solidFill>
                <a:schemeClr val="tx1"/>
              </a:solidFill>
              <a:latin typeface="HGPSoeiKakugothicUB" charset="-128"/>
              <a:ea typeface="HGPSoeiKakugothicUB" charset="-128"/>
              <a:cs typeface="HGPSoeiKakugothicUB" charset="-128"/>
            </a:endParaRPr>
          </a:p>
        </p:txBody>
      </p:sp>
      <p:sp>
        <p:nvSpPr>
          <p:cNvPr id="62" name="正方形/長方形 61">
            <a:extLst>
              <a:ext uri="{FF2B5EF4-FFF2-40B4-BE49-F238E27FC236}">
                <a16:creationId xmlns="" xmlns:a16="http://schemas.microsoft.com/office/drawing/2014/main" id="{1D9562CB-268C-41A0-835E-B0B12BDEFDB9}"/>
              </a:ext>
            </a:extLst>
          </p:cNvPr>
          <p:cNvSpPr/>
          <p:nvPr/>
        </p:nvSpPr>
        <p:spPr>
          <a:xfrm>
            <a:off x="1617837" y="2440825"/>
            <a:ext cx="1882826" cy="4332268"/>
          </a:xfrm>
          <a:prstGeom prst="rect">
            <a:avLst/>
          </a:prstGeom>
          <a:solidFill>
            <a:srgbClr val="FF9300">
              <a:alpha val="25000"/>
            </a:srgb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7993" tIns="47993" rIns="47993" bIns="47993" numCol="1" spcCol="0" rtlCol="0" fromWordArt="0" anchor="t" anchorCtr="0" forceAA="0" compatLnSpc="1">
            <a:prstTxWarp prst="textNoShape">
              <a:avLst/>
            </a:prstTxWarp>
            <a:noAutofit/>
          </a:bodyPr>
          <a:lstStyle/>
          <a:p>
            <a:r>
              <a:rPr lang="ja-JP" altLang="en-US" sz="2032">
                <a:solidFill>
                  <a:schemeClr val="tx1"/>
                </a:solidFill>
                <a:latin typeface="HGPSoeiKakugothicUB" charset="-128"/>
                <a:ea typeface="HGPSoeiKakugothicUB" charset="-128"/>
                <a:cs typeface="HGPSoeiKakugothicUB" charset="-128"/>
              </a:rPr>
              <a:t>インポート環境</a:t>
            </a:r>
            <a:endParaRPr lang="en-US" altLang="ja-JP" sz="2032" dirty="0">
              <a:solidFill>
                <a:schemeClr val="tx1"/>
              </a:solidFill>
              <a:latin typeface="HGPSoeiKakugothicUB" charset="-128"/>
              <a:ea typeface="HGPSoeiKakugothicUB" charset="-128"/>
              <a:cs typeface="HGPSoeiKakugothicUB" charset="-128"/>
            </a:endParaRPr>
          </a:p>
        </p:txBody>
      </p:sp>
      <p:sp>
        <p:nvSpPr>
          <p:cNvPr id="72" name="正方形/長方形 71">
            <a:extLst>
              <a:ext uri="{FF2B5EF4-FFF2-40B4-BE49-F238E27FC236}">
                <a16:creationId xmlns="" xmlns:a16="http://schemas.microsoft.com/office/drawing/2014/main" id="{1D9562CB-268C-41A0-835E-B0B12BDEFDB9}"/>
              </a:ext>
            </a:extLst>
          </p:cNvPr>
          <p:cNvSpPr/>
          <p:nvPr/>
        </p:nvSpPr>
        <p:spPr>
          <a:xfrm>
            <a:off x="5894666" y="6771587"/>
            <a:ext cx="3967825" cy="1615260"/>
          </a:xfrm>
          <a:prstGeom prst="rect">
            <a:avLst/>
          </a:prstGeom>
          <a:solidFill>
            <a:srgbClr val="00B050">
              <a:alpha val="25000"/>
            </a:srgb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7993" tIns="47993" rIns="47993" bIns="47993" numCol="1" spcCol="0" rtlCol="0" fromWordArt="0" anchor="t" anchorCtr="0" forceAA="0" compatLnSpc="1">
            <a:prstTxWarp prst="textNoShape">
              <a:avLst/>
            </a:prstTxWarp>
            <a:noAutofit/>
          </a:bodyPr>
          <a:lstStyle/>
          <a:p>
            <a:r>
              <a:rPr lang="ja-JP" altLang="en-US" sz="2032" dirty="0">
                <a:solidFill>
                  <a:schemeClr val="tx1"/>
                </a:solidFill>
                <a:latin typeface="HGPSoeiKakugothicUB" charset="-128"/>
                <a:ea typeface="HGPSoeiKakugothicUB" charset="-128"/>
                <a:cs typeface="HGPSoeiKakugothicUB" charset="-128"/>
              </a:rPr>
              <a:t>アジャイル開発環境</a:t>
            </a:r>
          </a:p>
        </p:txBody>
      </p:sp>
      <p:sp>
        <p:nvSpPr>
          <p:cNvPr id="95" name="正方形/長方形 94">
            <a:extLst>
              <a:ext uri="{FF2B5EF4-FFF2-40B4-BE49-F238E27FC236}">
                <a16:creationId xmlns="" xmlns:a16="http://schemas.microsoft.com/office/drawing/2014/main" id="{73EF4669-3EB2-45D7-B4EC-6E6BC5E18E6E}"/>
              </a:ext>
            </a:extLst>
          </p:cNvPr>
          <p:cNvSpPr/>
          <p:nvPr/>
        </p:nvSpPr>
        <p:spPr>
          <a:xfrm rot="16200000">
            <a:off x="3183573" y="4066993"/>
            <a:ext cx="1018248" cy="266075"/>
          </a:xfrm>
          <a:prstGeom prst="rect">
            <a:avLst/>
          </a:prstGeom>
          <a:noFill/>
        </p:spPr>
        <p:txBody>
          <a:bodyPr wrap="square" anchor="ctr">
            <a:noAutofit/>
          </a:bodyPr>
          <a:lstStyle/>
          <a:p>
            <a:r>
              <a:rPr lang="ja-JP" altLang="en-US" sz="1867" dirty="0">
                <a:latin typeface="+mj-ea"/>
                <a:ea typeface="+mj-ea"/>
              </a:rPr>
              <a:t>データ</a:t>
            </a:r>
          </a:p>
        </p:txBody>
      </p:sp>
      <p:sp>
        <p:nvSpPr>
          <p:cNvPr id="99" name="正方形/長方形 98">
            <a:extLst>
              <a:ext uri="{FF2B5EF4-FFF2-40B4-BE49-F238E27FC236}">
                <a16:creationId xmlns="" xmlns:a16="http://schemas.microsoft.com/office/drawing/2014/main" id="{73EF4669-3EB2-45D7-B4EC-6E6BC5E18E6E}"/>
              </a:ext>
            </a:extLst>
          </p:cNvPr>
          <p:cNvSpPr/>
          <p:nvPr/>
        </p:nvSpPr>
        <p:spPr>
          <a:xfrm>
            <a:off x="4768539" y="6330190"/>
            <a:ext cx="2111480" cy="431206"/>
          </a:xfrm>
          <a:prstGeom prst="rect">
            <a:avLst/>
          </a:prstGeom>
          <a:noFill/>
        </p:spPr>
        <p:txBody>
          <a:bodyPr wrap="square" anchor="ctr">
            <a:noAutofit/>
          </a:bodyPr>
          <a:lstStyle/>
          <a:p>
            <a:r>
              <a:rPr lang="ja-JP" altLang="en-US" sz="1867" dirty="0">
                <a:latin typeface="+mj-ea"/>
                <a:ea typeface="+mj-ea"/>
              </a:rPr>
              <a:t>必要な加工処理</a:t>
            </a:r>
          </a:p>
        </p:txBody>
      </p:sp>
      <p:sp>
        <p:nvSpPr>
          <p:cNvPr id="3" name="タイトル 2"/>
          <p:cNvSpPr>
            <a:spLocks noGrp="1"/>
          </p:cNvSpPr>
          <p:nvPr>
            <p:ph type="title"/>
          </p:nvPr>
        </p:nvSpPr>
        <p:spPr/>
        <p:txBody>
          <a:bodyPr/>
          <a:lstStyle/>
          <a:p>
            <a:r>
              <a:rPr lang="en-US" altLang="ja-JP" dirty="0"/>
              <a:t>1.1. </a:t>
            </a:r>
            <a:r>
              <a:rPr lang="ja-JP" altLang="en-US"/>
              <a:t>昨年度検討したアーキテクチャーの原型</a:t>
            </a:r>
            <a:endParaRPr lang="ja-JP" altLang="en-US" dirty="0"/>
          </a:p>
        </p:txBody>
      </p:sp>
      <p:sp>
        <p:nvSpPr>
          <p:cNvPr id="12" name="フッター プレースホルダー 11"/>
          <p:cNvSpPr>
            <a:spLocks noGrp="1"/>
          </p:cNvSpPr>
          <p:nvPr>
            <p:ph type="ftr" sz="quarter" idx="3"/>
          </p:nvPr>
        </p:nvSpPr>
        <p:spPr/>
        <p:txBody>
          <a:bodyPr/>
          <a:lstStyle/>
          <a:p>
            <a:r>
              <a:rPr lang="en-US" altLang="ja-JP"/>
              <a:t>SIP</a:t>
            </a:r>
            <a:r>
              <a:rPr lang="ja-JP" altLang="en-US"/>
              <a:t>「レジリエントな防災・減災機能の強化」課題④　</a:t>
            </a:r>
            <a:r>
              <a:rPr lang="en-US" altLang="ja-JP"/>
              <a:t>2014,2015,2016,2017</a:t>
            </a:r>
            <a:endParaRPr lang="ja-JP" altLang="en-US" dirty="0"/>
          </a:p>
        </p:txBody>
      </p:sp>
      <p:sp>
        <p:nvSpPr>
          <p:cNvPr id="13" name="スライド番号プレースホルダー 12"/>
          <p:cNvSpPr>
            <a:spLocks noGrp="1"/>
          </p:cNvSpPr>
          <p:nvPr>
            <p:ph type="sldNum" sz="quarter" idx="12"/>
          </p:nvPr>
        </p:nvSpPr>
        <p:spPr/>
        <p:txBody>
          <a:bodyPr/>
          <a:lstStyle/>
          <a:p>
            <a:fld id="{BCDE9867-5810-42B7-B54B-B4C1EE7978C2}" type="slidenum">
              <a:rPr kumimoji="1" lang="ja-JP" altLang="en-US" smtClean="0"/>
              <a:pPr/>
              <a:t>2</a:t>
            </a:fld>
            <a:endParaRPr kumimoji="1" lang="ja-JP" altLang="en-US"/>
          </a:p>
        </p:txBody>
      </p:sp>
      <p:sp>
        <p:nvSpPr>
          <p:cNvPr id="31" name="角丸四角形 8">
            <a:extLst>
              <a:ext uri="{FF2B5EF4-FFF2-40B4-BE49-F238E27FC236}">
                <a16:creationId xmlns="" xmlns:a16="http://schemas.microsoft.com/office/drawing/2014/main" id="{1E1F789D-E33E-C147-8B32-9B23DB1D6507}"/>
              </a:ext>
            </a:extLst>
          </p:cNvPr>
          <p:cNvSpPr/>
          <p:nvPr/>
        </p:nvSpPr>
        <p:spPr>
          <a:xfrm>
            <a:off x="182575" y="987757"/>
            <a:ext cx="12436451" cy="703731"/>
          </a:xfrm>
          <a:prstGeom prst="round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lIns="47993" tIns="47993" rIns="47993" bIns="47993" rtlCol="0" anchor="ctr"/>
          <a:lstStyle/>
          <a:p>
            <a:pPr marL="239150" indent="-239150">
              <a:buFont typeface="Wingdings" panose="05000000000000000000" pitchFamily="2" charset="2"/>
              <a:buChar char="l"/>
            </a:pPr>
            <a:r>
              <a:rPr lang="ja-JP" altLang="en-US" sz="1867">
                <a:solidFill>
                  <a:schemeClr val="bg1"/>
                </a:solidFill>
                <a:latin typeface="HGP創英角ｺﾞｼｯｸUB" panose="020B0900000000000000" pitchFamily="50" charset="-128"/>
                <a:ea typeface="HGP創英角ｺﾞｼｯｸUB" panose="020B0900000000000000" pitchFamily="50" charset="-128"/>
              </a:rPr>
              <a:t>昨年度は、防災情報サービスプラットフォーム（</a:t>
            </a:r>
            <a:r>
              <a:rPr lang="en-US" altLang="ja-JP" sz="1867" dirty="0">
                <a:solidFill>
                  <a:schemeClr val="bg1"/>
                </a:solidFill>
                <a:latin typeface="HGP創英角ｺﾞｼｯｸUB" panose="020B0900000000000000" pitchFamily="50" charset="-128"/>
                <a:ea typeface="HGP創英角ｺﾞｼｯｸUB" panose="020B0900000000000000" pitchFamily="50" charset="-128"/>
              </a:rPr>
              <a:t>SPF</a:t>
            </a:r>
            <a:r>
              <a:rPr lang="ja-JP" altLang="en-US" sz="1867">
                <a:solidFill>
                  <a:schemeClr val="bg1"/>
                </a:solidFill>
                <a:latin typeface="HGP創英角ｺﾞｼｯｸUB" panose="020B0900000000000000" pitchFamily="50" charset="-128"/>
                <a:ea typeface="HGP創英角ｺﾞｼｯｸUB" panose="020B0900000000000000" pitchFamily="50" charset="-128"/>
              </a:rPr>
              <a:t>）の各層における基盤と環境に必要な主要要素技術を同定し、アーキテクチャーの原型を設計した。</a:t>
            </a:r>
          </a:p>
        </p:txBody>
      </p:sp>
      <p:sp>
        <p:nvSpPr>
          <p:cNvPr id="36" name="正方形/長方形 35">
            <a:extLst>
              <a:ext uri="{FF2B5EF4-FFF2-40B4-BE49-F238E27FC236}">
                <a16:creationId xmlns="" xmlns:a16="http://schemas.microsoft.com/office/drawing/2014/main" id="{4FBDC63C-8D34-2740-8180-4C8192353872}"/>
              </a:ext>
            </a:extLst>
          </p:cNvPr>
          <p:cNvSpPr/>
          <p:nvPr/>
        </p:nvSpPr>
        <p:spPr>
          <a:xfrm>
            <a:off x="4013224" y="2454415"/>
            <a:ext cx="3407357" cy="3761953"/>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2592" dirty="0">
              <a:solidFill>
                <a:schemeClr val="tx1"/>
              </a:solidFill>
              <a:latin typeface="HGPSoeiKakugothicUB" charset="-128"/>
              <a:ea typeface="HGPSoeiKakugothicUB" charset="-128"/>
              <a:cs typeface="HGPSoeiKakugothicUB" charset="-128"/>
            </a:endParaRPr>
          </a:p>
        </p:txBody>
      </p:sp>
      <p:sp>
        <p:nvSpPr>
          <p:cNvPr id="59" name="正方形/長方形 58">
            <a:extLst>
              <a:ext uri="{FF2B5EF4-FFF2-40B4-BE49-F238E27FC236}">
                <a16:creationId xmlns="" xmlns:a16="http://schemas.microsoft.com/office/drawing/2014/main" id="{1D9562CB-268C-41A0-835E-B0B12BDEFDB9}"/>
              </a:ext>
            </a:extLst>
          </p:cNvPr>
          <p:cNvSpPr/>
          <p:nvPr/>
        </p:nvSpPr>
        <p:spPr>
          <a:xfrm>
            <a:off x="4013224" y="2454415"/>
            <a:ext cx="3407357" cy="3761953"/>
          </a:xfrm>
          <a:prstGeom prst="rect">
            <a:avLst/>
          </a:prstGeom>
          <a:solidFill>
            <a:srgbClr val="C00000">
              <a:alpha val="25000"/>
            </a:srgb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7993" tIns="47993" rIns="47993" bIns="47993" numCol="1" spcCol="0" rtlCol="0" fromWordArt="0" anchor="t" anchorCtr="0" forceAA="0" compatLnSpc="1">
            <a:prstTxWarp prst="textNoShape">
              <a:avLst/>
            </a:prstTxWarp>
            <a:noAutofit/>
          </a:bodyPr>
          <a:lstStyle/>
          <a:p>
            <a:r>
              <a:rPr lang="ja-JP" altLang="en-US" sz="2032" dirty="0">
                <a:solidFill>
                  <a:schemeClr val="tx1"/>
                </a:solidFill>
                <a:latin typeface="HGPSoeiKakugothicUB" charset="-128"/>
                <a:ea typeface="HGPSoeiKakugothicUB" charset="-128"/>
                <a:cs typeface="HGPSoeiKakugothicUB" charset="-128"/>
              </a:rPr>
              <a:t>データ層基盤</a:t>
            </a:r>
          </a:p>
        </p:txBody>
      </p:sp>
      <p:sp>
        <p:nvSpPr>
          <p:cNvPr id="37" name="正方形/長方形 36">
            <a:extLst>
              <a:ext uri="{FF2B5EF4-FFF2-40B4-BE49-F238E27FC236}">
                <a16:creationId xmlns="" xmlns:a16="http://schemas.microsoft.com/office/drawing/2014/main" id="{06AFE3F4-BE67-E94D-8A01-6E2D1DA39DA6}"/>
              </a:ext>
            </a:extLst>
          </p:cNvPr>
          <p:cNvSpPr/>
          <p:nvPr/>
        </p:nvSpPr>
        <p:spPr>
          <a:xfrm>
            <a:off x="7975200" y="2440823"/>
            <a:ext cx="1882826" cy="2434463"/>
          </a:xfrm>
          <a:prstGeom prst="rect">
            <a:avLst/>
          </a:prstGeom>
          <a:solidFill>
            <a:srgbClr val="0432FF">
              <a:alpha val="25000"/>
            </a:srgb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7993" tIns="47993" rIns="47993" bIns="47993" numCol="1" spcCol="0" rtlCol="0" fromWordArt="0" anchor="t" anchorCtr="0" forceAA="0" compatLnSpc="1">
            <a:prstTxWarp prst="textNoShape">
              <a:avLst/>
            </a:prstTxWarp>
            <a:noAutofit/>
          </a:bodyPr>
          <a:lstStyle/>
          <a:p>
            <a:r>
              <a:rPr lang="ja-JP" altLang="en-US" sz="2032" dirty="0">
                <a:solidFill>
                  <a:schemeClr val="tx1"/>
                </a:solidFill>
                <a:latin typeface="HGPSoeiKakugothicUB" charset="-128"/>
                <a:ea typeface="HGPSoeiKakugothicUB" charset="-128"/>
                <a:cs typeface="HGPSoeiKakugothicUB" charset="-128"/>
              </a:rPr>
              <a:t>統合環境</a:t>
            </a:r>
          </a:p>
        </p:txBody>
      </p:sp>
      <p:sp>
        <p:nvSpPr>
          <p:cNvPr id="38" name="正方形/長方形 37">
            <a:extLst>
              <a:ext uri="{FF2B5EF4-FFF2-40B4-BE49-F238E27FC236}">
                <a16:creationId xmlns="" xmlns:a16="http://schemas.microsoft.com/office/drawing/2014/main" id="{F7A602F7-8155-4D4B-AD42-D4BC67D6B9DB}"/>
              </a:ext>
            </a:extLst>
          </p:cNvPr>
          <p:cNvSpPr/>
          <p:nvPr/>
        </p:nvSpPr>
        <p:spPr>
          <a:xfrm>
            <a:off x="10353433" y="2454416"/>
            <a:ext cx="1883547" cy="5948467"/>
          </a:xfrm>
          <a:prstGeom prst="rect">
            <a:avLst/>
          </a:prstGeom>
          <a:solidFill>
            <a:srgbClr val="7030A0">
              <a:alpha val="25000"/>
            </a:srgb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47993" tIns="47993" rIns="47993" bIns="47993" numCol="1" spcCol="0" rtlCol="0" fromWordArt="0" anchor="t" anchorCtr="0" forceAA="0" compatLnSpc="1">
            <a:prstTxWarp prst="textNoShape">
              <a:avLst/>
            </a:prstTxWarp>
            <a:noAutofit/>
          </a:bodyPr>
          <a:lstStyle/>
          <a:p>
            <a:r>
              <a:rPr lang="ja-JP" altLang="en-US" sz="2032">
                <a:solidFill>
                  <a:schemeClr val="tx1"/>
                </a:solidFill>
                <a:latin typeface="HGPSoeiKakugothicUB" charset="-128"/>
                <a:ea typeface="HGPSoeiKakugothicUB" charset="-128"/>
                <a:cs typeface="HGPSoeiKakugothicUB" charset="-128"/>
              </a:rPr>
              <a:t>サービス層基盤</a:t>
            </a:r>
            <a:endParaRPr lang="ja-JP" altLang="en-US" sz="2032" dirty="0">
              <a:solidFill>
                <a:schemeClr val="tx1"/>
              </a:solidFill>
              <a:latin typeface="HGPSoeiKakugothicUB" charset="-128"/>
              <a:ea typeface="HGPSoeiKakugothicUB" charset="-128"/>
              <a:cs typeface="HGPSoeiKakugothicUB" charset="-128"/>
            </a:endParaRPr>
          </a:p>
        </p:txBody>
      </p:sp>
      <p:sp>
        <p:nvSpPr>
          <p:cNvPr id="4" name="角丸四角形 3">
            <a:extLst>
              <a:ext uri="{FF2B5EF4-FFF2-40B4-BE49-F238E27FC236}">
                <a16:creationId xmlns="" xmlns:a16="http://schemas.microsoft.com/office/drawing/2014/main" id="{3A71920E-2BC3-8440-AC90-EF02CE063BB8}"/>
              </a:ext>
            </a:extLst>
          </p:cNvPr>
          <p:cNvSpPr/>
          <p:nvPr/>
        </p:nvSpPr>
        <p:spPr>
          <a:xfrm>
            <a:off x="1774203" y="5490423"/>
            <a:ext cx="1554556" cy="1139066"/>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dirty="0">
                <a:solidFill>
                  <a:schemeClr val="tx1"/>
                </a:solidFill>
              </a:rPr>
              <a:t>データ</a:t>
            </a:r>
            <a:endParaRPr lang="en-US" altLang="ja-JP" sz="1524" dirty="0">
              <a:solidFill>
                <a:schemeClr val="tx1"/>
              </a:solidFill>
            </a:endParaRPr>
          </a:p>
          <a:p>
            <a:pPr algn="ctr"/>
            <a:r>
              <a:rPr lang="ja-JP" altLang="en-US" sz="1524" dirty="0">
                <a:solidFill>
                  <a:schemeClr val="tx1"/>
                </a:solidFill>
              </a:rPr>
              <a:t>インポーター</a:t>
            </a:r>
            <a:endParaRPr lang="en-US" altLang="ja-JP" sz="1524" dirty="0">
              <a:solidFill>
                <a:schemeClr val="tx1"/>
              </a:solidFill>
            </a:endParaRPr>
          </a:p>
          <a:p>
            <a:pPr algn="ctr"/>
            <a:r>
              <a:rPr lang="ja-JP" altLang="en-US" sz="1397" dirty="0">
                <a:solidFill>
                  <a:schemeClr val="tx1"/>
                </a:solidFill>
              </a:rPr>
              <a:t>（データ連携）</a:t>
            </a:r>
            <a:endParaRPr lang="en-US" altLang="ja-JP" sz="1524" dirty="0">
              <a:solidFill>
                <a:schemeClr val="tx1"/>
              </a:solidFill>
            </a:endParaRPr>
          </a:p>
        </p:txBody>
      </p:sp>
      <p:sp>
        <p:nvSpPr>
          <p:cNvPr id="39" name="角丸四角形 38">
            <a:extLst>
              <a:ext uri="{FF2B5EF4-FFF2-40B4-BE49-F238E27FC236}">
                <a16:creationId xmlns="" xmlns:a16="http://schemas.microsoft.com/office/drawing/2014/main" id="{77E3C637-FA0F-9342-9242-E86EA5BCF5E9}"/>
              </a:ext>
            </a:extLst>
          </p:cNvPr>
          <p:cNvSpPr/>
          <p:nvPr/>
        </p:nvSpPr>
        <p:spPr>
          <a:xfrm>
            <a:off x="1764880" y="4251932"/>
            <a:ext cx="1554556" cy="1139066"/>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デバイス管理</a:t>
            </a:r>
            <a:endParaRPr lang="en-US" altLang="ja-JP" sz="1524" dirty="0">
              <a:solidFill>
                <a:schemeClr val="tx1"/>
              </a:solidFill>
            </a:endParaRPr>
          </a:p>
          <a:p>
            <a:pPr algn="ctr"/>
            <a:r>
              <a:rPr lang="ja-JP" altLang="en-US" sz="1524">
                <a:solidFill>
                  <a:schemeClr val="tx1"/>
                </a:solidFill>
              </a:rPr>
              <a:t>データ統合</a:t>
            </a:r>
            <a:endParaRPr lang="en-US" altLang="ja-JP" sz="1524" dirty="0">
              <a:solidFill>
                <a:schemeClr val="tx1"/>
              </a:solidFill>
            </a:endParaRPr>
          </a:p>
          <a:p>
            <a:pPr algn="ctr"/>
            <a:r>
              <a:rPr lang="ja-JP" altLang="en-US" sz="1397">
                <a:solidFill>
                  <a:schemeClr val="tx1"/>
                </a:solidFill>
              </a:rPr>
              <a:t>（</a:t>
            </a:r>
            <a:r>
              <a:rPr lang="en-US" altLang="ja-JP" sz="1397" dirty="0" err="1">
                <a:solidFill>
                  <a:schemeClr val="tx1"/>
                </a:solidFill>
              </a:rPr>
              <a:t>IoT</a:t>
            </a:r>
            <a:r>
              <a:rPr lang="ja-JP" altLang="en-US" sz="1397">
                <a:solidFill>
                  <a:schemeClr val="tx1"/>
                </a:solidFill>
              </a:rPr>
              <a:t>）</a:t>
            </a:r>
            <a:endParaRPr lang="ja-JP" altLang="en-US" sz="1524" dirty="0">
              <a:solidFill>
                <a:schemeClr val="tx1"/>
              </a:solidFill>
            </a:endParaRPr>
          </a:p>
        </p:txBody>
      </p:sp>
      <p:sp>
        <p:nvSpPr>
          <p:cNvPr id="40" name="角丸四角形 39">
            <a:extLst>
              <a:ext uri="{FF2B5EF4-FFF2-40B4-BE49-F238E27FC236}">
                <a16:creationId xmlns="" xmlns:a16="http://schemas.microsoft.com/office/drawing/2014/main" id="{744A309A-293E-9F4C-8146-8FD8B71316E1}"/>
              </a:ext>
            </a:extLst>
          </p:cNvPr>
          <p:cNvSpPr/>
          <p:nvPr/>
        </p:nvSpPr>
        <p:spPr>
          <a:xfrm>
            <a:off x="1752518" y="2971709"/>
            <a:ext cx="1554556" cy="1139066"/>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dirty="0">
                <a:solidFill>
                  <a:schemeClr val="tx1"/>
                </a:solidFill>
              </a:rPr>
              <a:t>高速アクセス</a:t>
            </a:r>
            <a:endParaRPr lang="en-US" altLang="ja-JP" sz="1524" dirty="0">
              <a:solidFill>
                <a:schemeClr val="tx1"/>
              </a:solidFill>
            </a:endParaRPr>
          </a:p>
          <a:p>
            <a:pPr algn="ctr"/>
            <a:r>
              <a:rPr lang="ja-JP" altLang="en-US" sz="1524" dirty="0">
                <a:solidFill>
                  <a:schemeClr val="tx1"/>
                </a:solidFill>
              </a:rPr>
              <a:t>リアルタイム</a:t>
            </a:r>
            <a:endParaRPr lang="en-US" altLang="ja-JP" sz="1524" dirty="0">
              <a:solidFill>
                <a:schemeClr val="tx1"/>
              </a:solidFill>
            </a:endParaRPr>
          </a:p>
          <a:p>
            <a:pPr algn="ctr"/>
            <a:r>
              <a:rPr lang="ja-JP" altLang="en-US" sz="1524" dirty="0">
                <a:solidFill>
                  <a:schemeClr val="tx1"/>
                </a:solidFill>
              </a:rPr>
              <a:t>処理</a:t>
            </a:r>
          </a:p>
        </p:txBody>
      </p:sp>
      <p:sp>
        <p:nvSpPr>
          <p:cNvPr id="41" name="角丸四角形 40">
            <a:extLst>
              <a:ext uri="{FF2B5EF4-FFF2-40B4-BE49-F238E27FC236}">
                <a16:creationId xmlns="" xmlns:a16="http://schemas.microsoft.com/office/drawing/2014/main" id="{634FDED1-2BC3-1740-B0D3-0D5B168D8D14}"/>
              </a:ext>
            </a:extLst>
          </p:cNvPr>
          <p:cNvSpPr/>
          <p:nvPr/>
        </p:nvSpPr>
        <p:spPr>
          <a:xfrm>
            <a:off x="5881455" y="3021421"/>
            <a:ext cx="1351637" cy="3037261"/>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データレイク</a:t>
            </a:r>
            <a:endParaRPr lang="en-US" altLang="ja-JP" sz="1524" dirty="0">
              <a:solidFill>
                <a:schemeClr val="tx1"/>
              </a:solidFill>
            </a:endParaRPr>
          </a:p>
          <a:p>
            <a:pPr algn="ctr"/>
            <a:r>
              <a:rPr lang="en-US" altLang="ja-JP" sz="1397" dirty="0">
                <a:solidFill>
                  <a:schemeClr val="tx1"/>
                </a:solidFill>
              </a:rPr>
              <a:t>RDBMS</a:t>
            </a:r>
          </a:p>
          <a:p>
            <a:pPr algn="ctr"/>
            <a:r>
              <a:rPr lang="en-US" altLang="ja-JP" sz="1397" dirty="0">
                <a:solidFill>
                  <a:schemeClr val="tx1"/>
                </a:solidFill>
              </a:rPr>
              <a:t>Big Data</a:t>
            </a:r>
          </a:p>
          <a:p>
            <a:pPr algn="ctr"/>
            <a:r>
              <a:rPr lang="en-US" altLang="ja-JP" sz="1397" dirty="0">
                <a:solidFill>
                  <a:schemeClr val="tx1"/>
                </a:solidFill>
              </a:rPr>
              <a:t>No SQL</a:t>
            </a:r>
          </a:p>
          <a:p>
            <a:pPr algn="ctr"/>
            <a:r>
              <a:rPr lang="en-US" altLang="ja-JP" sz="1397" dirty="0">
                <a:solidFill>
                  <a:schemeClr val="tx1"/>
                </a:solidFill>
              </a:rPr>
              <a:t>Storage</a:t>
            </a:r>
          </a:p>
        </p:txBody>
      </p:sp>
      <p:sp>
        <p:nvSpPr>
          <p:cNvPr id="42" name="角丸四角形 41">
            <a:extLst>
              <a:ext uri="{FF2B5EF4-FFF2-40B4-BE49-F238E27FC236}">
                <a16:creationId xmlns="" xmlns:a16="http://schemas.microsoft.com/office/drawing/2014/main" id="{0069D64C-F90D-9249-BA36-72C8E5C7E6B1}"/>
              </a:ext>
            </a:extLst>
          </p:cNvPr>
          <p:cNvSpPr/>
          <p:nvPr/>
        </p:nvSpPr>
        <p:spPr>
          <a:xfrm>
            <a:off x="4190757" y="4544574"/>
            <a:ext cx="1554556" cy="1522128"/>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データ処理環境</a:t>
            </a:r>
            <a:endParaRPr lang="en-US" altLang="ja-JP" sz="1524" dirty="0">
              <a:solidFill>
                <a:schemeClr val="tx1"/>
              </a:solidFill>
            </a:endParaRPr>
          </a:p>
          <a:p>
            <a:pPr algn="ctr"/>
            <a:r>
              <a:rPr lang="ja-JP" altLang="en-US" sz="1397">
                <a:solidFill>
                  <a:schemeClr val="tx1"/>
                </a:solidFill>
              </a:rPr>
              <a:t>蓄積</a:t>
            </a:r>
            <a:endParaRPr lang="en-US" altLang="ja-JP" sz="1397" dirty="0">
              <a:solidFill>
                <a:schemeClr val="tx1"/>
              </a:solidFill>
            </a:endParaRPr>
          </a:p>
          <a:p>
            <a:pPr algn="ctr"/>
            <a:r>
              <a:rPr lang="ja-JP" altLang="en-US" sz="1397">
                <a:solidFill>
                  <a:schemeClr val="tx1"/>
                </a:solidFill>
              </a:rPr>
              <a:t>抽出・秘匿</a:t>
            </a:r>
            <a:endParaRPr lang="en-US" altLang="ja-JP" sz="1397" dirty="0">
              <a:solidFill>
                <a:schemeClr val="tx1"/>
              </a:solidFill>
            </a:endParaRPr>
          </a:p>
          <a:p>
            <a:pPr algn="ctr"/>
            <a:r>
              <a:rPr lang="ja-JP" altLang="en-US" sz="1397">
                <a:solidFill>
                  <a:schemeClr val="tx1"/>
                </a:solidFill>
              </a:rPr>
              <a:t>統合</a:t>
            </a:r>
            <a:endParaRPr lang="en-US" altLang="ja-JP" sz="1397" dirty="0">
              <a:solidFill>
                <a:schemeClr val="tx1"/>
              </a:solidFill>
            </a:endParaRPr>
          </a:p>
          <a:p>
            <a:pPr algn="ctr"/>
            <a:r>
              <a:rPr lang="ja-JP" altLang="en-US" sz="1397">
                <a:solidFill>
                  <a:schemeClr val="tx1"/>
                </a:solidFill>
              </a:rPr>
              <a:t>構造化</a:t>
            </a:r>
            <a:endParaRPr lang="en-US" altLang="ja-JP" sz="1397" dirty="0">
              <a:solidFill>
                <a:schemeClr val="tx1"/>
              </a:solidFill>
            </a:endParaRPr>
          </a:p>
          <a:p>
            <a:pPr algn="ctr"/>
            <a:r>
              <a:rPr lang="ja-JP" altLang="en-US" sz="1397">
                <a:solidFill>
                  <a:schemeClr val="tx1"/>
                </a:solidFill>
              </a:rPr>
              <a:t>機械学習</a:t>
            </a:r>
            <a:endParaRPr lang="en-US" altLang="ja-JP" sz="1397" dirty="0">
              <a:solidFill>
                <a:schemeClr val="tx1"/>
              </a:solidFill>
            </a:endParaRPr>
          </a:p>
        </p:txBody>
      </p:sp>
      <p:sp>
        <p:nvSpPr>
          <p:cNvPr id="43" name="角丸四角形 42">
            <a:extLst>
              <a:ext uri="{FF2B5EF4-FFF2-40B4-BE49-F238E27FC236}">
                <a16:creationId xmlns="" xmlns:a16="http://schemas.microsoft.com/office/drawing/2014/main" id="{6E59F43E-E8E3-2B46-8352-8E4C7CE8DB89}"/>
              </a:ext>
            </a:extLst>
          </p:cNvPr>
          <p:cNvSpPr/>
          <p:nvPr/>
        </p:nvSpPr>
        <p:spPr>
          <a:xfrm>
            <a:off x="4190757" y="3021421"/>
            <a:ext cx="1554556" cy="68184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基盤管理</a:t>
            </a:r>
            <a:endParaRPr lang="en-US" altLang="ja-JP" sz="1524" dirty="0">
              <a:solidFill>
                <a:schemeClr val="tx1"/>
              </a:solidFill>
            </a:endParaRPr>
          </a:p>
          <a:p>
            <a:pPr algn="ctr"/>
            <a:r>
              <a:rPr lang="ja-JP" altLang="en-US" sz="1524">
                <a:solidFill>
                  <a:schemeClr val="tx1"/>
                </a:solidFill>
              </a:rPr>
              <a:t>リカバリ</a:t>
            </a:r>
            <a:endParaRPr lang="en-US" altLang="ja-JP" sz="1524" dirty="0">
              <a:solidFill>
                <a:schemeClr val="tx1"/>
              </a:solidFill>
            </a:endParaRPr>
          </a:p>
        </p:txBody>
      </p:sp>
      <p:sp>
        <p:nvSpPr>
          <p:cNvPr id="44" name="角丸四角形 43">
            <a:extLst>
              <a:ext uri="{FF2B5EF4-FFF2-40B4-BE49-F238E27FC236}">
                <a16:creationId xmlns="" xmlns:a16="http://schemas.microsoft.com/office/drawing/2014/main" id="{857D6F06-E85B-A041-A66F-D8FD7F73052C}"/>
              </a:ext>
            </a:extLst>
          </p:cNvPr>
          <p:cNvSpPr/>
          <p:nvPr/>
        </p:nvSpPr>
        <p:spPr>
          <a:xfrm>
            <a:off x="4178628" y="3782997"/>
            <a:ext cx="1554556" cy="68184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データ品質</a:t>
            </a:r>
            <a:endParaRPr lang="en-US" altLang="ja-JP" sz="1524" dirty="0">
              <a:solidFill>
                <a:schemeClr val="tx1"/>
              </a:solidFill>
            </a:endParaRPr>
          </a:p>
          <a:p>
            <a:pPr algn="ctr"/>
            <a:r>
              <a:rPr lang="ja-JP" altLang="en-US" sz="1524">
                <a:solidFill>
                  <a:schemeClr val="tx1"/>
                </a:solidFill>
              </a:rPr>
              <a:t>管理</a:t>
            </a:r>
            <a:endParaRPr lang="en-US" altLang="ja-JP" sz="1524" dirty="0">
              <a:solidFill>
                <a:schemeClr val="tx1"/>
              </a:solidFill>
            </a:endParaRPr>
          </a:p>
        </p:txBody>
      </p:sp>
      <p:sp>
        <p:nvSpPr>
          <p:cNvPr id="48" name="角丸四角形 47">
            <a:extLst>
              <a:ext uri="{FF2B5EF4-FFF2-40B4-BE49-F238E27FC236}">
                <a16:creationId xmlns="" xmlns:a16="http://schemas.microsoft.com/office/drawing/2014/main" id="{5E55479F-D456-4840-9429-EA78423FC407}"/>
              </a:ext>
            </a:extLst>
          </p:cNvPr>
          <p:cNvSpPr/>
          <p:nvPr/>
        </p:nvSpPr>
        <p:spPr>
          <a:xfrm>
            <a:off x="1764881" y="7752921"/>
            <a:ext cx="3893556" cy="47458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クラウドサービス</a:t>
            </a:r>
            <a:endParaRPr lang="en-US" altLang="ja-JP" sz="1524" dirty="0">
              <a:solidFill>
                <a:schemeClr val="tx1"/>
              </a:solidFill>
            </a:endParaRPr>
          </a:p>
        </p:txBody>
      </p:sp>
      <p:sp>
        <p:nvSpPr>
          <p:cNvPr id="50" name="角丸四角形 49">
            <a:extLst>
              <a:ext uri="{FF2B5EF4-FFF2-40B4-BE49-F238E27FC236}">
                <a16:creationId xmlns="" xmlns:a16="http://schemas.microsoft.com/office/drawing/2014/main" id="{31EC897D-0B39-374E-81C0-7E015F8B1821}"/>
              </a:ext>
            </a:extLst>
          </p:cNvPr>
          <p:cNvSpPr/>
          <p:nvPr/>
        </p:nvSpPr>
        <p:spPr>
          <a:xfrm>
            <a:off x="1807845" y="7186104"/>
            <a:ext cx="859248" cy="47458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計算</a:t>
            </a:r>
            <a:endParaRPr lang="en-US" altLang="ja-JP" sz="1524" dirty="0">
              <a:solidFill>
                <a:schemeClr val="tx1"/>
              </a:solidFill>
            </a:endParaRPr>
          </a:p>
        </p:txBody>
      </p:sp>
      <p:sp>
        <p:nvSpPr>
          <p:cNvPr id="51" name="角丸四角形 50">
            <a:extLst>
              <a:ext uri="{FF2B5EF4-FFF2-40B4-BE49-F238E27FC236}">
                <a16:creationId xmlns="" xmlns:a16="http://schemas.microsoft.com/office/drawing/2014/main" id="{5A8DB0D6-405B-2E4E-B67C-DF3B71FD76F8}"/>
              </a:ext>
            </a:extLst>
          </p:cNvPr>
          <p:cNvSpPr/>
          <p:nvPr/>
        </p:nvSpPr>
        <p:spPr>
          <a:xfrm>
            <a:off x="2790639" y="7186104"/>
            <a:ext cx="859248" cy="47458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保存</a:t>
            </a:r>
            <a:endParaRPr lang="en-US" altLang="ja-JP" sz="1524" dirty="0">
              <a:solidFill>
                <a:schemeClr val="tx1"/>
              </a:solidFill>
            </a:endParaRPr>
          </a:p>
        </p:txBody>
      </p:sp>
      <p:sp>
        <p:nvSpPr>
          <p:cNvPr id="52" name="角丸四角形 51">
            <a:extLst>
              <a:ext uri="{FF2B5EF4-FFF2-40B4-BE49-F238E27FC236}">
                <a16:creationId xmlns="" xmlns:a16="http://schemas.microsoft.com/office/drawing/2014/main" id="{F5E5D0DB-3FAE-D648-9439-A4A8D34E25FA}"/>
              </a:ext>
            </a:extLst>
          </p:cNvPr>
          <p:cNvSpPr/>
          <p:nvPr/>
        </p:nvSpPr>
        <p:spPr>
          <a:xfrm>
            <a:off x="3773434" y="7186104"/>
            <a:ext cx="859248" cy="47458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通信</a:t>
            </a:r>
            <a:endParaRPr lang="en-US" altLang="ja-JP" sz="1524" dirty="0">
              <a:solidFill>
                <a:schemeClr val="tx1"/>
              </a:solidFill>
            </a:endParaRPr>
          </a:p>
        </p:txBody>
      </p:sp>
      <p:sp>
        <p:nvSpPr>
          <p:cNvPr id="53" name="角丸四角形 52">
            <a:extLst>
              <a:ext uri="{FF2B5EF4-FFF2-40B4-BE49-F238E27FC236}">
                <a16:creationId xmlns="" xmlns:a16="http://schemas.microsoft.com/office/drawing/2014/main" id="{DAB862DD-0F84-2546-9ECE-465A3201A55E}"/>
              </a:ext>
            </a:extLst>
          </p:cNvPr>
          <p:cNvSpPr/>
          <p:nvPr/>
        </p:nvSpPr>
        <p:spPr>
          <a:xfrm>
            <a:off x="4756228" y="7186104"/>
            <a:ext cx="859248" cy="47458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en-US" altLang="ja-JP" sz="1524" dirty="0">
                <a:solidFill>
                  <a:schemeClr val="tx1"/>
                </a:solidFill>
              </a:rPr>
              <a:t>ID</a:t>
            </a:r>
            <a:r>
              <a:rPr lang="ja-JP" altLang="en-US" sz="1524">
                <a:solidFill>
                  <a:schemeClr val="tx1"/>
                </a:solidFill>
              </a:rPr>
              <a:t>処理</a:t>
            </a:r>
            <a:endParaRPr lang="en-US" altLang="ja-JP" sz="1524" dirty="0">
              <a:solidFill>
                <a:schemeClr val="tx1"/>
              </a:solidFill>
            </a:endParaRPr>
          </a:p>
        </p:txBody>
      </p:sp>
      <p:sp>
        <p:nvSpPr>
          <p:cNvPr id="54" name="角丸四角形 53">
            <a:extLst>
              <a:ext uri="{FF2B5EF4-FFF2-40B4-BE49-F238E27FC236}">
                <a16:creationId xmlns="" xmlns:a16="http://schemas.microsoft.com/office/drawing/2014/main" id="{FC8F52D7-4848-4040-AEAA-90E0CA9048B5}"/>
              </a:ext>
            </a:extLst>
          </p:cNvPr>
          <p:cNvSpPr/>
          <p:nvPr/>
        </p:nvSpPr>
        <p:spPr>
          <a:xfrm>
            <a:off x="8144135" y="5074800"/>
            <a:ext cx="1554556" cy="537807"/>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en-US" altLang="ja-JP" sz="1524" dirty="0">
                <a:solidFill>
                  <a:schemeClr val="tx1"/>
                </a:solidFill>
              </a:rPr>
              <a:t>API</a:t>
            </a:r>
          </a:p>
        </p:txBody>
      </p:sp>
      <p:sp>
        <p:nvSpPr>
          <p:cNvPr id="55" name="角丸四角形 54">
            <a:extLst>
              <a:ext uri="{FF2B5EF4-FFF2-40B4-BE49-F238E27FC236}">
                <a16:creationId xmlns="" xmlns:a16="http://schemas.microsoft.com/office/drawing/2014/main" id="{4E40C1AF-0F01-D448-A755-4768900EDBAA}"/>
              </a:ext>
            </a:extLst>
          </p:cNvPr>
          <p:cNvSpPr/>
          <p:nvPr/>
        </p:nvSpPr>
        <p:spPr>
          <a:xfrm>
            <a:off x="8144135" y="5725904"/>
            <a:ext cx="1554556" cy="537807"/>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en-US" altLang="ja-JP" sz="1524" dirty="0">
                <a:solidFill>
                  <a:schemeClr val="tx1"/>
                </a:solidFill>
              </a:rPr>
              <a:t>CKAN</a:t>
            </a:r>
          </a:p>
        </p:txBody>
      </p:sp>
      <p:sp>
        <p:nvSpPr>
          <p:cNvPr id="56" name="角丸四角形 55">
            <a:extLst>
              <a:ext uri="{FF2B5EF4-FFF2-40B4-BE49-F238E27FC236}">
                <a16:creationId xmlns="" xmlns:a16="http://schemas.microsoft.com/office/drawing/2014/main" id="{22F2D52A-7287-874C-A976-5219086202B5}"/>
              </a:ext>
            </a:extLst>
          </p:cNvPr>
          <p:cNvSpPr/>
          <p:nvPr/>
        </p:nvSpPr>
        <p:spPr>
          <a:xfrm>
            <a:off x="6215962" y="7238583"/>
            <a:ext cx="1048490" cy="988921"/>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en-US" altLang="ja-JP" sz="1524" dirty="0">
                <a:solidFill>
                  <a:schemeClr val="tx1"/>
                </a:solidFill>
              </a:rPr>
              <a:t>API</a:t>
            </a:r>
            <a:r>
              <a:rPr lang="ja-JP" altLang="en-US" sz="1524">
                <a:solidFill>
                  <a:schemeClr val="tx1"/>
                </a:solidFill>
              </a:rPr>
              <a:t>開発</a:t>
            </a:r>
            <a:endParaRPr lang="en-US" altLang="ja-JP" sz="1524" dirty="0">
              <a:solidFill>
                <a:schemeClr val="tx1"/>
              </a:solidFill>
            </a:endParaRPr>
          </a:p>
        </p:txBody>
      </p:sp>
      <p:sp>
        <p:nvSpPr>
          <p:cNvPr id="60" name="角丸四角形 59">
            <a:extLst>
              <a:ext uri="{FF2B5EF4-FFF2-40B4-BE49-F238E27FC236}">
                <a16:creationId xmlns="" xmlns:a16="http://schemas.microsoft.com/office/drawing/2014/main" id="{BC4AAF56-A96D-9240-B4CD-E995EA2FF49B}"/>
              </a:ext>
            </a:extLst>
          </p:cNvPr>
          <p:cNvSpPr/>
          <p:nvPr/>
        </p:nvSpPr>
        <p:spPr>
          <a:xfrm>
            <a:off x="7404385" y="7238583"/>
            <a:ext cx="1048490" cy="988921"/>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ライブ</a:t>
            </a:r>
            <a:endParaRPr lang="en-US" altLang="ja-JP" sz="1524" dirty="0">
              <a:solidFill>
                <a:schemeClr val="tx1"/>
              </a:solidFill>
            </a:endParaRPr>
          </a:p>
          <a:p>
            <a:pPr algn="ctr"/>
            <a:r>
              <a:rPr lang="ja-JP" altLang="en-US" sz="1524">
                <a:solidFill>
                  <a:schemeClr val="tx1"/>
                </a:solidFill>
              </a:rPr>
              <a:t>ラリ</a:t>
            </a:r>
            <a:endParaRPr lang="en-US" altLang="ja-JP" sz="1524" dirty="0">
              <a:solidFill>
                <a:schemeClr val="tx1"/>
              </a:solidFill>
            </a:endParaRPr>
          </a:p>
        </p:txBody>
      </p:sp>
      <p:sp>
        <p:nvSpPr>
          <p:cNvPr id="63" name="角丸四角形 62">
            <a:extLst>
              <a:ext uri="{FF2B5EF4-FFF2-40B4-BE49-F238E27FC236}">
                <a16:creationId xmlns="" xmlns:a16="http://schemas.microsoft.com/office/drawing/2014/main" id="{9A7F4D2A-D58A-A74E-A8FC-04D15704AD14}"/>
              </a:ext>
            </a:extLst>
          </p:cNvPr>
          <p:cNvSpPr/>
          <p:nvPr/>
        </p:nvSpPr>
        <p:spPr>
          <a:xfrm>
            <a:off x="8592807" y="7238583"/>
            <a:ext cx="1048490" cy="988921"/>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ノンプログラミング開発</a:t>
            </a:r>
            <a:endParaRPr lang="en-US" altLang="ja-JP" sz="1524" dirty="0">
              <a:solidFill>
                <a:schemeClr val="tx1"/>
              </a:solidFill>
            </a:endParaRPr>
          </a:p>
        </p:txBody>
      </p:sp>
      <p:sp>
        <p:nvSpPr>
          <p:cNvPr id="64" name="矢印: 右 34">
            <a:extLst>
              <a:ext uri="{FF2B5EF4-FFF2-40B4-BE49-F238E27FC236}">
                <a16:creationId xmlns="" xmlns:a16="http://schemas.microsoft.com/office/drawing/2014/main" id="{4845EF28-79D1-D445-97CC-28C8C046E773}"/>
              </a:ext>
            </a:extLst>
          </p:cNvPr>
          <p:cNvSpPr/>
          <p:nvPr/>
        </p:nvSpPr>
        <p:spPr>
          <a:xfrm>
            <a:off x="1262066" y="5908082"/>
            <a:ext cx="507671"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65" name="角丸四角形 64">
            <a:extLst>
              <a:ext uri="{FF2B5EF4-FFF2-40B4-BE49-F238E27FC236}">
                <a16:creationId xmlns="" xmlns:a16="http://schemas.microsoft.com/office/drawing/2014/main" id="{2D2CF9BA-C67D-D748-8B43-AFDCAB0D48D3}"/>
              </a:ext>
            </a:extLst>
          </p:cNvPr>
          <p:cNvSpPr/>
          <p:nvPr/>
        </p:nvSpPr>
        <p:spPr>
          <a:xfrm>
            <a:off x="274967" y="5464526"/>
            <a:ext cx="928104" cy="488308"/>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en-US" altLang="ja-JP" sz="1524" dirty="0">
                <a:solidFill>
                  <a:schemeClr val="tx1"/>
                </a:solidFill>
              </a:rPr>
              <a:t>Open Data</a:t>
            </a:r>
          </a:p>
        </p:txBody>
      </p:sp>
      <p:sp>
        <p:nvSpPr>
          <p:cNvPr id="69" name="角丸四角形 68">
            <a:extLst>
              <a:ext uri="{FF2B5EF4-FFF2-40B4-BE49-F238E27FC236}">
                <a16:creationId xmlns="" xmlns:a16="http://schemas.microsoft.com/office/drawing/2014/main" id="{2AEA514D-BC86-6944-B1CD-3C8027DC966D}"/>
              </a:ext>
            </a:extLst>
          </p:cNvPr>
          <p:cNvSpPr/>
          <p:nvPr/>
        </p:nvSpPr>
        <p:spPr>
          <a:xfrm>
            <a:off x="274967" y="6059955"/>
            <a:ext cx="928104" cy="488308"/>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自治体</a:t>
            </a:r>
            <a:endParaRPr lang="en-US" altLang="ja-JP" sz="1524" dirty="0">
              <a:solidFill>
                <a:schemeClr val="tx1"/>
              </a:solidFill>
            </a:endParaRPr>
          </a:p>
        </p:txBody>
      </p:sp>
      <p:sp>
        <p:nvSpPr>
          <p:cNvPr id="70" name="角丸四角形 69">
            <a:extLst>
              <a:ext uri="{FF2B5EF4-FFF2-40B4-BE49-F238E27FC236}">
                <a16:creationId xmlns="" xmlns:a16="http://schemas.microsoft.com/office/drawing/2014/main" id="{215ECF13-EA95-9544-AB80-8061D115D304}"/>
              </a:ext>
            </a:extLst>
          </p:cNvPr>
          <p:cNvSpPr/>
          <p:nvPr/>
        </p:nvSpPr>
        <p:spPr>
          <a:xfrm>
            <a:off x="274019" y="4540051"/>
            <a:ext cx="928104" cy="488308"/>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センサー</a:t>
            </a:r>
            <a:endParaRPr lang="en-US" altLang="ja-JP" sz="1524" dirty="0">
              <a:solidFill>
                <a:schemeClr val="tx1"/>
              </a:solidFill>
            </a:endParaRPr>
          </a:p>
        </p:txBody>
      </p:sp>
      <p:sp>
        <p:nvSpPr>
          <p:cNvPr id="71" name="矢印: 右 34">
            <a:extLst>
              <a:ext uri="{FF2B5EF4-FFF2-40B4-BE49-F238E27FC236}">
                <a16:creationId xmlns="" xmlns:a16="http://schemas.microsoft.com/office/drawing/2014/main" id="{34F09976-4DAD-9844-8A95-C33BB45AC328}"/>
              </a:ext>
            </a:extLst>
          </p:cNvPr>
          <p:cNvSpPr/>
          <p:nvPr/>
        </p:nvSpPr>
        <p:spPr>
          <a:xfrm rot="5400000">
            <a:off x="2361658" y="3980285"/>
            <a:ext cx="361002"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73" name="矢印: 右 34">
            <a:extLst>
              <a:ext uri="{FF2B5EF4-FFF2-40B4-BE49-F238E27FC236}">
                <a16:creationId xmlns="" xmlns:a16="http://schemas.microsoft.com/office/drawing/2014/main" id="{0A97AFA2-F7EC-0442-B052-35D478153A40}"/>
              </a:ext>
            </a:extLst>
          </p:cNvPr>
          <p:cNvSpPr/>
          <p:nvPr/>
        </p:nvSpPr>
        <p:spPr>
          <a:xfrm>
            <a:off x="3328760" y="4731036"/>
            <a:ext cx="857533"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74" name="矢印: 右 34">
            <a:extLst>
              <a:ext uri="{FF2B5EF4-FFF2-40B4-BE49-F238E27FC236}">
                <a16:creationId xmlns="" xmlns:a16="http://schemas.microsoft.com/office/drawing/2014/main" id="{613710B6-A73C-1849-B39C-E3DCCA9F60E8}"/>
              </a:ext>
            </a:extLst>
          </p:cNvPr>
          <p:cNvSpPr/>
          <p:nvPr/>
        </p:nvSpPr>
        <p:spPr>
          <a:xfrm rot="5400000">
            <a:off x="4865704" y="4337564"/>
            <a:ext cx="204662"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75" name="矢印: 右 34">
            <a:extLst>
              <a:ext uri="{FF2B5EF4-FFF2-40B4-BE49-F238E27FC236}">
                <a16:creationId xmlns="" xmlns:a16="http://schemas.microsoft.com/office/drawing/2014/main" id="{D911C16C-A771-0C43-AB8A-F7FA6BCF0F57}"/>
              </a:ext>
            </a:extLst>
          </p:cNvPr>
          <p:cNvSpPr/>
          <p:nvPr/>
        </p:nvSpPr>
        <p:spPr>
          <a:xfrm>
            <a:off x="5672957" y="5012070"/>
            <a:ext cx="346746"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76" name="矢印: 右 34">
            <a:extLst>
              <a:ext uri="{FF2B5EF4-FFF2-40B4-BE49-F238E27FC236}">
                <a16:creationId xmlns="" xmlns:a16="http://schemas.microsoft.com/office/drawing/2014/main" id="{41B19C64-CE27-864C-A2BF-1D354FBC5845}"/>
              </a:ext>
            </a:extLst>
          </p:cNvPr>
          <p:cNvSpPr/>
          <p:nvPr/>
        </p:nvSpPr>
        <p:spPr>
          <a:xfrm rot="16200000">
            <a:off x="4138115" y="6232755"/>
            <a:ext cx="686932" cy="355629"/>
          </a:xfrm>
          <a:prstGeom prst="rightArrow">
            <a:avLst>
              <a:gd name="adj1" fmla="val 50000"/>
              <a:gd name="adj2" fmla="val 5000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77" name="矢印: 右 34">
            <a:extLst>
              <a:ext uri="{FF2B5EF4-FFF2-40B4-BE49-F238E27FC236}">
                <a16:creationId xmlns="" xmlns:a16="http://schemas.microsoft.com/office/drawing/2014/main" id="{D02F563D-0A47-AE4E-8D3A-12AB00288087}"/>
              </a:ext>
            </a:extLst>
          </p:cNvPr>
          <p:cNvSpPr/>
          <p:nvPr/>
        </p:nvSpPr>
        <p:spPr>
          <a:xfrm rot="10800000">
            <a:off x="5706317" y="7475618"/>
            <a:ext cx="387755"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78" name="矢印: 右 34">
            <a:extLst>
              <a:ext uri="{FF2B5EF4-FFF2-40B4-BE49-F238E27FC236}">
                <a16:creationId xmlns="" xmlns:a16="http://schemas.microsoft.com/office/drawing/2014/main" id="{A7B7C2F6-191E-D64F-AA5F-3E3FEB20C841}"/>
              </a:ext>
            </a:extLst>
          </p:cNvPr>
          <p:cNvSpPr/>
          <p:nvPr/>
        </p:nvSpPr>
        <p:spPr>
          <a:xfrm rot="16200000">
            <a:off x="6498303" y="6232755"/>
            <a:ext cx="686932" cy="355629"/>
          </a:xfrm>
          <a:prstGeom prst="rightArrow">
            <a:avLst>
              <a:gd name="adj1" fmla="val 50000"/>
              <a:gd name="adj2" fmla="val 5000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80" name="矢印: 右 34">
            <a:extLst>
              <a:ext uri="{FF2B5EF4-FFF2-40B4-BE49-F238E27FC236}">
                <a16:creationId xmlns="" xmlns:a16="http://schemas.microsoft.com/office/drawing/2014/main" id="{A0DB3EE1-4F42-F549-945E-1EDD2F90901A}"/>
              </a:ext>
            </a:extLst>
          </p:cNvPr>
          <p:cNvSpPr/>
          <p:nvPr/>
        </p:nvSpPr>
        <p:spPr>
          <a:xfrm>
            <a:off x="7224828" y="5166377"/>
            <a:ext cx="931358"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83" name="矢印: 右 34">
            <a:extLst>
              <a:ext uri="{FF2B5EF4-FFF2-40B4-BE49-F238E27FC236}">
                <a16:creationId xmlns="" xmlns:a16="http://schemas.microsoft.com/office/drawing/2014/main" id="{F018A0AB-73A3-EA45-A884-EB1CDF7BEFE4}"/>
              </a:ext>
            </a:extLst>
          </p:cNvPr>
          <p:cNvSpPr/>
          <p:nvPr/>
        </p:nvSpPr>
        <p:spPr>
          <a:xfrm>
            <a:off x="3339044" y="5575507"/>
            <a:ext cx="857533"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84" name="矢印: 右 34">
            <a:extLst>
              <a:ext uri="{FF2B5EF4-FFF2-40B4-BE49-F238E27FC236}">
                <a16:creationId xmlns="" xmlns:a16="http://schemas.microsoft.com/office/drawing/2014/main" id="{E42AD11F-BA70-FF4D-894B-6F09A47FAB8A}"/>
              </a:ext>
            </a:extLst>
          </p:cNvPr>
          <p:cNvSpPr/>
          <p:nvPr/>
        </p:nvSpPr>
        <p:spPr>
          <a:xfrm>
            <a:off x="7243959" y="5725193"/>
            <a:ext cx="931358"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85" name="角丸四角形 84">
            <a:extLst>
              <a:ext uri="{FF2B5EF4-FFF2-40B4-BE49-F238E27FC236}">
                <a16:creationId xmlns="" xmlns:a16="http://schemas.microsoft.com/office/drawing/2014/main" id="{77CF2019-CE5D-9240-97A5-C8D2A64F785B}"/>
              </a:ext>
            </a:extLst>
          </p:cNvPr>
          <p:cNvSpPr/>
          <p:nvPr/>
        </p:nvSpPr>
        <p:spPr>
          <a:xfrm>
            <a:off x="10517928" y="4509243"/>
            <a:ext cx="1554556" cy="68184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インシデント</a:t>
            </a:r>
            <a:endParaRPr lang="en-US" altLang="ja-JP" sz="1524" dirty="0">
              <a:solidFill>
                <a:schemeClr val="tx1"/>
              </a:solidFill>
            </a:endParaRPr>
          </a:p>
          <a:p>
            <a:pPr algn="ctr"/>
            <a:r>
              <a:rPr lang="ja-JP" altLang="en-US" sz="1524">
                <a:solidFill>
                  <a:schemeClr val="tx1"/>
                </a:solidFill>
              </a:rPr>
              <a:t>管理</a:t>
            </a:r>
            <a:endParaRPr lang="en-US" altLang="ja-JP" sz="1524" dirty="0">
              <a:solidFill>
                <a:schemeClr val="tx1"/>
              </a:solidFill>
            </a:endParaRPr>
          </a:p>
        </p:txBody>
      </p:sp>
      <p:sp>
        <p:nvSpPr>
          <p:cNvPr id="86" name="角丸四角形 85">
            <a:extLst>
              <a:ext uri="{FF2B5EF4-FFF2-40B4-BE49-F238E27FC236}">
                <a16:creationId xmlns="" xmlns:a16="http://schemas.microsoft.com/office/drawing/2014/main" id="{0717F9A8-5BA6-5F4B-9999-92283E08CE06}"/>
              </a:ext>
            </a:extLst>
          </p:cNvPr>
          <p:cNvSpPr/>
          <p:nvPr/>
        </p:nvSpPr>
        <p:spPr>
          <a:xfrm>
            <a:off x="10517928" y="2989190"/>
            <a:ext cx="1554556" cy="68184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有資格者管理</a:t>
            </a:r>
            <a:endParaRPr lang="en-US" altLang="ja-JP" sz="1524" dirty="0">
              <a:solidFill>
                <a:schemeClr val="tx1"/>
              </a:solidFill>
            </a:endParaRPr>
          </a:p>
        </p:txBody>
      </p:sp>
      <p:sp>
        <p:nvSpPr>
          <p:cNvPr id="87" name="角丸四角形 86">
            <a:extLst>
              <a:ext uri="{FF2B5EF4-FFF2-40B4-BE49-F238E27FC236}">
                <a16:creationId xmlns="" xmlns:a16="http://schemas.microsoft.com/office/drawing/2014/main" id="{352DDDD7-B673-B64E-8746-8286177422BD}"/>
              </a:ext>
            </a:extLst>
          </p:cNvPr>
          <p:cNvSpPr/>
          <p:nvPr/>
        </p:nvSpPr>
        <p:spPr>
          <a:xfrm>
            <a:off x="10517928" y="3749217"/>
            <a:ext cx="1554556" cy="68184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利用状況管理</a:t>
            </a:r>
            <a:endParaRPr lang="en-US" altLang="ja-JP" sz="1524" dirty="0">
              <a:solidFill>
                <a:schemeClr val="tx1"/>
              </a:solidFill>
            </a:endParaRPr>
          </a:p>
        </p:txBody>
      </p:sp>
      <p:sp>
        <p:nvSpPr>
          <p:cNvPr id="88" name="角丸四角形 87">
            <a:extLst>
              <a:ext uri="{FF2B5EF4-FFF2-40B4-BE49-F238E27FC236}">
                <a16:creationId xmlns="" xmlns:a16="http://schemas.microsoft.com/office/drawing/2014/main" id="{672B1A25-48DC-7945-BFF1-61E57BCE40B3}"/>
              </a:ext>
            </a:extLst>
          </p:cNvPr>
          <p:cNvSpPr/>
          <p:nvPr/>
        </p:nvSpPr>
        <p:spPr>
          <a:xfrm>
            <a:off x="10517928" y="6029296"/>
            <a:ext cx="1554556" cy="68184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dirty="0">
                <a:solidFill>
                  <a:schemeClr val="tx1"/>
                </a:solidFill>
              </a:rPr>
              <a:t>ポータル</a:t>
            </a:r>
            <a:endParaRPr lang="en-US" altLang="ja-JP" sz="1524" dirty="0">
              <a:solidFill>
                <a:schemeClr val="tx1"/>
              </a:solidFill>
            </a:endParaRPr>
          </a:p>
        </p:txBody>
      </p:sp>
      <p:sp>
        <p:nvSpPr>
          <p:cNvPr id="89" name="角丸四角形 88">
            <a:extLst>
              <a:ext uri="{FF2B5EF4-FFF2-40B4-BE49-F238E27FC236}">
                <a16:creationId xmlns="" xmlns:a16="http://schemas.microsoft.com/office/drawing/2014/main" id="{077A102D-06E3-7248-A66A-737CC1F35B9F}"/>
              </a:ext>
            </a:extLst>
          </p:cNvPr>
          <p:cNvSpPr/>
          <p:nvPr/>
        </p:nvSpPr>
        <p:spPr>
          <a:xfrm>
            <a:off x="10517928" y="5269269"/>
            <a:ext cx="1554556" cy="68184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dirty="0">
                <a:solidFill>
                  <a:schemeClr val="tx1"/>
                </a:solidFill>
              </a:rPr>
              <a:t>プロセス自動化</a:t>
            </a:r>
            <a:endParaRPr lang="en-US" altLang="ja-JP" sz="1524" dirty="0">
              <a:solidFill>
                <a:schemeClr val="tx1"/>
              </a:solidFill>
            </a:endParaRPr>
          </a:p>
          <a:p>
            <a:pPr algn="ctr"/>
            <a:r>
              <a:rPr lang="ja-JP" altLang="en-US" sz="1524" dirty="0">
                <a:solidFill>
                  <a:schemeClr val="tx1"/>
                </a:solidFill>
              </a:rPr>
              <a:t>設定ツール</a:t>
            </a:r>
            <a:endParaRPr lang="en-US" altLang="ja-JP" sz="1524" dirty="0">
              <a:solidFill>
                <a:schemeClr val="tx1"/>
              </a:solidFill>
            </a:endParaRPr>
          </a:p>
        </p:txBody>
      </p:sp>
      <p:sp>
        <p:nvSpPr>
          <p:cNvPr id="93" name="角丸四角形 92">
            <a:extLst>
              <a:ext uri="{FF2B5EF4-FFF2-40B4-BE49-F238E27FC236}">
                <a16:creationId xmlns="" xmlns:a16="http://schemas.microsoft.com/office/drawing/2014/main" id="{0447721D-A518-6E48-8C54-A589F7B451E0}"/>
              </a:ext>
            </a:extLst>
          </p:cNvPr>
          <p:cNvSpPr/>
          <p:nvPr/>
        </p:nvSpPr>
        <p:spPr>
          <a:xfrm>
            <a:off x="10512122" y="7549349"/>
            <a:ext cx="1554556" cy="68184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災害対応実践</a:t>
            </a:r>
            <a:endParaRPr lang="en-US" altLang="ja-JP" sz="1524" dirty="0">
              <a:solidFill>
                <a:schemeClr val="tx1"/>
              </a:solidFill>
            </a:endParaRPr>
          </a:p>
        </p:txBody>
      </p:sp>
      <p:sp>
        <p:nvSpPr>
          <p:cNvPr id="97" name="角丸四角形 96">
            <a:extLst>
              <a:ext uri="{FF2B5EF4-FFF2-40B4-BE49-F238E27FC236}">
                <a16:creationId xmlns="" xmlns:a16="http://schemas.microsoft.com/office/drawing/2014/main" id="{204C847D-74D4-7D42-A62C-2BF6D8FEE339}"/>
              </a:ext>
            </a:extLst>
          </p:cNvPr>
          <p:cNvSpPr/>
          <p:nvPr/>
        </p:nvSpPr>
        <p:spPr>
          <a:xfrm>
            <a:off x="10494922" y="6789322"/>
            <a:ext cx="1554556" cy="681844"/>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en-US" altLang="ja-JP" sz="1524" dirty="0">
                <a:solidFill>
                  <a:schemeClr val="tx1"/>
                </a:solidFill>
              </a:rPr>
              <a:t>SOP</a:t>
            </a:r>
            <a:r>
              <a:rPr lang="ja-JP" altLang="en-US" sz="1524">
                <a:solidFill>
                  <a:schemeClr val="tx1"/>
                </a:solidFill>
              </a:rPr>
              <a:t>・ルール</a:t>
            </a:r>
            <a:endParaRPr lang="en-US" altLang="ja-JP" sz="1524" dirty="0">
              <a:solidFill>
                <a:schemeClr val="tx1"/>
              </a:solidFill>
            </a:endParaRPr>
          </a:p>
          <a:p>
            <a:pPr algn="ctr"/>
            <a:r>
              <a:rPr lang="ja-JP" altLang="en-US" sz="1524">
                <a:solidFill>
                  <a:schemeClr val="tx1"/>
                </a:solidFill>
              </a:rPr>
              <a:t>管理</a:t>
            </a:r>
            <a:endParaRPr lang="en-US" altLang="ja-JP" sz="1524" dirty="0">
              <a:solidFill>
                <a:schemeClr val="tx1"/>
              </a:solidFill>
            </a:endParaRPr>
          </a:p>
        </p:txBody>
      </p:sp>
      <p:sp>
        <p:nvSpPr>
          <p:cNvPr id="98" name="矢印: 右 34">
            <a:extLst>
              <a:ext uri="{FF2B5EF4-FFF2-40B4-BE49-F238E27FC236}">
                <a16:creationId xmlns="" xmlns:a16="http://schemas.microsoft.com/office/drawing/2014/main" id="{A078C2A7-4219-B045-A128-6C19B2344DE9}"/>
              </a:ext>
            </a:extLst>
          </p:cNvPr>
          <p:cNvSpPr/>
          <p:nvPr/>
        </p:nvSpPr>
        <p:spPr>
          <a:xfrm>
            <a:off x="9698692" y="5215491"/>
            <a:ext cx="853800"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102" name="矢印: 右 34">
            <a:extLst>
              <a:ext uri="{FF2B5EF4-FFF2-40B4-BE49-F238E27FC236}">
                <a16:creationId xmlns="" xmlns:a16="http://schemas.microsoft.com/office/drawing/2014/main" id="{42339064-0B38-F34A-9B6A-0ED86FDFA9C0}"/>
              </a:ext>
            </a:extLst>
          </p:cNvPr>
          <p:cNvSpPr/>
          <p:nvPr/>
        </p:nvSpPr>
        <p:spPr>
          <a:xfrm>
            <a:off x="9698692" y="5954717"/>
            <a:ext cx="853800"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103" name="矢印: 右 34">
            <a:extLst>
              <a:ext uri="{FF2B5EF4-FFF2-40B4-BE49-F238E27FC236}">
                <a16:creationId xmlns="" xmlns:a16="http://schemas.microsoft.com/office/drawing/2014/main" id="{249ED9BB-CDF5-2A48-A5F8-5C070E7E846A}"/>
              </a:ext>
            </a:extLst>
          </p:cNvPr>
          <p:cNvSpPr/>
          <p:nvPr/>
        </p:nvSpPr>
        <p:spPr>
          <a:xfrm rot="10800000">
            <a:off x="9858025" y="7177745"/>
            <a:ext cx="647835"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104" name="矢印: 右 34">
            <a:extLst>
              <a:ext uri="{FF2B5EF4-FFF2-40B4-BE49-F238E27FC236}">
                <a16:creationId xmlns="" xmlns:a16="http://schemas.microsoft.com/office/drawing/2014/main" id="{933716A0-1A50-8244-9835-C01607B7658B}"/>
              </a:ext>
            </a:extLst>
          </p:cNvPr>
          <p:cNvSpPr/>
          <p:nvPr/>
        </p:nvSpPr>
        <p:spPr>
          <a:xfrm rot="5400000">
            <a:off x="8731180" y="4723075"/>
            <a:ext cx="318522"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105" name="矢印: 右 34">
            <a:extLst>
              <a:ext uri="{FF2B5EF4-FFF2-40B4-BE49-F238E27FC236}">
                <a16:creationId xmlns="" xmlns:a16="http://schemas.microsoft.com/office/drawing/2014/main" id="{1319B154-08D5-F34C-8EF4-F22AF42B0ECF}"/>
              </a:ext>
            </a:extLst>
          </p:cNvPr>
          <p:cNvSpPr/>
          <p:nvPr/>
        </p:nvSpPr>
        <p:spPr>
          <a:xfrm rot="5400000">
            <a:off x="11169870" y="7317341"/>
            <a:ext cx="204662"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81" name="矢印: 右 34">
            <a:extLst>
              <a:ext uri="{FF2B5EF4-FFF2-40B4-BE49-F238E27FC236}">
                <a16:creationId xmlns="" xmlns:a16="http://schemas.microsoft.com/office/drawing/2014/main" id="{1CACDDDC-4BE8-144A-951E-00D1ED1CA994}"/>
              </a:ext>
            </a:extLst>
          </p:cNvPr>
          <p:cNvSpPr/>
          <p:nvPr/>
        </p:nvSpPr>
        <p:spPr>
          <a:xfrm rot="12679259">
            <a:off x="9668651" y="4797633"/>
            <a:ext cx="853800"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82" name="正方形/長方形 81">
            <a:extLst>
              <a:ext uri="{FF2B5EF4-FFF2-40B4-BE49-F238E27FC236}">
                <a16:creationId xmlns="" xmlns:a16="http://schemas.microsoft.com/office/drawing/2014/main" id="{73EF4669-3EB2-45D7-B4EC-6E6BC5E18E6E}"/>
              </a:ext>
            </a:extLst>
          </p:cNvPr>
          <p:cNvSpPr/>
          <p:nvPr/>
        </p:nvSpPr>
        <p:spPr>
          <a:xfrm rot="16200000">
            <a:off x="9618140" y="6411504"/>
            <a:ext cx="1030855" cy="319558"/>
          </a:xfrm>
          <a:prstGeom prst="rect">
            <a:avLst/>
          </a:prstGeom>
          <a:noFill/>
        </p:spPr>
        <p:txBody>
          <a:bodyPr wrap="square" anchor="ctr">
            <a:noAutofit/>
          </a:bodyPr>
          <a:lstStyle/>
          <a:p>
            <a:r>
              <a:rPr lang="ja-JP" altLang="en-US" sz="1867" dirty="0">
                <a:latin typeface="+mj-ea"/>
                <a:ea typeface="+mj-ea"/>
              </a:rPr>
              <a:t>価値の</a:t>
            </a:r>
            <a:endParaRPr lang="en-US" altLang="ja-JP" sz="1867" dirty="0">
              <a:latin typeface="+mj-ea"/>
              <a:ea typeface="+mj-ea"/>
            </a:endParaRPr>
          </a:p>
          <a:p>
            <a:r>
              <a:rPr lang="ja-JP" altLang="en-US" sz="1867" dirty="0">
                <a:latin typeface="+mj-ea"/>
                <a:ea typeface="+mj-ea"/>
              </a:rPr>
              <a:t>付加</a:t>
            </a:r>
          </a:p>
        </p:txBody>
      </p:sp>
      <p:sp>
        <p:nvSpPr>
          <p:cNvPr id="90" name="角丸四角形 89">
            <a:extLst>
              <a:ext uri="{FF2B5EF4-FFF2-40B4-BE49-F238E27FC236}">
                <a16:creationId xmlns="" xmlns:a16="http://schemas.microsoft.com/office/drawing/2014/main" id="{FFA17B54-372C-714E-BE9E-81D82B467B53}"/>
              </a:ext>
            </a:extLst>
          </p:cNvPr>
          <p:cNvSpPr/>
          <p:nvPr/>
        </p:nvSpPr>
        <p:spPr>
          <a:xfrm>
            <a:off x="8144135" y="2988900"/>
            <a:ext cx="1554556" cy="825031"/>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t" anchorCtr="0" forceAA="0" compatLnSpc="1">
            <a:prstTxWarp prst="textNoShape">
              <a:avLst/>
            </a:prstTxWarp>
            <a:noAutofit/>
          </a:bodyPr>
          <a:lstStyle/>
          <a:p>
            <a:pPr algn="ctr"/>
            <a:r>
              <a:rPr lang="ja-JP" altLang="en-US" sz="1524" dirty="0">
                <a:solidFill>
                  <a:schemeClr val="tx1"/>
                </a:solidFill>
              </a:rPr>
              <a:t>情報流通基盤</a:t>
            </a:r>
            <a:endParaRPr lang="en-US" altLang="ja-JP" sz="1524" dirty="0">
              <a:solidFill>
                <a:schemeClr val="tx1"/>
              </a:solidFill>
            </a:endParaRPr>
          </a:p>
          <a:p>
            <a:pPr algn="ctr"/>
            <a:endParaRPr lang="en-US" altLang="ja-JP" sz="1524" dirty="0">
              <a:solidFill>
                <a:srgbClr val="FF0000"/>
              </a:solidFill>
            </a:endParaRPr>
          </a:p>
        </p:txBody>
      </p:sp>
      <p:sp>
        <p:nvSpPr>
          <p:cNvPr id="91" name="角丸四角形 90">
            <a:extLst>
              <a:ext uri="{FF2B5EF4-FFF2-40B4-BE49-F238E27FC236}">
                <a16:creationId xmlns="" xmlns:a16="http://schemas.microsoft.com/office/drawing/2014/main" id="{41077978-797E-2F4A-B47E-D6AF6AC70E48}"/>
              </a:ext>
            </a:extLst>
          </p:cNvPr>
          <p:cNvSpPr/>
          <p:nvPr/>
        </p:nvSpPr>
        <p:spPr>
          <a:xfrm>
            <a:off x="8150839" y="3926514"/>
            <a:ext cx="1554556" cy="825031"/>
          </a:xfrm>
          <a:prstGeom prst="roundRect">
            <a:avLst>
              <a:gd name="adj" fmla="val 9370"/>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7" tIns="45717" rIns="45717" bIns="45717" numCol="1" spcCol="0" rtlCol="0" fromWordArt="0" anchor="ctr" anchorCtr="0" forceAA="0" compatLnSpc="1">
            <a:prstTxWarp prst="textNoShape">
              <a:avLst/>
            </a:prstTxWarp>
            <a:noAutofit/>
          </a:bodyPr>
          <a:lstStyle/>
          <a:p>
            <a:pPr algn="ctr"/>
            <a:r>
              <a:rPr lang="ja-JP" altLang="en-US" sz="1524">
                <a:solidFill>
                  <a:schemeClr val="tx1"/>
                </a:solidFill>
              </a:rPr>
              <a:t>イベントエンジン＋データディクショナリ</a:t>
            </a:r>
            <a:endParaRPr lang="en-US" altLang="ja-JP" sz="1524" dirty="0">
              <a:solidFill>
                <a:schemeClr val="tx1"/>
              </a:solidFill>
            </a:endParaRPr>
          </a:p>
        </p:txBody>
      </p:sp>
      <p:pic>
        <p:nvPicPr>
          <p:cNvPr id="92" name="図 91">
            <a:extLst>
              <a:ext uri="{FF2B5EF4-FFF2-40B4-BE49-F238E27FC236}">
                <a16:creationId xmlns="" xmlns:a16="http://schemas.microsoft.com/office/drawing/2014/main" id="{6770002A-7C36-BB4A-AF7E-9F9B4CB08AE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443347" y="3356708"/>
            <a:ext cx="989874" cy="343412"/>
          </a:xfrm>
          <a:prstGeom prst="rect">
            <a:avLst/>
          </a:prstGeom>
          <a:solidFill>
            <a:schemeClr val="bg1"/>
          </a:solidFill>
          <a:ln w="38100">
            <a:noFill/>
          </a:ln>
          <a:effectLst/>
        </p:spPr>
      </p:pic>
      <p:sp>
        <p:nvSpPr>
          <p:cNvPr id="94" name="矢印: 右 34">
            <a:extLst>
              <a:ext uri="{FF2B5EF4-FFF2-40B4-BE49-F238E27FC236}">
                <a16:creationId xmlns="" xmlns:a16="http://schemas.microsoft.com/office/drawing/2014/main" id="{9AF5B997-DEDC-7242-B138-99951002DB58}"/>
              </a:ext>
            </a:extLst>
          </p:cNvPr>
          <p:cNvSpPr/>
          <p:nvPr/>
        </p:nvSpPr>
        <p:spPr>
          <a:xfrm rot="5400000">
            <a:off x="8785291" y="3691006"/>
            <a:ext cx="217555"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101" name="矢印: 右 34">
            <a:extLst>
              <a:ext uri="{FF2B5EF4-FFF2-40B4-BE49-F238E27FC236}">
                <a16:creationId xmlns="" xmlns:a16="http://schemas.microsoft.com/office/drawing/2014/main" id="{29A07DA2-9FCA-E847-AD32-B77FF917D1C6}"/>
              </a:ext>
            </a:extLst>
          </p:cNvPr>
          <p:cNvSpPr/>
          <p:nvPr/>
        </p:nvSpPr>
        <p:spPr>
          <a:xfrm>
            <a:off x="7224828" y="3401415"/>
            <a:ext cx="931358"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106" name="矢印: 右 34">
            <a:extLst>
              <a:ext uri="{FF2B5EF4-FFF2-40B4-BE49-F238E27FC236}">
                <a16:creationId xmlns="" xmlns:a16="http://schemas.microsoft.com/office/drawing/2014/main" id="{C89D4F77-B7EC-9247-B343-8D5414015336}"/>
              </a:ext>
            </a:extLst>
          </p:cNvPr>
          <p:cNvSpPr/>
          <p:nvPr/>
        </p:nvSpPr>
        <p:spPr>
          <a:xfrm rot="10800000">
            <a:off x="7212777" y="4099113"/>
            <a:ext cx="931358"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
        <p:nvSpPr>
          <p:cNvPr id="107" name="正方形/長方形 106">
            <a:extLst>
              <a:ext uri="{FF2B5EF4-FFF2-40B4-BE49-F238E27FC236}">
                <a16:creationId xmlns="" xmlns:a16="http://schemas.microsoft.com/office/drawing/2014/main" id="{73EF4669-3EB2-45D7-B4EC-6E6BC5E18E6E}"/>
              </a:ext>
            </a:extLst>
          </p:cNvPr>
          <p:cNvSpPr/>
          <p:nvPr/>
        </p:nvSpPr>
        <p:spPr>
          <a:xfrm rot="16200000">
            <a:off x="7193475" y="2890574"/>
            <a:ext cx="1018248" cy="266075"/>
          </a:xfrm>
          <a:prstGeom prst="rect">
            <a:avLst/>
          </a:prstGeom>
          <a:noFill/>
        </p:spPr>
        <p:txBody>
          <a:bodyPr wrap="square" anchor="ctr">
            <a:noAutofit/>
          </a:bodyPr>
          <a:lstStyle/>
          <a:p>
            <a:r>
              <a:rPr lang="ja-JP" altLang="en-US" sz="1867" dirty="0">
                <a:latin typeface="+mj-ea"/>
                <a:ea typeface="+mj-ea"/>
              </a:rPr>
              <a:t>情報</a:t>
            </a:r>
          </a:p>
        </p:txBody>
      </p:sp>
      <p:sp>
        <p:nvSpPr>
          <p:cNvPr id="5" name="テキスト ボックス 4">
            <a:extLst>
              <a:ext uri="{FF2B5EF4-FFF2-40B4-BE49-F238E27FC236}">
                <a16:creationId xmlns="" xmlns:a16="http://schemas.microsoft.com/office/drawing/2014/main" id="{18AAECF5-7981-B945-BD87-04A601EC0DE2}"/>
              </a:ext>
            </a:extLst>
          </p:cNvPr>
          <p:cNvSpPr txBox="1"/>
          <p:nvPr/>
        </p:nvSpPr>
        <p:spPr>
          <a:xfrm>
            <a:off x="2698700" y="8549179"/>
            <a:ext cx="7342075" cy="365934"/>
          </a:xfrm>
          <a:prstGeom prst="rect">
            <a:avLst/>
          </a:prstGeom>
          <a:noFill/>
        </p:spPr>
        <p:txBody>
          <a:bodyPr wrap="none" rtlCol="0">
            <a:spAutoFit/>
          </a:bodyPr>
          <a:lstStyle/>
          <a:p>
            <a:r>
              <a:rPr lang="ja-JP" altLang="en-US" sz="1778">
                <a:latin typeface="HGPｺﾞｼｯｸE" panose="020B0900000000000000" pitchFamily="50" charset="-128"/>
                <a:ea typeface="HGPｺﾞｼｯｸE" panose="020B0900000000000000" pitchFamily="50" charset="-128"/>
              </a:rPr>
              <a:t>防災情報サービスプラットフォーム</a:t>
            </a:r>
            <a:r>
              <a:rPr lang="ja-JP" altLang="en" sz="1778">
                <a:latin typeface="HGPｺﾞｼｯｸE" panose="020B0900000000000000" pitchFamily="50" charset="-128"/>
                <a:ea typeface="HGPｺﾞｼｯｸE" panose="020B0900000000000000" pitchFamily="50" charset="-128"/>
              </a:rPr>
              <a:t>（</a:t>
            </a:r>
            <a:r>
              <a:rPr lang="en" altLang="ja-JP" sz="1778" dirty="0">
                <a:latin typeface="HGPｺﾞｼｯｸE" panose="020B0900000000000000" pitchFamily="50" charset="-128"/>
                <a:ea typeface="HGPｺﾞｼｯｸE" panose="020B0900000000000000" pitchFamily="50" charset="-128"/>
              </a:rPr>
              <a:t>SPF</a:t>
            </a:r>
            <a:r>
              <a:rPr lang="ja-JP" altLang="en" sz="1778">
                <a:latin typeface="HGPｺﾞｼｯｸE" panose="020B0900000000000000" pitchFamily="50" charset="-128"/>
                <a:ea typeface="HGPｺﾞｼｯｸE" panose="020B0900000000000000" pitchFamily="50" charset="-128"/>
              </a:rPr>
              <a:t>）</a:t>
            </a:r>
            <a:r>
              <a:rPr lang="ja-JP" altLang="en-US" sz="1778">
                <a:latin typeface="HGPｺﾞｼｯｸE" panose="020B0900000000000000" pitchFamily="50" charset="-128"/>
                <a:ea typeface="HGPｺﾞｼｯｸE" panose="020B0900000000000000" pitchFamily="50" charset="-128"/>
              </a:rPr>
              <a:t>アーキテクチャー（</a:t>
            </a:r>
            <a:r>
              <a:rPr lang="en-US" altLang="ja-JP" sz="1778" dirty="0">
                <a:latin typeface="HGPｺﾞｼｯｸE" panose="020B0900000000000000" pitchFamily="50" charset="-128"/>
                <a:ea typeface="HGPｺﾞｼｯｸE" panose="020B0900000000000000" pitchFamily="50" charset="-128"/>
              </a:rPr>
              <a:t>ver.20180327</a:t>
            </a:r>
            <a:r>
              <a:rPr lang="ja-JP" altLang="en-US" sz="1778">
                <a:latin typeface="HGPｺﾞｼｯｸE" panose="020B0900000000000000" pitchFamily="50" charset="-128"/>
                <a:ea typeface="HGPｺﾞｼｯｸE" panose="020B0900000000000000" pitchFamily="50" charset="-128"/>
              </a:rPr>
              <a:t>）</a:t>
            </a:r>
            <a:endParaRPr lang="ja-JP" altLang="en-US" sz="1778" dirty="0">
              <a:latin typeface="HGPｺﾞｼｯｸE" panose="020B0900000000000000" pitchFamily="50" charset="-128"/>
              <a:ea typeface="HGPｺﾞｼｯｸE" panose="020B0900000000000000" pitchFamily="50" charset="-128"/>
            </a:endParaRPr>
          </a:p>
        </p:txBody>
      </p:sp>
      <p:sp>
        <p:nvSpPr>
          <p:cNvPr id="79" name="矢印: 右 34">
            <a:extLst>
              <a:ext uri="{FF2B5EF4-FFF2-40B4-BE49-F238E27FC236}">
                <a16:creationId xmlns="" xmlns:a16="http://schemas.microsoft.com/office/drawing/2014/main" id="{3DC0D86F-0718-5841-9C1C-A491E549BD1F}"/>
              </a:ext>
            </a:extLst>
          </p:cNvPr>
          <p:cNvSpPr/>
          <p:nvPr/>
        </p:nvSpPr>
        <p:spPr>
          <a:xfrm>
            <a:off x="1266531" y="4627860"/>
            <a:ext cx="507671" cy="355629"/>
          </a:xfrm>
          <a:prstGeom prs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7993" tIns="47993" rIns="47993" bIns="47993" numCol="1" spcCol="0" rtlCol="0" fromWordArt="0" anchor="ctr" anchorCtr="0" forceAA="0" compatLnSpc="1">
            <a:prstTxWarp prst="textNoShape">
              <a:avLst/>
            </a:prstTxWarp>
            <a:noAutofit/>
          </a:bodyPr>
          <a:lstStyle/>
          <a:p>
            <a:pPr algn="ctr"/>
            <a:endParaRPr lang="ja-JP" altLang="en-US" sz="1867" dirty="0">
              <a:solidFill>
                <a:schemeClr val="tx1"/>
              </a:solidFill>
            </a:endParaRPr>
          </a:p>
        </p:txBody>
      </p:sp>
    </p:spTree>
    <p:extLst>
      <p:ext uri="{BB962C8B-B14F-4D97-AF65-F5344CB8AC3E}">
        <p14:creationId xmlns:p14="http://schemas.microsoft.com/office/powerpoint/2010/main" val="1154069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CDE9867-5810-42B7-B54B-B4C1EE7978C2}" type="slidenum">
              <a:rPr kumimoji="1" lang="ja-JP" altLang="en-US" smtClean="0"/>
              <a:pPr/>
              <a:t>3</a:t>
            </a:fld>
            <a:endParaRPr kumimoji="1" lang="ja-JP" altLang="en-US" dirty="0"/>
          </a:p>
        </p:txBody>
      </p:sp>
      <p:sp>
        <p:nvSpPr>
          <p:cNvPr id="3" name="タイトル 2"/>
          <p:cNvSpPr>
            <a:spLocks noGrp="1"/>
          </p:cNvSpPr>
          <p:nvPr>
            <p:ph type="title"/>
          </p:nvPr>
        </p:nvSpPr>
        <p:spPr/>
        <p:txBody>
          <a:bodyPr/>
          <a:lstStyle/>
          <a:p>
            <a:r>
              <a:rPr kumimoji="1" lang="en-US" altLang="ja-JP" dirty="0" smtClean="0"/>
              <a:t>SPF</a:t>
            </a:r>
            <a:r>
              <a:rPr kumimoji="1" lang="ja-JP" altLang="en-US" dirty="0" smtClean="0"/>
              <a:t>アーキテクチャー</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SIP</a:t>
            </a:r>
            <a:r>
              <a:rPr lang="ja-JP" altLang="en-US" smtClean="0"/>
              <a:t>「レジリエントな防災・減災機能の強化」課題④　</a:t>
            </a:r>
            <a:r>
              <a:rPr lang="en-US" altLang="ja-JP" smtClean="0"/>
              <a:t>2014,2015,2016,2017,2018</a:t>
            </a:r>
            <a:endParaRPr lang="ja-JP" altLang="en-US" dirty="0"/>
          </a:p>
        </p:txBody>
      </p:sp>
      <p:sp>
        <p:nvSpPr>
          <p:cNvPr id="6" name="テキスト ボックス 5"/>
          <p:cNvSpPr txBox="1"/>
          <p:nvPr/>
        </p:nvSpPr>
        <p:spPr>
          <a:xfrm>
            <a:off x="928192" y="1272208"/>
            <a:ext cx="9211176" cy="738664"/>
          </a:xfrm>
          <a:prstGeom prst="rect">
            <a:avLst/>
          </a:prstGeom>
          <a:noFill/>
        </p:spPr>
        <p:txBody>
          <a:bodyPr wrap="none" rtlCol="0">
            <a:spAutoFit/>
          </a:bodyPr>
          <a:lstStyle/>
          <a:p>
            <a:r>
              <a:rPr kumimoji="1" lang="ja-JP" altLang="en-US" sz="1400" dirty="0" smtClean="0">
                <a:latin typeface="HGPｺﾞｼｯｸE" panose="020B0900000000000000" pitchFamily="50" charset="-128"/>
                <a:ea typeface="HGPｺﾞｼｯｸE" panose="020B0900000000000000" pitchFamily="50" charset="-128"/>
              </a:rPr>
              <a:t>去年のアーキテクチャーを再分解し、機能を定義した結果、</a:t>
            </a:r>
            <a:endParaRPr kumimoji="1" lang="en-US" altLang="ja-JP" sz="1400" dirty="0" smtClean="0">
              <a:latin typeface="HGPｺﾞｼｯｸE" panose="020B0900000000000000" pitchFamily="50" charset="-128"/>
              <a:ea typeface="HGPｺﾞｼｯｸE" panose="020B0900000000000000" pitchFamily="50" charset="-128"/>
            </a:endParaRPr>
          </a:p>
          <a:p>
            <a:r>
              <a:rPr kumimoji="1" lang="ja-JP" altLang="en-US" sz="1400" dirty="0" smtClean="0">
                <a:latin typeface="HGPｺﾞｼｯｸE" panose="020B0900000000000000" pitchFamily="50" charset="-128"/>
                <a:ea typeface="HGPｺﾞｼｯｸE" panose="020B0900000000000000" pitchFamily="50" charset="-128"/>
              </a:rPr>
              <a:t>プラットフォーム</a:t>
            </a:r>
            <a:r>
              <a:rPr lang="ja-JP" altLang="en-US" sz="1400" dirty="0">
                <a:latin typeface="HGPｺﾞｼｯｸE" panose="020B0900000000000000" pitchFamily="50" charset="-128"/>
                <a:ea typeface="HGPｺﾞｼｯｸE" panose="020B0900000000000000" pitchFamily="50" charset="-128"/>
              </a:rPr>
              <a:t>を支えるプラットフォーム基盤</a:t>
            </a:r>
            <a:r>
              <a:rPr kumimoji="1" lang="ja-JP" altLang="en-US" sz="1400" dirty="0" smtClean="0">
                <a:latin typeface="HGPｺﾞｼｯｸE" panose="020B0900000000000000" pitchFamily="50" charset="-128"/>
                <a:ea typeface="HGPｺﾞｼｯｸE" panose="020B0900000000000000" pitchFamily="50" charset="-128"/>
              </a:rPr>
              <a:t>環境とデータ処理を実際に行うプラットフォームデータ処理環境を定義した</a:t>
            </a:r>
            <a:endParaRPr kumimoji="1" lang="en-US" altLang="ja-JP" sz="1400" dirty="0" smtClean="0">
              <a:latin typeface="HGPｺﾞｼｯｸE" panose="020B0900000000000000" pitchFamily="50" charset="-128"/>
              <a:ea typeface="HGPｺﾞｼｯｸE" panose="020B0900000000000000" pitchFamily="50" charset="-128"/>
            </a:endParaRPr>
          </a:p>
          <a:p>
            <a:r>
              <a:rPr lang="ja-JP" altLang="en-US" sz="1400" dirty="0" smtClean="0">
                <a:latin typeface="HGPｺﾞｼｯｸE" panose="020B0900000000000000" pitchFamily="50" charset="-128"/>
                <a:ea typeface="HGPｺﾞｼｯｸE" panose="020B0900000000000000" pitchFamily="50" charset="-128"/>
              </a:rPr>
              <a:t>次ページ以降に定義したアーキテクチャーを図に纏める</a:t>
            </a:r>
            <a:endParaRPr lang="en-US" altLang="ja-JP" sz="1400" dirty="0" smtClean="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75120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つの角を切り取った四角形 4">
            <a:extLst>
              <a:ext uri="{FF2B5EF4-FFF2-40B4-BE49-F238E27FC236}">
                <a16:creationId xmlns:xdr="http://schemas.openxmlformats.org/drawingml/2006/spreadsheetDrawing" xmlns="" xmlns:a16="http://schemas.microsoft.com/office/drawing/2014/main" xmlns:lc="http://schemas.openxmlformats.org/drawingml/2006/lockedCanvas" id="{4636D0CE-9A78-4468-8499-3D4E83DCFF56}"/>
              </a:ext>
            </a:extLst>
          </p:cNvPr>
          <p:cNvSpPr/>
          <p:nvPr/>
        </p:nvSpPr>
        <p:spPr>
          <a:xfrm>
            <a:off x="1288232" y="1128192"/>
            <a:ext cx="10513168" cy="8136904"/>
          </a:xfrm>
          <a:prstGeom prst="snip1Rect">
            <a:avLst>
              <a:gd name="adj" fmla="val 5790"/>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b"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100" dirty="0" smtClean="0"/>
              <a:t>　　　　　</a:t>
            </a:r>
            <a:endParaRPr kumimoji="1" lang="en-US" altLang="ja-JP" sz="1100" dirty="0" smtClean="0"/>
          </a:p>
        </p:txBody>
      </p:sp>
      <p:sp>
        <p:nvSpPr>
          <p:cNvPr id="160" name="正方形/長方形 159">
            <a:extLst>
              <a:ext uri="{FF2B5EF4-FFF2-40B4-BE49-F238E27FC236}">
                <a16:creationId xmlns:a16="http://schemas.microsoft.com/office/drawing/2014/main" xmlns="" id="{1D9562CB-268C-41A0-835E-B0B12BDEFDB9}"/>
              </a:ext>
            </a:extLst>
          </p:cNvPr>
          <p:cNvSpPr/>
          <p:nvPr/>
        </p:nvSpPr>
        <p:spPr>
          <a:xfrm>
            <a:off x="1864295" y="7797363"/>
            <a:ext cx="8928993" cy="1395724"/>
          </a:xfrm>
          <a:prstGeom prst="rect">
            <a:avLst/>
          </a:prstGeom>
          <a:solidFill>
            <a:schemeClr val="accent5">
              <a:lumMod val="60000"/>
              <a:lumOff val="40000"/>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インフラ機能環境</a:t>
            </a:r>
            <a:endParaRPr lang="en-US" altLang="ja-JP" sz="1100" dirty="0">
              <a:solidFill>
                <a:schemeClr val="tx1"/>
              </a:solidFill>
              <a:latin typeface="HGPSoeiKakugothicUB" charset="-128"/>
              <a:ea typeface="HGPSoeiKakugothicUB" charset="-128"/>
              <a:cs typeface="HGPSoeiKakugothicUB" charset="-128"/>
            </a:endParaRPr>
          </a:p>
        </p:txBody>
      </p:sp>
      <p:sp>
        <p:nvSpPr>
          <p:cNvPr id="22" name="正方形/長方形 21">
            <a:extLst>
              <a:ext uri="{FF2B5EF4-FFF2-40B4-BE49-F238E27FC236}">
                <a16:creationId xmlns:a16="http://schemas.microsoft.com/office/drawing/2014/main" xmlns="" id="{1D9562CB-268C-41A0-835E-B0B12BDEFDB9}"/>
              </a:ext>
            </a:extLst>
          </p:cNvPr>
          <p:cNvSpPr/>
          <p:nvPr/>
        </p:nvSpPr>
        <p:spPr>
          <a:xfrm>
            <a:off x="2245349" y="8117216"/>
            <a:ext cx="6304580" cy="931856"/>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基盤バックアップ</a:t>
            </a:r>
            <a:endParaRPr lang="ja-JP" altLang="en-US" sz="1100" dirty="0">
              <a:solidFill>
                <a:schemeClr val="tx1"/>
              </a:solidFill>
              <a:latin typeface="HGPSoeiKakugothicUB" charset="-128"/>
              <a:ea typeface="HGPSoeiKakugothicUB" charset="-128"/>
              <a:cs typeface="HGPSoeiKakugothicUB" charset="-128"/>
            </a:endParaRPr>
          </a:p>
        </p:txBody>
      </p:sp>
      <p:sp>
        <p:nvSpPr>
          <p:cNvPr id="2" name="スライド番号プレースホルダー 1"/>
          <p:cNvSpPr>
            <a:spLocks noGrp="1"/>
          </p:cNvSpPr>
          <p:nvPr>
            <p:ph type="sldNum" sz="quarter" idx="12"/>
          </p:nvPr>
        </p:nvSpPr>
        <p:spPr/>
        <p:txBody>
          <a:bodyPr/>
          <a:lstStyle/>
          <a:p>
            <a:fld id="{BCDE9867-5810-42B7-B54B-B4C1EE7978C2}" type="slidenum">
              <a:rPr kumimoji="1" lang="ja-JP" altLang="en-US" smtClean="0"/>
              <a:pPr/>
              <a:t>4</a:t>
            </a:fld>
            <a:endParaRPr kumimoji="1" lang="ja-JP" altLang="en-US" dirty="0"/>
          </a:p>
        </p:txBody>
      </p:sp>
      <p:sp>
        <p:nvSpPr>
          <p:cNvPr id="3" name="タイトル 2"/>
          <p:cNvSpPr>
            <a:spLocks noGrp="1"/>
          </p:cNvSpPr>
          <p:nvPr>
            <p:ph type="title"/>
          </p:nvPr>
        </p:nvSpPr>
        <p:spPr/>
        <p:txBody>
          <a:bodyPr/>
          <a:lstStyle/>
          <a:p>
            <a:r>
              <a:rPr kumimoji="1" lang="en-US" altLang="ja-JP" dirty="0" smtClean="0"/>
              <a:t>SPF</a:t>
            </a:r>
            <a:r>
              <a:rPr kumimoji="1" lang="ja-JP" altLang="en-US" dirty="0" smtClean="0"/>
              <a:t>アーキテクチャー見直し後（プラットフォーム基盤）</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SIP</a:t>
            </a:r>
            <a:r>
              <a:rPr lang="ja-JP" altLang="en-US" smtClean="0"/>
              <a:t>「レジリエントな防災・減災機能の強化」課題④　</a:t>
            </a:r>
            <a:r>
              <a:rPr lang="en-US" altLang="ja-JP" smtClean="0"/>
              <a:t>2014,2015,2016,2017,2018</a:t>
            </a:r>
            <a:endParaRPr lang="ja-JP" altLang="en-US" dirty="0"/>
          </a:p>
        </p:txBody>
      </p:sp>
      <p:sp>
        <p:nvSpPr>
          <p:cNvPr id="86" name="テキスト ボックス 85"/>
          <p:cNvSpPr txBox="1"/>
          <p:nvPr/>
        </p:nvSpPr>
        <p:spPr>
          <a:xfrm>
            <a:off x="1360240" y="1160840"/>
            <a:ext cx="1856598" cy="261610"/>
          </a:xfrm>
          <a:prstGeom prst="rect">
            <a:avLst/>
          </a:prstGeom>
          <a:noFill/>
        </p:spPr>
        <p:txBody>
          <a:bodyPr wrap="none" rtlCol="0">
            <a:spAutoFit/>
          </a:bodyPr>
          <a:lstStyle/>
          <a:p>
            <a:r>
              <a:rPr lang="en-US" altLang="ja-JP" sz="1100" dirty="0" smtClean="0">
                <a:latin typeface="HGPSoeiKakugothicUB" charset="-128"/>
                <a:ea typeface="HGPSoeiKakugothicUB" charset="-128"/>
                <a:cs typeface="HGPSoeiKakugothicUB" charset="-128"/>
              </a:rPr>
              <a:t>Oracle</a:t>
            </a:r>
            <a:r>
              <a:rPr lang="ja-JP" altLang="en-US" sz="1100" dirty="0" smtClean="0">
                <a:latin typeface="HGPSoeiKakugothicUB" charset="-128"/>
                <a:ea typeface="HGPSoeiKakugothicUB" charset="-128"/>
                <a:cs typeface="HGPSoeiKakugothicUB" charset="-128"/>
              </a:rPr>
              <a:t> </a:t>
            </a:r>
            <a:r>
              <a:rPr lang="en-US" altLang="ja-JP" sz="1100" dirty="0" smtClean="0">
                <a:latin typeface="HGPSoeiKakugothicUB" charset="-128"/>
                <a:ea typeface="HGPSoeiKakugothicUB" charset="-128"/>
                <a:cs typeface="HGPSoeiKakugothicUB" charset="-128"/>
              </a:rPr>
              <a:t>CLOUD</a:t>
            </a:r>
            <a:r>
              <a:rPr lang="ja-JP" altLang="en-US" sz="1100" dirty="0" smtClean="0">
                <a:latin typeface="HGPSoeiKakugothicUB" charset="-128"/>
                <a:ea typeface="HGPSoeiKakugothicUB" charset="-128"/>
                <a:cs typeface="HGPSoeiKakugothicUB" charset="-128"/>
              </a:rPr>
              <a:t>インフラ環境</a:t>
            </a:r>
            <a:endParaRPr lang="ja-JP" altLang="en-US" sz="1100" dirty="0">
              <a:latin typeface="HGPSoeiKakugothicUB" charset="-128"/>
              <a:ea typeface="HGPSoeiKakugothicUB" charset="-128"/>
              <a:cs typeface="HGPSoeiKakugothicUB" charset="-128"/>
            </a:endParaRPr>
          </a:p>
        </p:txBody>
      </p:sp>
      <p:sp>
        <p:nvSpPr>
          <p:cNvPr id="158" name="正方形/長方形 157">
            <a:extLst>
              <a:ext uri="{FF2B5EF4-FFF2-40B4-BE49-F238E27FC236}">
                <a16:creationId xmlns:a16="http://schemas.microsoft.com/office/drawing/2014/main" xmlns="" id="{1D9562CB-268C-41A0-835E-B0B12BDEFDB9}"/>
              </a:ext>
            </a:extLst>
          </p:cNvPr>
          <p:cNvSpPr/>
          <p:nvPr/>
        </p:nvSpPr>
        <p:spPr>
          <a:xfrm>
            <a:off x="1864295" y="6100667"/>
            <a:ext cx="8928993" cy="1628614"/>
          </a:xfrm>
          <a:prstGeom prst="rect">
            <a:avLst/>
          </a:prstGeom>
          <a:solidFill>
            <a:schemeClr val="accent4">
              <a:lumMod val="60000"/>
              <a:lumOff val="40000"/>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リソースマネジメント・バースティング環境</a:t>
            </a:r>
            <a:endParaRPr lang="en-US" altLang="ja-JP" sz="1100" dirty="0">
              <a:solidFill>
                <a:schemeClr val="tx1"/>
              </a:solidFill>
              <a:latin typeface="HGPSoeiKakugothicUB" charset="-128"/>
              <a:ea typeface="HGPSoeiKakugothicUB" charset="-128"/>
              <a:cs typeface="HGPSoeiKakugothicUB" charset="-128"/>
            </a:endParaRPr>
          </a:p>
        </p:txBody>
      </p:sp>
      <p:sp>
        <p:nvSpPr>
          <p:cNvPr id="161" name="正方形/長方形 160">
            <a:extLst>
              <a:ext uri="{FF2B5EF4-FFF2-40B4-BE49-F238E27FC236}">
                <a16:creationId xmlns:a16="http://schemas.microsoft.com/office/drawing/2014/main" xmlns="" id="{1D9562CB-268C-41A0-835E-B0B12BDEFDB9}"/>
              </a:ext>
            </a:extLst>
          </p:cNvPr>
          <p:cNvSpPr/>
          <p:nvPr/>
        </p:nvSpPr>
        <p:spPr>
          <a:xfrm>
            <a:off x="1873368" y="4548811"/>
            <a:ext cx="8919920" cy="1479847"/>
          </a:xfrm>
          <a:prstGeom prst="rect">
            <a:avLst/>
          </a:prstGeom>
          <a:solidFill>
            <a:schemeClr val="accent3">
              <a:lumMod val="60000"/>
              <a:lumOff val="40000"/>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セキュリティ提供・管理環境</a:t>
            </a:r>
            <a:endParaRPr lang="en-US" altLang="ja-JP" sz="1100" dirty="0">
              <a:solidFill>
                <a:schemeClr val="tx1"/>
              </a:solidFill>
              <a:latin typeface="HGPSoeiKakugothicUB" charset="-128"/>
              <a:ea typeface="HGPSoeiKakugothicUB" charset="-128"/>
              <a:cs typeface="HGPSoeiKakugothicUB" charset="-128"/>
            </a:endParaRPr>
          </a:p>
        </p:txBody>
      </p:sp>
      <p:sp>
        <p:nvSpPr>
          <p:cNvPr id="162" name="正方形/長方形 161">
            <a:extLst>
              <a:ext uri="{FF2B5EF4-FFF2-40B4-BE49-F238E27FC236}">
                <a16:creationId xmlns:a16="http://schemas.microsoft.com/office/drawing/2014/main" xmlns="" id="{1D9562CB-268C-41A0-835E-B0B12BDEFDB9}"/>
              </a:ext>
            </a:extLst>
          </p:cNvPr>
          <p:cNvSpPr/>
          <p:nvPr/>
        </p:nvSpPr>
        <p:spPr>
          <a:xfrm>
            <a:off x="1824344" y="2986840"/>
            <a:ext cx="8968944" cy="1489674"/>
          </a:xfrm>
          <a:prstGeom prst="rect">
            <a:avLst/>
          </a:prstGeom>
          <a:solidFill>
            <a:schemeClr val="accent2">
              <a:lumMod val="60000"/>
              <a:lumOff val="40000"/>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インフラ管理・マネジメント環境</a:t>
            </a:r>
            <a:endParaRPr lang="en-US" altLang="ja-JP" sz="1100" dirty="0">
              <a:solidFill>
                <a:schemeClr val="tx1"/>
              </a:solidFill>
              <a:latin typeface="HGPSoeiKakugothicUB" charset="-128"/>
              <a:ea typeface="HGPSoeiKakugothicUB" charset="-128"/>
              <a:cs typeface="HGPSoeiKakugothicUB" charset="-128"/>
            </a:endParaRPr>
          </a:p>
        </p:txBody>
      </p:sp>
      <p:sp>
        <p:nvSpPr>
          <p:cNvPr id="11" name="正方形/長方形 10">
            <a:extLst>
              <a:ext uri="{FF2B5EF4-FFF2-40B4-BE49-F238E27FC236}">
                <a16:creationId xmlns:a16="http://schemas.microsoft.com/office/drawing/2014/main" xmlns="" id="{1D9562CB-268C-41A0-835E-B0B12BDEFDB9}"/>
              </a:ext>
            </a:extLst>
          </p:cNvPr>
          <p:cNvSpPr/>
          <p:nvPr/>
        </p:nvSpPr>
        <p:spPr>
          <a:xfrm>
            <a:off x="1824344" y="1431265"/>
            <a:ext cx="8968944" cy="1489674"/>
          </a:xfrm>
          <a:prstGeom prst="rect">
            <a:avLst/>
          </a:prstGeom>
          <a:solidFill>
            <a:schemeClr val="accent1">
              <a:lumMod val="75000"/>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開発・実装環境</a:t>
            </a:r>
            <a:endParaRPr lang="en-US" altLang="ja-JP" sz="1100" dirty="0">
              <a:solidFill>
                <a:schemeClr val="tx1"/>
              </a:solidFill>
              <a:latin typeface="HGPSoeiKakugothicUB" charset="-128"/>
              <a:ea typeface="HGPSoeiKakugothicUB" charset="-128"/>
              <a:cs typeface="HGPSoeiKakugothicUB" charset="-128"/>
            </a:endParaRPr>
          </a:p>
        </p:txBody>
      </p:sp>
      <p:sp>
        <p:nvSpPr>
          <p:cNvPr id="12" name="正方形/長方形 11">
            <a:extLst>
              <a:ext uri="{FF2B5EF4-FFF2-40B4-BE49-F238E27FC236}">
                <a16:creationId xmlns:a16="http://schemas.microsoft.com/office/drawing/2014/main" xmlns="" id="{1D9562CB-268C-41A0-835E-B0B12BDEFDB9}"/>
              </a:ext>
            </a:extLst>
          </p:cNvPr>
          <p:cNvSpPr/>
          <p:nvPr/>
        </p:nvSpPr>
        <p:spPr>
          <a:xfrm>
            <a:off x="6254380" y="1789689"/>
            <a:ext cx="4486574" cy="889674"/>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データ構造化・サービス開発機能</a:t>
            </a:r>
            <a:endParaRPr lang="en-US" altLang="ja-JP" sz="1100" dirty="0">
              <a:solidFill>
                <a:schemeClr val="tx1"/>
              </a:solidFill>
              <a:latin typeface="HGPSoeiKakugothicUB" charset="-128"/>
              <a:ea typeface="HGPSoeiKakugothicUB" charset="-128"/>
              <a:cs typeface="HGPSoeiKakugothicUB" charset="-128"/>
            </a:endParaRPr>
          </a:p>
        </p:txBody>
      </p:sp>
      <p:sp>
        <p:nvSpPr>
          <p:cNvPr id="13" name="正方形/長方形 12">
            <a:extLst>
              <a:ext uri="{FF2B5EF4-FFF2-40B4-BE49-F238E27FC236}">
                <a16:creationId xmlns:a16="http://schemas.microsoft.com/office/drawing/2014/main" xmlns="" id="{1D9562CB-268C-41A0-835E-B0B12BDEFDB9}"/>
              </a:ext>
            </a:extLst>
          </p:cNvPr>
          <p:cNvSpPr/>
          <p:nvPr/>
        </p:nvSpPr>
        <p:spPr>
          <a:xfrm>
            <a:off x="2042607" y="1819515"/>
            <a:ext cx="4076382" cy="859848"/>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アプリケーション管理</a:t>
            </a:r>
            <a:endParaRPr lang="en-US" altLang="ja-JP" sz="1100" dirty="0">
              <a:solidFill>
                <a:schemeClr val="tx1"/>
              </a:solidFill>
              <a:latin typeface="HGPSoeiKakugothicUB" charset="-128"/>
              <a:ea typeface="HGPSoeiKakugothicUB" charset="-128"/>
              <a:cs typeface="HGPSoeiKakugothicUB" charset="-128"/>
            </a:endParaRPr>
          </a:p>
        </p:txBody>
      </p:sp>
      <p:sp>
        <p:nvSpPr>
          <p:cNvPr id="14" name="フローチャート: 記憶データ 13"/>
          <p:cNvSpPr/>
          <p:nvPr/>
        </p:nvSpPr>
        <p:spPr>
          <a:xfrm>
            <a:off x="2194121" y="2064044"/>
            <a:ext cx="1326359" cy="500322"/>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API</a:t>
            </a:r>
            <a:r>
              <a:rPr lang="ja-JP" altLang="en-US" sz="900" dirty="0" smtClean="0">
                <a:solidFill>
                  <a:schemeClr val="tx1"/>
                </a:solidFill>
                <a:latin typeface="Meiryo UI" panose="020B0604030504040204" pitchFamily="50" charset="-128"/>
                <a:ea typeface="Meiryo UI" panose="020B0604030504040204" pitchFamily="50" charset="-128"/>
              </a:rPr>
              <a:t>カタログ</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ゲートウェ</a:t>
            </a:r>
            <a:r>
              <a:rPr kumimoji="1" lang="ja-JP" altLang="en-US" sz="900" dirty="0" smtClean="0">
                <a:solidFill>
                  <a:schemeClr val="tx1"/>
                </a:solidFill>
                <a:latin typeface="Meiryo UI" panose="020B0604030504040204" pitchFamily="50" charset="-128"/>
                <a:ea typeface="Meiryo UI" panose="020B0604030504040204" pitchFamily="50" charset="-128"/>
              </a:rPr>
              <a:t>ー</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5" name="フローチャート: 記憶データ 14"/>
          <p:cNvSpPr/>
          <p:nvPr/>
        </p:nvSpPr>
        <p:spPr>
          <a:xfrm>
            <a:off x="6639731" y="2030541"/>
            <a:ext cx="1490108" cy="59021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開発</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6" name="フローチャート: 記憶データ 15"/>
          <p:cNvSpPr/>
          <p:nvPr/>
        </p:nvSpPr>
        <p:spPr>
          <a:xfrm>
            <a:off x="8378927" y="2030541"/>
            <a:ext cx="1490108" cy="59021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アジャイル</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smtClean="0">
                <a:solidFill>
                  <a:schemeClr val="tx1"/>
                </a:solidFill>
                <a:latin typeface="Meiryo UI" panose="020B0604030504040204" pitchFamily="50" charset="-128"/>
                <a:ea typeface="Meiryo UI" panose="020B0604030504040204" pitchFamily="50" charset="-128"/>
              </a:rPr>
              <a:t>開発</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7" name="フローチャート: 記憶データ 16"/>
          <p:cNvSpPr/>
          <p:nvPr/>
        </p:nvSpPr>
        <p:spPr>
          <a:xfrm>
            <a:off x="3809016" y="2061068"/>
            <a:ext cx="1244026" cy="529159"/>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稼動アプリケーション</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smtClean="0">
                <a:solidFill>
                  <a:schemeClr val="tx1"/>
                </a:solidFill>
                <a:latin typeface="Meiryo UI" panose="020B0604030504040204" pitchFamily="50" charset="-128"/>
                <a:ea typeface="Meiryo UI" panose="020B0604030504040204" pitchFamily="50" charset="-128"/>
              </a:rPr>
              <a:t>リソース管理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8" name="フローチャート: 記憶データ 17"/>
          <p:cNvSpPr/>
          <p:nvPr/>
        </p:nvSpPr>
        <p:spPr>
          <a:xfrm>
            <a:off x="2440360" y="8401000"/>
            <a:ext cx="1224136"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DISK</a:t>
            </a:r>
            <a:r>
              <a:rPr lang="ja-JP" altLang="en-US" sz="900" dirty="0" smtClean="0">
                <a:solidFill>
                  <a:schemeClr val="tx1"/>
                </a:solidFill>
                <a:latin typeface="Meiryo UI" panose="020B0604030504040204" pitchFamily="50" charset="-128"/>
                <a:ea typeface="Meiryo UI" panose="020B0604030504040204" pitchFamily="50" charset="-128"/>
              </a:rPr>
              <a:t>バックアップ</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9" name="フローチャート: 記憶データ 18"/>
          <p:cNvSpPr/>
          <p:nvPr/>
        </p:nvSpPr>
        <p:spPr>
          <a:xfrm>
            <a:off x="3951996" y="8401000"/>
            <a:ext cx="1224667"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DB</a:t>
            </a:r>
            <a:r>
              <a:rPr lang="ja-JP" altLang="en-US" sz="900" dirty="0" smtClean="0">
                <a:solidFill>
                  <a:schemeClr val="tx1"/>
                </a:solidFill>
                <a:latin typeface="Meiryo UI" panose="020B0604030504040204" pitchFamily="50" charset="-128"/>
                <a:ea typeface="Meiryo UI" panose="020B0604030504040204" pitchFamily="50" charset="-128"/>
              </a:rPr>
              <a:t>バックアップ</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0" name="フローチャート: 記憶データ 19"/>
          <p:cNvSpPr/>
          <p:nvPr/>
        </p:nvSpPr>
        <p:spPr>
          <a:xfrm>
            <a:off x="5464163" y="8401000"/>
            <a:ext cx="1284252"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DR</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xmlns="" id="{1D9562CB-268C-41A0-835E-B0B12BDEFDB9}"/>
              </a:ext>
            </a:extLst>
          </p:cNvPr>
          <p:cNvSpPr/>
          <p:nvPr/>
        </p:nvSpPr>
        <p:spPr>
          <a:xfrm>
            <a:off x="2245348" y="6559506"/>
            <a:ext cx="6459708" cy="931856"/>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a:solidFill>
                  <a:schemeClr val="tx1"/>
                </a:solidFill>
                <a:latin typeface="HGPSoeiKakugothicUB" charset="-128"/>
                <a:ea typeface="HGPSoeiKakugothicUB" charset="-128"/>
                <a:cs typeface="HGPSoeiKakugothicUB" charset="-128"/>
              </a:rPr>
              <a:t>高速</a:t>
            </a:r>
            <a:r>
              <a:rPr lang="ja-JP" altLang="en-US" sz="1100" dirty="0" smtClean="0">
                <a:solidFill>
                  <a:schemeClr val="tx1"/>
                </a:solidFill>
                <a:latin typeface="HGPSoeiKakugothicUB" charset="-128"/>
                <a:ea typeface="HGPSoeiKakugothicUB" charset="-128"/>
                <a:cs typeface="HGPSoeiKakugothicUB" charset="-128"/>
              </a:rPr>
              <a:t>アクセス・リアルタイム処理</a:t>
            </a:r>
            <a:endParaRPr lang="ja-JP" altLang="en-US" sz="1100" dirty="0">
              <a:solidFill>
                <a:schemeClr val="tx1"/>
              </a:solidFill>
              <a:latin typeface="HGPSoeiKakugothicUB" charset="-128"/>
              <a:ea typeface="HGPSoeiKakugothicUB" charset="-128"/>
              <a:cs typeface="HGPSoeiKakugothicUB" charset="-128"/>
            </a:endParaRPr>
          </a:p>
        </p:txBody>
      </p:sp>
      <p:sp>
        <p:nvSpPr>
          <p:cNvPr id="36" name="フローチャート: 記憶データ 35"/>
          <p:cNvSpPr/>
          <p:nvPr/>
        </p:nvSpPr>
        <p:spPr>
          <a:xfrm>
            <a:off x="2440360" y="6843290"/>
            <a:ext cx="1224136"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CPU</a:t>
            </a:r>
            <a:r>
              <a:rPr lang="ja-JP" altLang="en-US" sz="900" dirty="0">
                <a:solidFill>
                  <a:schemeClr val="tx1"/>
                </a:solidFill>
                <a:latin typeface="Meiryo UI" panose="020B0604030504040204" pitchFamily="50" charset="-128"/>
                <a:ea typeface="Meiryo UI" panose="020B0604030504040204" pitchFamily="50" charset="-128"/>
              </a:rPr>
              <a:t>パワー</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7" name="フローチャート: 記憶データ 36"/>
          <p:cNvSpPr/>
          <p:nvPr/>
        </p:nvSpPr>
        <p:spPr>
          <a:xfrm>
            <a:off x="3951996" y="6843290"/>
            <a:ext cx="1224667"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ネットワークパワー</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8" name="フローチャート: 記憶データ 37"/>
          <p:cNvSpPr/>
          <p:nvPr/>
        </p:nvSpPr>
        <p:spPr>
          <a:xfrm>
            <a:off x="5548596" y="6843290"/>
            <a:ext cx="1284252"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自動</a:t>
            </a:r>
            <a:r>
              <a:rPr lang="ja-JP" altLang="en-US" sz="900" dirty="0">
                <a:solidFill>
                  <a:schemeClr val="tx1"/>
                </a:solidFill>
                <a:latin typeface="Meiryo UI" panose="020B0604030504040204" pitchFamily="50" charset="-128"/>
                <a:ea typeface="Meiryo UI" panose="020B0604030504040204" pitchFamily="50" charset="-128"/>
              </a:rPr>
              <a:t>拡張</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9" name="フローチャート: 記憶データ 38"/>
          <p:cNvSpPr/>
          <p:nvPr/>
        </p:nvSpPr>
        <p:spPr>
          <a:xfrm>
            <a:off x="7152227" y="6843290"/>
            <a:ext cx="1397702"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zh-TW" altLang="en-US" sz="900" dirty="0" smtClean="0">
                <a:solidFill>
                  <a:schemeClr val="tx1"/>
                </a:solidFill>
                <a:latin typeface="Meiryo UI" panose="020B0604030504040204" pitchFamily="50" charset="-128"/>
                <a:ea typeface="Meiryo UI" panose="020B0604030504040204" pitchFamily="50" charset="-128"/>
              </a:rPr>
              <a:t>拡張</a:t>
            </a:r>
            <a:r>
              <a:rPr lang="zh-TW" altLang="en-US" sz="900" dirty="0">
                <a:solidFill>
                  <a:schemeClr val="tx1"/>
                </a:solidFill>
                <a:latin typeface="Meiryo UI" panose="020B0604030504040204" pitchFamily="50" charset="-128"/>
                <a:ea typeface="Meiryo UI" panose="020B0604030504040204" pitchFamily="50" charset="-128"/>
              </a:rPr>
              <a:t>課金管理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42" name="フローチャート: 記憶データ 41"/>
          <p:cNvSpPr/>
          <p:nvPr/>
        </p:nvSpPr>
        <p:spPr>
          <a:xfrm>
            <a:off x="9012213" y="6843290"/>
            <a:ext cx="1397702" cy="576064"/>
          </a:xfrm>
          <a:prstGeom prst="flowChartOnlineStorage">
            <a:avLst/>
          </a:prstGeom>
          <a:solidFill>
            <a:schemeClr val="accent3">
              <a:lumMod val="40000"/>
              <a:lumOff val="60000"/>
            </a:schemeClr>
          </a:solid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流量検知</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smtClean="0">
                <a:solidFill>
                  <a:schemeClr val="tx1"/>
                </a:solidFill>
                <a:latin typeface="Meiryo UI" panose="020B0604030504040204" pitchFamily="50" charset="-128"/>
                <a:ea typeface="Meiryo UI" panose="020B0604030504040204" pitchFamily="50" charset="-128"/>
              </a:rPr>
              <a:t>データ処理抑制</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43" name="フローチャート: 記憶データ 42"/>
          <p:cNvSpPr/>
          <p:nvPr/>
        </p:nvSpPr>
        <p:spPr>
          <a:xfrm>
            <a:off x="9125663" y="8401000"/>
            <a:ext cx="1284252"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ログ管理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45" name="フローチャート: 記憶データ 44"/>
          <p:cNvSpPr/>
          <p:nvPr/>
        </p:nvSpPr>
        <p:spPr>
          <a:xfrm>
            <a:off x="6995927" y="8401000"/>
            <a:ext cx="1284252"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環境バックアップ</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xmlns="" id="{1D9562CB-268C-41A0-835E-B0B12BDEFDB9}"/>
              </a:ext>
            </a:extLst>
          </p:cNvPr>
          <p:cNvSpPr/>
          <p:nvPr/>
        </p:nvSpPr>
        <p:spPr>
          <a:xfrm>
            <a:off x="2037959" y="3371660"/>
            <a:ext cx="4957968" cy="931856"/>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サービス管理・アプリケーション管理</a:t>
            </a:r>
            <a:endParaRPr lang="ja-JP" altLang="en-US" sz="1100" dirty="0">
              <a:solidFill>
                <a:schemeClr val="tx1"/>
              </a:solidFill>
              <a:latin typeface="HGPSoeiKakugothicUB" charset="-128"/>
              <a:ea typeface="HGPSoeiKakugothicUB" charset="-128"/>
              <a:cs typeface="HGPSoeiKakugothicUB" charset="-128"/>
            </a:endParaRPr>
          </a:p>
        </p:txBody>
      </p:sp>
      <p:sp>
        <p:nvSpPr>
          <p:cNvPr id="47" name="フローチャート: 記憶データ 46"/>
          <p:cNvSpPr/>
          <p:nvPr/>
        </p:nvSpPr>
        <p:spPr>
          <a:xfrm>
            <a:off x="2194121" y="3648726"/>
            <a:ext cx="1224136"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デバイス管理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48" name="フローチャート: 記憶データ 47"/>
          <p:cNvSpPr/>
          <p:nvPr/>
        </p:nvSpPr>
        <p:spPr>
          <a:xfrm>
            <a:off x="3574419" y="3648726"/>
            <a:ext cx="1224136"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クラウドサービス管理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49" name="フローチャート: 記憶データ 48"/>
          <p:cNvSpPr/>
          <p:nvPr/>
        </p:nvSpPr>
        <p:spPr>
          <a:xfrm>
            <a:off x="5018948" y="3648726"/>
            <a:ext cx="1381851"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SPF</a:t>
            </a:r>
            <a:r>
              <a:rPr lang="ja-JP" altLang="en-US" sz="900" dirty="0" smtClean="0">
                <a:solidFill>
                  <a:schemeClr val="tx1"/>
                </a:solidFill>
                <a:latin typeface="Meiryo UI" panose="020B0604030504040204" pitchFamily="50" charset="-128"/>
                <a:ea typeface="Meiryo UI" panose="020B0604030504040204" pitchFamily="50" charset="-128"/>
              </a:rPr>
              <a:t>サービス管理</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smtClean="0">
                <a:solidFill>
                  <a:schemeClr val="tx1"/>
                </a:solidFill>
                <a:latin typeface="Meiryo UI" panose="020B0604030504040204" pitchFamily="50" charset="-128"/>
                <a:ea typeface="Meiryo UI" panose="020B0604030504040204" pitchFamily="50" charset="-128"/>
              </a:rPr>
              <a:t>（</a:t>
            </a:r>
            <a:r>
              <a:rPr lang="en-US" altLang="ja-JP" sz="900" dirty="0" smtClean="0">
                <a:solidFill>
                  <a:schemeClr val="tx1"/>
                </a:solidFill>
                <a:latin typeface="Meiryo UI" panose="020B0604030504040204" pitchFamily="50" charset="-128"/>
                <a:ea typeface="Meiryo UI" panose="020B0604030504040204" pitchFamily="50" charset="-128"/>
              </a:rPr>
              <a:t>IaaS</a:t>
            </a:r>
            <a:r>
              <a:rPr lang="ja-JP" altLang="en-US" sz="900" dirty="0" smtClean="0">
                <a:solidFill>
                  <a:schemeClr val="tx1"/>
                </a:solidFill>
                <a:latin typeface="Meiryo UI" panose="020B0604030504040204" pitchFamily="50" charset="-128"/>
                <a:ea typeface="Meiryo UI" panose="020B0604030504040204" pitchFamily="50" charset="-128"/>
              </a:rPr>
              <a:t>上含む）</a:t>
            </a:r>
            <a:endParaRPr kumimoji="1" lang="en-US" altLang="ja-JP" sz="900" dirty="0" smtClean="0">
              <a:solidFill>
                <a:schemeClr val="tx1"/>
              </a:solidFill>
              <a:latin typeface="Meiryo UI" panose="020B0604030504040204" pitchFamily="50" charset="-128"/>
              <a:ea typeface="Meiryo UI" panose="020B0604030504040204" pitchFamily="50" charset="-128"/>
            </a:endParaRPr>
          </a:p>
        </p:txBody>
      </p:sp>
      <p:sp>
        <p:nvSpPr>
          <p:cNvPr id="50" name="フローチャート: 記憶データ 49"/>
          <p:cNvSpPr/>
          <p:nvPr/>
        </p:nvSpPr>
        <p:spPr>
          <a:xfrm>
            <a:off x="9353128" y="3648726"/>
            <a:ext cx="1224136" cy="576064"/>
          </a:xfrm>
          <a:prstGeom prst="flowChartOnlineStorag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ヘルプデスク・</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smtClean="0">
                <a:solidFill>
                  <a:schemeClr val="tx1"/>
                </a:solidFill>
                <a:latin typeface="Meiryo UI" panose="020B0604030504040204" pitchFamily="50" charset="-128"/>
                <a:ea typeface="Meiryo UI" panose="020B0604030504040204" pitchFamily="50" charset="-128"/>
              </a:rPr>
              <a:t>運用インシデント管理</a:t>
            </a:r>
            <a:endParaRPr kumimoji="1" lang="en-US" altLang="ja-JP" sz="900" dirty="0" smtClean="0">
              <a:solidFill>
                <a:schemeClr val="tx1"/>
              </a:solidFill>
              <a:latin typeface="Meiryo UI" panose="020B0604030504040204" pitchFamily="50" charset="-128"/>
              <a:ea typeface="Meiryo UI" panose="020B0604030504040204" pitchFamily="50" charset="-128"/>
            </a:endParaRPr>
          </a:p>
        </p:txBody>
      </p:sp>
      <p:sp>
        <p:nvSpPr>
          <p:cNvPr id="53" name="フローチャート: 記憶データ 52"/>
          <p:cNvSpPr/>
          <p:nvPr/>
        </p:nvSpPr>
        <p:spPr>
          <a:xfrm>
            <a:off x="7788077" y="3648726"/>
            <a:ext cx="1224136" cy="576064"/>
          </a:xfrm>
          <a:prstGeom prst="flowChartOnlineStorag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市町村登録</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smtClean="0">
                <a:solidFill>
                  <a:schemeClr val="tx1"/>
                </a:solidFill>
                <a:latin typeface="Meiryo UI" panose="020B0604030504040204" pitchFamily="50" charset="-128"/>
                <a:ea typeface="Meiryo UI" panose="020B0604030504040204" pitchFamily="50" charset="-128"/>
              </a:rPr>
              <a:t>データ登録</a:t>
            </a:r>
            <a:endParaRPr kumimoji="1" lang="en-US" altLang="ja-JP" sz="900" dirty="0" smtClean="0">
              <a:solidFill>
                <a:schemeClr val="tx1"/>
              </a:solidFill>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xmlns="" id="{1D9562CB-268C-41A0-835E-B0B12BDEFDB9}"/>
              </a:ext>
            </a:extLst>
          </p:cNvPr>
          <p:cNvSpPr/>
          <p:nvPr/>
        </p:nvSpPr>
        <p:spPr>
          <a:xfrm>
            <a:off x="2037959" y="4917087"/>
            <a:ext cx="2844919" cy="931856"/>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en-US" altLang="ja-JP" sz="1100" dirty="0" smtClean="0">
                <a:solidFill>
                  <a:schemeClr val="tx1"/>
                </a:solidFill>
                <a:latin typeface="HGPSoeiKakugothicUB" charset="-128"/>
                <a:ea typeface="HGPSoeiKakugothicUB" charset="-128"/>
                <a:cs typeface="HGPSoeiKakugothicUB" charset="-128"/>
              </a:rPr>
              <a:t>ID</a:t>
            </a:r>
            <a:r>
              <a:rPr lang="ja-JP" altLang="en-US" sz="1100" dirty="0" smtClean="0">
                <a:solidFill>
                  <a:schemeClr val="tx1"/>
                </a:solidFill>
                <a:latin typeface="HGPSoeiKakugothicUB" charset="-128"/>
                <a:ea typeface="HGPSoeiKakugothicUB" charset="-128"/>
                <a:cs typeface="HGPSoeiKakugothicUB" charset="-128"/>
              </a:rPr>
              <a:t>・アプリケーション接続管理</a:t>
            </a:r>
            <a:endParaRPr lang="ja-JP" altLang="en-US" sz="1100" dirty="0">
              <a:solidFill>
                <a:schemeClr val="tx1"/>
              </a:solidFill>
              <a:latin typeface="HGPSoeiKakugothicUB" charset="-128"/>
              <a:ea typeface="HGPSoeiKakugothicUB" charset="-128"/>
              <a:cs typeface="HGPSoeiKakugothicUB" charset="-128"/>
            </a:endParaRPr>
          </a:p>
        </p:txBody>
      </p:sp>
      <p:sp>
        <p:nvSpPr>
          <p:cNvPr id="55" name="フローチャート: 記憶データ 54"/>
          <p:cNvSpPr/>
          <p:nvPr/>
        </p:nvSpPr>
        <p:spPr>
          <a:xfrm>
            <a:off x="2194121" y="5182763"/>
            <a:ext cx="1224136"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利用者管理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56" name="フローチャート: 記憶データ 55"/>
          <p:cNvSpPr/>
          <p:nvPr/>
        </p:nvSpPr>
        <p:spPr>
          <a:xfrm>
            <a:off x="3517004" y="5182763"/>
            <a:ext cx="1224136"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APIKEY</a:t>
            </a:r>
            <a:r>
              <a:rPr lang="ja-JP" altLang="en-US" sz="900" dirty="0" smtClean="0">
                <a:solidFill>
                  <a:schemeClr val="tx1"/>
                </a:solidFill>
                <a:latin typeface="Meiryo UI" panose="020B0604030504040204" pitchFamily="50" charset="-128"/>
                <a:ea typeface="Meiryo UI" panose="020B0604030504040204" pitchFamily="50" charset="-128"/>
              </a:rPr>
              <a:t>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57" name="正方形/長方形 56">
            <a:extLst>
              <a:ext uri="{FF2B5EF4-FFF2-40B4-BE49-F238E27FC236}">
                <a16:creationId xmlns:a16="http://schemas.microsoft.com/office/drawing/2014/main" xmlns="" id="{1D9562CB-268C-41A0-835E-B0B12BDEFDB9}"/>
              </a:ext>
            </a:extLst>
          </p:cNvPr>
          <p:cNvSpPr/>
          <p:nvPr/>
        </p:nvSpPr>
        <p:spPr>
          <a:xfrm>
            <a:off x="4982258" y="4917087"/>
            <a:ext cx="2805820" cy="931856"/>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暗号化・秘匿</a:t>
            </a:r>
            <a:endParaRPr lang="ja-JP" altLang="en-US" sz="1100" dirty="0">
              <a:solidFill>
                <a:schemeClr val="tx1"/>
              </a:solidFill>
              <a:latin typeface="HGPSoeiKakugothicUB" charset="-128"/>
              <a:ea typeface="HGPSoeiKakugothicUB" charset="-128"/>
              <a:cs typeface="HGPSoeiKakugothicUB" charset="-128"/>
            </a:endParaRPr>
          </a:p>
        </p:txBody>
      </p:sp>
      <p:sp>
        <p:nvSpPr>
          <p:cNvPr id="58" name="フローチャート: 記憶データ 57"/>
          <p:cNvSpPr/>
          <p:nvPr/>
        </p:nvSpPr>
        <p:spPr>
          <a:xfrm>
            <a:off x="5117072" y="5182763"/>
            <a:ext cx="1224136"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暗号化</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59" name="フローチャート: 記憶データ 58"/>
          <p:cNvSpPr/>
          <p:nvPr/>
        </p:nvSpPr>
        <p:spPr>
          <a:xfrm>
            <a:off x="6430570" y="5182763"/>
            <a:ext cx="1224136"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a:solidFill>
                  <a:schemeClr val="tx1"/>
                </a:solidFill>
                <a:latin typeface="Meiryo UI" panose="020B0604030504040204" pitchFamily="50" charset="-128"/>
                <a:ea typeface="Meiryo UI" panose="020B0604030504040204" pitchFamily="50" charset="-128"/>
              </a:rPr>
              <a:t>秘匿</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xmlns="" id="{1D9562CB-268C-41A0-835E-B0B12BDEFDB9}"/>
              </a:ext>
            </a:extLst>
          </p:cNvPr>
          <p:cNvSpPr/>
          <p:nvPr/>
        </p:nvSpPr>
        <p:spPr>
          <a:xfrm>
            <a:off x="7891668" y="4917087"/>
            <a:ext cx="1588856" cy="931856"/>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共有データ管理</a:t>
            </a:r>
            <a:endParaRPr lang="ja-JP" altLang="en-US" sz="1100" dirty="0">
              <a:solidFill>
                <a:schemeClr val="tx1"/>
              </a:solidFill>
              <a:latin typeface="HGPSoeiKakugothicUB" charset="-128"/>
              <a:ea typeface="HGPSoeiKakugothicUB" charset="-128"/>
              <a:cs typeface="HGPSoeiKakugothicUB" charset="-128"/>
            </a:endParaRPr>
          </a:p>
        </p:txBody>
      </p:sp>
      <p:sp>
        <p:nvSpPr>
          <p:cNvPr id="61" name="フローチャート: 記憶データ 60"/>
          <p:cNvSpPr/>
          <p:nvPr/>
        </p:nvSpPr>
        <p:spPr>
          <a:xfrm>
            <a:off x="7990415" y="5182763"/>
            <a:ext cx="1224136"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自治体セグメント</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62" name="フローチャート: 記憶データ 61"/>
          <p:cNvSpPr/>
          <p:nvPr/>
        </p:nvSpPr>
        <p:spPr>
          <a:xfrm>
            <a:off x="9524838" y="5182763"/>
            <a:ext cx="1224136" cy="57606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利用者共有設定</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136104" y="784266"/>
            <a:ext cx="2177686" cy="307777"/>
          </a:xfrm>
          <a:prstGeom prst="homePlate">
            <a:avLst/>
          </a:prstGeom>
          <a:solidFill>
            <a:schemeClr val="accent5">
              <a:lumMod val="40000"/>
              <a:lumOff val="60000"/>
            </a:schemeClr>
          </a:solidFill>
        </p:spPr>
        <p:txBody>
          <a:bodyPr wrap="none" rtlCol="0">
            <a:spAutoFit/>
          </a:bodyPr>
          <a:lstStyle/>
          <a:p>
            <a:r>
              <a:rPr kumimoji="1" lang="ja-JP" altLang="en-US" sz="1400" dirty="0" smtClean="0">
                <a:latin typeface="HGPｺﾞｼｯｸE" panose="020B0900000000000000" pitchFamily="50" charset="-128"/>
                <a:ea typeface="HGPｺﾞｼｯｸE" panose="020B0900000000000000" pitchFamily="50" charset="-128"/>
              </a:rPr>
              <a:t>プラットフォーム基盤環境</a:t>
            </a:r>
          </a:p>
        </p:txBody>
      </p:sp>
    </p:spTree>
    <p:extLst>
      <p:ext uri="{BB962C8B-B14F-4D97-AF65-F5344CB8AC3E}">
        <p14:creationId xmlns:p14="http://schemas.microsoft.com/office/powerpoint/2010/main" val="623001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正方形/長方形 254">
            <a:extLst>
              <a:ext uri="{FF2B5EF4-FFF2-40B4-BE49-F238E27FC236}">
                <a16:creationId xmlns:a16="http://schemas.microsoft.com/office/drawing/2014/main" xmlns="" id="{1D9562CB-268C-41A0-835E-B0B12BDEFDB9}"/>
              </a:ext>
            </a:extLst>
          </p:cNvPr>
          <p:cNvSpPr/>
          <p:nvPr/>
        </p:nvSpPr>
        <p:spPr>
          <a:xfrm>
            <a:off x="1189127" y="1728379"/>
            <a:ext cx="1767025" cy="5204511"/>
          </a:xfrm>
          <a:prstGeom prst="rect">
            <a:avLst/>
          </a:prstGeom>
          <a:solidFill>
            <a:srgbClr val="0432FF">
              <a:alpha val="25000"/>
            </a:srgb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サービス層・データストア</a:t>
            </a:r>
            <a:endParaRPr lang="en-US" altLang="ja-JP" sz="1100" dirty="0">
              <a:solidFill>
                <a:schemeClr val="tx1"/>
              </a:solidFill>
              <a:latin typeface="HGPSoeiKakugothicUB" charset="-128"/>
              <a:ea typeface="HGPSoeiKakugothicUB" charset="-128"/>
              <a:cs typeface="HGPSoeiKakugothicUB" charset="-128"/>
            </a:endParaRPr>
          </a:p>
        </p:txBody>
      </p:sp>
      <p:sp>
        <p:nvSpPr>
          <p:cNvPr id="2" name="スライド番号プレースホルダー 1"/>
          <p:cNvSpPr>
            <a:spLocks noGrp="1"/>
          </p:cNvSpPr>
          <p:nvPr>
            <p:ph type="sldNum" sz="quarter" idx="12"/>
          </p:nvPr>
        </p:nvSpPr>
        <p:spPr/>
        <p:txBody>
          <a:bodyPr/>
          <a:lstStyle/>
          <a:p>
            <a:fld id="{BCDE9867-5810-42B7-B54B-B4C1EE7978C2}" type="slidenum">
              <a:rPr kumimoji="1" lang="ja-JP" altLang="en-US" smtClean="0"/>
              <a:pPr/>
              <a:t>5</a:t>
            </a:fld>
            <a:endParaRPr kumimoji="1" lang="ja-JP" altLang="en-US" dirty="0"/>
          </a:p>
        </p:txBody>
      </p:sp>
      <p:sp>
        <p:nvSpPr>
          <p:cNvPr id="3" name="タイトル 2"/>
          <p:cNvSpPr>
            <a:spLocks noGrp="1"/>
          </p:cNvSpPr>
          <p:nvPr>
            <p:ph type="title"/>
          </p:nvPr>
        </p:nvSpPr>
        <p:spPr/>
        <p:txBody>
          <a:bodyPr/>
          <a:lstStyle/>
          <a:p>
            <a:r>
              <a:rPr kumimoji="1" lang="en-US" altLang="ja-JP" sz="2800" dirty="0" smtClean="0"/>
              <a:t>SPF</a:t>
            </a:r>
            <a:r>
              <a:rPr lang="ja-JP" altLang="en-US" sz="2800" dirty="0"/>
              <a:t>アーキテクチャー見直し後（</a:t>
            </a:r>
            <a:r>
              <a:rPr lang="ja-JP" altLang="en-US" sz="2800" dirty="0" smtClean="0"/>
              <a:t>プラットフォーム層、データ層）</a:t>
            </a:r>
            <a:endParaRPr kumimoji="1" lang="ja-JP" altLang="en-US" sz="2800" dirty="0"/>
          </a:p>
        </p:txBody>
      </p:sp>
      <p:sp>
        <p:nvSpPr>
          <p:cNvPr id="4" name="フッター プレースホルダー 3"/>
          <p:cNvSpPr>
            <a:spLocks noGrp="1"/>
          </p:cNvSpPr>
          <p:nvPr>
            <p:ph type="ftr" sz="quarter" idx="3"/>
          </p:nvPr>
        </p:nvSpPr>
        <p:spPr/>
        <p:txBody>
          <a:bodyPr/>
          <a:lstStyle/>
          <a:p>
            <a:r>
              <a:rPr lang="en-US" altLang="ja-JP" smtClean="0"/>
              <a:t>SIP</a:t>
            </a:r>
            <a:r>
              <a:rPr lang="ja-JP" altLang="en-US" smtClean="0"/>
              <a:t>「レジリエントな防災・減災機能の強化」課題④　</a:t>
            </a:r>
            <a:r>
              <a:rPr lang="en-US" altLang="ja-JP" smtClean="0"/>
              <a:t>2014,2015,2016,2017,2018</a:t>
            </a:r>
            <a:endParaRPr lang="ja-JP" altLang="en-US" dirty="0"/>
          </a:p>
        </p:txBody>
      </p:sp>
      <p:sp>
        <p:nvSpPr>
          <p:cNvPr id="5" name="直方体 4">
            <a:extLst>
              <a:ext uri="{FF2B5EF4-FFF2-40B4-BE49-F238E27FC236}">
                <a16:creationId xmlns:xdr="http://schemas.openxmlformats.org/drawingml/2006/spreadsheetDrawing" xmlns="" xmlns:a16="http://schemas.microsoft.com/office/drawing/2014/main" xmlns:lc="http://schemas.openxmlformats.org/drawingml/2006/lockedCanvas" id="{4636D0CE-9A78-4468-8499-3D4E83DCFF56}"/>
              </a:ext>
            </a:extLst>
          </p:cNvPr>
          <p:cNvSpPr/>
          <p:nvPr/>
        </p:nvSpPr>
        <p:spPr>
          <a:xfrm>
            <a:off x="3015170" y="1200200"/>
            <a:ext cx="9290286" cy="6984776"/>
          </a:xfrm>
          <a:prstGeom prst="cube">
            <a:avLst>
              <a:gd name="adj" fmla="val 2712"/>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b"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100" dirty="0" smtClean="0"/>
              <a:t>　　　　　</a:t>
            </a:r>
            <a:endParaRPr kumimoji="1" lang="en-US" altLang="ja-JP" sz="1100" dirty="0" smtClean="0"/>
          </a:p>
        </p:txBody>
      </p:sp>
      <p:sp>
        <p:nvSpPr>
          <p:cNvPr id="16" name="正方形/長方形 15">
            <a:extLst>
              <a:ext uri="{FF2B5EF4-FFF2-40B4-BE49-F238E27FC236}">
                <a16:creationId xmlns:a16="http://schemas.microsoft.com/office/drawing/2014/main" xmlns="" id="{1D9562CB-268C-41A0-835E-B0B12BDEFDB9}"/>
              </a:ext>
            </a:extLst>
          </p:cNvPr>
          <p:cNvSpPr/>
          <p:nvPr/>
        </p:nvSpPr>
        <p:spPr>
          <a:xfrm>
            <a:off x="3684855" y="2575623"/>
            <a:ext cx="2172800" cy="4357267"/>
          </a:xfrm>
          <a:prstGeom prst="rect">
            <a:avLst/>
          </a:prstGeom>
          <a:solidFill>
            <a:srgbClr val="FF9300">
              <a:alpha val="25000"/>
            </a:srgb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データインポート・提供環境</a:t>
            </a:r>
            <a:endParaRPr lang="en-US" altLang="ja-JP" sz="1100" dirty="0">
              <a:solidFill>
                <a:schemeClr val="tx1"/>
              </a:solidFill>
              <a:latin typeface="HGPSoeiKakugothicUB" charset="-128"/>
              <a:ea typeface="HGPSoeiKakugothicUB" charset="-128"/>
              <a:cs typeface="HGPSoeiKakugothicUB" charset="-128"/>
            </a:endParaRPr>
          </a:p>
        </p:txBody>
      </p:sp>
      <p:sp>
        <p:nvSpPr>
          <p:cNvPr id="70" name="矢印: 右 34">
            <a:extLst>
              <a:ext uri="{FF2B5EF4-FFF2-40B4-BE49-F238E27FC236}">
                <a16:creationId xmlns:a16="http://schemas.microsoft.com/office/drawing/2014/main" xmlns="" id="{3DC0D86F-0718-5841-9C1C-A491E549BD1F}"/>
              </a:ext>
            </a:extLst>
          </p:cNvPr>
          <p:cNvSpPr/>
          <p:nvPr/>
        </p:nvSpPr>
        <p:spPr>
          <a:xfrm>
            <a:off x="5695569" y="5715155"/>
            <a:ext cx="688019" cy="275723"/>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71" name="フローチャート: 複数書類 70"/>
          <p:cNvSpPr/>
          <p:nvPr/>
        </p:nvSpPr>
        <p:spPr>
          <a:xfrm>
            <a:off x="2058625" y="3025637"/>
            <a:ext cx="563504" cy="365520"/>
          </a:xfrm>
          <a:prstGeom prst="flowChartMultidocument">
            <a:avLst/>
          </a:prstGeom>
          <a:solidFill>
            <a:schemeClr val="accent2">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外部ファイル</a:t>
            </a:r>
            <a:endParaRPr kumimoji="1" lang="en-US" altLang="ja-JP" sz="900" dirty="0" smtClean="0">
              <a:solidFill>
                <a:schemeClr val="tx1"/>
              </a:solidFill>
              <a:latin typeface="Meiryo UI" panose="020B0604030504040204" pitchFamily="50" charset="-128"/>
              <a:ea typeface="Meiryo UI" panose="020B0604030504040204" pitchFamily="50" charset="-128"/>
            </a:endParaRPr>
          </a:p>
        </p:txBody>
      </p:sp>
      <p:sp>
        <p:nvSpPr>
          <p:cNvPr id="72" name="フローチャート: 磁気ディスク 71"/>
          <p:cNvSpPr/>
          <p:nvPr/>
        </p:nvSpPr>
        <p:spPr>
          <a:xfrm>
            <a:off x="2037971" y="3391157"/>
            <a:ext cx="563504" cy="361425"/>
          </a:xfrm>
          <a:prstGeom prst="flowChartMagneticDisk">
            <a:avLst/>
          </a:prstGeom>
          <a:solidFill>
            <a:schemeClr val="accent3">
              <a:lumMod val="60000"/>
              <a:lumOff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900" dirty="0" err="1" smtClean="0">
                <a:solidFill>
                  <a:schemeClr val="tx1"/>
                </a:solidFill>
                <a:latin typeface="Meiryo UI" panose="020B0604030504040204" pitchFamily="50" charset="-128"/>
                <a:ea typeface="Meiryo UI" panose="020B0604030504040204" pitchFamily="50" charset="-128"/>
              </a:rPr>
              <a:t>dbms</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73" name="ホームベース 72"/>
          <p:cNvSpPr/>
          <p:nvPr/>
        </p:nvSpPr>
        <p:spPr>
          <a:xfrm>
            <a:off x="2084302" y="3849740"/>
            <a:ext cx="563504" cy="357709"/>
          </a:xfrm>
          <a:prstGeom prst="homePlate">
            <a:avLst/>
          </a:prstGeom>
          <a:solidFill>
            <a:schemeClr val="accent4">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900" dirty="0" err="1" smtClean="0">
                <a:solidFill>
                  <a:schemeClr val="tx1"/>
                </a:solidFill>
                <a:latin typeface="Meiryo UI" panose="020B0604030504040204" pitchFamily="50" charset="-128"/>
                <a:ea typeface="Meiryo UI" panose="020B0604030504040204" pitchFamily="50" charset="-128"/>
              </a:rPr>
              <a:t>IoT</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a:solidFill>
                  <a:schemeClr val="tx1"/>
                </a:solidFill>
                <a:latin typeface="Meiryo UI" panose="020B0604030504040204" pitchFamily="50" charset="-128"/>
                <a:ea typeface="Meiryo UI" panose="020B0604030504040204" pitchFamily="50" charset="-128"/>
              </a:rPr>
              <a:t>センサ</a:t>
            </a:r>
            <a:r>
              <a:rPr lang="ja-JP" altLang="en-US" sz="900" dirty="0" smtClean="0">
                <a:solidFill>
                  <a:schemeClr val="tx1"/>
                </a:solidFill>
                <a:latin typeface="Meiryo UI" panose="020B0604030504040204" pitchFamily="50" charset="-128"/>
                <a:ea typeface="Meiryo UI" panose="020B0604030504040204" pitchFamily="50" charset="-128"/>
              </a:rPr>
              <a:t>ー</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74" name="十字形 73"/>
          <p:cNvSpPr/>
          <p:nvPr/>
        </p:nvSpPr>
        <p:spPr>
          <a:xfrm>
            <a:off x="2108833" y="5191876"/>
            <a:ext cx="342900" cy="343633"/>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dirty="0"/>
              <a:t>API</a:t>
            </a:r>
            <a:endParaRPr kumimoji="1" lang="ja-JP" altLang="en-US" sz="1100" dirty="0"/>
          </a:p>
        </p:txBody>
      </p:sp>
      <p:sp>
        <p:nvSpPr>
          <p:cNvPr id="83" name="フローチャート: 記憶データ 82"/>
          <p:cNvSpPr/>
          <p:nvPr/>
        </p:nvSpPr>
        <p:spPr>
          <a:xfrm>
            <a:off x="3976536" y="4297848"/>
            <a:ext cx="1706650" cy="522879"/>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Web</a:t>
            </a:r>
            <a:r>
              <a:rPr lang="ja-JP" altLang="en-US" sz="900" dirty="0" smtClean="0">
                <a:solidFill>
                  <a:schemeClr val="tx1"/>
                </a:solidFill>
                <a:latin typeface="Meiryo UI" panose="020B0604030504040204" pitchFamily="50" charset="-128"/>
                <a:ea typeface="Meiryo UI" panose="020B0604030504040204" pitchFamily="50" charset="-128"/>
              </a:rPr>
              <a:t>サービス</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84" name="フローチャート: 記憶データ 83"/>
          <p:cNvSpPr/>
          <p:nvPr/>
        </p:nvSpPr>
        <p:spPr>
          <a:xfrm>
            <a:off x="4002670" y="4932434"/>
            <a:ext cx="1680516" cy="501386"/>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REST</a:t>
            </a:r>
            <a:r>
              <a:rPr lang="ja-JP" altLang="en-US" sz="900" dirty="0" smtClean="0">
                <a:solidFill>
                  <a:schemeClr val="tx1"/>
                </a:solidFill>
                <a:latin typeface="Meiryo UI" panose="020B0604030504040204" pitchFamily="50" charset="-128"/>
                <a:ea typeface="Meiryo UI" panose="020B0604030504040204" pitchFamily="50" charset="-128"/>
              </a:rPr>
              <a:t>　</a:t>
            </a:r>
            <a:r>
              <a:rPr lang="en-US" altLang="ja-JP" sz="900" dirty="0" smtClean="0">
                <a:solidFill>
                  <a:schemeClr val="tx1"/>
                </a:solidFill>
                <a:latin typeface="Meiryo UI" panose="020B0604030504040204" pitchFamily="50" charset="-128"/>
                <a:ea typeface="Meiryo UI" panose="020B0604030504040204" pitchFamily="50" charset="-128"/>
              </a:rPr>
              <a:t>DATA</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86" name="テキスト ボックス 85"/>
          <p:cNvSpPr txBox="1"/>
          <p:nvPr/>
        </p:nvSpPr>
        <p:spPr>
          <a:xfrm>
            <a:off x="3302232" y="1203733"/>
            <a:ext cx="1803699" cy="261610"/>
          </a:xfrm>
          <a:prstGeom prst="rect">
            <a:avLst/>
          </a:prstGeom>
          <a:noFill/>
        </p:spPr>
        <p:txBody>
          <a:bodyPr wrap="none" rtlCol="0">
            <a:spAutoFit/>
          </a:bodyPr>
          <a:lstStyle/>
          <a:p>
            <a:r>
              <a:rPr lang="en-US" altLang="ja-JP" sz="1100" dirty="0" smtClean="0">
                <a:latin typeface="HGPSoeiKakugothicUB" charset="-128"/>
                <a:ea typeface="HGPSoeiKakugothicUB" charset="-128"/>
                <a:cs typeface="HGPSoeiKakugothicUB" charset="-128"/>
              </a:rPr>
              <a:t>Oracle</a:t>
            </a:r>
            <a:r>
              <a:rPr lang="ja-JP" altLang="en-US" sz="1100" dirty="0" smtClean="0">
                <a:latin typeface="HGPSoeiKakugothicUB" charset="-128"/>
                <a:ea typeface="HGPSoeiKakugothicUB" charset="-128"/>
                <a:cs typeface="HGPSoeiKakugothicUB" charset="-128"/>
              </a:rPr>
              <a:t> </a:t>
            </a:r>
            <a:r>
              <a:rPr lang="en-US" altLang="ja-JP" sz="1100" dirty="0" smtClean="0">
                <a:latin typeface="HGPSoeiKakugothicUB" charset="-128"/>
                <a:ea typeface="HGPSoeiKakugothicUB" charset="-128"/>
                <a:cs typeface="HGPSoeiKakugothicUB" charset="-128"/>
              </a:rPr>
              <a:t>CLOUD</a:t>
            </a:r>
            <a:r>
              <a:rPr lang="ja-JP" altLang="en-US" sz="1100" dirty="0" smtClean="0">
                <a:latin typeface="HGPSoeiKakugothicUB" charset="-128"/>
                <a:ea typeface="HGPSoeiKakugothicUB" charset="-128"/>
                <a:cs typeface="HGPSoeiKakugothicUB" charset="-128"/>
              </a:rPr>
              <a:t>インフラ環境</a:t>
            </a:r>
            <a:endParaRPr lang="ja-JP" altLang="en-US" sz="1100" dirty="0">
              <a:latin typeface="HGPSoeiKakugothicUB" charset="-128"/>
              <a:ea typeface="HGPSoeiKakugothicUB" charset="-128"/>
              <a:cs typeface="HGPSoeiKakugothicUB" charset="-128"/>
            </a:endParaRPr>
          </a:p>
        </p:txBody>
      </p:sp>
      <p:sp>
        <p:nvSpPr>
          <p:cNvPr id="89" name="正方形/長方形 88">
            <a:extLst>
              <a:ext uri="{FF2B5EF4-FFF2-40B4-BE49-F238E27FC236}">
                <a16:creationId xmlns:a16="http://schemas.microsoft.com/office/drawing/2014/main" xmlns="" id="{1D9562CB-268C-41A0-835E-B0B12BDEFDB9}"/>
              </a:ext>
            </a:extLst>
          </p:cNvPr>
          <p:cNvSpPr/>
          <p:nvPr/>
        </p:nvSpPr>
        <p:spPr>
          <a:xfrm>
            <a:off x="6185862" y="2280319"/>
            <a:ext cx="5543530" cy="2726224"/>
          </a:xfrm>
          <a:prstGeom prst="rect">
            <a:avLst/>
          </a:prstGeom>
          <a:solidFill>
            <a:schemeClr val="accent2">
              <a:lumMod val="60000"/>
              <a:lumOff val="40000"/>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データ統合環境</a:t>
            </a:r>
            <a:endParaRPr lang="en-US" altLang="ja-JP" sz="1100" dirty="0">
              <a:solidFill>
                <a:schemeClr val="tx1"/>
              </a:solidFill>
              <a:latin typeface="HGPSoeiKakugothicUB" charset="-128"/>
              <a:ea typeface="HGPSoeiKakugothicUB" charset="-128"/>
              <a:cs typeface="HGPSoeiKakugothicUB" charset="-128"/>
            </a:endParaRPr>
          </a:p>
        </p:txBody>
      </p:sp>
      <p:sp>
        <p:nvSpPr>
          <p:cNvPr id="116" name="フローチャート: 記憶データ 115"/>
          <p:cNvSpPr/>
          <p:nvPr/>
        </p:nvSpPr>
        <p:spPr>
          <a:xfrm>
            <a:off x="6421358" y="2660691"/>
            <a:ext cx="1688076" cy="587545"/>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データ統合</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17" name="フローチャート: 記憶データ 116"/>
          <p:cNvSpPr/>
          <p:nvPr/>
        </p:nvSpPr>
        <p:spPr>
          <a:xfrm>
            <a:off x="6421358" y="3366230"/>
            <a:ext cx="1688076" cy="587545"/>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分散</a:t>
            </a:r>
            <a:r>
              <a:rPr lang="ja-JP" altLang="en-US" sz="900" dirty="0">
                <a:solidFill>
                  <a:schemeClr val="tx1"/>
                </a:solidFill>
                <a:latin typeface="Meiryo UI" panose="020B0604030504040204" pitchFamily="50" charset="-128"/>
                <a:ea typeface="Meiryo UI" panose="020B0604030504040204" pitchFamily="50" charset="-128"/>
              </a:rPr>
              <a:t>処理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18" name="フローチャート: 記憶データ 117"/>
          <p:cNvSpPr/>
          <p:nvPr/>
        </p:nvSpPr>
        <p:spPr>
          <a:xfrm>
            <a:off x="7275979" y="4137816"/>
            <a:ext cx="1688076" cy="587545"/>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3D</a:t>
            </a:r>
            <a:r>
              <a:rPr lang="ja-JP" altLang="en-US" sz="900" dirty="0" smtClean="0">
                <a:solidFill>
                  <a:schemeClr val="tx1"/>
                </a:solidFill>
                <a:latin typeface="Meiryo UI" panose="020B0604030504040204" pitchFamily="50" charset="-128"/>
                <a:ea typeface="Meiryo UI" panose="020B0604030504040204" pitchFamily="50" charset="-128"/>
              </a:rPr>
              <a:t>分析</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en-US" altLang="ja-JP" sz="900" dirty="0" smtClean="0">
                <a:solidFill>
                  <a:schemeClr val="tx1"/>
                </a:solidFill>
                <a:latin typeface="Meiryo UI" panose="020B0604030504040204" pitchFamily="50" charset="-128"/>
                <a:ea typeface="Meiryo UI" panose="020B0604030504040204" pitchFamily="50" charset="-128"/>
              </a:rPr>
              <a:t>RD</a:t>
            </a:r>
            <a:r>
              <a:rPr kumimoji="1" lang="en-US" altLang="ja-JP" sz="900" dirty="0">
                <a:solidFill>
                  <a:schemeClr val="tx1"/>
                </a:solidFill>
                <a:latin typeface="Meiryo UI" panose="020B0604030504040204" pitchFamily="50" charset="-128"/>
                <a:ea typeface="Meiryo UI" panose="020B0604030504040204" pitchFamily="50" charset="-128"/>
              </a:rPr>
              <a:t>F</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19" name="フローチャート: 記憶データ 118"/>
          <p:cNvSpPr/>
          <p:nvPr/>
        </p:nvSpPr>
        <p:spPr>
          <a:xfrm>
            <a:off x="8170015" y="2672469"/>
            <a:ext cx="1688076" cy="587545"/>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地図</a:t>
            </a:r>
            <a:r>
              <a:rPr lang="en-US" altLang="ja-JP" sz="900" dirty="0" smtClean="0">
                <a:solidFill>
                  <a:schemeClr val="tx1"/>
                </a:solidFill>
                <a:latin typeface="Meiryo UI" panose="020B0604030504040204" pitchFamily="50" charset="-128"/>
                <a:ea typeface="Meiryo UI" panose="020B0604030504040204" pitchFamily="50" charset="-128"/>
              </a:rPr>
              <a:t>GIS</a:t>
            </a:r>
            <a:r>
              <a:rPr lang="ja-JP" altLang="en-US" sz="900" dirty="0" smtClean="0">
                <a:solidFill>
                  <a:schemeClr val="tx1"/>
                </a:solidFill>
                <a:latin typeface="Meiryo UI" panose="020B0604030504040204" pitchFamily="50" charset="-128"/>
                <a:ea typeface="Meiryo UI" panose="020B0604030504040204" pitchFamily="50" charset="-128"/>
              </a:rPr>
              <a:t>分析</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20" name="フローチャート: 記憶データ 119"/>
          <p:cNvSpPr/>
          <p:nvPr/>
        </p:nvSpPr>
        <p:spPr>
          <a:xfrm>
            <a:off x="8180598" y="3361342"/>
            <a:ext cx="1688076" cy="587545"/>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分析統合</a:t>
            </a:r>
            <a:r>
              <a:rPr lang="en-US" altLang="ja-JP" sz="900" dirty="0" smtClean="0">
                <a:solidFill>
                  <a:schemeClr val="tx1"/>
                </a:solidFill>
                <a:latin typeface="Meiryo UI" panose="020B0604030504040204" pitchFamily="50" charset="-128"/>
                <a:ea typeface="Meiryo UI" panose="020B0604030504040204" pitchFamily="50" charset="-128"/>
              </a:rPr>
              <a:t>API</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26" name="フローチャート: 記憶データ 125"/>
          <p:cNvSpPr/>
          <p:nvPr/>
        </p:nvSpPr>
        <p:spPr>
          <a:xfrm>
            <a:off x="9024636" y="4143403"/>
            <a:ext cx="1688076" cy="587545"/>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DB</a:t>
            </a:r>
            <a:r>
              <a:rPr lang="ja-JP" altLang="en-US" sz="900" dirty="0" smtClean="0">
                <a:solidFill>
                  <a:schemeClr val="tx1"/>
                </a:solidFill>
                <a:latin typeface="Meiryo UI" panose="020B0604030504040204" pitchFamily="50" charset="-128"/>
                <a:ea typeface="Meiryo UI" panose="020B0604030504040204" pitchFamily="50" charset="-128"/>
              </a:rPr>
              <a:t>集約</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smtClean="0">
                <a:solidFill>
                  <a:schemeClr val="tx1"/>
                </a:solidFill>
                <a:latin typeface="Meiryo UI" panose="020B0604030504040204" pitchFamily="50" charset="-128"/>
                <a:ea typeface="Meiryo UI" panose="020B0604030504040204" pitchFamily="50" charset="-128"/>
              </a:rPr>
              <a:t>集</a:t>
            </a:r>
            <a:r>
              <a:rPr lang="ja-JP" altLang="en-US" sz="900" dirty="0">
                <a:solidFill>
                  <a:schemeClr val="tx1"/>
                </a:solidFill>
                <a:latin typeface="Meiryo UI" panose="020B0604030504040204" pitchFamily="50" charset="-128"/>
                <a:ea typeface="Meiryo UI" panose="020B0604030504040204" pitchFamily="50" charset="-128"/>
              </a:rPr>
              <a:t>計</a:t>
            </a:r>
            <a:r>
              <a:rPr lang="ja-JP" altLang="en-US" sz="900" dirty="0" smtClean="0">
                <a:solidFill>
                  <a:schemeClr val="tx1"/>
                </a:solidFill>
                <a:latin typeface="Meiryo UI" panose="020B0604030504040204" pitchFamily="50" charset="-128"/>
                <a:ea typeface="Meiryo UI" panose="020B0604030504040204" pitchFamily="50" charset="-128"/>
              </a:rPr>
              <a:t>関数</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34" name="正方形/長方形 133">
            <a:extLst>
              <a:ext uri="{FF2B5EF4-FFF2-40B4-BE49-F238E27FC236}">
                <a16:creationId xmlns:a16="http://schemas.microsoft.com/office/drawing/2014/main" xmlns="" id="{1D9562CB-268C-41A0-835E-B0B12BDEFDB9}"/>
              </a:ext>
            </a:extLst>
          </p:cNvPr>
          <p:cNvSpPr/>
          <p:nvPr/>
        </p:nvSpPr>
        <p:spPr>
          <a:xfrm>
            <a:off x="6364614" y="5088631"/>
            <a:ext cx="5113822" cy="1719396"/>
          </a:xfrm>
          <a:prstGeom prst="rect">
            <a:avLst/>
          </a:prstGeom>
          <a:solidFill>
            <a:schemeClr val="accent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データ保存環境</a:t>
            </a:r>
            <a:endParaRPr lang="en-US" altLang="ja-JP" sz="1100" dirty="0">
              <a:solidFill>
                <a:schemeClr val="tx1"/>
              </a:solidFill>
              <a:latin typeface="HGPSoeiKakugothicUB" charset="-128"/>
              <a:ea typeface="HGPSoeiKakugothicUB" charset="-128"/>
              <a:cs typeface="HGPSoeiKakugothicUB" charset="-128"/>
            </a:endParaRPr>
          </a:p>
        </p:txBody>
      </p:sp>
      <p:sp>
        <p:nvSpPr>
          <p:cNvPr id="148" name="フローチャート: 記憶データ 147"/>
          <p:cNvSpPr/>
          <p:nvPr/>
        </p:nvSpPr>
        <p:spPr>
          <a:xfrm>
            <a:off x="6969070" y="5412342"/>
            <a:ext cx="1559407" cy="564681"/>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DBMS</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49" name="フローチャート: 記憶データ 148"/>
          <p:cNvSpPr/>
          <p:nvPr/>
        </p:nvSpPr>
        <p:spPr>
          <a:xfrm>
            <a:off x="9157129" y="5412342"/>
            <a:ext cx="1488041" cy="573898"/>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HDFS</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53" name="フローチャート: 記憶データ 152"/>
          <p:cNvSpPr/>
          <p:nvPr/>
        </p:nvSpPr>
        <p:spPr>
          <a:xfrm>
            <a:off x="9157129" y="6097023"/>
            <a:ext cx="1488041" cy="573898"/>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オブジェクト</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smtClean="0">
                <a:solidFill>
                  <a:schemeClr val="tx1"/>
                </a:solidFill>
                <a:latin typeface="Meiryo UI" panose="020B0604030504040204" pitchFamily="50" charset="-128"/>
                <a:ea typeface="Meiryo UI" panose="020B0604030504040204" pitchFamily="50" charset="-128"/>
              </a:rPr>
              <a:t>ストレージ</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46" name="正方形/長方形 245">
            <a:extLst>
              <a:ext uri="{FF2B5EF4-FFF2-40B4-BE49-F238E27FC236}">
                <a16:creationId xmlns:a16="http://schemas.microsoft.com/office/drawing/2014/main" xmlns="" id="{1D9562CB-268C-41A0-835E-B0B12BDEFDB9}"/>
              </a:ext>
            </a:extLst>
          </p:cNvPr>
          <p:cNvSpPr/>
          <p:nvPr/>
        </p:nvSpPr>
        <p:spPr>
          <a:xfrm>
            <a:off x="3376464" y="1672620"/>
            <a:ext cx="2629364" cy="827338"/>
          </a:xfrm>
          <a:prstGeom prst="rect">
            <a:avLst/>
          </a:prstGeom>
          <a:solidFill>
            <a:srgbClr val="00B050">
              <a:alpha val="25000"/>
            </a:srgb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利活用環境</a:t>
            </a:r>
            <a:endParaRPr lang="en-US" altLang="ja-JP" sz="1100" dirty="0">
              <a:solidFill>
                <a:schemeClr val="tx1"/>
              </a:solidFill>
              <a:latin typeface="HGPSoeiKakugothicUB" charset="-128"/>
              <a:ea typeface="HGPSoeiKakugothicUB" charset="-128"/>
              <a:cs typeface="HGPSoeiKakugothicUB" charset="-128"/>
            </a:endParaRPr>
          </a:p>
        </p:txBody>
      </p:sp>
      <p:pic>
        <p:nvPicPr>
          <p:cNvPr id="256" name="図 255">
            <a:extLst>
              <a:ext uri="{FF2B5EF4-FFF2-40B4-BE49-F238E27FC236}">
                <a16:creationId xmlns:a16="http://schemas.microsoft.com/office/drawing/2014/main" xmlns="" id="{6770002A-7C36-BB4A-AF7E-9F9B4CB08AE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10904" y="2171523"/>
            <a:ext cx="779477" cy="270420"/>
          </a:xfrm>
          <a:prstGeom prst="rect">
            <a:avLst/>
          </a:prstGeom>
          <a:solidFill>
            <a:schemeClr val="bg1"/>
          </a:solidFill>
          <a:ln w="38100">
            <a:noFill/>
          </a:ln>
          <a:effectLst/>
        </p:spPr>
      </p:pic>
      <p:grpSp>
        <p:nvGrpSpPr>
          <p:cNvPr id="257" name="グループ化 256"/>
          <p:cNvGrpSpPr/>
          <p:nvPr/>
        </p:nvGrpSpPr>
        <p:grpSpPr>
          <a:xfrm>
            <a:off x="1188971" y="1999560"/>
            <a:ext cx="1767182" cy="648072"/>
            <a:chOff x="2998630" y="1047165"/>
            <a:chExt cx="1817993" cy="648072"/>
          </a:xfrm>
        </p:grpSpPr>
        <p:sp>
          <p:nvSpPr>
            <p:cNvPr id="258" name="テキスト ボックス 257"/>
            <p:cNvSpPr txBox="1"/>
            <p:nvPr/>
          </p:nvSpPr>
          <p:spPr>
            <a:xfrm>
              <a:off x="3744335" y="1256440"/>
              <a:ext cx="992579" cy="253916"/>
            </a:xfrm>
            <a:prstGeom prst="rect">
              <a:avLst/>
            </a:prstGeom>
            <a:noFill/>
          </p:spPr>
          <p:txBody>
            <a:bodyPr wrap="none" rtlCol="0">
              <a:spAutoFit/>
            </a:bodyPr>
            <a:lstStyle/>
            <a:p>
              <a:r>
                <a:rPr lang="zh-TW" altLang="en-US" sz="1050" dirty="0">
                  <a:latin typeface="Meiryo UI" panose="020B0604030504040204" pitchFamily="50" charset="-128"/>
                  <a:ea typeface="Meiryo UI" panose="020B0604030504040204" pitchFamily="50" charset="-128"/>
                  <a:cs typeface="Meiryo UI" panose="020B0604030504040204" pitchFamily="50" charset="-128"/>
                </a:rPr>
                <a:t>情報流通</a:t>
              </a:r>
              <a:r>
                <a:rPr lang="zh-TW" altLang="en-US" sz="1050" dirty="0" smtClean="0">
                  <a:latin typeface="Meiryo UI" panose="020B0604030504040204" pitchFamily="50" charset="-128"/>
                  <a:ea typeface="Meiryo UI" panose="020B0604030504040204" pitchFamily="50" charset="-128"/>
                  <a:cs typeface="Meiryo UI" panose="020B0604030504040204" pitchFamily="50" charset="-128"/>
                </a:rPr>
                <a:t>基盤</a:t>
              </a:r>
              <a:endParaRPr lang="zh-TW"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9" name="正方形/長方形 258"/>
            <p:cNvSpPr/>
            <p:nvPr/>
          </p:nvSpPr>
          <p:spPr>
            <a:xfrm>
              <a:off x="2998630" y="1047165"/>
              <a:ext cx="1817993" cy="648072"/>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nvGrpSpPr>
          <p:cNvPr id="6" name="グループ化 5"/>
          <p:cNvGrpSpPr/>
          <p:nvPr/>
        </p:nvGrpSpPr>
        <p:grpSpPr>
          <a:xfrm>
            <a:off x="4204374" y="7088137"/>
            <a:ext cx="4036283" cy="912757"/>
            <a:chOff x="5248672" y="1344216"/>
            <a:chExt cx="4036283" cy="912757"/>
          </a:xfrm>
        </p:grpSpPr>
        <p:sp>
          <p:nvSpPr>
            <p:cNvPr id="127" name="正方形/長方形 126">
              <a:extLst>
                <a:ext uri="{FF2B5EF4-FFF2-40B4-BE49-F238E27FC236}">
                  <a16:creationId xmlns:a16="http://schemas.microsoft.com/office/drawing/2014/main" xmlns="" id="{1D9562CB-268C-41A0-835E-B0B12BDEFDB9}"/>
                </a:ext>
              </a:extLst>
            </p:cNvPr>
            <p:cNvSpPr/>
            <p:nvPr/>
          </p:nvSpPr>
          <p:spPr>
            <a:xfrm>
              <a:off x="5248672" y="1344216"/>
              <a:ext cx="4036283" cy="912757"/>
            </a:xfrm>
            <a:prstGeom prst="rect">
              <a:avLst/>
            </a:prstGeom>
            <a:solidFill>
              <a:schemeClr val="accent5">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a:solidFill>
                    <a:schemeClr val="tx1"/>
                  </a:solidFill>
                  <a:latin typeface="HGPSoeiKakugothicUB" charset="-128"/>
                  <a:ea typeface="HGPSoeiKakugothicUB" charset="-128"/>
                  <a:cs typeface="HGPSoeiKakugothicUB" charset="-128"/>
                </a:rPr>
                <a:t>自動処理</a:t>
              </a:r>
              <a:endParaRPr lang="en-US" altLang="ja-JP" sz="1100" dirty="0">
                <a:solidFill>
                  <a:schemeClr val="tx1"/>
                </a:solidFill>
                <a:latin typeface="HGPSoeiKakugothicUB" charset="-128"/>
                <a:ea typeface="HGPSoeiKakugothicUB" charset="-128"/>
                <a:cs typeface="HGPSoeiKakugothicUB" charset="-128"/>
              </a:endParaRPr>
            </a:p>
            <a:p>
              <a:r>
                <a:rPr lang="ja-JP" altLang="en-US" sz="1100" dirty="0" smtClean="0">
                  <a:solidFill>
                    <a:schemeClr val="tx1"/>
                  </a:solidFill>
                  <a:latin typeface="HGPSoeiKakugothicUB" charset="-128"/>
                  <a:ea typeface="HGPSoeiKakugothicUB" charset="-128"/>
                  <a:cs typeface="HGPSoeiKakugothicUB" charset="-128"/>
                </a:rPr>
                <a:t>統合環境</a:t>
              </a:r>
              <a:endParaRPr lang="en-US" altLang="ja-JP" sz="1100" dirty="0" smtClean="0">
                <a:solidFill>
                  <a:schemeClr val="tx1"/>
                </a:solidFill>
                <a:latin typeface="HGPSoeiKakugothicUB" charset="-128"/>
                <a:ea typeface="HGPSoeiKakugothicUB" charset="-128"/>
                <a:cs typeface="HGPSoeiKakugothicUB" charset="-128"/>
              </a:endParaRPr>
            </a:p>
          </p:txBody>
        </p:sp>
        <p:sp>
          <p:nvSpPr>
            <p:cNvPr id="132" name="フローチャート: 記憶データ 131"/>
            <p:cNvSpPr/>
            <p:nvPr/>
          </p:nvSpPr>
          <p:spPr>
            <a:xfrm>
              <a:off x="5872049" y="1448776"/>
              <a:ext cx="1639997" cy="590300"/>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EE</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33" name="フローチャート: 記憶データ 132"/>
            <p:cNvSpPr/>
            <p:nvPr/>
          </p:nvSpPr>
          <p:spPr>
            <a:xfrm>
              <a:off x="7643009" y="1447281"/>
              <a:ext cx="1477034" cy="635252"/>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grpSp>
      <p:sp>
        <p:nvSpPr>
          <p:cNvPr id="82" name="フローチャート: 記憶データ 81"/>
          <p:cNvSpPr/>
          <p:nvPr/>
        </p:nvSpPr>
        <p:spPr>
          <a:xfrm>
            <a:off x="3965144" y="3646569"/>
            <a:ext cx="1685628" cy="516975"/>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err="1" smtClean="0">
                <a:solidFill>
                  <a:schemeClr val="tx1"/>
                </a:solidFill>
                <a:latin typeface="Meiryo UI" panose="020B0604030504040204" pitchFamily="50" charset="-128"/>
                <a:ea typeface="Meiryo UI" panose="020B0604030504040204" pitchFamily="50" charset="-128"/>
              </a:rPr>
              <a:t>IoT</a:t>
            </a:r>
            <a:r>
              <a:rPr lang="en-US" altLang="ja-JP" sz="900" dirty="0" smtClean="0">
                <a:solidFill>
                  <a:schemeClr val="tx1"/>
                </a:solidFill>
                <a:latin typeface="Meiryo UI" panose="020B0604030504040204" pitchFamily="50" charset="-128"/>
                <a:ea typeface="Meiryo UI" panose="020B0604030504040204" pitchFamily="50" charset="-128"/>
              </a:rPr>
              <a:t>/</a:t>
            </a:r>
            <a:r>
              <a:rPr lang="en-US" altLang="ja-JP" sz="900" dirty="0" err="1" smtClean="0">
                <a:solidFill>
                  <a:schemeClr val="tx1"/>
                </a:solidFill>
                <a:latin typeface="Meiryo UI" panose="020B0604030504040204" pitchFamily="50" charset="-128"/>
                <a:ea typeface="Meiryo UI" panose="020B0604030504040204" pitchFamily="50" charset="-128"/>
              </a:rPr>
              <a:t>Steraming</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61" name="フローチャート: 記憶データ 260"/>
          <p:cNvSpPr/>
          <p:nvPr/>
        </p:nvSpPr>
        <p:spPr>
          <a:xfrm>
            <a:off x="3941085" y="2934902"/>
            <a:ext cx="1709687" cy="531829"/>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File</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63" name="フローチャート: 記憶データ 262"/>
          <p:cNvSpPr/>
          <p:nvPr/>
        </p:nvSpPr>
        <p:spPr>
          <a:xfrm>
            <a:off x="6993711" y="6041788"/>
            <a:ext cx="1559407" cy="564681"/>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オンプレ環境</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pic>
        <p:nvPicPr>
          <p:cNvPr id="44" name="図 43"/>
          <p:cNvPicPr>
            <a:picLocks noChangeAspect="1"/>
          </p:cNvPicPr>
          <p:nvPr/>
        </p:nvPicPr>
        <p:blipFill>
          <a:blip r:embed="rId3"/>
          <a:stretch>
            <a:fillRect/>
          </a:stretch>
        </p:blipFill>
        <p:spPr>
          <a:xfrm>
            <a:off x="1232349" y="4437233"/>
            <a:ext cx="1485900" cy="590550"/>
          </a:xfrm>
          <a:prstGeom prst="rect">
            <a:avLst/>
          </a:prstGeom>
        </p:spPr>
      </p:pic>
      <p:sp>
        <p:nvSpPr>
          <p:cNvPr id="75" name="フローチャート: 記憶データ 74"/>
          <p:cNvSpPr/>
          <p:nvPr/>
        </p:nvSpPr>
        <p:spPr>
          <a:xfrm>
            <a:off x="2419775" y="4251835"/>
            <a:ext cx="631581" cy="353158"/>
          </a:xfrm>
          <a:prstGeom prst="flowChartOnlineStorage">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900" dirty="0" smtClean="0"/>
              <a:t>WEB</a:t>
            </a:r>
          </a:p>
          <a:p>
            <a:pPr algn="ctr"/>
            <a:r>
              <a:rPr kumimoji="1" lang="ja-JP" altLang="en-US" sz="900" dirty="0" smtClean="0"/>
              <a:t>サービス</a:t>
            </a:r>
            <a:endParaRPr kumimoji="1" lang="ja-JP" altLang="en-US" sz="900" dirty="0"/>
          </a:p>
        </p:txBody>
      </p:sp>
      <p:sp>
        <p:nvSpPr>
          <p:cNvPr id="277" name="雲形吹き出し 276"/>
          <p:cNvSpPr/>
          <p:nvPr/>
        </p:nvSpPr>
        <p:spPr>
          <a:xfrm>
            <a:off x="2072562" y="6355124"/>
            <a:ext cx="563504" cy="365520"/>
          </a:xfrm>
          <a:prstGeom prst="cloudCallout">
            <a:avLst>
              <a:gd name="adj1" fmla="val -15762"/>
              <a:gd name="adj2" fmla="val 46865"/>
            </a:avLst>
          </a:prstGeom>
          <a:solidFill>
            <a:schemeClr val="bg2"/>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a:solidFill>
                  <a:schemeClr val="tx1"/>
                </a:solidFill>
                <a:latin typeface="Meiryo UI" panose="020B0604030504040204" pitchFamily="50" charset="-128"/>
                <a:ea typeface="Meiryo UI" panose="020B0604030504040204" pitchFamily="50" charset="-128"/>
              </a:rPr>
              <a:t>GEO</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smtClean="0">
                <a:solidFill>
                  <a:schemeClr val="tx1"/>
                </a:solidFill>
                <a:latin typeface="Meiryo UI" panose="020B0604030504040204" pitchFamily="50" charset="-128"/>
                <a:ea typeface="Meiryo UI" panose="020B0604030504040204" pitchFamily="50" charset="-128"/>
              </a:rPr>
              <a:t>データ</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58" name="フローチャート: 記憶データ 157"/>
          <p:cNvSpPr/>
          <p:nvPr/>
        </p:nvSpPr>
        <p:spPr>
          <a:xfrm>
            <a:off x="4002670" y="5549223"/>
            <a:ext cx="1680516" cy="501386"/>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Graph</a:t>
            </a:r>
            <a:r>
              <a:rPr lang="ja-JP" altLang="en-US" sz="900" dirty="0" smtClean="0">
                <a:solidFill>
                  <a:schemeClr val="tx1"/>
                </a:solidFill>
                <a:latin typeface="Meiryo UI" panose="020B0604030504040204" pitchFamily="50" charset="-128"/>
                <a:ea typeface="Meiryo UI" panose="020B0604030504040204" pitchFamily="50" charset="-128"/>
              </a:rPr>
              <a:t> </a:t>
            </a:r>
            <a:r>
              <a:rPr lang="en-US" altLang="ja-JP" sz="900" dirty="0" smtClean="0">
                <a:solidFill>
                  <a:schemeClr val="tx1"/>
                </a:solidFill>
                <a:latin typeface="Meiryo UI" panose="020B0604030504040204" pitchFamily="50" charset="-128"/>
                <a:ea typeface="Meiryo UI" panose="020B0604030504040204" pitchFamily="50" charset="-128"/>
              </a:rPr>
              <a:t>DATA</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60" name="フローチャート: 記憶データ 159"/>
          <p:cNvSpPr/>
          <p:nvPr/>
        </p:nvSpPr>
        <p:spPr>
          <a:xfrm>
            <a:off x="4002670" y="6201212"/>
            <a:ext cx="1680516" cy="501386"/>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Geo</a:t>
            </a:r>
            <a:r>
              <a:rPr lang="ja-JP" altLang="en-US" sz="900" dirty="0" smtClean="0">
                <a:solidFill>
                  <a:schemeClr val="tx1"/>
                </a:solidFill>
                <a:latin typeface="Meiryo UI" panose="020B0604030504040204" pitchFamily="50" charset="-128"/>
                <a:ea typeface="Meiryo UI" panose="020B0604030504040204" pitchFamily="50" charset="-128"/>
              </a:rPr>
              <a:t> </a:t>
            </a:r>
            <a:r>
              <a:rPr lang="en-US" altLang="ja-JP" sz="900" dirty="0" smtClean="0">
                <a:solidFill>
                  <a:schemeClr val="tx1"/>
                </a:solidFill>
                <a:latin typeface="Meiryo UI" panose="020B0604030504040204" pitchFamily="50" charset="-128"/>
                <a:ea typeface="Meiryo UI" panose="020B0604030504040204" pitchFamily="50" charset="-128"/>
              </a:rPr>
              <a:t>DATA</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61" name="フローチャート: 記憶データ 160"/>
          <p:cNvSpPr/>
          <p:nvPr/>
        </p:nvSpPr>
        <p:spPr>
          <a:xfrm>
            <a:off x="3634057" y="1916195"/>
            <a:ext cx="1709687" cy="531829"/>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Portal</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57" name="矢印: 右 34">
            <a:extLst>
              <a:ext uri="{FF2B5EF4-FFF2-40B4-BE49-F238E27FC236}">
                <a16:creationId xmlns:a16="http://schemas.microsoft.com/office/drawing/2014/main" xmlns="" id="{3DC0D86F-0718-5841-9C1C-A491E549BD1F}"/>
              </a:ext>
            </a:extLst>
          </p:cNvPr>
          <p:cNvSpPr/>
          <p:nvPr/>
        </p:nvSpPr>
        <p:spPr>
          <a:xfrm rot="16200000">
            <a:off x="8451931" y="4932434"/>
            <a:ext cx="688019" cy="275723"/>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7" name="右カーブ矢印 6"/>
          <p:cNvSpPr/>
          <p:nvPr/>
        </p:nvSpPr>
        <p:spPr>
          <a:xfrm>
            <a:off x="5692507" y="6743454"/>
            <a:ext cx="437844" cy="519265"/>
          </a:xfrm>
          <a:prstGeom prst="curved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59" name="右カーブ矢印 58"/>
          <p:cNvSpPr/>
          <p:nvPr/>
        </p:nvSpPr>
        <p:spPr>
          <a:xfrm flipH="1">
            <a:off x="5877553" y="6546618"/>
            <a:ext cx="437844" cy="519265"/>
          </a:xfrm>
          <a:prstGeom prst="curved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8" name="上カーブ矢印 7"/>
          <p:cNvSpPr/>
          <p:nvPr/>
        </p:nvSpPr>
        <p:spPr>
          <a:xfrm>
            <a:off x="3232851" y="2439637"/>
            <a:ext cx="338187" cy="4387651"/>
          </a:xfrm>
          <a:prstGeom prst="curvedUp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64" name="矢印: 右 34">
            <a:extLst>
              <a:ext uri="{FF2B5EF4-FFF2-40B4-BE49-F238E27FC236}">
                <a16:creationId xmlns:a16="http://schemas.microsoft.com/office/drawing/2014/main" xmlns="" id="{3DC0D86F-0718-5841-9C1C-A491E549BD1F}"/>
              </a:ext>
            </a:extLst>
          </p:cNvPr>
          <p:cNvSpPr/>
          <p:nvPr/>
        </p:nvSpPr>
        <p:spPr>
          <a:xfrm>
            <a:off x="2867253" y="3790799"/>
            <a:ext cx="984074" cy="276155"/>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66" name="矢印: 右 34">
            <a:extLst>
              <a:ext uri="{FF2B5EF4-FFF2-40B4-BE49-F238E27FC236}">
                <a16:creationId xmlns:a16="http://schemas.microsoft.com/office/drawing/2014/main" xmlns="" id="{3DC0D86F-0718-5841-9C1C-A491E549BD1F}"/>
              </a:ext>
            </a:extLst>
          </p:cNvPr>
          <p:cNvSpPr/>
          <p:nvPr/>
        </p:nvSpPr>
        <p:spPr>
          <a:xfrm>
            <a:off x="2855504" y="4503322"/>
            <a:ext cx="984074" cy="276155"/>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68" name="矢印: 右 34">
            <a:extLst>
              <a:ext uri="{FF2B5EF4-FFF2-40B4-BE49-F238E27FC236}">
                <a16:creationId xmlns:a16="http://schemas.microsoft.com/office/drawing/2014/main" xmlns="" id="{3DC0D86F-0718-5841-9C1C-A491E549BD1F}"/>
              </a:ext>
            </a:extLst>
          </p:cNvPr>
          <p:cNvSpPr/>
          <p:nvPr/>
        </p:nvSpPr>
        <p:spPr>
          <a:xfrm>
            <a:off x="2867253" y="5148882"/>
            <a:ext cx="984074" cy="276155"/>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260" name="矢印: 右 34">
            <a:extLst>
              <a:ext uri="{FF2B5EF4-FFF2-40B4-BE49-F238E27FC236}">
                <a16:creationId xmlns:a16="http://schemas.microsoft.com/office/drawing/2014/main" xmlns="" id="{3DC0D86F-0718-5841-9C1C-A491E549BD1F}"/>
              </a:ext>
            </a:extLst>
          </p:cNvPr>
          <p:cNvSpPr/>
          <p:nvPr/>
        </p:nvSpPr>
        <p:spPr>
          <a:xfrm>
            <a:off x="2867253" y="5769067"/>
            <a:ext cx="984074" cy="276155"/>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274" name="矢印: 右 34">
            <a:extLst>
              <a:ext uri="{FF2B5EF4-FFF2-40B4-BE49-F238E27FC236}">
                <a16:creationId xmlns:a16="http://schemas.microsoft.com/office/drawing/2014/main" xmlns="" id="{3DC0D86F-0718-5841-9C1C-A491E549BD1F}"/>
              </a:ext>
            </a:extLst>
          </p:cNvPr>
          <p:cNvSpPr/>
          <p:nvPr/>
        </p:nvSpPr>
        <p:spPr>
          <a:xfrm>
            <a:off x="2867253" y="6355124"/>
            <a:ext cx="984074" cy="276155"/>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65" name="矢印: 右 34">
            <a:extLst>
              <a:ext uri="{FF2B5EF4-FFF2-40B4-BE49-F238E27FC236}">
                <a16:creationId xmlns:a16="http://schemas.microsoft.com/office/drawing/2014/main" xmlns="" id="{3DC0D86F-0718-5841-9C1C-A491E549BD1F}"/>
              </a:ext>
            </a:extLst>
          </p:cNvPr>
          <p:cNvSpPr/>
          <p:nvPr/>
        </p:nvSpPr>
        <p:spPr>
          <a:xfrm>
            <a:off x="2867253" y="3060383"/>
            <a:ext cx="984074" cy="276155"/>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9" name="雲形吹き出し 8"/>
          <p:cNvSpPr/>
          <p:nvPr/>
        </p:nvSpPr>
        <p:spPr>
          <a:xfrm>
            <a:off x="3408905" y="6785750"/>
            <a:ext cx="805888" cy="427250"/>
          </a:xfrm>
          <a:prstGeom prst="cloudCallout">
            <a:avLst>
              <a:gd name="adj1" fmla="val -19534"/>
              <a:gd name="adj2" fmla="val -102261"/>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取込</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a:solidFill>
                  <a:schemeClr val="tx1"/>
                </a:solidFill>
                <a:latin typeface="Meiryo UI" panose="020B0604030504040204" pitchFamily="50" charset="-128"/>
                <a:ea typeface="Meiryo UI" panose="020B0604030504040204" pitchFamily="50" charset="-128"/>
              </a:rPr>
              <a:t>サービス</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67" name="雲形吹き出し 66"/>
          <p:cNvSpPr/>
          <p:nvPr/>
        </p:nvSpPr>
        <p:spPr>
          <a:xfrm>
            <a:off x="5708191" y="5246861"/>
            <a:ext cx="805888" cy="427250"/>
          </a:xfrm>
          <a:prstGeom prst="cloudCallout">
            <a:avLst>
              <a:gd name="adj1" fmla="val -4798"/>
              <a:gd name="adj2" fmla="val 6728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保存</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a:solidFill>
                  <a:schemeClr val="tx1"/>
                </a:solidFill>
                <a:latin typeface="Meiryo UI" panose="020B0604030504040204" pitchFamily="50" charset="-128"/>
                <a:ea typeface="Meiryo UI" panose="020B0604030504040204" pitchFamily="50" charset="-128"/>
              </a:rPr>
              <a:t>提供</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69" name="雲形吹き出し 68"/>
          <p:cNvSpPr/>
          <p:nvPr/>
        </p:nvSpPr>
        <p:spPr>
          <a:xfrm>
            <a:off x="8992818" y="4858263"/>
            <a:ext cx="1080389" cy="392223"/>
          </a:xfrm>
          <a:prstGeom prst="cloudCallout">
            <a:avLst>
              <a:gd name="adj1" fmla="val -68162"/>
              <a:gd name="adj2" fmla="val 9761"/>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構造化処理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76" name="雲形吹き出し 75"/>
          <p:cNvSpPr/>
          <p:nvPr/>
        </p:nvSpPr>
        <p:spPr>
          <a:xfrm>
            <a:off x="6379616" y="6625013"/>
            <a:ext cx="1101304" cy="392223"/>
          </a:xfrm>
          <a:prstGeom prst="cloudCallout">
            <a:avLst>
              <a:gd name="adj1" fmla="val -68162"/>
              <a:gd name="adj2" fmla="val 9761"/>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sz="900" dirty="0">
                <a:solidFill>
                  <a:schemeClr val="tx1"/>
                </a:solidFill>
                <a:latin typeface="Meiryo UI" panose="020B0604030504040204" pitchFamily="50" charset="-128"/>
                <a:ea typeface="Meiryo UI" panose="020B0604030504040204" pitchFamily="50" charset="-128"/>
              </a:rPr>
              <a:t>自動</a:t>
            </a:r>
            <a:r>
              <a:rPr kumimoji="1" lang="ja-JP" altLang="en-US" sz="900" dirty="0" smtClean="0">
                <a:solidFill>
                  <a:schemeClr val="tx1"/>
                </a:solidFill>
                <a:latin typeface="Meiryo UI" panose="020B0604030504040204" pitchFamily="50" charset="-128"/>
                <a:ea typeface="Meiryo UI" panose="020B0604030504040204" pitchFamily="50" charset="-128"/>
              </a:rPr>
              <a:t>化処理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79" name="雲形吹き出し 78"/>
          <p:cNvSpPr/>
          <p:nvPr/>
        </p:nvSpPr>
        <p:spPr>
          <a:xfrm>
            <a:off x="2746877" y="1945513"/>
            <a:ext cx="805888" cy="427250"/>
          </a:xfrm>
          <a:prstGeom prst="cloudCallout">
            <a:avLst>
              <a:gd name="adj1" fmla="val 29094"/>
              <a:gd name="adj2" fmla="val 78405"/>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周知</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a:solidFill>
                  <a:schemeClr val="tx1"/>
                </a:solidFill>
                <a:latin typeface="Meiryo UI" panose="020B0604030504040204" pitchFamily="50" charset="-128"/>
                <a:ea typeface="Meiryo UI" panose="020B0604030504040204" pitchFamily="50" charset="-128"/>
              </a:rPr>
              <a:t>利用</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80" name="フローチャート: 記憶データ 79"/>
          <p:cNvSpPr/>
          <p:nvPr/>
        </p:nvSpPr>
        <p:spPr>
          <a:xfrm>
            <a:off x="9844610" y="2672469"/>
            <a:ext cx="1688076" cy="587545"/>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機械学習</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85" name="フローチャート: 記憶データ 84"/>
          <p:cNvSpPr/>
          <p:nvPr/>
        </p:nvSpPr>
        <p:spPr>
          <a:xfrm>
            <a:off x="9834189" y="3361342"/>
            <a:ext cx="1688076" cy="587545"/>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a:solidFill>
                  <a:schemeClr val="tx1"/>
                </a:solidFill>
                <a:latin typeface="Meiryo UI" panose="020B0604030504040204" pitchFamily="50" charset="-128"/>
                <a:ea typeface="Meiryo UI" panose="020B0604030504040204" pitchFamily="50" charset="-128"/>
              </a:rPr>
              <a:t>自然言語処理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63" name="テキスト ボックス 62"/>
          <p:cNvSpPr txBox="1"/>
          <p:nvPr/>
        </p:nvSpPr>
        <p:spPr>
          <a:xfrm>
            <a:off x="136104" y="784266"/>
            <a:ext cx="2680786" cy="307777"/>
          </a:xfrm>
          <a:prstGeom prst="homePlate">
            <a:avLst/>
          </a:prstGeom>
          <a:solidFill>
            <a:schemeClr val="accent5">
              <a:lumMod val="40000"/>
              <a:lumOff val="60000"/>
            </a:schemeClr>
          </a:solidFill>
        </p:spPr>
        <p:txBody>
          <a:bodyPr wrap="none" rtlCol="0">
            <a:spAutoFit/>
          </a:bodyPr>
          <a:lstStyle/>
          <a:p>
            <a:r>
              <a:rPr lang="ja-JP" altLang="en-US" sz="1400" dirty="0">
                <a:latin typeface="HGPｺﾞｼｯｸE" panose="020B0900000000000000" pitchFamily="50" charset="-128"/>
                <a:ea typeface="HGPｺﾞｼｯｸE" panose="020B0900000000000000" pitchFamily="50" charset="-128"/>
              </a:rPr>
              <a:t>プラットフォームデータ処理環境</a:t>
            </a:r>
            <a:endParaRPr kumimoji="1" lang="ja-JP" altLang="en-US" sz="1400" dirty="0" smtClean="0">
              <a:latin typeface="HGPｺﾞｼｯｸE" panose="020B0900000000000000" pitchFamily="50" charset="-128"/>
              <a:ea typeface="HGPｺﾞｼｯｸE" panose="020B0900000000000000" pitchFamily="50" charset="-128"/>
            </a:endParaRPr>
          </a:p>
        </p:txBody>
      </p:sp>
      <p:sp>
        <p:nvSpPr>
          <p:cNvPr id="77" name="雲形吹き出し 76"/>
          <p:cNvSpPr/>
          <p:nvPr/>
        </p:nvSpPr>
        <p:spPr>
          <a:xfrm>
            <a:off x="2079167" y="5694938"/>
            <a:ext cx="563504" cy="427065"/>
          </a:xfrm>
          <a:prstGeom prst="cloudCallout">
            <a:avLst>
              <a:gd name="adj1" fmla="val -15762"/>
              <a:gd name="adj2" fmla="val 46865"/>
            </a:avLst>
          </a:prstGeom>
          <a:solidFill>
            <a:schemeClr val="bg2"/>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Graph</a:t>
            </a:r>
          </a:p>
          <a:p>
            <a:pPr algn="ctr"/>
            <a:r>
              <a:rPr lang="ja-JP" altLang="en-US" sz="900" dirty="0">
                <a:solidFill>
                  <a:schemeClr val="tx1"/>
                </a:solidFill>
                <a:latin typeface="Meiryo UI" panose="020B0604030504040204" pitchFamily="50" charset="-128"/>
                <a:ea typeface="Meiryo UI" panose="020B0604030504040204" pitchFamily="50" charset="-128"/>
              </a:rPr>
              <a:t>データ</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9235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BCDE9867-5810-42B7-B54B-B4C1EE7978C2}" type="slidenum">
              <a:rPr kumimoji="1" lang="ja-JP" altLang="en-US" smtClean="0"/>
              <a:pPr/>
              <a:t>6</a:t>
            </a:fld>
            <a:endParaRPr kumimoji="1" lang="ja-JP" altLang="en-US" dirty="0"/>
          </a:p>
        </p:txBody>
      </p:sp>
      <p:sp>
        <p:nvSpPr>
          <p:cNvPr id="3" name="タイトル 2"/>
          <p:cNvSpPr>
            <a:spLocks noGrp="1"/>
          </p:cNvSpPr>
          <p:nvPr>
            <p:ph type="title"/>
          </p:nvPr>
        </p:nvSpPr>
        <p:spPr/>
        <p:txBody>
          <a:bodyPr/>
          <a:lstStyle/>
          <a:p>
            <a:r>
              <a:rPr kumimoji="1" lang="en-US" altLang="ja-JP" dirty="0" smtClean="0"/>
              <a:t>SPF</a:t>
            </a:r>
            <a:r>
              <a:rPr kumimoji="1" lang="ja-JP" altLang="en-US" dirty="0" smtClean="0"/>
              <a:t>アーキテクチャー</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SIP</a:t>
            </a:r>
            <a:r>
              <a:rPr lang="ja-JP" altLang="en-US" smtClean="0"/>
              <a:t>「レジリエントな防災・減災機能の強化」課題④　</a:t>
            </a:r>
            <a:r>
              <a:rPr lang="en-US" altLang="ja-JP" smtClean="0"/>
              <a:t>2014,2015,2016,2017,2018</a:t>
            </a:r>
            <a:endParaRPr lang="ja-JP" altLang="en-US" dirty="0"/>
          </a:p>
        </p:txBody>
      </p:sp>
      <p:sp>
        <p:nvSpPr>
          <p:cNvPr id="6" name="テキスト ボックス 5"/>
          <p:cNvSpPr txBox="1"/>
          <p:nvPr/>
        </p:nvSpPr>
        <p:spPr>
          <a:xfrm>
            <a:off x="928192" y="1272208"/>
            <a:ext cx="5607625" cy="307777"/>
          </a:xfrm>
          <a:prstGeom prst="rect">
            <a:avLst/>
          </a:prstGeom>
          <a:noFill/>
        </p:spPr>
        <p:txBody>
          <a:bodyPr wrap="none" rtlCol="0">
            <a:spAutoFit/>
          </a:bodyPr>
          <a:lstStyle/>
          <a:p>
            <a:r>
              <a:rPr kumimoji="1" lang="ja-JP" altLang="en-US" sz="1400" dirty="0" smtClean="0">
                <a:latin typeface="HGPｺﾞｼｯｸE" panose="020B0900000000000000" pitchFamily="50" charset="-128"/>
                <a:ea typeface="HGPｺﾞｼｯｸE" panose="020B0900000000000000" pitchFamily="50" charset="-128"/>
              </a:rPr>
              <a:t>見直したアーキテクチャーにオラクルクラウドサービスをマッピングした。</a:t>
            </a:r>
          </a:p>
        </p:txBody>
      </p:sp>
    </p:spTree>
    <p:extLst>
      <p:ext uri="{BB962C8B-B14F-4D97-AF65-F5344CB8AC3E}">
        <p14:creationId xmlns:p14="http://schemas.microsoft.com/office/powerpoint/2010/main" val="323296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つの角を切り取った四角形 4">
            <a:extLst>
              <a:ext uri="{FF2B5EF4-FFF2-40B4-BE49-F238E27FC236}">
                <a16:creationId xmlns:xdr="http://schemas.openxmlformats.org/drawingml/2006/spreadsheetDrawing" xmlns="" xmlns:a16="http://schemas.microsoft.com/office/drawing/2014/main" xmlns:lc="http://schemas.openxmlformats.org/drawingml/2006/lockedCanvas" id="{4636D0CE-9A78-4468-8499-3D4E83DCFF56}"/>
              </a:ext>
            </a:extLst>
          </p:cNvPr>
          <p:cNvSpPr/>
          <p:nvPr/>
        </p:nvSpPr>
        <p:spPr>
          <a:xfrm>
            <a:off x="1288232" y="1128192"/>
            <a:ext cx="10513168" cy="8136904"/>
          </a:xfrm>
          <a:prstGeom prst="snip1Rect">
            <a:avLst>
              <a:gd name="adj" fmla="val 5790"/>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b"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100" dirty="0" smtClean="0"/>
              <a:t>　　　　　</a:t>
            </a:r>
            <a:endParaRPr kumimoji="1" lang="en-US" altLang="ja-JP" sz="1100" dirty="0" smtClean="0"/>
          </a:p>
        </p:txBody>
      </p:sp>
      <p:sp>
        <p:nvSpPr>
          <p:cNvPr id="160" name="正方形/長方形 159">
            <a:extLst>
              <a:ext uri="{FF2B5EF4-FFF2-40B4-BE49-F238E27FC236}">
                <a16:creationId xmlns:a16="http://schemas.microsoft.com/office/drawing/2014/main" xmlns="" id="{1D9562CB-268C-41A0-835E-B0B12BDEFDB9}"/>
              </a:ext>
            </a:extLst>
          </p:cNvPr>
          <p:cNvSpPr/>
          <p:nvPr/>
        </p:nvSpPr>
        <p:spPr>
          <a:xfrm>
            <a:off x="1864295" y="7797363"/>
            <a:ext cx="8928993" cy="1395724"/>
          </a:xfrm>
          <a:prstGeom prst="rect">
            <a:avLst/>
          </a:prstGeom>
          <a:solidFill>
            <a:schemeClr val="accent5">
              <a:lumMod val="60000"/>
              <a:lumOff val="40000"/>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インフラ機能環境</a:t>
            </a:r>
            <a:endParaRPr lang="en-US" altLang="ja-JP" sz="1100" dirty="0">
              <a:solidFill>
                <a:schemeClr val="tx1"/>
              </a:solidFill>
              <a:latin typeface="HGPSoeiKakugothicUB" charset="-128"/>
              <a:ea typeface="HGPSoeiKakugothicUB" charset="-128"/>
              <a:cs typeface="HGPSoeiKakugothicUB" charset="-128"/>
            </a:endParaRPr>
          </a:p>
        </p:txBody>
      </p:sp>
      <p:sp>
        <p:nvSpPr>
          <p:cNvPr id="22" name="正方形/長方形 21">
            <a:extLst>
              <a:ext uri="{FF2B5EF4-FFF2-40B4-BE49-F238E27FC236}">
                <a16:creationId xmlns:a16="http://schemas.microsoft.com/office/drawing/2014/main" xmlns="" id="{1D9562CB-268C-41A0-835E-B0B12BDEFDB9}"/>
              </a:ext>
            </a:extLst>
          </p:cNvPr>
          <p:cNvSpPr/>
          <p:nvPr/>
        </p:nvSpPr>
        <p:spPr>
          <a:xfrm>
            <a:off x="2245349" y="8117216"/>
            <a:ext cx="4624173" cy="931856"/>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基盤バックアップ</a:t>
            </a:r>
            <a:endParaRPr lang="ja-JP" altLang="en-US" sz="1100" dirty="0">
              <a:solidFill>
                <a:schemeClr val="tx1"/>
              </a:solidFill>
              <a:latin typeface="HGPSoeiKakugothicUB" charset="-128"/>
              <a:ea typeface="HGPSoeiKakugothicUB" charset="-128"/>
              <a:cs typeface="HGPSoeiKakugothicUB" charset="-128"/>
            </a:endParaRPr>
          </a:p>
        </p:txBody>
      </p:sp>
      <p:sp>
        <p:nvSpPr>
          <p:cNvPr id="2" name="スライド番号プレースホルダー 1"/>
          <p:cNvSpPr>
            <a:spLocks noGrp="1"/>
          </p:cNvSpPr>
          <p:nvPr>
            <p:ph type="sldNum" sz="quarter" idx="12"/>
          </p:nvPr>
        </p:nvSpPr>
        <p:spPr/>
        <p:txBody>
          <a:bodyPr/>
          <a:lstStyle/>
          <a:p>
            <a:fld id="{BCDE9867-5810-42B7-B54B-B4C1EE7978C2}" type="slidenum">
              <a:rPr kumimoji="1" lang="ja-JP" altLang="en-US" smtClean="0"/>
              <a:pPr/>
              <a:t>7</a:t>
            </a:fld>
            <a:endParaRPr kumimoji="1" lang="ja-JP" altLang="en-US" dirty="0"/>
          </a:p>
        </p:txBody>
      </p:sp>
      <p:sp>
        <p:nvSpPr>
          <p:cNvPr id="3" name="タイトル 2"/>
          <p:cNvSpPr>
            <a:spLocks noGrp="1"/>
          </p:cNvSpPr>
          <p:nvPr>
            <p:ph type="title"/>
          </p:nvPr>
        </p:nvSpPr>
        <p:spPr/>
        <p:txBody>
          <a:bodyPr/>
          <a:lstStyle/>
          <a:p>
            <a:r>
              <a:rPr lang="en-US" altLang="ja-JP" dirty="0"/>
              <a:t>SPF</a:t>
            </a:r>
            <a:r>
              <a:rPr lang="ja-JP" altLang="en-US" dirty="0"/>
              <a:t>アーキテクチャー見直し後（プラットフォーム基盤）</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SIP</a:t>
            </a:r>
            <a:r>
              <a:rPr lang="ja-JP" altLang="en-US" smtClean="0"/>
              <a:t>「レジリエントな防災・減災機能の強化」課題④　</a:t>
            </a:r>
            <a:r>
              <a:rPr lang="en-US" altLang="ja-JP" smtClean="0"/>
              <a:t>2014,2015,2016,2017,2018</a:t>
            </a:r>
            <a:endParaRPr lang="ja-JP" altLang="en-US" dirty="0"/>
          </a:p>
        </p:txBody>
      </p:sp>
      <p:sp>
        <p:nvSpPr>
          <p:cNvPr id="86" name="テキスト ボックス 85"/>
          <p:cNvSpPr txBox="1"/>
          <p:nvPr/>
        </p:nvSpPr>
        <p:spPr>
          <a:xfrm>
            <a:off x="1360240" y="1160840"/>
            <a:ext cx="1803699" cy="261610"/>
          </a:xfrm>
          <a:prstGeom prst="rect">
            <a:avLst/>
          </a:prstGeom>
          <a:noFill/>
        </p:spPr>
        <p:txBody>
          <a:bodyPr wrap="none" rtlCol="0">
            <a:spAutoFit/>
          </a:bodyPr>
          <a:lstStyle/>
          <a:p>
            <a:r>
              <a:rPr lang="en-US" altLang="ja-JP" sz="1100" dirty="0" smtClean="0">
                <a:latin typeface="HGPSoeiKakugothicUB" charset="-128"/>
                <a:ea typeface="HGPSoeiKakugothicUB" charset="-128"/>
                <a:cs typeface="HGPSoeiKakugothicUB" charset="-128"/>
              </a:rPr>
              <a:t>Oracle</a:t>
            </a:r>
            <a:r>
              <a:rPr lang="ja-JP" altLang="en-US" sz="1100" dirty="0" smtClean="0">
                <a:latin typeface="HGPSoeiKakugothicUB" charset="-128"/>
                <a:ea typeface="HGPSoeiKakugothicUB" charset="-128"/>
                <a:cs typeface="HGPSoeiKakugothicUB" charset="-128"/>
              </a:rPr>
              <a:t> </a:t>
            </a:r>
            <a:r>
              <a:rPr lang="en-US" altLang="ja-JP" sz="1100" dirty="0" smtClean="0">
                <a:latin typeface="HGPSoeiKakugothicUB" charset="-128"/>
                <a:ea typeface="HGPSoeiKakugothicUB" charset="-128"/>
                <a:cs typeface="HGPSoeiKakugothicUB" charset="-128"/>
              </a:rPr>
              <a:t>CLOUD</a:t>
            </a:r>
            <a:r>
              <a:rPr lang="ja-JP" altLang="en-US" sz="1100" dirty="0" smtClean="0">
                <a:latin typeface="HGPSoeiKakugothicUB" charset="-128"/>
                <a:ea typeface="HGPSoeiKakugothicUB" charset="-128"/>
                <a:cs typeface="HGPSoeiKakugothicUB" charset="-128"/>
              </a:rPr>
              <a:t>インフラ環境</a:t>
            </a:r>
            <a:endParaRPr lang="ja-JP" altLang="en-US" sz="1100" dirty="0">
              <a:latin typeface="HGPSoeiKakugothicUB" charset="-128"/>
              <a:ea typeface="HGPSoeiKakugothicUB" charset="-128"/>
              <a:cs typeface="HGPSoeiKakugothicUB" charset="-128"/>
            </a:endParaRPr>
          </a:p>
        </p:txBody>
      </p:sp>
      <p:sp>
        <p:nvSpPr>
          <p:cNvPr id="158" name="正方形/長方形 157">
            <a:extLst>
              <a:ext uri="{FF2B5EF4-FFF2-40B4-BE49-F238E27FC236}">
                <a16:creationId xmlns:a16="http://schemas.microsoft.com/office/drawing/2014/main" xmlns="" id="{1D9562CB-268C-41A0-835E-B0B12BDEFDB9}"/>
              </a:ext>
            </a:extLst>
          </p:cNvPr>
          <p:cNvSpPr/>
          <p:nvPr/>
        </p:nvSpPr>
        <p:spPr>
          <a:xfrm>
            <a:off x="1864295" y="6100667"/>
            <a:ext cx="8928993" cy="1628614"/>
          </a:xfrm>
          <a:prstGeom prst="rect">
            <a:avLst/>
          </a:prstGeom>
          <a:solidFill>
            <a:schemeClr val="accent4">
              <a:lumMod val="60000"/>
              <a:lumOff val="40000"/>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リソースマネジメント・バースティング環境</a:t>
            </a:r>
            <a:endParaRPr lang="en-US" altLang="ja-JP" sz="1100" dirty="0">
              <a:solidFill>
                <a:schemeClr val="tx1"/>
              </a:solidFill>
              <a:latin typeface="HGPSoeiKakugothicUB" charset="-128"/>
              <a:ea typeface="HGPSoeiKakugothicUB" charset="-128"/>
              <a:cs typeface="HGPSoeiKakugothicUB" charset="-128"/>
            </a:endParaRPr>
          </a:p>
        </p:txBody>
      </p:sp>
      <p:sp>
        <p:nvSpPr>
          <p:cNvPr id="161" name="正方形/長方形 160">
            <a:extLst>
              <a:ext uri="{FF2B5EF4-FFF2-40B4-BE49-F238E27FC236}">
                <a16:creationId xmlns:a16="http://schemas.microsoft.com/office/drawing/2014/main" xmlns="" id="{1D9562CB-268C-41A0-835E-B0B12BDEFDB9}"/>
              </a:ext>
            </a:extLst>
          </p:cNvPr>
          <p:cNvSpPr/>
          <p:nvPr/>
        </p:nvSpPr>
        <p:spPr>
          <a:xfrm>
            <a:off x="1873368" y="4548811"/>
            <a:ext cx="8919920" cy="1479847"/>
          </a:xfrm>
          <a:prstGeom prst="rect">
            <a:avLst/>
          </a:prstGeom>
          <a:solidFill>
            <a:schemeClr val="accent3">
              <a:lumMod val="60000"/>
              <a:lumOff val="40000"/>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セキュリティ提供・管理環境</a:t>
            </a:r>
            <a:endParaRPr lang="en-US" altLang="ja-JP" sz="1100" dirty="0">
              <a:solidFill>
                <a:schemeClr val="tx1"/>
              </a:solidFill>
              <a:latin typeface="HGPSoeiKakugothicUB" charset="-128"/>
              <a:ea typeface="HGPSoeiKakugothicUB" charset="-128"/>
              <a:cs typeface="HGPSoeiKakugothicUB" charset="-128"/>
            </a:endParaRPr>
          </a:p>
        </p:txBody>
      </p:sp>
      <p:sp>
        <p:nvSpPr>
          <p:cNvPr id="162" name="正方形/長方形 161">
            <a:extLst>
              <a:ext uri="{FF2B5EF4-FFF2-40B4-BE49-F238E27FC236}">
                <a16:creationId xmlns:a16="http://schemas.microsoft.com/office/drawing/2014/main" xmlns="" id="{1D9562CB-268C-41A0-835E-B0B12BDEFDB9}"/>
              </a:ext>
            </a:extLst>
          </p:cNvPr>
          <p:cNvSpPr/>
          <p:nvPr/>
        </p:nvSpPr>
        <p:spPr>
          <a:xfrm>
            <a:off x="1824344" y="2986840"/>
            <a:ext cx="8968944" cy="1489674"/>
          </a:xfrm>
          <a:prstGeom prst="rect">
            <a:avLst/>
          </a:prstGeom>
          <a:solidFill>
            <a:schemeClr val="accent2">
              <a:lumMod val="60000"/>
              <a:lumOff val="40000"/>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インフラ管理・マネジメント環境</a:t>
            </a:r>
            <a:endParaRPr lang="en-US" altLang="ja-JP" sz="1100" dirty="0">
              <a:solidFill>
                <a:schemeClr val="tx1"/>
              </a:solidFill>
              <a:latin typeface="HGPSoeiKakugothicUB" charset="-128"/>
              <a:ea typeface="HGPSoeiKakugothicUB" charset="-128"/>
              <a:cs typeface="HGPSoeiKakugothicUB" charset="-128"/>
            </a:endParaRPr>
          </a:p>
        </p:txBody>
      </p:sp>
      <p:sp>
        <p:nvSpPr>
          <p:cNvPr id="11" name="正方形/長方形 10">
            <a:extLst>
              <a:ext uri="{FF2B5EF4-FFF2-40B4-BE49-F238E27FC236}">
                <a16:creationId xmlns:a16="http://schemas.microsoft.com/office/drawing/2014/main" xmlns="" id="{1D9562CB-268C-41A0-835E-B0B12BDEFDB9}"/>
              </a:ext>
            </a:extLst>
          </p:cNvPr>
          <p:cNvSpPr/>
          <p:nvPr/>
        </p:nvSpPr>
        <p:spPr>
          <a:xfrm>
            <a:off x="1824344" y="1431265"/>
            <a:ext cx="8968944" cy="1489674"/>
          </a:xfrm>
          <a:prstGeom prst="rect">
            <a:avLst/>
          </a:prstGeom>
          <a:solidFill>
            <a:schemeClr val="accent1">
              <a:lumMod val="75000"/>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開発・実装環境</a:t>
            </a:r>
            <a:endParaRPr lang="en-US" altLang="ja-JP" sz="1100" dirty="0">
              <a:solidFill>
                <a:schemeClr val="tx1"/>
              </a:solidFill>
              <a:latin typeface="HGPSoeiKakugothicUB" charset="-128"/>
              <a:ea typeface="HGPSoeiKakugothicUB" charset="-128"/>
              <a:cs typeface="HGPSoeiKakugothicUB" charset="-128"/>
            </a:endParaRPr>
          </a:p>
        </p:txBody>
      </p:sp>
      <p:sp>
        <p:nvSpPr>
          <p:cNvPr id="12" name="正方形/長方形 11">
            <a:extLst>
              <a:ext uri="{FF2B5EF4-FFF2-40B4-BE49-F238E27FC236}">
                <a16:creationId xmlns:a16="http://schemas.microsoft.com/office/drawing/2014/main" xmlns="" id="{1D9562CB-268C-41A0-835E-B0B12BDEFDB9}"/>
              </a:ext>
            </a:extLst>
          </p:cNvPr>
          <p:cNvSpPr/>
          <p:nvPr/>
        </p:nvSpPr>
        <p:spPr>
          <a:xfrm>
            <a:off x="6254380" y="1789689"/>
            <a:ext cx="4486574" cy="889674"/>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データ構造化・サービス開発機能</a:t>
            </a:r>
            <a:endParaRPr lang="en-US" altLang="ja-JP" sz="1100" dirty="0">
              <a:solidFill>
                <a:schemeClr val="tx1"/>
              </a:solidFill>
              <a:latin typeface="HGPSoeiKakugothicUB" charset="-128"/>
              <a:ea typeface="HGPSoeiKakugothicUB" charset="-128"/>
              <a:cs typeface="HGPSoeiKakugothicUB" charset="-128"/>
            </a:endParaRPr>
          </a:p>
        </p:txBody>
      </p:sp>
      <p:sp>
        <p:nvSpPr>
          <p:cNvPr id="13" name="正方形/長方形 12">
            <a:extLst>
              <a:ext uri="{FF2B5EF4-FFF2-40B4-BE49-F238E27FC236}">
                <a16:creationId xmlns:a16="http://schemas.microsoft.com/office/drawing/2014/main" xmlns="" id="{1D9562CB-268C-41A0-835E-B0B12BDEFDB9}"/>
              </a:ext>
            </a:extLst>
          </p:cNvPr>
          <p:cNvSpPr/>
          <p:nvPr/>
        </p:nvSpPr>
        <p:spPr>
          <a:xfrm>
            <a:off x="2042607" y="1819515"/>
            <a:ext cx="4076382" cy="859848"/>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アプリケーション管理</a:t>
            </a:r>
            <a:endParaRPr lang="en-US" altLang="ja-JP" sz="1100" dirty="0">
              <a:solidFill>
                <a:schemeClr val="tx1"/>
              </a:solidFill>
              <a:latin typeface="HGPSoeiKakugothicUB" charset="-128"/>
              <a:ea typeface="HGPSoeiKakugothicUB" charset="-128"/>
              <a:cs typeface="HGPSoeiKakugothicUB" charset="-128"/>
            </a:endParaRPr>
          </a:p>
        </p:txBody>
      </p:sp>
      <p:sp>
        <p:nvSpPr>
          <p:cNvPr id="14" name="フローチャート: 記憶データ 13"/>
          <p:cNvSpPr/>
          <p:nvPr/>
        </p:nvSpPr>
        <p:spPr>
          <a:xfrm>
            <a:off x="3567815" y="1778284"/>
            <a:ext cx="748324" cy="309919"/>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API</a:t>
            </a:r>
            <a:r>
              <a:rPr lang="ja-JP" altLang="en-US" sz="900" dirty="0" smtClean="0">
                <a:solidFill>
                  <a:schemeClr val="tx1"/>
                </a:solidFill>
                <a:latin typeface="Meiryo UI" panose="020B0604030504040204" pitchFamily="50" charset="-128"/>
                <a:ea typeface="Meiryo UI" panose="020B0604030504040204" pitchFamily="50" charset="-128"/>
              </a:rPr>
              <a:t>カタログ</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ゲートウェ</a:t>
            </a:r>
            <a:r>
              <a:rPr kumimoji="1" lang="ja-JP" altLang="en-US" sz="900" dirty="0" smtClean="0">
                <a:solidFill>
                  <a:schemeClr val="tx1"/>
                </a:solidFill>
                <a:latin typeface="Meiryo UI" panose="020B0604030504040204" pitchFamily="50" charset="-128"/>
                <a:ea typeface="Meiryo UI" panose="020B0604030504040204" pitchFamily="50" charset="-128"/>
              </a:rPr>
              <a:t>ー</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5" name="フローチャート: 記憶データ 14"/>
          <p:cNvSpPr/>
          <p:nvPr/>
        </p:nvSpPr>
        <p:spPr>
          <a:xfrm>
            <a:off x="8049921" y="1807246"/>
            <a:ext cx="698067" cy="342011"/>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開発</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6" name="フローチャート: 記憶データ 15"/>
          <p:cNvSpPr/>
          <p:nvPr/>
        </p:nvSpPr>
        <p:spPr>
          <a:xfrm>
            <a:off x="9918942" y="1790811"/>
            <a:ext cx="706487" cy="379563"/>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アジャイル</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smtClean="0">
                <a:solidFill>
                  <a:schemeClr val="tx1"/>
                </a:solidFill>
                <a:latin typeface="Meiryo UI" panose="020B0604030504040204" pitchFamily="50" charset="-128"/>
                <a:ea typeface="Meiryo UI" panose="020B0604030504040204" pitchFamily="50" charset="-128"/>
              </a:rPr>
              <a:t>開発</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7" name="フローチャート: 記憶データ 16"/>
          <p:cNvSpPr/>
          <p:nvPr/>
        </p:nvSpPr>
        <p:spPr>
          <a:xfrm>
            <a:off x="5597668" y="1729399"/>
            <a:ext cx="552004" cy="405643"/>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稼動アプリケーション</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smtClean="0">
                <a:solidFill>
                  <a:schemeClr val="tx1"/>
                </a:solidFill>
                <a:latin typeface="Meiryo UI" panose="020B0604030504040204" pitchFamily="50" charset="-128"/>
                <a:ea typeface="Meiryo UI" panose="020B0604030504040204" pitchFamily="50" charset="-128"/>
              </a:rPr>
              <a:t>リソース管理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8" name="フローチャート: 記憶データ 17"/>
          <p:cNvSpPr/>
          <p:nvPr/>
        </p:nvSpPr>
        <p:spPr>
          <a:xfrm>
            <a:off x="3280905" y="8236787"/>
            <a:ext cx="780444" cy="288032"/>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DISK</a:t>
            </a:r>
            <a:r>
              <a:rPr lang="ja-JP" altLang="en-US" sz="900" dirty="0" smtClean="0">
                <a:solidFill>
                  <a:schemeClr val="tx1"/>
                </a:solidFill>
                <a:latin typeface="Meiryo UI" panose="020B0604030504040204" pitchFamily="50" charset="-128"/>
                <a:ea typeface="Meiryo UI" panose="020B0604030504040204" pitchFamily="50" charset="-128"/>
              </a:rPr>
              <a:t>バックアップ</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9" name="フローチャート: 記憶データ 18"/>
          <p:cNvSpPr/>
          <p:nvPr/>
        </p:nvSpPr>
        <p:spPr>
          <a:xfrm>
            <a:off x="4324338" y="8236787"/>
            <a:ext cx="834443" cy="288032"/>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DB</a:t>
            </a:r>
            <a:r>
              <a:rPr lang="ja-JP" altLang="en-US" sz="900" dirty="0" smtClean="0">
                <a:solidFill>
                  <a:schemeClr val="tx1"/>
                </a:solidFill>
                <a:latin typeface="Meiryo UI" panose="020B0604030504040204" pitchFamily="50" charset="-128"/>
                <a:ea typeface="Meiryo UI" panose="020B0604030504040204" pitchFamily="50" charset="-128"/>
              </a:rPr>
              <a:t>バックアップ</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0" name="フローチャート: 記憶データ 19"/>
          <p:cNvSpPr/>
          <p:nvPr/>
        </p:nvSpPr>
        <p:spPr>
          <a:xfrm>
            <a:off x="5486091" y="8236787"/>
            <a:ext cx="790217" cy="288032"/>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DR</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xmlns="" id="{1D9562CB-268C-41A0-835E-B0B12BDEFDB9}"/>
              </a:ext>
            </a:extLst>
          </p:cNvPr>
          <p:cNvSpPr/>
          <p:nvPr/>
        </p:nvSpPr>
        <p:spPr>
          <a:xfrm>
            <a:off x="2245348" y="6559506"/>
            <a:ext cx="6459708" cy="931856"/>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a:solidFill>
                  <a:schemeClr val="tx1"/>
                </a:solidFill>
                <a:latin typeface="HGPSoeiKakugothicUB" charset="-128"/>
                <a:ea typeface="HGPSoeiKakugothicUB" charset="-128"/>
                <a:cs typeface="HGPSoeiKakugothicUB" charset="-128"/>
              </a:rPr>
              <a:t>高速</a:t>
            </a:r>
            <a:r>
              <a:rPr lang="ja-JP" altLang="en-US" sz="1100" dirty="0" smtClean="0">
                <a:solidFill>
                  <a:schemeClr val="tx1"/>
                </a:solidFill>
                <a:latin typeface="HGPSoeiKakugothicUB" charset="-128"/>
                <a:ea typeface="HGPSoeiKakugothicUB" charset="-128"/>
                <a:cs typeface="HGPSoeiKakugothicUB" charset="-128"/>
              </a:rPr>
              <a:t>アクセス・リアルタイム処理</a:t>
            </a:r>
            <a:endParaRPr lang="ja-JP" altLang="en-US" sz="1100" dirty="0">
              <a:solidFill>
                <a:schemeClr val="tx1"/>
              </a:solidFill>
              <a:latin typeface="HGPSoeiKakugothicUB" charset="-128"/>
              <a:ea typeface="HGPSoeiKakugothicUB" charset="-128"/>
              <a:cs typeface="HGPSoeiKakugothicUB" charset="-128"/>
            </a:endParaRPr>
          </a:p>
        </p:txBody>
      </p:sp>
      <p:sp>
        <p:nvSpPr>
          <p:cNvPr id="36" name="フローチャート: 記憶データ 35"/>
          <p:cNvSpPr/>
          <p:nvPr/>
        </p:nvSpPr>
        <p:spPr>
          <a:xfrm>
            <a:off x="4541775" y="6564636"/>
            <a:ext cx="720080" cy="261566"/>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CPU</a:t>
            </a:r>
            <a:r>
              <a:rPr lang="ja-JP" altLang="en-US" sz="900" dirty="0">
                <a:solidFill>
                  <a:schemeClr val="tx1"/>
                </a:solidFill>
                <a:latin typeface="Meiryo UI" panose="020B0604030504040204" pitchFamily="50" charset="-128"/>
                <a:ea typeface="Meiryo UI" panose="020B0604030504040204" pitchFamily="50" charset="-128"/>
              </a:rPr>
              <a:t>パワー</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7" name="フローチャート: 記憶データ 36"/>
          <p:cNvSpPr/>
          <p:nvPr/>
        </p:nvSpPr>
        <p:spPr>
          <a:xfrm>
            <a:off x="5446626" y="6581762"/>
            <a:ext cx="782583" cy="261566"/>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ネットワークパワー</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8" name="フローチャート: 記憶データ 37"/>
          <p:cNvSpPr/>
          <p:nvPr/>
        </p:nvSpPr>
        <p:spPr>
          <a:xfrm>
            <a:off x="6452380" y="6575812"/>
            <a:ext cx="705784" cy="261566"/>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自動</a:t>
            </a:r>
            <a:r>
              <a:rPr lang="ja-JP" altLang="en-US" sz="900" dirty="0">
                <a:solidFill>
                  <a:schemeClr val="tx1"/>
                </a:solidFill>
                <a:latin typeface="Meiryo UI" panose="020B0604030504040204" pitchFamily="50" charset="-128"/>
                <a:ea typeface="Meiryo UI" panose="020B0604030504040204" pitchFamily="50" charset="-128"/>
              </a:rPr>
              <a:t>拡張</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9" name="フローチャート: 記憶データ 38"/>
          <p:cNvSpPr/>
          <p:nvPr/>
        </p:nvSpPr>
        <p:spPr>
          <a:xfrm>
            <a:off x="6631761" y="7054335"/>
            <a:ext cx="851874" cy="261566"/>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zh-TW" altLang="en-US" sz="900" dirty="0" smtClean="0">
                <a:solidFill>
                  <a:schemeClr val="tx1"/>
                </a:solidFill>
                <a:latin typeface="Meiryo UI" panose="020B0604030504040204" pitchFamily="50" charset="-128"/>
                <a:ea typeface="Meiryo UI" panose="020B0604030504040204" pitchFamily="50" charset="-128"/>
              </a:rPr>
              <a:t>拡張</a:t>
            </a:r>
            <a:r>
              <a:rPr lang="zh-TW" altLang="en-US" sz="900" dirty="0">
                <a:solidFill>
                  <a:schemeClr val="tx1"/>
                </a:solidFill>
                <a:latin typeface="Meiryo UI" panose="020B0604030504040204" pitchFamily="50" charset="-128"/>
                <a:ea typeface="Meiryo UI" panose="020B0604030504040204" pitchFamily="50" charset="-128"/>
              </a:rPr>
              <a:t>課金管理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42" name="フローチャート: 記憶データ 41"/>
          <p:cNvSpPr/>
          <p:nvPr/>
        </p:nvSpPr>
        <p:spPr>
          <a:xfrm>
            <a:off x="9012213" y="6843290"/>
            <a:ext cx="1397702" cy="576064"/>
          </a:xfrm>
          <a:prstGeom prst="flowChartOnlineStorage">
            <a:avLst/>
          </a:prstGeom>
          <a:solidFill>
            <a:schemeClr val="accent3">
              <a:lumMod val="40000"/>
              <a:lumOff val="60000"/>
            </a:schemeClr>
          </a:solid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流量検知</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smtClean="0">
                <a:solidFill>
                  <a:schemeClr val="tx1"/>
                </a:solidFill>
                <a:latin typeface="Meiryo UI" panose="020B0604030504040204" pitchFamily="50" charset="-128"/>
                <a:ea typeface="Meiryo UI" panose="020B0604030504040204" pitchFamily="50" charset="-128"/>
              </a:rPr>
              <a:t>データ処理抑制</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43" name="フローチャート: 記憶データ 42"/>
          <p:cNvSpPr/>
          <p:nvPr/>
        </p:nvSpPr>
        <p:spPr>
          <a:xfrm>
            <a:off x="9125663" y="8401000"/>
            <a:ext cx="1284252" cy="576064"/>
          </a:xfrm>
          <a:prstGeom prst="flowChartOnlineStorage">
            <a:avLst/>
          </a:prstGeom>
          <a:solidFill>
            <a:schemeClr val="accent3">
              <a:lumMod val="40000"/>
              <a:lumOff val="60000"/>
            </a:schemeClr>
          </a:solid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ログ管理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45" name="フローチャート: 記憶データ 44"/>
          <p:cNvSpPr/>
          <p:nvPr/>
        </p:nvSpPr>
        <p:spPr>
          <a:xfrm>
            <a:off x="7707572" y="8401000"/>
            <a:ext cx="1284252" cy="576064"/>
          </a:xfrm>
          <a:prstGeom prst="flowChartOnlineStorage">
            <a:avLst/>
          </a:prstGeom>
          <a:solidFill>
            <a:schemeClr val="accent3">
              <a:lumMod val="40000"/>
              <a:lumOff val="60000"/>
            </a:schemeClr>
          </a:solid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環境バックアップ</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xmlns="" id="{1D9562CB-268C-41A0-835E-B0B12BDEFDB9}"/>
              </a:ext>
            </a:extLst>
          </p:cNvPr>
          <p:cNvSpPr/>
          <p:nvPr/>
        </p:nvSpPr>
        <p:spPr>
          <a:xfrm>
            <a:off x="2037959" y="3371660"/>
            <a:ext cx="5750118" cy="931856"/>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サービス管理・アプリケーション管理</a:t>
            </a:r>
            <a:endParaRPr lang="ja-JP" altLang="en-US" sz="1100" dirty="0">
              <a:solidFill>
                <a:schemeClr val="tx1"/>
              </a:solidFill>
              <a:latin typeface="HGPSoeiKakugothicUB" charset="-128"/>
              <a:ea typeface="HGPSoeiKakugothicUB" charset="-128"/>
              <a:cs typeface="HGPSoeiKakugothicUB" charset="-128"/>
            </a:endParaRPr>
          </a:p>
        </p:txBody>
      </p:sp>
      <p:sp>
        <p:nvSpPr>
          <p:cNvPr id="47" name="フローチャート: 記憶データ 46"/>
          <p:cNvSpPr/>
          <p:nvPr/>
        </p:nvSpPr>
        <p:spPr>
          <a:xfrm>
            <a:off x="3072550" y="3600971"/>
            <a:ext cx="467626" cy="215770"/>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デバイス管理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48" name="フローチャート: 記憶データ 47"/>
          <p:cNvSpPr/>
          <p:nvPr/>
        </p:nvSpPr>
        <p:spPr>
          <a:xfrm>
            <a:off x="4786439" y="3549810"/>
            <a:ext cx="588141" cy="287778"/>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クラウドサービス管理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49" name="フローチャート: 記憶データ 48"/>
          <p:cNvSpPr/>
          <p:nvPr/>
        </p:nvSpPr>
        <p:spPr>
          <a:xfrm>
            <a:off x="5597668" y="3564967"/>
            <a:ext cx="733780" cy="287778"/>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SPF</a:t>
            </a:r>
            <a:r>
              <a:rPr lang="ja-JP" altLang="en-US" sz="900" dirty="0" smtClean="0">
                <a:solidFill>
                  <a:schemeClr val="tx1"/>
                </a:solidFill>
                <a:latin typeface="Meiryo UI" panose="020B0604030504040204" pitchFamily="50" charset="-128"/>
                <a:ea typeface="Meiryo UI" panose="020B0604030504040204" pitchFamily="50" charset="-128"/>
              </a:rPr>
              <a:t>サービス管理</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smtClean="0">
                <a:solidFill>
                  <a:schemeClr val="tx1"/>
                </a:solidFill>
                <a:latin typeface="Meiryo UI" panose="020B0604030504040204" pitchFamily="50" charset="-128"/>
                <a:ea typeface="Meiryo UI" panose="020B0604030504040204" pitchFamily="50" charset="-128"/>
              </a:rPr>
              <a:t>（</a:t>
            </a:r>
            <a:r>
              <a:rPr lang="en-US" altLang="ja-JP" sz="900" dirty="0" smtClean="0">
                <a:solidFill>
                  <a:schemeClr val="tx1"/>
                </a:solidFill>
                <a:latin typeface="Meiryo UI" panose="020B0604030504040204" pitchFamily="50" charset="-128"/>
                <a:ea typeface="Meiryo UI" panose="020B0604030504040204" pitchFamily="50" charset="-128"/>
              </a:rPr>
              <a:t>IaaS</a:t>
            </a:r>
            <a:r>
              <a:rPr lang="ja-JP" altLang="en-US" sz="900" dirty="0" smtClean="0">
                <a:solidFill>
                  <a:schemeClr val="tx1"/>
                </a:solidFill>
                <a:latin typeface="Meiryo UI" panose="020B0604030504040204" pitchFamily="50" charset="-128"/>
                <a:ea typeface="Meiryo UI" panose="020B0604030504040204" pitchFamily="50" charset="-128"/>
              </a:rPr>
              <a:t>上含む）</a:t>
            </a:r>
            <a:endParaRPr kumimoji="1" lang="en-US" altLang="ja-JP" sz="900" dirty="0" smtClean="0">
              <a:solidFill>
                <a:schemeClr val="tx1"/>
              </a:solidFill>
              <a:latin typeface="Meiryo UI" panose="020B0604030504040204" pitchFamily="50" charset="-128"/>
              <a:ea typeface="Meiryo UI" panose="020B0604030504040204" pitchFamily="50" charset="-128"/>
            </a:endParaRPr>
          </a:p>
        </p:txBody>
      </p:sp>
      <p:sp>
        <p:nvSpPr>
          <p:cNvPr id="50" name="フローチャート: 記憶データ 49"/>
          <p:cNvSpPr/>
          <p:nvPr/>
        </p:nvSpPr>
        <p:spPr>
          <a:xfrm>
            <a:off x="9353128" y="3648726"/>
            <a:ext cx="1224136" cy="576064"/>
          </a:xfrm>
          <a:prstGeom prst="flowChartOnlineStorag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ヘルプデスク・</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smtClean="0">
                <a:solidFill>
                  <a:schemeClr val="tx1"/>
                </a:solidFill>
                <a:latin typeface="Meiryo UI" panose="020B0604030504040204" pitchFamily="50" charset="-128"/>
                <a:ea typeface="Meiryo UI" panose="020B0604030504040204" pitchFamily="50" charset="-128"/>
              </a:rPr>
              <a:t>運用インシデント管理</a:t>
            </a:r>
            <a:endParaRPr kumimoji="1" lang="en-US" altLang="ja-JP" sz="900" dirty="0" smtClean="0">
              <a:solidFill>
                <a:schemeClr val="tx1"/>
              </a:solidFill>
              <a:latin typeface="Meiryo UI" panose="020B0604030504040204" pitchFamily="50" charset="-128"/>
              <a:ea typeface="Meiryo UI" panose="020B0604030504040204" pitchFamily="50" charset="-128"/>
            </a:endParaRPr>
          </a:p>
        </p:txBody>
      </p:sp>
      <p:sp>
        <p:nvSpPr>
          <p:cNvPr id="53" name="フローチャート: 記憶データ 52"/>
          <p:cNvSpPr/>
          <p:nvPr/>
        </p:nvSpPr>
        <p:spPr>
          <a:xfrm>
            <a:off x="7979826" y="3648726"/>
            <a:ext cx="1224136" cy="576064"/>
          </a:xfrm>
          <a:prstGeom prst="flowChartOnlineStorag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市町村登録</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smtClean="0">
                <a:solidFill>
                  <a:schemeClr val="tx1"/>
                </a:solidFill>
                <a:latin typeface="Meiryo UI" panose="020B0604030504040204" pitchFamily="50" charset="-128"/>
                <a:ea typeface="Meiryo UI" panose="020B0604030504040204" pitchFamily="50" charset="-128"/>
              </a:rPr>
              <a:t>データ登録</a:t>
            </a:r>
            <a:endParaRPr kumimoji="1" lang="en-US" altLang="ja-JP" sz="900" dirty="0" smtClean="0">
              <a:solidFill>
                <a:schemeClr val="tx1"/>
              </a:solidFill>
              <a:latin typeface="Meiryo UI" panose="020B0604030504040204" pitchFamily="50" charset="-128"/>
              <a:ea typeface="Meiryo UI" panose="020B0604030504040204" pitchFamily="50" charset="-128"/>
            </a:endParaRPr>
          </a:p>
        </p:txBody>
      </p:sp>
      <p:sp>
        <p:nvSpPr>
          <p:cNvPr id="54" name="正方形/長方形 53">
            <a:extLst>
              <a:ext uri="{FF2B5EF4-FFF2-40B4-BE49-F238E27FC236}">
                <a16:creationId xmlns:a16="http://schemas.microsoft.com/office/drawing/2014/main" xmlns="" id="{1D9562CB-268C-41A0-835E-B0B12BDEFDB9}"/>
              </a:ext>
            </a:extLst>
          </p:cNvPr>
          <p:cNvSpPr/>
          <p:nvPr/>
        </p:nvSpPr>
        <p:spPr>
          <a:xfrm>
            <a:off x="2037959" y="4917087"/>
            <a:ext cx="2844919" cy="931856"/>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en-US" altLang="ja-JP" sz="1100" dirty="0" smtClean="0">
                <a:solidFill>
                  <a:schemeClr val="tx1"/>
                </a:solidFill>
                <a:latin typeface="HGPSoeiKakugothicUB" charset="-128"/>
                <a:ea typeface="HGPSoeiKakugothicUB" charset="-128"/>
                <a:cs typeface="HGPSoeiKakugothicUB" charset="-128"/>
              </a:rPr>
              <a:t>ID</a:t>
            </a:r>
            <a:r>
              <a:rPr lang="ja-JP" altLang="en-US" sz="1100" dirty="0" smtClean="0">
                <a:solidFill>
                  <a:schemeClr val="tx1"/>
                </a:solidFill>
                <a:latin typeface="HGPSoeiKakugothicUB" charset="-128"/>
                <a:ea typeface="HGPSoeiKakugothicUB" charset="-128"/>
                <a:cs typeface="HGPSoeiKakugothicUB" charset="-128"/>
              </a:rPr>
              <a:t>・アプリケーション接続管理</a:t>
            </a:r>
            <a:endParaRPr lang="ja-JP" altLang="en-US" sz="1100" dirty="0">
              <a:solidFill>
                <a:schemeClr val="tx1"/>
              </a:solidFill>
              <a:latin typeface="HGPSoeiKakugothicUB" charset="-128"/>
              <a:ea typeface="HGPSoeiKakugothicUB" charset="-128"/>
              <a:cs typeface="HGPSoeiKakugothicUB" charset="-128"/>
            </a:endParaRPr>
          </a:p>
        </p:txBody>
      </p:sp>
      <p:sp>
        <p:nvSpPr>
          <p:cNvPr id="55" name="フローチャート: 記憶データ 54"/>
          <p:cNvSpPr/>
          <p:nvPr/>
        </p:nvSpPr>
        <p:spPr>
          <a:xfrm>
            <a:off x="3094578" y="5073604"/>
            <a:ext cx="512691" cy="265909"/>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利用者管理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56" name="フローチャート: 記憶データ 55"/>
          <p:cNvSpPr/>
          <p:nvPr/>
        </p:nvSpPr>
        <p:spPr>
          <a:xfrm>
            <a:off x="3800204" y="5073603"/>
            <a:ext cx="457142" cy="265909"/>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APIKEY</a:t>
            </a:r>
            <a:r>
              <a:rPr lang="ja-JP" altLang="en-US" sz="900" dirty="0" smtClean="0">
                <a:solidFill>
                  <a:schemeClr val="tx1"/>
                </a:solidFill>
                <a:latin typeface="Meiryo UI" panose="020B0604030504040204" pitchFamily="50" charset="-128"/>
                <a:ea typeface="Meiryo UI" panose="020B0604030504040204" pitchFamily="50" charset="-128"/>
              </a:rPr>
              <a:t>管理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57" name="正方形/長方形 56">
            <a:extLst>
              <a:ext uri="{FF2B5EF4-FFF2-40B4-BE49-F238E27FC236}">
                <a16:creationId xmlns:a16="http://schemas.microsoft.com/office/drawing/2014/main" xmlns="" id="{1D9562CB-268C-41A0-835E-B0B12BDEFDB9}"/>
              </a:ext>
            </a:extLst>
          </p:cNvPr>
          <p:cNvSpPr/>
          <p:nvPr/>
        </p:nvSpPr>
        <p:spPr>
          <a:xfrm>
            <a:off x="4982258" y="4917087"/>
            <a:ext cx="2805820" cy="931856"/>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暗号化・秘匿</a:t>
            </a:r>
            <a:endParaRPr lang="ja-JP" altLang="en-US" sz="1100" dirty="0">
              <a:solidFill>
                <a:schemeClr val="tx1"/>
              </a:solidFill>
              <a:latin typeface="HGPSoeiKakugothicUB" charset="-128"/>
              <a:ea typeface="HGPSoeiKakugothicUB" charset="-128"/>
              <a:cs typeface="HGPSoeiKakugothicUB" charset="-128"/>
            </a:endParaRPr>
          </a:p>
        </p:txBody>
      </p:sp>
      <p:sp>
        <p:nvSpPr>
          <p:cNvPr id="58" name="フローチャート: 記憶データ 57"/>
          <p:cNvSpPr/>
          <p:nvPr/>
        </p:nvSpPr>
        <p:spPr>
          <a:xfrm>
            <a:off x="6331448" y="4978368"/>
            <a:ext cx="452986" cy="265909"/>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暗号化</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59" name="フローチャート: 記憶データ 58"/>
          <p:cNvSpPr/>
          <p:nvPr/>
        </p:nvSpPr>
        <p:spPr>
          <a:xfrm>
            <a:off x="6869522" y="4978368"/>
            <a:ext cx="452986" cy="265909"/>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a:solidFill>
                  <a:schemeClr val="tx1"/>
                </a:solidFill>
                <a:latin typeface="Meiryo UI" panose="020B0604030504040204" pitchFamily="50" charset="-128"/>
                <a:ea typeface="Meiryo UI" panose="020B0604030504040204" pitchFamily="50" charset="-128"/>
              </a:rPr>
              <a:t>秘匿</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60" name="正方形/長方形 59">
            <a:extLst>
              <a:ext uri="{FF2B5EF4-FFF2-40B4-BE49-F238E27FC236}">
                <a16:creationId xmlns:a16="http://schemas.microsoft.com/office/drawing/2014/main" xmlns="" id="{1D9562CB-268C-41A0-835E-B0B12BDEFDB9}"/>
              </a:ext>
            </a:extLst>
          </p:cNvPr>
          <p:cNvSpPr/>
          <p:nvPr/>
        </p:nvSpPr>
        <p:spPr>
          <a:xfrm>
            <a:off x="7986704" y="4917087"/>
            <a:ext cx="2374536" cy="931856"/>
          </a:xfrm>
          <a:prstGeom prst="rect">
            <a:avLst/>
          </a:prstGeom>
          <a:solidFill>
            <a:schemeClr val="tx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共有データ管理</a:t>
            </a:r>
            <a:endParaRPr lang="ja-JP" altLang="en-US" sz="1100" dirty="0">
              <a:solidFill>
                <a:schemeClr val="tx1"/>
              </a:solidFill>
              <a:latin typeface="HGPSoeiKakugothicUB" charset="-128"/>
              <a:ea typeface="HGPSoeiKakugothicUB" charset="-128"/>
              <a:cs typeface="HGPSoeiKakugothicUB" charset="-128"/>
            </a:endParaRPr>
          </a:p>
        </p:txBody>
      </p:sp>
      <p:sp>
        <p:nvSpPr>
          <p:cNvPr id="61" name="フローチャート: 記憶データ 60"/>
          <p:cNvSpPr/>
          <p:nvPr/>
        </p:nvSpPr>
        <p:spPr>
          <a:xfrm>
            <a:off x="9147847" y="5032622"/>
            <a:ext cx="417961" cy="265909"/>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自治体セグメント</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62" name="フローチャート: 記憶データ 61"/>
          <p:cNvSpPr/>
          <p:nvPr/>
        </p:nvSpPr>
        <p:spPr>
          <a:xfrm>
            <a:off x="9877768" y="5045641"/>
            <a:ext cx="460625" cy="252890"/>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利用者共有設定</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grpSp>
        <p:nvGrpSpPr>
          <p:cNvPr id="51" name="グループ化 50"/>
          <p:cNvGrpSpPr/>
          <p:nvPr/>
        </p:nvGrpSpPr>
        <p:grpSpPr>
          <a:xfrm>
            <a:off x="2040996" y="3715090"/>
            <a:ext cx="1817993" cy="570539"/>
            <a:chOff x="1127063" y="4018161"/>
            <a:chExt cx="1817993" cy="570539"/>
          </a:xfrm>
        </p:grpSpPr>
        <p:sp>
          <p:nvSpPr>
            <p:cNvPr id="52" name="テキスト ボックス 51">
              <a:extLst>
                <a:ext uri="{FF2B5EF4-FFF2-40B4-BE49-F238E27FC236}">
                  <a16:creationId xmlns:a16="http://schemas.microsoft.com/office/drawing/2014/main" xmlns="" id="{8241E6E1-66CD-41BE-9A96-25739DD3DDCB}"/>
                </a:ext>
              </a:extLst>
            </p:cNvPr>
            <p:cNvSpPr txBox="1"/>
            <p:nvPr/>
          </p:nvSpPr>
          <p:spPr>
            <a:xfrm>
              <a:off x="1725233" y="4077058"/>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smtClean="0">
                  <a:solidFill>
                    <a:srgbClr val="002060"/>
                  </a:solidFill>
                  <a:latin typeface="Meiryo UI" pitchFamily="50" charset="-128"/>
                  <a:ea typeface="Meiryo UI" pitchFamily="50" charset="-128"/>
                  <a:cs typeface="Meiryo UI" pitchFamily="50" charset="-128"/>
                </a:rPr>
                <a:t>Oracle </a:t>
              </a:r>
              <a:r>
                <a:rPr lang="en-US" altLang="ja-JP" sz="1050" dirty="0" err="1">
                  <a:solidFill>
                    <a:srgbClr val="002060"/>
                  </a:solidFill>
                  <a:latin typeface="Meiryo UI" pitchFamily="50" charset="-128"/>
                  <a:ea typeface="Meiryo UI" pitchFamily="50" charset="-128"/>
                  <a:cs typeface="Meiryo UI" pitchFamily="50" charset="-128"/>
                </a:rPr>
                <a:t>IoT</a:t>
              </a:r>
              <a:r>
                <a:rPr lang="en-US" altLang="ja-JP" sz="1050" dirty="0">
                  <a:solidFill>
                    <a:srgbClr val="002060"/>
                  </a:solidFill>
                  <a:latin typeface="Meiryo UI" pitchFamily="50" charset="-128"/>
                  <a:ea typeface="Meiryo UI" pitchFamily="50" charset="-128"/>
                  <a:cs typeface="Meiryo UI" pitchFamily="50" charset="-128"/>
                </a:rPr>
                <a:t> Asset Monitoring Cloud</a:t>
              </a:r>
              <a:endParaRPr lang="ja-JP" altLang="en-US" sz="1050" dirty="0">
                <a:solidFill>
                  <a:srgbClr val="002060"/>
                </a:solidFill>
                <a:latin typeface="Meiryo UI" pitchFamily="50" charset="-128"/>
                <a:ea typeface="Meiryo UI" pitchFamily="50" charset="-128"/>
                <a:cs typeface="Meiryo UI" pitchFamily="50" charset="-128"/>
              </a:endParaRPr>
            </a:p>
          </p:txBody>
        </p:sp>
        <p:sp>
          <p:nvSpPr>
            <p:cNvPr id="63" name="正方形/長方形 62"/>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nvGrpSpPr>
          <p:cNvPr id="65" name="グループ化 64"/>
          <p:cNvGrpSpPr/>
          <p:nvPr/>
        </p:nvGrpSpPr>
        <p:grpSpPr>
          <a:xfrm>
            <a:off x="2108642" y="2023447"/>
            <a:ext cx="1817993" cy="570539"/>
            <a:chOff x="1127063" y="4018161"/>
            <a:chExt cx="1817993" cy="570539"/>
          </a:xfrm>
        </p:grpSpPr>
        <p:sp>
          <p:nvSpPr>
            <p:cNvPr id="66" name="テキスト ボックス 65">
              <a:extLst>
                <a:ext uri="{FF2B5EF4-FFF2-40B4-BE49-F238E27FC236}">
                  <a16:creationId xmlns:a16="http://schemas.microsoft.com/office/drawing/2014/main" xmlns="" id="{8241E6E1-66CD-41BE-9A96-25739DD3DDCB}"/>
                </a:ext>
              </a:extLst>
            </p:cNvPr>
            <p:cNvSpPr txBox="1"/>
            <p:nvPr/>
          </p:nvSpPr>
          <p:spPr>
            <a:xfrm>
              <a:off x="1725233" y="4077058"/>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a:solidFill>
                    <a:srgbClr val="002060"/>
                  </a:solidFill>
                  <a:latin typeface="Meiryo UI" pitchFamily="50" charset="-128"/>
                  <a:ea typeface="Meiryo UI" pitchFamily="50" charset="-128"/>
                  <a:cs typeface="Meiryo UI" pitchFamily="50" charset="-128"/>
                </a:rPr>
                <a:t>Oracle API Platform Cloud Service</a:t>
              </a:r>
            </a:p>
          </p:txBody>
        </p:sp>
        <p:sp>
          <p:nvSpPr>
            <p:cNvPr id="67" name="正方形/長方形 66"/>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nvGrpSpPr>
          <p:cNvPr id="69" name="グループ化 68"/>
          <p:cNvGrpSpPr/>
          <p:nvPr/>
        </p:nvGrpSpPr>
        <p:grpSpPr>
          <a:xfrm>
            <a:off x="6531705" y="2040926"/>
            <a:ext cx="1817993" cy="570539"/>
            <a:chOff x="1127063" y="4018161"/>
            <a:chExt cx="1817993" cy="570539"/>
          </a:xfrm>
        </p:grpSpPr>
        <p:sp>
          <p:nvSpPr>
            <p:cNvPr id="70" name="テキスト ボックス 69">
              <a:extLst>
                <a:ext uri="{FF2B5EF4-FFF2-40B4-BE49-F238E27FC236}">
                  <a16:creationId xmlns:a16="http://schemas.microsoft.com/office/drawing/2014/main" xmlns="" id="{8241E6E1-66CD-41BE-9A96-25739DD3DDCB}"/>
                </a:ext>
              </a:extLst>
            </p:cNvPr>
            <p:cNvSpPr txBox="1"/>
            <p:nvPr/>
          </p:nvSpPr>
          <p:spPr>
            <a:xfrm>
              <a:off x="1725233" y="4077058"/>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a:solidFill>
                    <a:srgbClr val="002060"/>
                  </a:solidFill>
                  <a:latin typeface="Meiryo UI" pitchFamily="50" charset="-128"/>
                  <a:ea typeface="Meiryo UI" pitchFamily="50" charset="-128"/>
                  <a:cs typeface="Meiryo UI" pitchFamily="50" charset="-128"/>
                </a:rPr>
                <a:t>Oracle Developer Cloud Service</a:t>
              </a:r>
            </a:p>
          </p:txBody>
        </p:sp>
        <p:sp>
          <p:nvSpPr>
            <p:cNvPr id="71" name="正方形/長方形 70"/>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nvGrpSpPr>
          <p:cNvPr id="73" name="グループ化 72"/>
          <p:cNvGrpSpPr/>
          <p:nvPr/>
        </p:nvGrpSpPr>
        <p:grpSpPr>
          <a:xfrm>
            <a:off x="8448211" y="2040926"/>
            <a:ext cx="1817993" cy="570539"/>
            <a:chOff x="1127063" y="4018161"/>
            <a:chExt cx="1817993" cy="570539"/>
          </a:xfrm>
        </p:grpSpPr>
        <p:sp>
          <p:nvSpPr>
            <p:cNvPr id="74" name="テキスト ボックス 73">
              <a:extLst>
                <a:ext uri="{FF2B5EF4-FFF2-40B4-BE49-F238E27FC236}">
                  <a16:creationId xmlns:a16="http://schemas.microsoft.com/office/drawing/2014/main" xmlns="" id="{8241E6E1-66CD-41BE-9A96-25739DD3DDCB}"/>
                </a:ext>
              </a:extLst>
            </p:cNvPr>
            <p:cNvSpPr txBox="1"/>
            <p:nvPr/>
          </p:nvSpPr>
          <p:spPr>
            <a:xfrm>
              <a:off x="1725233" y="4077058"/>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a:solidFill>
                    <a:srgbClr val="002060"/>
                  </a:solidFill>
                  <a:latin typeface="Meiryo UI" pitchFamily="50" charset="-128"/>
                  <a:ea typeface="Meiryo UI" pitchFamily="50" charset="-128"/>
                  <a:cs typeface="Meiryo UI" pitchFamily="50" charset="-128"/>
                </a:rPr>
                <a:t>Oracle Application Express</a:t>
              </a:r>
            </a:p>
          </p:txBody>
        </p:sp>
        <p:sp>
          <p:nvSpPr>
            <p:cNvPr id="75" name="正方形/長方形 74"/>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pic>
        <p:nvPicPr>
          <p:cNvPr id="76" name="図 75" descr="apex-apps-512.png">
            <a:extLst>
              <a:ext uri="{FF2B5EF4-FFF2-40B4-BE49-F238E27FC236}">
                <a16:creationId xmlns:a16="http://schemas.microsoft.com/office/drawing/2014/main" xmlns="" id="{A680C9C9-707D-4C79-93AD-DCBA6E266205}"/>
              </a:ext>
            </a:extLst>
          </p:cNvPr>
          <p:cNvPicPr>
            <a:picLocks noChangeAspect="1"/>
          </p:cNvPicPr>
          <p:nvPr/>
        </p:nvPicPr>
        <p:blipFill>
          <a:blip r:embed="rId2" cstate="print"/>
          <a:stretch>
            <a:fillRect/>
          </a:stretch>
        </p:blipFill>
        <p:spPr>
          <a:xfrm>
            <a:off x="8511691" y="2106552"/>
            <a:ext cx="413488" cy="413488"/>
          </a:xfrm>
          <a:prstGeom prst="rect">
            <a:avLst/>
          </a:prstGeom>
        </p:spPr>
      </p:pic>
      <p:grpSp>
        <p:nvGrpSpPr>
          <p:cNvPr id="8" name="グループ化 7"/>
          <p:cNvGrpSpPr/>
          <p:nvPr/>
        </p:nvGrpSpPr>
        <p:grpSpPr>
          <a:xfrm>
            <a:off x="4107769" y="3715090"/>
            <a:ext cx="1817993" cy="570539"/>
            <a:chOff x="4107769" y="3499066"/>
            <a:chExt cx="1817993" cy="570539"/>
          </a:xfrm>
        </p:grpSpPr>
        <p:pic>
          <p:nvPicPr>
            <p:cNvPr id="6" name="図 5"/>
            <p:cNvPicPr>
              <a:picLocks noChangeAspect="1"/>
            </p:cNvPicPr>
            <p:nvPr/>
          </p:nvPicPr>
          <p:blipFill>
            <a:blip r:embed="rId3"/>
            <a:stretch>
              <a:fillRect/>
            </a:stretch>
          </p:blipFill>
          <p:spPr>
            <a:xfrm>
              <a:off x="4179739" y="3539340"/>
              <a:ext cx="554840" cy="489989"/>
            </a:xfrm>
            <a:prstGeom prst="rect">
              <a:avLst/>
            </a:prstGeom>
          </p:spPr>
        </p:pic>
        <p:grpSp>
          <p:nvGrpSpPr>
            <p:cNvPr id="7" name="グループ化 6"/>
            <p:cNvGrpSpPr/>
            <p:nvPr/>
          </p:nvGrpSpPr>
          <p:grpSpPr>
            <a:xfrm>
              <a:off x="4107769" y="3499066"/>
              <a:ext cx="1817993" cy="570539"/>
              <a:chOff x="4107769" y="3499066"/>
              <a:chExt cx="1817993" cy="570539"/>
            </a:xfrm>
          </p:grpSpPr>
          <p:sp>
            <p:nvSpPr>
              <p:cNvPr id="78" name="テキスト ボックス 77">
                <a:extLst>
                  <a:ext uri="{FF2B5EF4-FFF2-40B4-BE49-F238E27FC236}">
                    <a16:creationId xmlns:a16="http://schemas.microsoft.com/office/drawing/2014/main" xmlns="" id="{8241E6E1-66CD-41BE-9A96-25739DD3DDCB}"/>
                  </a:ext>
                </a:extLst>
              </p:cNvPr>
              <p:cNvSpPr txBox="1"/>
              <p:nvPr/>
            </p:nvSpPr>
            <p:spPr>
              <a:xfrm>
                <a:off x="4705939" y="3557963"/>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smtClean="0">
                    <a:solidFill>
                      <a:srgbClr val="002060"/>
                    </a:solidFill>
                    <a:latin typeface="Meiryo UI" pitchFamily="50" charset="-128"/>
                    <a:ea typeface="Meiryo UI" pitchFamily="50" charset="-128"/>
                    <a:cs typeface="Meiryo UI" pitchFamily="50" charset="-128"/>
                  </a:rPr>
                  <a:t>Oracle </a:t>
                </a:r>
                <a:r>
                  <a:rPr lang="en-US" altLang="ja-JP" sz="1050" dirty="0" smtClean="0">
                    <a:solidFill>
                      <a:srgbClr val="002060"/>
                    </a:solidFill>
                    <a:latin typeface="Meiryo UI" pitchFamily="50" charset="-128"/>
                    <a:ea typeface="Meiryo UI" pitchFamily="50" charset="-128"/>
                    <a:cs typeface="Meiryo UI" pitchFamily="50" charset="-128"/>
                  </a:rPr>
                  <a:t>Cloud</a:t>
                </a:r>
              </a:p>
              <a:p>
                <a:pPr algn="ctr">
                  <a:lnSpc>
                    <a:spcPct val="90000"/>
                  </a:lnSpc>
                </a:pPr>
                <a:r>
                  <a:rPr lang="en-US" altLang="ja-JP" sz="1050" dirty="0">
                    <a:solidFill>
                      <a:srgbClr val="002060"/>
                    </a:solidFill>
                    <a:latin typeface="Meiryo UI" pitchFamily="50" charset="-128"/>
                    <a:ea typeface="Meiryo UI" pitchFamily="50" charset="-128"/>
                    <a:cs typeface="Meiryo UI" pitchFamily="50" charset="-128"/>
                  </a:rPr>
                  <a:t>Infrastructure</a:t>
                </a:r>
                <a:endParaRPr lang="en-US" altLang="ja-JP" sz="1050" dirty="0" smtClean="0">
                  <a:solidFill>
                    <a:srgbClr val="002060"/>
                  </a:solidFill>
                  <a:latin typeface="Meiryo UI" pitchFamily="50" charset="-128"/>
                  <a:ea typeface="Meiryo UI" pitchFamily="50" charset="-128"/>
                  <a:cs typeface="Meiryo UI" pitchFamily="50" charset="-128"/>
                </a:endParaRPr>
              </a:p>
            </p:txBody>
          </p:sp>
          <p:sp>
            <p:nvSpPr>
              <p:cNvPr id="79" name="正方形/長方形 78"/>
              <p:cNvSpPr/>
              <p:nvPr/>
            </p:nvSpPr>
            <p:spPr>
              <a:xfrm>
                <a:off x="4107769" y="3499066"/>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grpSp>
        <p:nvGrpSpPr>
          <p:cNvPr id="94" name="グループ化 93"/>
          <p:cNvGrpSpPr/>
          <p:nvPr/>
        </p:nvGrpSpPr>
        <p:grpSpPr>
          <a:xfrm>
            <a:off x="2040996" y="5226132"/>
            <a:ext cx="1817993" cy="570539"/>
            <a:chOff x="1127063" y="4018161"/>
            <a:chExt cx="1817993" cy="570539"/>
          </a:xfrm>
        </p:grpSpPr>
        <p:sp>
          <p:nvSpPr>
            <p:cNvPr id="95" name="テキスト ボックス 94">
              <a:extLst>
                <a:ext uri="{FF2B5EF4-FFF2-40B4-BE49-F238E27FC236}">
                  <a16:creationId xmlns:a16="http://schemas.microsoft.com/office/drawing/2014/main" xmlns="" id="{8241E6E1-66CD-41BE-9A96-25739DD3DDCB}"/>
                </a:ext>
              </a:extLst>
            </p:cNvPr>
            <p:cNvSpPr txBox="1"/>
            <p:nvPr/>
          </p:nvSpPr>
          <p:spPr>
            <a:xfrm>
              <a:off x="1725233" y="4077058"/>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smtClean="0">
                  <a:solidFill>
                    <a:srgbClr val="002060"/>
                  </a:solidFill>
                  <a:latin typeface="Meiryo UI" pitchFamily="50" charset="-128"/>
                  <a:ea typeface="Meiryo UI" pitchFamily="50" charset="-128"/>
                  <a:cs typeface="Meiryo UI" pitchFamily="50" charset="-128"/>
                </a:rPr>
                <a:t>Oracle </a:t>
              </a:r>
              <a:r>
                <a:rPr lang="en-US" altLang="ja-JP" sz="1050" dirty="0" smtClean="0">
                  <a:solidFill>
                    <a:srgbClr val="002060"/>
                  </a:solidFill>
                  <a:latin typeface="Meiryo UI" pitchFamily="50" charset="-128"/>
                  <a:ea typeface="Meiryo UI" pitchFamily="50" charset="-128"/>
                  <a:cs typeface="Meiryo UI" pitchFamily="50" charset="-128"/>
                </a:rPr>
                <a:t>IDCS</a:t>
              </a:r>
              <a:endParaRPr lang="ja-JP" altLang="en-US" sz="1050" dirty="0">
                <a:solidFill>
                  <a:srgbClr val="002060"/>
                </a:solidFill>
                <a:latin typeface="Meiryo UI" pitchFamily="50" charset="-128"/>
                <a:ea typeface="Meiryo UI" pitchFamily="50" charset="-128"/>
                <a:cs typeface="Meiryo UI" pitchFamily="50" charset="-128"/>
              </a:endParaRPr>
            </a:p>
          </p:txBody>
        </p:sp>
        <p:sp>
          <p:nvSpPr>
            <p:cNvPr id="96" name="正方形/長方形 95"/>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pic>
        <p:nvPicPr>
          <p:cNvPr id="9" name="図 8"/>
          <p:cNvPicPr>
            <a:picLocks noChangeAspect="1"/>
          </p:cNvPicPr>
          <p:nvPr/>
        </p:nvPicPr>
        <p:blipFill>
          <a:blip r:embed="rId4"/>
          <a:stretch>
            <a:fillRect/>
          </a:stretch>
        </p:blipFill>
        <p:spPr>
          <a:xfrm>
            <a:off x="2220138" y="5260593"/>
            <a:ext cx="533120" cy="472385"/>
          </a:xfrm>
          <a:prstGeom prst="rect">
            <a:avLst/>
          </a:prstGeom>
        </p:spPr>
      </p:pic>
      <p:grpSp>
        <p:nvGrpSpPr>
          <p:cNvPr id="100" name="グループ化 99"/>
          <p:cNvGrpSpPr/>
          <p:nvPr/>
        </p:nvGrpSpPr>
        <p:grpSpPr>
          <a:xfrm>
            <a:off x="5357861" y="5177007"/>
            <a:ext cx="1817993" cy="570539"/>
            <a:chOff x="1127063" y="4018161"/>
            <a:chExt cx="1817993" cy="570539"/>
          </a:xfrm>
        </p:grpSpPr>
        <p:sp>
          <p:nvSpPr>
            <p:cNvPr id="101" name="テキスト ボックス 100">
              <a:extLst>
                <a:ext uri="{FF2B5EF4-FFF2-40B4-BE49-F238E27FC236}">
                  <a16:creationId xmlns:a16="http://schemas.microsoft.com/office/drawing/2014/main" xmlns="" id="{8241E6E1-66CD-41BE-9A96-25739DD3DDCB}"/>
                </a:ext>
              </a:extLst>
            </p:cNvPr>
            <p:cNvSpPr txBox="1"/>
            <p:nvPr/>
          </p:nvSpPr>
          <p:spPr>
            <a:xfrm>
              <a:off x="1725233" y="4077058"/>
              <a:ext cx="1175261" cy="477939"/>
            </a:xfrm>
            <a:prstGeom prst="rect">
              <a:avLst/>
            </a:prstGeom>
            <a:noFill/>
          </p:spPr>
          <p:txBody>
            <a:bodyPr wrap="square" lIns="0" tIns="0" rIns="0" bIns="0" rtlCol="0" anchor="ctr" anchorCtr="0">
              <a:noAutofit/>
            </a:bodyPr>
            <a:lstStyle/>
            <a:p>
              <a:pPr algn="ctr">
                <a:lnSpc>
                  <a:spcPct val="90000"/>
                </a:lnSpc>
              </a:pPr>
              <a:r>
                <a:rPr lang="en-US" altLang="ja-JP" sz="1050" dirty="0">
                  <a:solidFill>
                    <a:srgbClr val="002060"/>
                  </a:solidFill>
                  <a:latin typeface="Meiryo UI" pitchFamily="50" charset="-128"/>
                  <a:ea typeface="Meiryo UI" pitchFamily="50" charset="-128"/>
                  <a:cs typeface="Meiryo UI" pitchFamily="50" charset="-128"/>
                </a:rPr>
                <a:t>Oracle </a:t>
              </a:r>
            </a:p>
            <a:p>
              <a:pPr algn="ctr">
                <a:lnSpc>
                  <a:spcPct val="90000"/>
                </a:lnSpc>
              </a:pPr>
              <a:r>
                <a:rPr lang="en-US" altLang="ja-JP" sz="1050" dirty="0">
                  <a:solidFill>
                    <a:srgbClr val="002060"/>
                  </a:solidFill>
                  <a:latin typeface="Meiryo UI" pitchFamily="50" charset="-128"/>
                  <a:ea typeface="Meiryo UI" pitchFamily="50" charset="-128"/>
                  <a:cs typeface="Meiryo UI" pitchFamily="50" charset="-128"/>
                </a:rPr>
                <a:t>Advanced Security</a:t>
              </a:r>
              <a:endParaRPr lang="ja-JP" altLang="en-US" sz="1050" dirty="0">
                <a:solidFill>
                  <a:srgbClr val="002060"/>
                </a:solidFill>
                <a:latin typeface="Meiryo UI" pitchFamily="50" charset="-128"/>
                <a:ea typeface="Meiryo UI" pitchFamily="50" charset="-128"/>
                <a:cs typeface="Meiryo UI" pitchFamily="50" charset="-128"/>
              </a:endParaRPr>
            </a:p>
          </p:txBody>
        </p:sp>
        <p:sp>
          <p:nvSpPr>
            <p:cNvPr id="102" name="正方形/長方形 101"/>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nvGrpSpPr>
          <p:cNvPr id="104" name="グループ化 103"/>
          <p:cNvGrpSpPr/>
          <p:nvPr/>
        </p:nvGrpSpPr>
        <p:grpSpPr>
          <a:xfrm>
            <a:off x="4243248" y="2019376"/>
            <a:ext cx="1817993" cy="570539"/>
            <a:chOff x="1127063" y="4018161"/>
            <a:chExt cx="1817993" cy="570539"/>
          </a:xfrm>
        </p:grpSpPr>
        <p:sp>
          <p:nvSpPr>
            <p:cNvPr id="105" name="テキスト ボックス 104">
              <a:extLst>
                <a:ext uri="{FF2B5EF4-FFF2-40B4-BE49-F238E27FC236}">
                  <a16:creationId xmlns:a16="http://schemas.microsoft.com/office/drawing/2014/main" xmlns="" id="{8241E6E1-66CD-41BE-9A96-25739DD3DDCB}"/>
                </a:ext>
              </a:extLst>
            </p:cNvPr>
            <p:cNvSpPr txBox="1"/>
            <p:nvPr/>
          </p:nvSpPr>
          <p:spPr>
            <a:xfrm>
              <a:off x="1725233" y="4077058"/>
              <a:ext cx="1175261" cy="477939"/>
            </a:xfrm>
            <a:prstGeom prst="rect">
              <a:avLst/>
            </a:prstGeom>
            <a:noFill/>
          </p:spPr>
          <p:txBody>
            <a:bodyPr wrap="square" lIns="0" tIns="0" rIns="0" bIns="0" rtlCol="0" anchor="ctr" anchorCtr="0">
              <a:noAutofit/>
            </a:bodyPr>
            <a:lstStyle/>
            <a:p>
              <a:r>
                <a:rPr lang="en-US" altLang="ja-JP" sz="1050" dirty="0"/>
                <a:t>Oracle Application Container Cloud</a:t>
              </a:r>
              <a:endParaRPr lang="ja-JP" altLang="en-US" sz="1050" dirty="0"/>
            </a:p>
          </p:txBody>
        </p:sp>
        <p:sp>
          <p:nvSpPr>
            <p:cNvPr id="106" name="正方形/長方形 105"/>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pic>
        <p:nvPicPr>
          <p:cNvPr id="107" name="Picture 9">
            <a:extLst>
              <a:ext uri="{FF2B5EF4-FFF2-40B4-BE49-F238E27FC236}">
                <a16:creationId xmlns:a16="http://schemas.microsoft.com/office/drawing/2014/main" xmlns="" id="{3B1B93A6-C492-495D-98AF-EFF60212D0ED}"/>
              </a:ext>
            </a:extLst>
          </p:cNvPr>
          <p:cNvPicPr>
            <a:picLocks noChangeAspect="1"/>
          </p:cNvPicPr>
          <p:nvPr/>
        </p:nvPicPr>
        <p:blipFill>
          <a:blip r:embed="rId5"/>
          <a:stretch>
            <a:fillRect/>
          </a:stretch>
        </p:blipFill>
        <p:spPr>
          <a:xfrm>
            <a:off x="4356179" y="2116883"/>
            <a:ext cx="436262" cy="457200"/>
          </a:xfrm>
          <a:prstGeom prst="rect">
            <a:avLst/>
          </a:prstGeom>
        </p:spPr>
      </p:pic>
      <p:grpSp>
        <p:nvGrpSpPr>
          <p:cNvPr id="108" name="グループ化 107"/>
          <p:cNvGrpSpPr/>
          <p:nvPr/>
        </p:nvGrpSpPr>
        <p:grpSpPr>
          <a:xfrm>
            <a:off x="7979826" y="5215922"/>
            <a:ext cx="1817993" cy="570539"/>
            <a:chOff x="1127063" y="4018161"/>
            <a:chExt cx="1817993" cy="570539"/>
          </a:xfrm>
        </p:grpSpPr>
        <p:sp>
          <p:nvSpPr>
            <p:cNvPr id="109" name="テキスト ボックス 108">
              <a:extLst>
                <a:ext uri="{FF2B5EF4-FFF2-40B4-BE49-F238E27FC236}">
                  <a16:creationId xmlns:a16="http://schemas.microsoft.com/office/drawing/2014/main" xmlns="" id="{8241E6E1-66CD-41BE-9A96-25739DD3DDCB}"/>
                </a:ext>
              </a:extLst>
            </p:cNvPr>
            <p:cNvSpPr txBox="1"/>
            <p:nvPr/>
          </p:nvSpPr>
          <p:spPr>
            <a:xfrm>
              <a:off x="1725233" y="4077058"/>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smtClean="0">
                  <a:solidFill>
                    <a:srgbClr val="002060"/>
                  </a:solidFill>
                  <a:latin typeface="Meiryo UI" pitchFamily="50" charset="-128"/>
                  <a:ea typeface="Meiryo UI" pitchFamily="50" charset="-128"/>
                  <a:cs typeface="Meiryo UI" pitchFamily="50" charset="-128"/>
                </a:rPr>
                <a:t>Oracle </a:t>
              </a:r>
              <a:r>
                <a:rPr lang="fr-FR" altLang="ja-JP" sz="1050" dirty="0">
                  <a:solidFill>
                    <a:srgbClr val="002060"/>
                  </a:solidFill>
                  <a:latin typeface="Meiryo UI" pitchFamily="50" charset="-128"/>
                  <a:ea typeface="Meiryo UI" pitchFamily="50" charset="-128"/>
                  <a:cs typeface="Meiryo UI" pitchFamily="50" charset="-128"/>
                </a:rPr>
                <a:t>Database Cloud Service</a:t>
              </a:r>
            </a:p>
          </p:txBody>
        </p:sp>
        <p:sp>
          <p:nvSpPr>
            <p:cNvPr id="110" name="正方形/長方形 109"/>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nvGrpSpPr>
          <p:cNvPr id="112" name="グループ化 111"/>
          <p:cNvGrpSpPr/>
          <p:nvPr/>
        </p:nvGrpSpPr>
        <p:grpSpPr>
          <a:xfrm>
            <a:off x="4892505" y="6850542"/>
            <a:ext cx="1817993" cy="570539"/>
            <a:chOff x="4107769" y="3499066"/>
            <a:chExt cx="1817993" cy="570539"/>
          </a:xfrm>
        </p:grpSpPr>
        <p:pic>
          <p:nvPicPr>
            <p:cNvPr id="113" name="図 112"/>
            <p:cNvPicPr>
              <a:picLocks noChangeAspect="1"/>
            </p:cNvPicPr>
            <p:nvPr/>
          </p:nvPicPr>
          <p:blipFill>
            <a:blip r:embed="rId3"/>
            <a:stretch>
              <a:fillRect/>
            </a:stretch>
          </p:blipFill>
          <p:spPr>
            <a:xfrm>
              <a:off x="4179739" y="3539340"/>
              <a:ext cx="554840" cy="489989"/>
            </a:xfrm>
            <a:prstGeom prst="rect">
              <a:avLst/>
            </a:prstGeom>
          </p:spPr>
        </p:pic>
        <p:grpSp>
          <p:nvGrpSpPr>
            <p:cNvPr id="114" name="グループ化 113"/>
            <p:cNvGrpSpPr/>
            <p:nvPr/>
          </p:nvGrpSpPr>
          <p:grpSpPr>
            <a:xfrm>
              <a:off x="4107769" y="3499066"/>
              <a:ext cx="1817993" cy="570539"/>
              <a:chOff x="4107769" y="3499066"/>
              <a:chExt cx="1817993" cy="570539"/>
            </a:xfrm>
          </p:grpSpPr>
          <p:sp>
            <p:nvSpPr>
              <p:cNvPr id="115" name="テキスト ボックス 114">
                <a:extLst>
                  <a:ext uri="{FF2B5EF4-FFF2-40B4-BE49-F238E27FC236}">
                    <a16:creationId xmlns:a16="http://schemas.microsoft.com/office/drawing/2014/main" xmlns="" id="{8241E6E1-66CD-41BE-9A96-25739DD3DDCB}"/>
                  </a:ext>
                </a:extLst>
              </p:cNvPr>
              <p:cNvSpPr txBox="1"/>
              <p:nvPr/>
            </p:nvSpPr>
            <p:spPr>
              <a:xfrm>
                <a:off x="4705939" y="3557963"/>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smtClean="0">
                    <a:solidFill>
                      <a:srgbClr val="002060"/>
                    </a:solidFill>
                    <a:latin typeface="Meiryo UI" pitchFamily="50" charset="-128"/>
                    <a:ea typeface="Meiryo UI" pitchFamily="50" charset="-128"/>
                    <a:cs typeface="Meiryo UI" pitchFamily="50" charset="-128"/>
                  </a:rPr>
                  <a:t>Oracle </a:t>
                </a:r>
                <a:r>
                  <a:rPr lang="en-US" altLang="ja-JP" sz="1050" dirty="0" smtClean="0">
                    <a:solidFill>
                      <a:srgbClr val="002060"/>
                    </a:solidFill>
                    <a:latin typeface="Meiryo UI" pitchFamily="50" charset="-128"/>
                    <a:ea typeface="Meiryo UI" pitchFamily="50" charset="-128"/>
                    <a:cs typeface="Meiryo UI" pitchFamily="50" charset="-128"/>
                  </a:rPr>
                  <a:t>Cloud</a:t>
                </a:r>
              </a:p>
              <a:p>
                <a:pPr algn="ctr">
                  <a:lnSpc>
                    <a:spcPct val="90000"/>
                  </a:lnSpc>
                </a:pPr>
                <a:r>
                  <a:rPr lang="en-US" altLang="ja-JP" sz="1050" dirty="0">
                    <a:solidFill>
                      <a:srgbClr val="002060"/>
                    </a:solidFill>
                    <a:latin typeface="Meiryo UI" pitchFamily="50" charset="-128"/>
                    <a:ea typeface="Meiryo UI" pitchFamily="50" charset="-128"/>
                    <a:cs typeface="Meiryo UI" pitchFamily="50" charset="-128"/>
                  </a:rPr>
                  <a:t>Infrastructure</a:t>
                </a:r>
                <a:endParaRPr lang="en-US" altLang="ja-JP" sz="1050" dirty="0" smtClean="0">
                  <a:solidFill>
                    <a:srgbClr val="002060"/>
                  </a:solidFill>
                  <a:latin typeface="Meiryo UI" pitchFamily="50" charset="-128"/>
                  <a:ea typeface="Meiryo UI" pitchFamily="50" charset="-128"/>
                  <a:cs typeface="Meiryo UI" pitchFamily="50" charset="-128"/>
                </a:endParaRPr>
              </a:p>
            </p:txBody>
          </p:sp>
          <p:sp>
            <p:nvSpPr>
              <p:cNvPr id="116" name="正方形/長方形 115"/>
              <p:cNvSpPr/>
              <p:nvPr/>
            </p:nvSpPr>
            <p:spPr>
              <a:xfrm>
                <a:off x="4107769" y="3499066"/>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grpSp>
        <p:nvGrpSpPr>
          <p:cNvPr id="117" name="グループ化 116"/>
          <p:cNvGrpSpPr/>
          <p:nvPr/>
        </p:nvGrpSpPr>
        <p:grpSpPr>
          <a:xfrm>
            <a:off x="3758133" y="8425095"/>
            <a:ext cx="1817993" cy="570539"/>
            <a:chOff x="4107769" y="3499066"/>
            <a:chExt cx="1817993" cy="570539"/>
          </a:xfrm>
        </p:grpSpPr>
        <p:pic>
          <p:nvPicPr>
            <p:cNvPr id="118" name="図 117"/>
            <p:cNvPicPr>
              <a:picLocks noChangeAspect="1"/>
            </p:cNvPicPr>
            <p:nvPr/>
          </p:nvPicPr>
          <p:blipFill>
            <a:blip r:embed="rId3"/>
            <a:stretch>
              <a:fillRect/>
            </a:stretch>
          </p:blipFill>
          <p:spPr>
            <a:xfrm>
              <a:off x="4179739" y="3539340"/>
              <a:ext cx="554840" cy="489989"/>
            </a:xfrm>
            <a:prstGeom prst="rect">
              <a:avLst/>
            </a:prstGeom>
          </p:spPr>
        </p:pic>
        <p:grpSp>
          <p:nvGrpSpPr>
            <p:cNvPr id="119" name="グループ化 118"/>
            <p:cNvGrpSpPr/>
            <p:nvPr/>
          </p:nvGrpSpPr>
          <p:grpSpPr>
            <a:xfrm>
              <a:off x="4107769" y="3499066"/>
              <a:ext cx="1817993" cy="570539"/>
              <a:chOff x="4107769" y="3499066"/>
              <a:chExt cx="1817993" cy="570539"/>
            </a:xfrm>
          </p:grpSpPr>
          <p:sp>
            <p:nvSpPr>
              <p:cNvPr id="120" name="テキスト ボックス 119">
                <a:extLst>
                  <a:ext uri="{FF2B5EF4-FFF2-40B4-BE49-F238E27FC236}">
                    <a16:creationId xmlns:a16="http://schemas.microsoft.com/office/drawing/2014/main" xmlns="" id="{8241E6E1-66CD-41BE-9A96-25739DD3DDCB}"/>
                  </a:ext>
                </a:extLst>
              </p:cNvPr>
              <p:cNvSpPr txBox="1"/>
              <p:nvPr/>
            </p:nvSpPr>
            <p:spPr>
              <a:xfrm>
                <a:off x="4705939" y="3557963"/>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smtClean="0">
                    <a:solidFill>
                      <a:srgbClr val="002060"/>
                    </a:solidFill>
                    <a:latin typeface="Meiryo UI" pitchFamily="50" charset="-128"/>
                    <a:ea typeface="Meiryo UI" pitchFamily="50" charset="-128"/>
                    <a:cs typeface="Meiryo UI" pitchFamily="50" charset="-128"/>
                  </a:rPr>
                  <a:t>Oracle </a:t>
                </a:r>
                <a:r>
                  <a:rPr lang="en-US" altLang="ja-JP" sz="1050" dirty="0" smtClean="0">
                    <a:solidFill>
                      <a:srgbClr val="002060"/>
                    </a:solidFill>
                    <a:latin typeface="Meiryo UI" pitchFamily="50" charset="-128"/>
                    <a:ea typeface="Meiryo UI" pitchFamily="50" charset="-128"/>
                    <a:cs typeface="Meiryo UI" pitchFamily="50" charset="-128"/>
                  </a:rPr>
                  <a:t>Cloud</a:t>
                </a:r>
              </a:p>
              <a:p>
                <a:pPr algn="ctr">
                  <a:lnSpc>
                    <a:spcPct val="90000"/>
                  </a:lnSpc>
                </a:pPr>
                <a:r>
                  <a:rPr lang="en-US" altLang="ja-JP" sz="1050" dirty="0">
                    <a:solidFill>
                      <a:srgbClr val="002060"/>
                    </a:solidFill>
                    <a:latin typeface="Meiryo UI" pitchFamily="50" charset="-128"/>
                    <a:ea typeface="Meiryo UI" pitchFamily="50" charset="-128"/>
                    <a:cs typeface="Meiryo UI" pitchFamily="50" charset="-128"/>
                  </a:rPr>
                  <a:t>Infrastructure</a:t>
                </a:r>
                <a:endParaRPr lang="en-US" altLang="ja-JP" sz="1050" dirty="0" smtClean="0">
                  <a:solidFill>
                    <a:srgbClr val="002060"/>
                  </a:solidFill>
                  <a:latin typeface="Meiryo UI" pitchFamily="50" charset="-128"/>
                  <a:ea typeface="Meiryo UI" pitchFamily="50" charset="-128"/>
                  <a:cs typeface="Meiryo UI" pitchFamily="50" charset="-128"/>
                </a:endParaRPr>
              </a:p>
            </p:txBody>
          </p:sp>
          <p:sp>
            <p:nvSpPr>
              <p:cNvPr id="121" name="正方形/長方形 120"/>
              <p:cNvSpPr/>
              <p:nvPr/>
            </p:nvSpPr>
            <p:spPr>
              <a:xfrm>
                <a:off x="4107769" y="3499066"/>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sp>
        <p:nvSpPr>
          <p:cNvPr id="122" name="テキスト ボックス 121"/>
          <p:cNvSpPr txBox="1"/>
          <p:nvPr/>
        </p:nvSpPr>
        <p:spPr>
          <a:xfrm>
            <a:off x="152823" y="774480"/>
            <a:ext cx="4049401" cy="307777"/>
          </a:xfrm>
          <a:prstGeom prst="homePlate">
            <a:avLst/>
          </a:prstGeom>
          <a:solidFill>
            <a:schemeClr val="accent5">
              <a:lumMod val="40000"/>
              <a:lumOff val="60000"/>
            </a:schemeClr>
          </a:solidFill>
        </p:spPr>
        <p:txBody>
          <a:bodyPr wrap="none" rtlCol="0">
            <a:spAutoFit/>
          </a:bodyPr>
          <a:lstStyle/>
          <a:p>
            <a:r>
              <a:rPr kumimoji="1" lang="ja-JP" altLang="en-US" sz="1400" dirty="0" smtClean="0">
                <a:latin typeface="HGPｺﾞｼｯｸE" panose="020B0900000000000000" pitchFamily="50" charset="-128"/>
                <a:ea typeface="HGPｺﾞｼｯｸE" panose="020B0900000000000000" pitchFamily="50" charset="-128"/>
              </a:rPr>
              <a:t>プラットフォーム基盤環境</a:t>
            </a:r>
            <a:r>
              <a:rPr lang="ja-JP" altLang="en-US" sz="1400" dirty="0">
                <a:latin typeface="HGPｺﾞｼｯｸE" panose="020B0900000000000000" pitchFamily="50" charset="-128"/>
                <a:ea typeface="HGPｺﾞｼｯｸE" panose="020B0900000000000000" pitchFamily="50" charset="-128"/>
              </a:rPr>
              <a:t>（</a:t>
            </a:r>
            <a:r>
              <a:rPr lang="en-US" altLang="ja-JP" sz="1400" dirty="0">
                <a:latin typeface="HGPｺﾞｼｯｸE" panose="020B0900000000000000" pitchFamily="50" charset="-128"/>
                <a:ea typeface="HGPｺﾞｼｯｸE" panose="020B0900000000000000" pitchFamily="50" charset="-128"/>
              </a:rPr>
              <a:t>Oracle</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Cloud</a:t>
            </a:r>
            <a:r>
              <a:rPr lang="ja-JP" altLang="en-US" sz="1400" dirty="0">
                <a:latin typeface="HGPｺﾞｼｯｸE" panose="020B0900000000000000" pitchFamily="50" charset="-128"/>
                <a:ea typeface="HGPｺﾞｼｯｸE" panose="020B0900000000000000" pitchFamily="50" charset="-128"/>
              </a:rPr>
              <a:t>機能配置</a:t>
            </a:r>
            <a:r>
              <a:rPr lang="ja-JP" altLang="en-US" sz="1400" dirty="0" smtClean="0">
                <a:latin typeface="HGPｺﾞｼｯｸE" panose="020B0900000000000000" pitchFamily="50" charset="-128"/>
                <a:ea typeface="HGPｺﾞｼｯｸE" panose="020B0900000000000000" pitchFamily="50" charset="-128"/>
              </a:rPr>
              <a:t>）</a:t>
            </a:r>
            <a:endParaRPr lang="ja-JP" altLang="en-US" sz="1400" dirty="0">
              <a:latin typeface="HGPｺﾞｼｯｸE" panose="020B0900000000000000" pitchFamily="50" charset="-128"/>
              <a:ea typeface="HGPｺﾞｼｯｸE" panose="020B0900000000000000" pitchFamily="50" charset="-128"/>
            </a:endParaRPr>
          </a:p>
        </p:txBody>
      </p:sp>
      <p:pic>
        <p:nvPicPr>
          <p:cNvPr id="93" name="図 92">
            <a:extLst>
              <a:ext uri="{FF2B5EF4-FFF2-40B4-BE49-F238E27FC236}">
                <a16:creationId xmlns="" xmlns:xdr="http://schemas.openxmlformats.org/drawingml/2006/spreadsheetDrawing" xmlns:a16="http://schemas.microsoft.com/office/drawing/2014/main" xmlns:lc="http://schemas.openxmlformats.org/drawingml/2006/lockedCanvas" id="{6FE55113-7063-44C0-8778-37C2159B37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6017" y="2078273"/>
            <a:ext cx="552425" cy="441767"/>
          </a:xfrm>
          <a:prstGeom prst="rect">
            <a:avLst/>
          </a:prstGeom>
        </p:spPr>
      </p:pic>
      <p:pic>
        <p:nvPicPr>
          <p:cNvPr id="97" name="図 96">
            <a:extLst>
              <a:ext uri="{FF2B5EF4-FFF2-40B4-BE49-F238E27FC236}">
                <a16:creationId xmlns="" xmlns:xdr="http://schemas.openxmlformats.org/drawingml/2006/spreadsheetDrawing" xmlns:a16="http://schemas.microsoft.com/office/drawing/2014/main" xmlns:lc="http://schemas.openxmlformats.org/drawingml/2006/lockedCanvas" id="{323DBD60-1090-45A4-BF61-318D89E071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6520" y="2127419"/>
            <a:ext cx="543355" cy="420001"/>
          </a:xfrm>
          <a:prstGeom prst="rect">
            <a:avLst/>
          </a:prstGeom>
        </p:spPr>
      </p:pic>
      <p:pic>
        <p:nvPicPr>
          <p:cNvPr id="98" name="図 97">
            <a:extLst>
              <a:ext uri="{FF2B5EF4-FFF2-40B4-BE49-F238E27FC236}">
                <a16:creationId xmlns="" xmlns:xdr="http://schemas.openxmlformats.org/drawingml/2006/spreadsheetDrawing" xmlns:a16="http://schemas.microsoft.com/office/drawing/2014/main" xmlns:lc="http://schemas.openxmlformats.org/drawingml/2006/lockedCanvas" id="{F5F6697A-6EF1-4B10-8574-63E31F0081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5054" y="3765739"/>
            <a:ext cx="571810" cy="457268"/>
          </a:xfrm>
          <a:prstGeom prst="rect">
            <a:avLst/>
          </a:prstGeom>
        </p:spPr>
      </p:pic>
      <p:pic>
        <p:nvPicPr>
          <p:cNvPr id="99" name="図 98" descr="database_46@2x">
            <a:extLst>
              <a:ext uri="{FF2B5EF4-FFF2-40B4-BE49-F238E27FC236}">
                <a16:creationId xmlns="" xmlns:xdr="http://schemas.openxmlformats.org/drawingml/2006/spreadsheetDrawing" xmlns:a16="http://schemas.microsoft.com/office/drawing/2014/main" xmlns:lc="http://schemas.openxmlformats.org/drawingml/2006/lockedCanvas" id="{2CEA3E95-AE7A-4E23-A67B-56BB1155D5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80722" y="5311091"/>
            <a:ext cx="633176" cy="409586"/>
          </a:xfrm>
          <a:prstGeom prst="rect">
            <a:avLst/>
          </a:prstGeom>
          <a:noFill/>
          <a:extLst>
            <a:ext uri="{909E8E84-426E-40DD-AFC4-6F175D3DCCD1}">
              <a14:hiddenFill xmlns:a14="http://schemas.microsoft.com/office/drawing/2010/main">
                <a:solidFill>
                  <a:srgbClr val="FFFFFF"/>
                </a:solidFill>
              </a14:hiddenFill>
            </a:ext>
          </a:extLst>
        </p:spPr>
      </p:pic>
      <p:pic>
        <p:nvPicPr>
          <p:cNvPr id="123" name="図 122" descr="database_46@2x">
            <a:extLst>
              <a:ext uri="{FF2B5EF4-FFF2-40B4-BE49-F238E27FC236}">
                <a16:creationId xmlns="" xmlns:xdr="http://schemas.openxmlformats.org/drawingml/2006/spreadsheetDrawing" xmlns:a16="http://schemas.microsoft.com/office/drawing/2014/main" xmlns:lc="http://schemas.openxmlformats.org/drawingml/2006/lockedCanvas" id="{2CEA3E95-AE7A-4E23-A67B-56BB1155D5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21329" y="5311091"/>
            <a:ext cx="633176" cy="40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81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正方形/長方形 254">
            <a:extLst>
              <a:ext uri="{FF2B5EF4-FFF2-40B4-BE49-F238E27FC236}">
                <a16:creationId xmlns:a16="http://schemas.microsoft.com/office/drawing/2014/main" xmlns="" id="{1D9562CB-268C-41A0-835E-B0B12BDEFDB9}"/>
              </a:ext>
            </a:extLst>
          </p:cNvPr>
          <p:cNvSpPr/>
          <p:nvPr/>
        </p:nvSpPr>
        <p:spPr>
          <a:xfrm>
            <a:off x="424292" y="1577091"/>
            <a:ext cx="1767025" cy="5204511"/>
          </a:xfrm>
          <a:prstGeom prst="rect">
            <a:avLst/>
          </a:prstGeom>
          <a:solidFill>
            <a:srgbClr val="0432FF">
              <a:alpha val="25000"/>
            </a:srgb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サービス層・データストア</a:t>
            </a:r>
            <a:endParaRPr lang="en-US" altLang="ja-JP" sz="1100" dirty="0">
              <a:solidFill>
                <a:schemeClr val="tx1"/>
              </a:solidFill>
              <a:latin typeface="HGPSoeiKakugothicUB" charset="-128"/>
              <a:ea typeface="HGPSoeiKakugothicUB" charset="-128"/>
              <a:cs typeface="HGPSoeiKakugothicUB" charset="-128"/>
            </a:endParaRPr>
          </a:p>
        </p:txBody>
      </p:sp>
      <p:sp>
        <p:nvSpPr>
          <p:cNvPr id="2" name="スライド番号プレースホルダー 1"/>
          <p:cNvSpPr>
            <a:spLocks noGrp="1"/>
          </p:cNvSpPr>
          <p:nvPr>
            <p:ph type="sldNum" sz="quarter" idx="12"/>
          </p:nvPr>
        </p:nvSpPr>
        <p:spPr/>
        <p:txBody>
          <a:bodyPr/>
          <a:lstStyle/>
          <a:p>
            <a:fld id="{BCDE9867-5810-42B7-B54B-B4C1EE7978C2}" type="slidenum">
              <a:rPr kumimoji="1" lang="ja-JP" altLang="en-US" smtClean="0"/>
              <a:pPr/>
              <a:t>8</a:t>
            </a:fld>
            <a:endParaRPr kumimoji="1" lang="ja-JP" altLang="en-US" dirty="0"/>
          </a:p>
        </p:txBody>
      </p:sp>
      <p:sp>
        <p:nvSpPr>
          <p:cNvPr id="3" name="タイトル 2"/>
          <p:cNvSpPr>
            <a:spLocks noGrp="1"/>
          </p:cNvSpPr>
          <p:nvPr>
            <p:ph type="title"/>
          </p:nvPr>
        </p:nvSpPr>
        <p:spPr/>
        <p:txBody>
          <a:bodyPr/>
          <a:lstStyle/>
          <a:p>
            <a:r>
              <a:rPr lang="en-US" altLang="ja-JP" sz="2800" dirty="0"/>
              <a:t>SPF</a:t>
            </a:r>
            <a:r>
              <a:rPr lang="ja-JP" altLang="en-US" sz="2800" dirty="0"/>
              <a:t>アーキテクチャー見直し後（プラットフォーム層、データ層）</a:t>
            </a:r>
            <a:endParaRPr kumimoji="1" lang="ja-JP" altLang="en-US" sz="2800" dirty="0"/>
          </a:p>
        </p:txBody>
      </p:sp>
      <p:sp>
        <p:nvSpPr>
          <p:cNvPr id="4" name="フッター プレースホルダー 3"/>
          <p:cNvSpPr>
            <a:spLocks noGrp="1"/>
          </p:cNvSpPr>
          <p:nvPr>
            <p:ph type="ftr" sz="quarter" idx="3"/>
          </p:nvPr>
        </p:nvSpPr>
        <p:spPr/>
        <p:txBody>
          <a:bodyPr/>
          <a:lstStyle/>
          <a:p>
            <a:r>
              <a:rPr lang="en-US" altLang="ja-JP" smtClean="0"/>
              <a:t>SIP</a:t>
            </a:r>
            <a:r>
              <a:rPr lang="ja-JP" altLang="en-US" smtClean="0"/>
              <a:t>「レジリエントな防災・減災機能の強化」課題④　</a:t>
            </a:r>
            <a:r>
              <a:rPr lang="en-US" altLang="ja-JP" smtClean="0"/>
              <a:t>2014,2015,2016,2017,2018</a:t>
            </a:r>
            <a:endParaRPr lang="ja-JP" altLang="en-US" dirty="0"/>
          </a:p>
        </p:txBody>
      </p:sp>
      <p:sp>
        <p:nvSpPr>
          <p:cNvPr id="5" name="直方体 4">
            <a:extLst>
              <a:ext uri="{FF2B5EF4-FFF2-40B4-BE49-F238E27FC236}">
                <a16:creationId xmlns:xdr="http://schemas.openxmlformats.org/drawingml/2006/spreadsheetDrawing" xmlns="" xmlns:a16="http://schemas.microsoft.com/office/drawing/2014/main" xmlns:lc="http://schemas.openxmlformats.org/drawingml/2006/lockedCanvas" id="{4636D0CE-9A78-4468-8499-3D4E83DCFF56}"/>
              </a:ext>
            </a:extLst>
          </p:cNvPr>
          <p:cNvSpPr/>
          <p:nvPr/>
        </p:nvSpPr>
        <p:spPr>
          <a:xfrm>
            <a:off x="2489446" y="1048911"/>
            <a:ext cx="9389319" cy="7424097"/>
          </a:xfrm>
          <a:prstGeom prst="cube">
            <a:avLst>
              <a:gd name="adj" fmla="val 2712"/>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b" anchorCtr="0"/>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100" dirty="0" smtClean="0"/>
              <a:t>　　　　　</a:t>
            </a:r>
            <a:endParaRPr kumimoji="1" lang="en-US" altLang="ja-JP" sz="1100" dirty="0" smtClean="0"/>
          </a:p>
        </p:txBody>
      </p:sp>
      <p:sp>
        <p:nvSpPr>
          <p:cNvPr id="16" name="正方形/長方形 15">
            <a:extLst>
              <a:ext uri="{FF2B5EF4-FFF2-40B4-BE49-F238E27FC236}">
                <a16:creationId xmlns:a16="http://schemas.microsoft.com/office/drawing/2014/main" xmlns="" id="{1D9562CB-268C-41A0-835E-B0B12BDEFDB9}"/>
              </a:ext>
            </a:extLst>
          </p:cNvPr>
          <p:cNvSpPr/>
          <p:nvPr/>
        </p:nvSpPr>
        <p:spPr>
          <a:xfrm>
            <a:off x="2787696" y="2424335"/>
            <a:ext cx="2172800" cy="4357267"/>
          </a:xfrm>
          <a:prstGeom prst="rect">
            <a:avLst/>
          </a:prstGeom>
          <a:solidFill>
            <a:srgbClr val="FF9300">
              <a:alpha val="25000"/>
            </a:srgb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データインポート・提供環境</a:t>
            </a:r>
            <a:endParaRPr lang="en-US" altLang="ja-JP" sz="1100" dirty="0">
              <a:solidFill>
                <a:schemeClr val="tx1"/>
              </a:solidFill>
              <a:latin typeface="HGPSoeiKakugothicUB" charset="-128"/>
              <a:ea typeface="HGPSoeiKakugothicUB" charset="-128"/>
              <a:cs typeface="HGPSoeiKakugothicUB" charset="-128"/>
            </a:endParaRPr>
          </a:p>
        </p:txBody>
      </p:sp>
      <p:grpSp>
        <p:nvGrpSpPr>
          <p:cNvPr id="24" name="グループ化 23"/>
          <p:cNvGrpSpPr/>
          <p:nvPr/>
        </p:nvGrpSpPr>
        <p:grpSpPr>
          <a:xfrm>
            <a:off x="2983221" y="3432448"/>
            <a:ext cx="1817993" cy="570539"/>
            <a:chOff x="1127063" y="4018161"/>
            <a:chExt cx="1817993" cy="570539"/>
          </a:xfrm>
        </p:grpSpPr>
        <p:sp>
          <p:nvSpPr>
            <p:cNvPr id="21" name="テキスト ボックス 20">
              <a:extLst>
                <a:ext uri="{FF2B5EF4-FFF2-40B4-BE49-F238E27FC236}">
                  <a16:creationId xmlns:a16="http://schemas.microsoft.com/office/drawing/2014/main" xmlns="" id="{8241E6E1-66CD-41BE-9A96-25739DD3DDCB}"/>
                </a:ext>
              </a:extLst>
            </p:cNvPr>
            <p:cNvSpPr txBox="1"/>
            <p:nvPr/>
          </p:nvSpPr>
          <p:spPr>
            <a:xfrm>
              <a:off x="1834324" y="4110761"/>
              <a:ext cx="959745" cy="477939"/>
            </a:xfrm>
            <a:prstGeom prst="rect">
              <a:avLst/>
            </a:prstGeom>
            <a:noFill/>
          </p:spPr>
          <p:txBody>
            <a:bodyPr wrap="square" lIns="0" tIns="0" rIns="0" bIns="0" rtlCol="0">
              <a:noAutofit/>
            </a:bodyPr>
            <a:lstStyle/>
            <a:p>
              <a:pPr>
                <a:lnSpc>
                  <a:spcPct val="90000"/>
                </a:lnSpc>
              </a:pPr>
              <a:r>
                <a:rPr lang="fr-FR" altLang="ja-JP" sz="1050" dirty="0">
                  <a:solidFill>
                    <a:srgbClr val="002060"/>
                  </a:solidFill>
                  <a:latin typeface="Meiryo UI" pitchFamily="50" charset="-128"/>
                  <a:ea typeface="Meiryo UI" pitchFamily="50" charset="-128"/>
                  <a:cs typeface="Meiryo UI" pitchFamily="50" charset="-128"/>
                </a:rPr>
                <a:t>Oracle Event Hub Cloud Service</a:t>
              </a:r>
              <a:endParaRPr lang="ja-JP" altLang="en-US" sz="1050" dirty="0">
                <a:solidFill>
                  <a:srgbClr val="002060"/>
                </a:solidFill>
                <a:latin typeface="Meiryo UI" pitchFamily="50" charset="-128"/>
                <a:ea typeface="Meiryo UI" pitchFamily="50" charset="-128"/>
                <a:cs typeface="Meiryo UI" pitchFamily="50" charset="-128"/>
              </a:endParaRPr>
            </a:p>
          </p:txBody>
        </p:sp>
        <p:pic>
          <p:nvPicPr>
            <p:cNvPr id="22" name="Picture 4" descr="EventHubTopic 46@2x">
              <a:extLst>
                <a:ext uri="{FF2B5EF4-FFF2-40B4-BE49-F238E27FC236}">
                  <a16:creationId xmlns:a16="http://schemas.microsoft.com/office/drawing/2014/main" xmlns="" id="{CE5B87A7-A2CA-470C-A4C4-F8194ADCF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072" y="4066142"/>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nvGrpSpPr>
          <p:cNvPr id="28" name="グループ化 27"/>
          <p:cNvGrpSpPr/>
          <p:nvPr/>
        </p:nvGrpSpPr>
        <p:grpSpPr>
          <a:xfrm>
            <a:off x="2983221" y="4108307"/>
            <a:ext cx="1817993" cy="570539"/>
            <a:chOff x="1127063" y="4018161"/>
            <a:chExt cx="1817993" cy="570539"/>
          </a:xfrm>
        </p:grpSpPr>
        <p:sp>
          <p:nvSpPr>
            <p:cNvPr id="29" name="テキスト ボックス 28">
              <a:extLst>
                <a:ext uri="{FF2B5EF4-FFF2-40B4-BE49-F238E27FC236}">
                  <a16:creationId xmlns:a16="http://schemas.microsoft.com/office/drawing/2014/main" xmlns="" id="{8241E6E1-66CD-41BE-9A96-25739DD3DDCB}"/>
                </a:ext>
              </a:extLst>
            </p:cNvPr>
            <p:cNvSpPr txBox="1"/>
            <p:nvPr/>
          </p:nvSpPr>
          <p:spPr>
            <a:xfrm>
              <a:off x="1834324" y="4077058"/>
              <a:ext cx="959745" cy="477939"/>
            </a:xfrm>
            <a:prstGeom prst="rect">
              <a:avLst/>
            </a:prstGeom>
            <a:noFill/>
          </p:spPr>
          <p:txBody>
            <a:bodyPr wrap="square" lIns="0" tIns="0" rIns="0" bIns="0" rtlCol="0" anchor="ctr" anchorCtr="0">
              <a:noAutofit/>
            </a:bodyPr>
            <a:lstStyle/>
            <a:p>
              <a:pPr>
                <a:lnSpc>
                  <a:spcPct val="90000"/>
                </a:lnSpc>
              </a:pPr>
              <a:r>
                <a:rPr lang="en-US" altLang="ja-JP" sz="1050" dirty="0"/>
                <a:t>Oracle Integration </a:t>
              </a:r>
              <a:r>
                <a:rPr lang="en-US" altLang="ja-JP" sz="1050" dirty="0" smtClean="0"/>
                <a:t>Cloud</a:t>
              </a:r>
            </a:p>
            <a:p>
              <a:pPr>
                <a:lnSpc>
                  <a:spcPct val="90000"/>
                </a:lnSpc>
              </a:pPr>
              <a:r>
                <a:rPr lang="en-US" altLang="ja-JP" sz="1050" dirty="0">
                  <a:solidFill>
                    <a:srgbClr val="002060"/>
                  </a:solidFill>
                  <a:latin typeface="Meiryo UI" pitchFamily="50" charset="-128"/>
                  <a:ea typeface="Meiryo UI" pitchFamily="50" charset="-128"/>
                  <a:cs typeface="Meiryo UI" pitchFamily="50" charset="-128"/>
                </a:rPr>
                <a:t>service</a:t>
              </a:r>
              <a:endParaRPr lang="ja-JP" altLang="en-US" sz="1050" dirty="0">
                <a:solidFill>
                  <a:srgbClr val="002060"/>
                </a:solidFill>
                <a:latin typeface="Meiryo UI" pitchFamily="50" charset="-128"/>
                <a:ea typeface="Meiryo UI" pitchFamily="50" charset="-128"/>
                <a:cs typeface="Meiryo UI" pitchFamily="50" charset="-128"/>
              </a:endParaRPr>
            </a:p>
          </p:txBody>
        </p:sp>
        <p:sp>
          <p:nvSpPr>
            <p:cNvPr id="31" name="正方形/長方形 30"/>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nvGrpSpPr>
          <p:cNvPr id="35" name="グループ化 34"/>
          <p:cNvGrpSpPr/>
          <p:nvPr/>
        </p:nvGrpSpPr>
        <p:grpSpPr>
          <a:xfrm>
            <a:off x="2983221" y="4741135"/>
            <a:ext cx="1817993" cy="570539"/>
            <a:chOff x="1127063" y="4018161"/>
            <a:chExt cx="1817993" cy="570539"/>
          </a:xfrm>
        </p:grpSpPr>
        <p:sp>
          <p:nvSpPr>
            <p:cNvPr id="37" name="テキスト ボックス 36">
              <a:extLst>
                <a:ext uri="{FF2B5EF4-FFF2-40B4-BE49-F238E27FC236}">
                  <a16:creationId xmlns:a16="http://schemas.microsoft.com/office/drawing/2014/main" xmlns="" id="{8241E6E1-66CD-41BE-9A96-25739DD3DDCB}"/>
                </a:ext>
              </a:extLst>
            </p:cNvPr>
            <p:cNvSpPr txBox="1"/>
            <p:nvPr/>
          </p:nvSpPr>
          <p:spPr>
            <a:xfrm>
              <a:off x="1834324" y="4077058"/>
              <a:ext cx="959745" cy="477939"/>
            </a:xfrm>
            <a:prstGeom prst="rect">
              <a:avLst/>
            </a:prstGeom>
            <a:noFill/>
          </p:spPr>
          <p:txBody>
            <a:bodyPr wrap="square" lIns="0" tIns="0" rIns="0" bIns="0" rtlCol="0" anchor="ctr" anchorCtr="0">
              <a:noAutofit/>
            </a:bodyPr>
            <a:lstStyle/>
            <a:p>
              <a:pPr>
                <a:lnSpc>
                  <a:spcPct val="90000"/>
                </a:lnSpc>
              </a:pPr>
              <a:r>
                <a:rPr lang="en-US" altLang="ja-JP" sz="1050" dirty="0" smtClean="0">
                  <a:solidFill>
                    <a:srgbClr val="002060"/>
                  </a:solidFill>
                  <a:latin typeface="Meiryo UI" pitchFamily="50" charset="-128"/>
                  <a:ea typeface="Meiryo UI" pitchFamily="50" charset="-128"/>
                  <a:cs typeface="Meiryo UI" pitchFamily="50" charset="-128"/>
                </a:rPr>
                <a:t>Oracle </a:t>
              </a:r>
              <a:r>
                <a:rPr lang="en-US" altLang="ja-JP" sz="1050" dirty="0">
                  <a:solidFill>
                    <a:srgbClr val="002060"/>
                  </a:solidFill>
                  <a:latin typeface="Meiryo UI" pitchFamily="50" charset="-128"/>
                  <a:ea typeface="Meiryo UI" pitchFamily="50" charset="-128"/>
                  <a:cs typeface="Meiryo UI" pitchFamily="50" charset="-128"/>
                </a:rPr>
                <a:t>REST Data Services</a:t>
              </a:r>
            </a:p>
          </p:txBody>
        </p:sp>
        <p:sp>
          <p:nvSpPr>
            <p:cNvPr id="38" name="正方形/長方形 37"/>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pic>
        <p:nvPicPr>
          <p:cNvPr id="39" name="図 38"/>
          <p:cNvPicPr>
            <a:picLocks noChangeAspect="1"/>
          </p:cNvPicPr>
          <p:nvPr/>
        </p:nvPicPr>
        <p:blipFill>
          <a:blip r:embed="rId3"/>
          <a:stretch>
            <a:fillRect/>
          </a:stretch>
        </p:blipFill>
        <p:spPr>
          <a:xfrm>
            <a:off x="3046568" y="4783261"/>
            <a:ext cx="422857" cy="486286"/>
          </a:xfrm>
          <a:prstGeom prst="rect">
            <a:avLst/>
          </a:prstGeom>
        </p:spPr>
      </p:pic>
      <p:sp>
        <p:nvSpPr>
          <p:cNvPr id="64" name="矢印: 右 34">
            <a:extLst>
              <a:ext uri="{FF2B5EF4-FFF2-40B4-BE49-F238E27FC236}">
                <a16:creationId xmlns:a16="http://schemas.microsoft.com/office/drawing/2014/main" xmlns="" id="{3DC0D86F-0718-5841-9C1C-A491E549BD1F}"/>
              </a:ext>
            </a:extLst>
          </p:cNvPr>
          <p:cNvSpPr/>
          <p:nvPr/>
        </p:nvSpPr>
        <p:spPr>
          <a:xfrm>
            <a:off x="1936759" y="3610657"/>
            <a:ext cx="688019" cy="275723"/>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66" name="矢印: 右 34">
            <a:extLst>
              <a:ext uri="{FF2B5EF4-FFF2-40B4-BE49-F238E27FC236}">
                <a16:creationId xmlns:a16="http://schemas.microsoft.com/office/drawing/2014/main" xmlns="" id="{3DC0D86F-0718-5841-9C1C-A491E549BD1F}"/>
              </a:ext>
            </a:extLst>
          </p:cNvPr>
          <p:cNvSpPr/>
          <p:nvPr/>
        </p:nvSpPr>
        <p:spPr>
          <a:xfrm>
            <a:off x="1925010" y="4277126"/>
            <a:ext cx="688019" cy="275723"/>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68" name="矢印: 右 34">
            <a:extLst>
              <a:ext uri="{FF2B5EF4-FFF2-40B4-BE49-F238E27FC236}">
                <a16:creationId xmlns:a16="http://schemas.microsoft.com/office/drawing/2014/main" xmlns="" id="{3DC0D86F-0718-5841-9C1C-A491E549BD1F}"/>
              </a:ext>
            </a:extLst>
          </p:cNvPr>
          <p:cNvSpPr/>
          <p:nvPr/>
        </p:nvSpPr>
        <p:spPr>
          <a:xfrm>
            <a:off x="1936759" y="4922686"/>
            <a:ext cx="688019" cy="275723"/>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70" name="矢印: 右 34">
            <a:extLst>
              <a:ext uri="{FF2B5EF4-FFF2-40B4-BE49-F238E27FC236}">
                <a16:creationId xmlns:a16="http://schemas.microsoft.com/office/drawing/2014/main" xmlns="" id="{3DC0D86F-0718-5841-9C1C-A491E549BD1F}"/>
              </a:ext>
            </a:extLst>
          </p:cNvPr>
          <p:cNvSpPr/>
          <p:nvPr/>
        </p:nvSpPr>
        <p:spPr>
          <a:xfrm>
            <a:off x="1936759" y="2933277"/>
            <a:ext cx="688019" cy="275723"/>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71" name="フローチャート: 複数書類 70"/>
          <p:cNvSpPr/>
          <p:nvPr/>
        </p:nvSpPr>
        <p:spPr>
          <a:xfrm>
            <a:off x="1293790" y="2729794"/>
            <a:ext cx="563504" cy="365520"/>
          </a:xfrm>
          <a:prstGeom prst="flowChartMultidocument">
            <a:avLst/>
          </a:prstGeom>
          <a:solidFill>
            <a:schemeClr val="accent2">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外部ファイル</a:t>
            </a:r>
            <a:endParaRPr kumimoji="1" lang="en-US" altLang="ja-JP" sz="900" dirty="0" smtClean="0">
              <a:solidFill>
                <a:schemeClr val="tx1"/>
              </a:solidFill>
              <a:latin typeface="Meiryo UI" panose="020B0604030504040204" pitchFamily="50" charset="-128"/>
              <a:ea typeface="Meiryo UI" panose="020B0604030504040204" pitchFamily="50" charset="-128"/>
            </a:endParaRPr>
          </a:p>
        </p:txBody>
      </p:sp>
      <p:sp>
        <p:nvSpPr>
          <p:cNvPr id="72" name="フローチャート: 磁気ディスク 71"/>
          <p:cNvSpPr/>
          <p:nvPr/>
        </p:nvSpPr>
        <p:spPr>
          <a:xfrm>
            <a:off x="1273136" y="3095314"/>
            <a:ext cx="563504" cy="361425"/>
          </a:xfrm>
          <a:prstGeom prst="flowChartMagneticDisk">
            <a:avLst/>
          </a:prstGeom>
          <a:solidFill>
            <a:schemeClr val="accent3">
              <a:lumMod val="60000"/>
              <a:lumOff val="4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900" dirty="0" err="1" smtClean="0">
                <a:solidFill>
                  <a:schemeClr val="tx1"/>
                </a:solidFill>
                <a:latin typeface="Meiryo UI" panose="020B0604030504040204" pitchFamily="50" charset="-128"/>
                <a:ea typeface="Meiryo UI" panose="020B0604030504040204" pitchFamily="50" charset="-128"/>
              </a:rPr>
              <a:t>dbms</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73" name="ホームベース 72"/>
          <p:cNvSpPr/>
          <p:nvPr/>
        </p:nvSpPr>
        <p:spPr>
          <a:xfrm>
            <a:off x="1319467" y="3553897"/>
            <a:ext cx="563504" cy="357709"/>
          </a:xfrm>
          <a:prstGeom prst="homePlate">
            <a:avLst/>
          </a:prstGeom>
          <a:solidFill>
            <a:schemeClr val="accent4">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en-US" altLang="ja-JP" sz="900" dirty="0" err="1" smtClean="0">
                <a:solidFill>
                  <a:schemeClr val="tx1"/>
                </a:solidFill>
                <a:latin typeface="Meiryo UI" panose="020B0604030504040204" pitchFamily="50" charset="-128"/>
                <a:ea typeface="Meiryo UI" panose="020B0604030504040204" pitchFamily="50" charset="-128"/>
              </a:rPr>
              <a:t>IoT</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a:solidFill>
                  <a:schemeClr val="tx1"/>
                </a:solidFill>
                <a:latin typeface="Meiryo UI" panose="020B0604030504040204" pitchFamily="50" charset="-128"/>
                <a:ea typeface="Meiryo UI" panose="020B0604030504040204" pitchFamily="50" charset="-128"/>
              </a:rPr>
              <a:t>センサ</a:t>
            </a:r>
            <a:r>
              <a:rPr lang="ja-JP" altLang="en-US" sz="900" dirty="0" smtClean="0">
                <a:solidFill>
                  <a:schemeClr val="tx1"/>
                </a:solidFill>
                <a:latin typeface="Meiryo UI" panose="020B0604030504040204" pitchFamily="50" charset="-128"/>
                <a:ea typeface="Meiryo UI" panose="020B0604030504040204" pitchFamily="50" charset="-128"/>
              </a:rPr>
              <a:t>ー</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74" name="十字形 73"/>
          <p:cNvSpPr/>
          <p:nvPr/>
        </p:nvSpPr>
        <p:spPr>
          <a:xfrm>
            <a:off x="1343998" y="4896033"/>
            <a:ext cx="342900" cy="343633"/>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dirty="0"/>
              <a:t>API</a:t>
            </a:r>
            <a:endParaRPr kumimoji="1" lang="ja-JP" altLang="en-US" sz="1100" dirty="0"/>
          </a:p>
        </p:txBody>
      </p:sp>
      <p:sp>
        <p:nvSpPr>
          <p:cNvPr id="83" name="フローチャート: 記憶データ 82"/>
          <p:cNvSpPr/>
          <p:nvPr/>
        </p:nvSpPr>
        <p:spPr>
          <a:xfrm>
            <a:off x="4421104" y="3919138"/>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サービス連携</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84" name="フローチャート: 記憶データ 83"/>
          <p:cNvSpPr/>
          <p:nvPr/>
        </p:nvSpPr>
        <p:spPr>
          <a:xfrm>
            <a:off x="4421104" y="4575900"/>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RESTDATA</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86" name="テキスト ボックス 85"/>
          <p:cNvSpPr txBox="1"/>
          <p:nvPr/>
        </p:nvSpPr>
        <p:spPr>
          <a:xfrm>
            <a:off x="2730181" y="1052445"/>
            <a:ext cx="1803699" cy="261610"/>
          </a:xfrm>
          <a:prstGeom prst="rect">
            <a:avLst/>
          </a:prstGeom>
          <a:noFill/>
        </p:spPr>
        <p:txBody>
          <a:bodyPr wrap="none" rtlCol="0">
            <a:spAutoFit/>
          </a:bodyPr>
          <a:lstStyle/>
          <a:p>
            <a:r>
              <a:rPr lang="en-US" altLang="ja-JP" sz="1100" dirty="0" smtClean="0">
                <a:latin typeface="HGPSoeiKakugothicUB" charset="-128"/>
                <a:ea typeface="HGPSoeiKakugothicUB" charset="-128"/>
                <a:cs typeface="HGPSoeiKakugothicUB" charset="-128"/>
              </a:rPr>
              <a:t>Oracle</a:t>
            </a:r>
            <a:r>
              <a:rPr lang="ja-JP" altLang="en-US" sz="1100" dirty="0" smtClean="0">
                <a:latin typeface="HGPSoeiKakugothicUB" charset="-128"/>
                <a:ea typeface="HGPSoeiKakugothicUB" charset="-128"/>
                <a:cs typeface="HGPSoeiKakugothicUB" charset="-128"/>
              </a:rPr>
              <a:t> </a:t>
            </a:r>
            <a:r>
              <a:rPr lang="en-US" altLang="ja-JP" sz="1100" dirty="0" smtClean="0">
                <a:latin typeface="HGPSoeiKakugothicUB" charset="-128"/>
                <a:ea typeface="HGPSoeiKakugothicUB" charset="-128"/>
                <a:cs typeface="HGPSoeiKakugothicUB" charset="-128"/>
              </a:rPr>
              <a:t>CLOUD</a:t>
            </a:r>
            <a:r>
              <a:rPr lang="ja-JP" altLang="en-US" sz="1100" dirty="0" smtClean="0">
                <a:latin typeface="HGPSoeiKakugothicUB" charset="-128"/>
                <a:ea typeface="HGPSoeiKakugothicUB" charset="-128"/>
                <a:cs typeface="HGPSoeiKakugothicUB" charset="-128"/>
              </a:rPr>
              <a:t>インフラ環境</a:t>
            </a:r>
            <a:endParaRPr lang="ja-JP" altLang="en-US" sz="1100" dirty="0">
              <a:latin typeface="HGPSoeiKakugothicUB" charset="-128"/>
              <a:ea typeface="HGPSoeiKakugothicUB" charset="-128"/>
              <a:cs typeface="HGPSoeiKakugothicUB" charset="-128"/>
            </a:endParaRPr>
          </a:p>
        </p:txBody>
      </p:sp>
      <p:sp>
        <p:nvSpPr>
          <p:cNvPr id="89" name="正方形/長方形 88">
            <a:extLst>
              <a:ext uri="{FF2B5EF4-FFF2-40B4-BE49-F238E27FC236}">
                <a16:creationId xmlns:a16="http://schemas.microsoft.com/office/drawing/2014/main" xmlns="" id="{1D9562CB-268C-41A0-835E-B0B12BDEFDB9}"/>
              </a:ext>
            </a:extLst>
          </p:cNvPr>
          <p:cNvSpPr/>
          <p:nvPr/>
        </p:nvSpPr>
        <p:spPr>
          <a:xfrm>
            <a:off x="5868974" y="2280320"/>
            <a:ext cx="4433143" cy="2726224"/>
          </a:xfrm>
          <a:prstGeom prst="rect">
            <a:avLst/>
          </a:prstGeom>
          <a:solidFill>
            <a:schemeClr val="accent2">
              <a:lumMod val="60000"/>
              <a:lumOff val="40000"/>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データ統合環境</a:t>
            </a:r>
            <a:endParaRPr lang="en-US" altLang="ja-JP" sz="1100" dirty="0">
              <a:solidFill>
                <a:schemeClr val="tx1"/>
              </a:solidFill>
              <a:latin typeface="HGPSoeiKakugothicUB" charset="-128"/>
              <a:ea typeface="HGPSoeiKakugothicUB" charset="-128"/>
              <a:cs typeface="HGPSoeiKakugothicUB" charset="-128"/>
            </a:endParaRPr>
          </a:p>
        </p:txBody>
      </p:sp>
      <p:grpSp>
        <p:nvGrpSpPr>
          <p:cNvPr id="91" name="グループ化 90"/>
          <p:cNvGrpSpPr/>
          <p:nvPr/>
        </p:nvGrpSpPr>
        <p:grpSpPr>
          <a:xfrm>
            <a:off x="5983692" y="3440618"/>
            <a:ext cx="1817993" cy="648072"/>
            <a:chOff x="2998630" y="1047165"/>
            <a:chExt cx="1817993" cy="648072"/>
          </a:xfrm>
        </p:grpSpPr>
        <p:sp>
          <p:nvSpPr>
            <p:cNvPr id="93" name="テキスト ボックス 92"/>
            <p:cNvSpPr txBox="1"/>
            <p:nvPr/>
          </p:nvSpPr>
          <p:spPr>
            <a:xfrm>
              <a:off x="3477495" y="1157599"/>
              <a:ext cx="1257075" cy="415498"/>
            </a:xfrm>
            <a:prstGeom prst="rect">
              <a:avLst/>
            </a:prstGeom>
            <a:noFill/>
          </p:spPr>
          <p:txBody>
            <a:bodyPr wrap="non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Oracle Big Data </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Cloud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Service</a:t>
              </a:r>
            </a:p>
          </p:txBody>
        </p:sp>
        <p:sp>
          <p:nvSpPr>
            <p:cNvPr id="94" name="正方形/長方形 93"/>
            <p:cNvSpPr/>
            <p:nvPr/>
          </p:nvSpPr>
          <p:spPr>
            <a:xfrm>
              <a:off x="2998630" y="1047165"/>
              <a:ext cx="1817993" cy="648072"/>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nvGrpSpPr>
          <p:cNvPr id="95" name="グループ化 94"/>
          <p:cNvGrpSpPr/>
          <p:nvPr/>
        </p:nvGrpSpPr>
        <p:grpSpPr>
          <a:xfrm>
            <a:off x="5983692" y="4154072"/>
            <a:ext cx="1817993" cy="624404"/>
            <a:chOff x="2998630" y="1047165"/>
            <a:chExt cx="1817993" cy="648072"/>
          </a:xfrm>
        </p:grpSpPr>
        <p:sp>
          <p:nvSpPr>
            <p:cNvPr id="97" name="テキスト ボックス 96"/>
            <p:cNvSpPr txBox="1"/>
            <p:nvPr/>
          </p:nvSpPr>
          <p:spPr>
            <a:xfrm>
              <a:off x="3477495" y="1157599"/>
              <a:ext cx="1090363" cy="415498"/>
            </a:xfrm>
            <a:prstGeom prst="rect">
              <a:avLst/>
            </a:prstGeom>
            <a:noFill/>
          </p:spPr>
          <p:txBody>
            <a:bodyPr wrap="non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Oracle</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Spatial</a:t>
              </a: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and Graph</a:t>
              </a:r>
            </a:p>
          </p:txBody>
        </p:sp>
        <p:sp>
          <p:nvSpPr>
            <p:cNvPr id="98" name="正方形/長方形 97"/>
            <p:cNvSpPr/>
            <p:nvPr/>
          </p:nvSpPr>
          <p:spPr>
            <a:xfrm>
              <a:off x="2998630" y="1047165"/>
              <a:ext cx="1817993" cy="648072"/>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pic>
        <p:nvPicPr>
          <p:cNvPr id="99" name="図 98">
            <a:extLst>
              <a:ext uri="{FF2B5EF4-FFF2-40B4-BE49-F238E27FC236}">
                <a16:creationId xmlns:a16="http://schemas.microsoft.com/office/drawing/2014/main" xmlns="" id="{34F84064-B3BB-4CB7-B8C0-32AAA73800C2}"/>
              </a:ext>
            </a:extLst>
          </p:cNvPr>
          <p:cNvPicPr>
            <a:picLocks noChangeAspect="1"/>
          </p:cNvPicPr>
          <p:nvPr/>
        </p:nvPicPr>
        <p:blipFill>
          <a:blip r:embed="rId4"/>
          <a:stretch>
            <a:fillRect/>
          </a:stretch>
        </p:blipFill>
        <p:spPr>
          <a:xfrm>
            <a:off x="6056553" y="3542531"/>
            <a:ext cx="457200" cy="457200"/>
          </a:xfrm>
          <a:prstGeom prst="rect">
            <a:avLst/>
          </a:prstGeom>
        </p:spPr>
      </p:pic>
      <p:grpSp>
        <p:nvGrpSpPr>
          <p:cNvPr id="102" name="グループ化 101"/>
          <p:cNvGrpSpPr/>
          <p:nvPr/>
        </p:nvGrpSpPr>
        <p:grpSpPr>
          <a:xfrm>
            <a:off x="8256907" y="2724229"/>
            <a:ext cx="1817993" cy="669054"/>
            <a:chOff x="1127063" y="4018161"/>
            <a:chExt cx="1817993" cy="570539"/>
          </a:xfrm>
        </p:grpSpPr>
        <p:sp>
          <p:nvSpPr>
            <p:cNvPr id="103" name="テキスト ボックス 102">
              <a:extLst>
                <a:ext uri="{FF2B5EF4-FFF2-40B4-BE49-F238E27FC236}">
                  <a16:creationId xmlns:a16="http://schemas.microsoft.com/office/drawing/2014/main" xmlns="" id="{8241E6E1-66CD-41BE-9A96-25739DD3DDCB}"/>
                </a:ext>
              </a:extLst>
            </p:cNvPr>
            <p:cNvSpPr txBox="1"/>
            <p:nvPr/>
          </p:nvSpPr>
          <p:spPr>
            <a:xfrm>
              <a:off x="1834324" y="4077058"/>
              <a:ext cx="959745" cy="477939"/>
            </a:xfrm>
            <a:prstGeom prst="rect">
              <a:avLst/>
            </a:prstGeom>
            <a:noFill/>
          </p:spPr>
          <p:txBody>
            <a:bodyPr wrap="square" lIns="0" tIns="0" rIns="0" bIns="0" rtlCol="0" anchor="ctr" anchorCtr="0">
              <a:noAutofit/>
            </a:bodyPr>
            <a:lstStyle/>
            <a:p>
              <a:pPr algn="ctr">
                <a:lnSpc>
                  <a:spcPct val="90000"/>
                </a:lnSpc>
              </a:pPr>
              <a:r>
                <a:rPr lang="en-US" altLang="ja-JP" sz="1050" dirty="0" smtClean="0">
                  <a:solidFill>
                    <a:srgbClr val="002060"/>
                  </a:solidFill>
                  <a:latin typeface="Meiryo UI" pitchFamily="50" charset="-128"/>
                  <a:ea typeface="Meiryo UI" pitchFamily="50" charset="-128"/>
                  <a:cs typeface="Meiryo UI" pitchFamily="50" charset="-128"/>
                </a:rPr>
                <a:t>ESRI</a:t>
              </a:r>
            </a:p>
            <a:p>
              <a:pPr algn="ctr">
                <a:lnSpc>
                  <a:spcPct val="90000"/>
                </a:lnSpc>
              </a:pPr>
              <a:r>
                <a:rPr lang="en-US" altLang="ja-JP" sz="1050" dirty="0" smtClean="0">
                  <a:solidFill>
                    <a:srgbClr val="002060"/>
                  </a:solidFill>
                  <a:latin typeface="Meiryo UI" pitchFamily="50" charset="-128"/>
                  <a:ea typeface="Meiryo UI" pitchFamily="50" charset="-128"/>
                  <a:cs typeface="Meiryo UI" pitchFamily="50" charset="-128"/>
                </a:rPr>
                <a:t>ArcGIS</a:t>
              </a:r>
            </a:p>
          </p:txBody>
        </p:sp>
        <p:sp>
          <p:nvSpPr>
            <p:cNvPr id="104" name="正方形/長方形 103"/>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pic>
        <p:nvPicPr>
          <p:cNvPr id="105" name="図 104"/>
          <p:cNvPicPr>
            <a:picLocks noChangeAspect="1"/>
          </p:cNvPicPr>
          <p:nvPr/>
        </p:nvPicPr>
        <p:blipFill>
          <a:blip r:embed="rId5"/>
          <a:stretch>
            <a:fillRect/>
          </a:stretch>
        </p:blipFill>
        <p:spPr>
          <a:xfrm>
            <a:off x="8268899" y="2769586"/>
            <a:ext cx="429387" cy="494729"/>
          </a:xfrm>
          <a:prstGeom prst="rect">
            <a:avLst/>
          </a:prstGeom>
        </p:spPr>
      </p:pic>
      <p:grpSp>
        <p:nvGrpSpPr>
          <p:cNvPr id="106" name="グループ化 105"/>
          <p:cNvGrpSpPr/>
          <p:nvPr/>
        </p:nvGrpSpPr>
        <p:grpSpPr>
          <a:xfrm>
            <a:off x="8256035" y="3464180"/>
            <a:ext cx="1817993" cy="570539"/>
            <a:chOff x="1127063" y="4018161"/>
            <a:chExt cx="1817993" cy="570539"/>
          </a:xfrm>
        </p:grpSpPr>
        <p:sp>
          <p:nvSpPr>
            <p:cNvPr id="107" name="テキスト ボックス 106">
              <a:extLst>
                <a:ext uri="{FF2B5EF4-FFF2-40B4-BE49-F238E27FC236}">
                  <a16:creationId xmlns:a16="http://schemas.microsoft.com/office/drawing/2014/main" xmlns="" id="{8241E6E1-66CD-41BE-9A96-25739DD3DDCB}"/>
                </a:ext>
              </a:extLst>
            </p:cNvPr>
            <p:cNvSpPr txBox="1"/>
            <p:nvPr/>
          </p:nvSpPr>
          <p:spPr>
            <a:xfrm>
              <a:off x="1725233" y="4077058"/>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a:solidFill>
                    <a:srgbClr val="002060"/>
                  </a:solidFill>
                  <a:latin typeface="Meiryo UI" pitchFamily="50" charset="-128"/>
                  <a:ea typeface="Meiryo UI" pitchFamily="50" charset="-128"/>
                  <a:cs typeface="Meiryo UI" pitchFamily="50" charset="-128"/>
                </a:rPr>
                <a:t>Oracle Java </a:t>
              </a:r>
              <a:endParaRPr lang="fr-FR" altLang="ja-JP" sz="1050" dirty="0" smtClean="0">
                <a:solidFill>
                  <a:srgbClr val="002060"/>
                </a:solidFill>
                <a:latin typeface="Meiryo UI" pitchFamily="50" charset="-128"/>
                <a:ea typeface="Meiryo UI" pitchFamily="50" charset="-128"/>
                <a:cs typeface="Meiryo UI" pitchFamily="50" charset="-128"/>
              </a:endParaRPr>
            </a:p>
            <a:p>
              <a:pPr algn="ctr">
                <a:lnSpc>
                  <a:spcPct val="90000"/>
                </a:lnSpc>
              </a:pPr>
              <a:r>
                <a:rPr lang="fr-FR" altLang="ja-JP" sz="1050" dirty="0" smtClean="0">
                  <a:solidFill>
                    <a:srgbClr val="002060"/>
                  </a:solidFill>
                  <a:latin typeface="Meiryo UI" pitchFamily="50" charset="-128"/>
                  <a:ea typeface="Meiryo UI" pitchFamily="50" charset="-128"/>
                  <a:cs typeface="Meiryo UI" pitchFamily="50" charset="-128"/>
                </a:rPr>
                <a:t>Cloud </a:t>
              </a:r>
              <a:r>
                <a:rPr lang="fr-FR" altLang="ja-JP" sz="1050" dirty="0">
                  <a:solidFill>
                    <a:srgbClr val="002060"/>
                  </a:solidFill>
                  <a:latin typeface="Meiryo UI" pitchFamily="50" charset="-128"/>
                  <a:ea typeface="Meiryo UI" pitchFamily="50" charset="-128"/>
                  <a:cs typeface="Meiryo UI" pitchFamily="50" charset="-128"/>
                </a:rPr>
                <a:t>Service</a:t>
              </a:r>
              <a:endParaRPr lang="ja-JP" altLang="en-US" sz="1050" dirty="0">
                <a:solidFill>
                  <a:srgbClr val="002060"/>
                </a:solidFill>
                <a:latin typeface="Meiryo UI" pitchFamily="50" charset="-128"/>
                <a:ea typeface="Meiryo UI" pitchFamily="50" charset="-128"/>
                <a:cs typeface="Meiryo UI" pitchFamily="50" charset="-128"/>
              </a:endParaRPr>
            </a:p>
          </p:txBody>
        </p:sp>
        <p:sp>
          <p:nvSpPr>
            <p:cNvPr id="108" name="正方形/長方形 107"/>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pic>
        <p:nvPicPr>
          <p:cNvPr id="110" name="図 109">
            <a:extLst>
              <a:ext uri="{FF2B5EF4-FFF2-40B4-BE49-F238E27FC236}">
                <a16:creationId xmlns:a16="http://schemas.microsoft.com/office/drawing/2014/main" xmlns="" id="{61EB001A-DB30-47B7-B618-4DEDEE512A10}"/>
              </a:ext>
            </a:extLst>
          </p:cNvPr>
          <p:cNvPicPr>
            <a:picLocks noChangeAspect="1"/>
          </p:cNvPicPr>
          <p:nvPr/>
        </p:nvPicPr>
        <p:blipFill>
          <a:blip r:embed="rId6"/>
          <a:stretch>
            <a:fillRect/>
          </a:stretch>
        </p:blipFill>
        <p:spPr>
          <a:xfrm>
            <a:off x="8304273" y="3511036"/>
            <a:ext cx="457200" cy="457200"/>
          </a:xfrm>
          <a:prstGeom prst="rect">
            <a:avLst/>
          </a:prstGeom>
        </p:spPr>
      </p:pic>
      <p:grpSp>
        <p:nvGrpSpPr>
          <p:cNvPr id="112" name="グループ化 111"/>
          <p:cNvGrpSpPr/>
          <p:nvPr/>
        </p:nvGrpSpPr>
        <p:grpSpPr>
          <a:xfrm>
            <a:off x="5974040" y="2725096"/>
            <a:ext cx="1817993" cy="648072"/>
            <a:chOff x="2998630" y="1047165"/>
            <a:chExt cx="1817993" cy="648072"/>
          </a:xfrm>
        </p:grpSpPr>
        <p:sp>
          <p:nvSpPr>
            <p:cNvPr id="114" name="テキスト ボックス 113"/>
            <p:cNvSpPr txBox="1"/>
            <p:nvPr/>
          </p:nvSpPr>
          <p:spPr>
            <a:xfrm>
              <a:off x="3477495" y="1157599"/>
              <a:ext cx="1317990" cy="415498"/>
            </a:xfrm>
            <a:prstGeom prst="rect">
              <a:avLst/>
            </a:prstGeom>
            <a:noFill/>
          </p:spPr>
          <p:txBody>
            <a:bodyPr wrap="non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Data Integration </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Platform Cloud</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5" name="正方形/長方形 114"/>
            <p:cNvSpPr/>
            <p:nvPr/>
          </p:nvSpPr>
          <p:spPr>
            <a:xfrm>
              <a:off x="2998630" y="1047165"/>
              <a:ext cx="1817993" cy="648072"/>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sp>
        <p:nvSpPr>
          <p:cNvPr id="116" name="フローチャート: 記憶データ 115"/>
          <p:cNvSpPr/>
          <p:nvPr/>
        </p:nvSpPr>
        <p:spPr>
          <a:xfrm>
            <a:off x="7390785" y="2577243"/>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データ統合</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17" name="フローチャート: 記憶データ 116"/>
          <p:cNvSpPr/>
          <p:nvPr/>
        </p:nvSpPr>
        <p:spPr>
          <a:xfrm>
            <a:off x="7390785" y="3282782"/>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分散</a:t>
            </a:r>
            <a:r>
              <a:rPr lang="ja-JP" altLang="en-US" sz="900" dirty="0">
                <a:solidFill>
                  <a:schemeClr val="tx1"/>
                </a:solidFill>
                <a:latin typeface="Meiryo UI" panose="020B0604030504040204" pitchFamily="50" charset="-128"/>
                <a:ea typeface="Meiryo UI" panose="020B0604030504040204" pitchFamily="50" charset="-128"/>
              </a:rPr>
              <a:t>処理</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18" name="フローチャート: 記憶データ 117"/>
          <p:cNvSpPr/>
          <p:nvPr/>
        </p:nvSpPr>
        <p:spPr>
          <a:xfrm>
            <a:off x="7390785" y="4054368"/>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3D</a:t>
            </a:r>
            <a:r>
              <a:rPr lang="ja-JP" altLang="en-US" sz="900" dirty="0" smtClean="0">
                <a:solidFill>
                  <a:schemeClr val="tx1"/>
                </a:solidFill>
                <a:latin typeface="Meiryo UI" panose="020B0604030504040204" pitchFamily="50" charset="-128"/>
                <a:ea typeface="Meiryo UI" panose="020B0604030504040204" pitchFamily="50" charset="-128"/>
              </a:rPr>
              <a:t>分析</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en-US" altLang="ja-JP" sz="900" dirty="0" smtClean="0">
                <a:solidFill>
                  <a:schemeClr val="tx1"/>
                </a:solidFill>
                <a:latin typeface="Meiryo UI" panose="020B0604030504040204" pitchFamily="50" charset="-128"/>
                <a:ea typeface="Meiryo UI" panose="020B0604030504040204" pitchFamily="50" charset="-128"/>
              </a:rPr>
              <a:t>RD</a:t>
            </a:r>
            <a:r>
              <a:rPr kumimoji="1" lang="en-US" altLang="ja-JP" sz="900" dirty="0">
                <a:solidFill>
                  <a:schemeClr val="tx1"/>
                </a:solidFill>
                <a:latin typeface="Meiryo UI" panose="020B0604030504040204" pitchFamily="50" charset="-128"/>
                <a:ea typeface="Meiryo UI" panose="020B0604030504040204" pitchFamily="50" charset="-128"/>
              </a:rPr>
              <a:t>F</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19" name="フローチャート: 記憶データ 118"/>
          <p:cNvSpPr/>
          <p:nvPr/>
        </p:nvSpPr>
        <p:spPr>
          <a:xfrm>
            <a:off x="9673028" y="2635246"/>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地図</a:t>
            </a:r>
            <a:r>
              <a:rPr lang="en-US" altLang="ja-JP" sz="900" dirty="0" smtClean="0">
                <a:solidFill>
                  <a:schemeClr val="tx1"/>
                </a:solidFill>
                <a:latin typeface="Meiryo UI" panose="020B0604030504040204" pitchFamily="50" charset="-128"/>
                <a:ea typeface="Meiryo UI" panose="020B0604030504040204" pitchFamily="50" charset="-128"/>
              </a:rPr>
              <a:t>GIS</a:t>
            </a:r>
            <a:r>
              <a:rPr lang="ja-JP" altLang="en-US" sz="900" dirty="0" smtClean="0">
                <a:solidFill>
                  <a:schemeClr val="tx1"/>
                </a:solidFill>
                <a:latin typeface="Meiryo UI" panose="020B0604030504040204" pitchFamily="50" charset="-128"/>
                <a:ea typeface="Meiryo UI" panose="020B0604030504040204" pitchFamily="50" charset="-128"/>
              </a:rPr>
              <a:t>分析</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20" name="フローチャート: 記憶データ 119"/>
          <p:cNvSpPr/>
          <p:nvPr/>
        </p:nvSpPr>
        <p:spPr>
          <a:xfrm>
            <a:off x="9673028" y="3372952"/>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分析統合</a:t>
            </a:r>
            <a:r>
              <a:rPr lang="en-US" altLang="ja-JP" sz="900" dirty="0" smtClean="0">
                <a:solidFill>
                  <a:schemeClr val="tx1"/>
                </a:solidFill>
                <a:latin typeface="Meiryo UI" panose="020B0604030504040204" pitchFamily="50" charset="-128"/>
                <a:ea typeface="Meiryo UI" panose="020B0604030504040204" pitchFamily="50" charset="-128"/>
              </a:rPr>
              <a:t>API</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grpSp>
        <p:nvGrpSpPr>
          <p:cNvPr id="121" name="グループ化 120"/>
          <p:cNvGrpSpPr/>
          <p:nvPr/>
        </p:nvGrpSpPr>
        <p:grpSpPr>
          <a:xfrm>
            <a:off x="8256035" y="4113800"/>
            <a:ext cx="1817993" cy="570539"/>
            <a:chOff x="1127063" y="4018161"/>
            <a:chExt cx="1817993" cy="570539"/>
          </a:xfrm>
        </p:grpSpPr>
        <p:sp>
          <p:nvSpPr>
            <p:cNvPr id="122" name="テキスト ボックス 121">
              <a:extLst>
                <a:ext uri="{FF2B5EF4-FFF2-40B4-BE49-F238E27FC236}">
                  <a16:creationId xmlns:a16="http://schemas.microsoft.com/office/drawing/2014/main" xmlns="" id="{8241E6E1-66CD-41BE-9A96-25739DD3DDCB}"/>
                </a:ext>
              </a:extLst>
            </p:cNvPr>
            <p:cNvSpPr txBox="1"/>
            <p:nvPr/>
          </p:nvSpPr>
          <p:spPr>
            <a:xfrm>
              <a:off x="1725233" y="4077058"/>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smtClean="0">
                  <a:solidFill>
                    <a:srgbClr val="002060"/>
                  </a:solidFill>
                  <a:latin typeface="Meiryo UI" pitchFamily="50" charset="-128"/>
                  <a:ea typeface="Meiryo UI" pitchFamily="50" charset="-128"/>
                  <a:cs typeface="Meiryo UI" pitchFamily="50" charset="-128"/>
                </a:rPr>
                <a:t>Oracle </a:t>
              </a:r>
              <a:r>
                <a:rPr lang="fr-FR" altLang="ja-JP" sz="1050" dirty="0">
                  <a:solidFill>
                    <a:srgbClr val="002060"/>
                  </a:solidFill>
                  <a:latin typeface="Meiryo UI" pitchFamily="50" charset="-128"/>
                  <a:ea typeface="Meiryo UI" pitchFamily="50" charset="-128"/>
                  <a:cs typeface="Meiryo UI" pitchFamily="50" charset="-128"/>
                </a:rPr>
                <a:t>Database Cloud Service</a:t>
              </a:r>
            </a:p>
          </p:txBody>
        </p:sp>
        <p:sp>
          <p:nvSpPr>
            <p:cNvPr id="123" name="正方形/長方形 122"/>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sp>
        <p:nvSpPr>
          <p:cNvPr id="126" name="フローチャート: 記憶データ 125"/>
          <p:cNvSpPr/>
          <p:nvPr/>
        </p:nvSpPr>
        <p:spPr>
          <a:xfrm>
            <a:off x="9673028" y="3954877"/>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DB</a:t>
            </a:r>
            <a:r>
              <a:rPr lang="ja-JP" altLang="en-US" sz="900" dirty="0" smtClean="0">
                <a:solidFill>
                  <a:schemeClr val="tx1"/>
                </a:solidFill>
                <a:latin typeface="Meiryo UI" panose="020B0604030504040204" pitchFamily="50" charset="-128"/>
                <a:ea typeface="Meiryo UI" panose="020B0604030504040204" pitchFamily="50" charset="-128"/>
              </a:rPr>
              <a:t>集約</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lang="ja-JP" altLang="en-US" sz="900" dirty="0" smtClean="0">
                <a:solidFill>
                  <a:schemeClr val="tx1"/>
                </a:solidFill>
                <a:latin typeface="Meiryo UI" panose="020B0604030504040204" pitchFamily="50" charset="-128"/>
                <a:ea typeface="Meiryo UI" panose="020B0604030504040204" pitchFamily="50" charset="-128"/>
              </a:rPr>
              <a:t>集</a:t>
            </a:r>
            <a:r>
              <a:rPr lang="ja-JP" altLang="en-US" sz="900" dirty="0">
                <a:solidFill>
                  <a:schemeClr val="tx1"/>
                </a:solidFill>
                <a:latin typeface="Meiryo UI" panose="020B0604030504040204" pitchFamily="50" charset="-128"/>
                <a:ea typeface="Meiryo UI" panose="020B0604030504040204" pitchFamily="50" charset="-128"/>
              </a:rPr>
              <a:t>計</a:t>
            </a:r>
            <a:r>
              <a:rPr lang="ja-JP" altLang="en-US" sz="900" dirty="0" smtClean="0">
                <a:solidFill>
                  <a:schemeClr val="tx1"/>
                </a:solidFill>
                <a:latin typeface="Meiryo UI" panose="020B0604030504040204" pitchFamily="50" charset="-128"/>
                <a:ea typeface="Meiryo UI" panose="020B0604030504040204" pitchFamily="50" charset="-128"/>
              </a:rPr>
              <a:t>関数</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34" name="正方形/長方形 133">
            <a:extLst>
              <a:ext uri="{FF2B5EF4-FFF2-40B4-BE49-F238E27FC236}">
                <a16:creationId xmlns:a16="http://schemas.microsoft.com/office/drawing/2014/main" xmlns="" id="{1D9562CB-268C-41A0-835E-B0B12BDEFDB9}"/>
              </a:ext>
            </a:extLst>
          </p:cNvPr>
          <p:cNvSpPr/>
          <p:nvPr/>
        </p:nvSpPr>
        <p:spPr>
          <a:xfrm>
            <a:off x="5831702" y="5088632"/>
            <a:ext cx="4592432" cy="1719396"/>
          </a:xfrm>
          <a:prstGeom prst="rect">
            <a:avLst/>
          </a:prstGeom>
          <a:solidFill>
            <a:schemeClr val="accent2">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データ保存環境</a:t>
            </a:r>
            <a:endParaRPr lang="en-US" altLang="ja-JP" sz="1100" dirty="0">
              <a:solidFill>
                <a:schemeClr val="tx1"/>
              </a:solidFill>
              <a:latin typeface="HGPSoeiKakugothicUB" charset="-128"/>
              <a:ea typeface="HGPSoeiKakugothicUB" charset="-128"/>
              <a:cs typeface="HGPSoeiKakugothicUB" charset="-128"/>
            </a:endParaRPr>
          </a:p>
        </p:txBody>
      </p:sp>
      <p:grpSp>
        <p:nvGrpSpPr>
          <p:cNvPr id="139" name="グループ化 138"/>
          <p:cNvGrpSpPr/>
          <p:nvPr/>
        </p:nvGrpSpPr>
        <p:grpSpPr>
          <a:xfrm>
            <a:off x="6048945" y="5350206"/>
            <a:ext cx="1817993" cy="570539"/>
            <a:chOff x="1127063" y="4018161"/>
            <a:chExt cx="1817993" cy="570539"/>
          </a:xfrm>
        </p:grpSpPr>
        <p:sp>
          <p:nvSpPr>
            <p:cNvPr id="140" name="テキスト ボックス 139">
              <a:extLst>
                <a:ext uri="{FF2B5EF4-FFF2-40B4-BE49-F238E27FC236}">
                  <a16:creationId xmlns:a16="http://schemas.microsoft.com/office/drawing/2014/main" xmlns="" id="{8241E6E1-66CD-41BE-9A96-25739DD3DDCB}"/>
                </a:ext>
              </a:extLst>
            </p:cNvPr>
            <p:cNvSpPr txBox="1"/>
            <p:nvPr/>
          </p:nvSpPr>
          <p:spPr>
            <a:xfrm>
              <a:off x="1725233" y="4077058"/>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smtClean="0">
                  <a:solidFill>
                    <a:srgbClr val="002060"/>
                  </a:solidFill>
                  <a:latin typeface="Meiryo UI" pitchFamily="50" charset="-128"/>
                  <a:ea typeface="Meiryo UI" pitchFamily="50" charset="-128"/>
                  <a:cs typeface="Meiryo UI" pitchFamily="50" charset="-128"/>
                </a:rPr>
                <a:t>Oracle </a:t>
              </a:r>
              <a:r>
                <a:rPr lang="fr-FR" altLang="ja-JP" sz="1050" dirty="0">
                  <a:solidFill>
                    <a:srgbClr val="002060"/>
                  </a:solidFill>
                  <a:latin typeface="Meiryo UI" pitchFamily="50" charset="-128"/>
                  <a:ea typeface="Meiryo UI" pitchFamily="50" charset="-128"/>
                  <a:cs typeface="Meiryo UI" pitchFamily="50" charset="-128"/>
                </a:rPr>
                <a:t>Database Cloud Service</a:t>
              </a:r>
            </a:p>
          </p:txBody>
        </p:sp>
        <p:sp>
          <p:nvSpPr>
            <p:cNvPr id="141" name="正方形/長方形 140"/>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nvGrpSpPr>
          <p:cNvPr id="144" name="グループ化 143"/>
          <p:cNvGrpSpPr/>
          <p:nvPr/>
        </p:nvGrpSpPr>
        <p:grpSpPr>
          <a:xfrm>
            <a:off x="8307241" y="5298059"/>
            <a:ext cx="1817993" cy="1371263"/>
            <a:chOff x="2998630" y="1047165"/>
            <a:chExt cx="1817993" cy="1371263"/>
          </a:xfrm>
        </p:grpSpPr>
        <p:sp>
          <p:nvSpPr>
            <p:cNvPr id="145" name="テキスト ボックス 144"/>
            <p:cNvSpPr txBox="1"/>
            <p:nvPr/>
          </p:nvSpPr>
          <p:spPr>
            <a:xfrm>
              <a:off x="3477495" y="1157599"/>
              <a:ext cx="1257075" cy="415498"/>
            </a:xfrm>
            <a:prstGeom prst="rect">
              <a:avLst/>
            </a:prstGeom>
            <a:noFill/>
          </p:spPr>
          <p:txBody>
            <a:bodyPr wrap="non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Oracle Big Data </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Cloud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Service</a:t>
              </a:r>
            </a:p>
          </p:txBody>
        </p:sp>
        <p:sp>
          <p:nvSpPr>
            <p:cNvPr id="146" name="正方形/長方形 145"/>
            <p:cNvSpPr/>
            <p:nvPr/>
          </p:nvSpPr>
          <p:spPr>
            <a:xfrm>
              <a:off x="2998630" y="1047165"/>
              <a:ext cx="1817993" cy="648072"/>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50" name="テキスト ボックス 149"/>
            <p:cNvSpPr txBox="1"/>
            <p:nvPr/>
          </p:nvSpPr>
          <p:spPr>
            <a:xfrm>
              <a:off x="3477495" y="1880790"/>
              <a:ext cx="1204176" cy="415498"/>
            </a:xfrm>
            <a:prstGeom prst="rect">
              <a:avLst/>
            </a:prstGeom>
            <a:noFill/>
          </p:spPr>
          <p:txBody>
            <a:bodyPr wrap="non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Oracle Storage </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Cloud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Service</a:t>
              </a:r>
            </a:p>
          </p:txBody>
        </p:sp>
        <p:sp>
          <p:nvSpPr>
            <p:cNvPr id="151" name="正方形/長方形 150"/>
            <p:cNvSpPr/>
            <p:nvPr/>
          </p:nvSpPr>
          <p:spPr>
            <a:xfrm>
              <a:off x="2998630" y="1770356"/>
              <a:ext cx="1817993" cy="648072"/>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pic>
        <p:nvPicPr>
          <p:cNvPr id="147" name="図 146">
            <a:extLst>
              <a:ext uri="{FF2B5EF4-FFF2-40B4-BE49-F238E27FC236}">
                <a16:creationId xmlns:a16="http://schemas.microsoft.com/office/drawing/2014/main" xmlns="" id="{34F84064-B3BB-4CB7-B8C0-32AAA73800C2}"/>
              </a:ext>
            </a:extLst>
          </p:cNvPr>
          <p:cNvPicPr>
            <a:picLocks noChangeAspect="1"/>
          </p:cNvPicPr>
          <p:nvPr/>
        </p:nvPicPr>
        <p:blipFill>
          <a:blip r:embed="rId4"/>
          <a:stretch>
            <a:fillRect/>
          </a:stretch>
        </p:blipFill>
        <p:spPr>
          <a:xfrm>
            <a:off x="8380102" y="5399972"/>
            <a:ext cx="457200" cy="457200"/>
          </a:xfrm>
          <a:prstGeom prst="rect">
            <a:avLst/>
          </a:prstGeom>
        </p:spPr>
      </p:pic>
      <p:sp>
        <p:nvSpPr>
          <p:cNvPr id="148" name="フローチャート: 記憶データ 147"/>
          <p:cNvSpPr/>
          <p:nvPr/>
        </p:nvSpPr>
        <p:spPr>
          <a:xfrm>
            <a:off x="7310001" y="5220173"/>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DBMS</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49" name="フローチャート: 記憶データ 148"/>
          <p:cNvSpPr/>
          <p:nvPr/>
        </p:nvSpPr>
        <p:spPr>
          <a:xfrm>
            <a:off x="9576144" y="5157382"/>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HDFS</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pic>
        <p:nvPicPr>
          <p:cNvPr id="152" name="Picture 16" descr="Storage 32@2x">
            <a:extLst>
              <a:ext uri="{FF2B5EF4-FFF2-40B4-BE49-F238E27FC236}">
                <a16:creationId xmlns:a16="http://schemas.microsoft.com/office/drawing/2014/main" xmlns="" id="{D80025FC-C0FC-4AC3-928E-EF4A7BA88503}"/>
              </a:ext>
            </a:extLst>
          </p:cNvPr>
          <p:cNvPicPr>
            <a:picLocks noChangeAspect="1" noChangeArrowheads="1"/>
          </p:cNvPicPr>
          <p:nvPr/>
        </p:nvPicPr>
        <p:blipFill>
          <a:blip r:embed="rId7" cstate="print"/>
          <a:srcRect/>
          <a:stretch>
            <a:fillRect/>
          </a:stretch>
        </p:blipFill>
        <p:spPr bwMode="auto">
          <a:xfrm>
            <a:off x="8354391" y="6133602"/>
            <a:ext cx="457379" cy="457379"/>
          </a:xfrm>
          <a:prstGeom prst="rect">
            <a:avLst/>
          </a:prstGeom>
          <a:solidFill>
            <a:srgbClr val="FFFFFF">
              <a:alpha val="69804"/>
            </a:srgbClr>
          </a:solidFill>
        </p:spPr>
      </p:pic>
      <p:sp>
        <p:nvSpPr>
          <p:cNvPr id="153" name="フローチャート: 記憶データ 152"/>
          <p:cNvSpPr/>
          <p:nvPr/>
        </p:nvSpPr>
        <p:spPr>
          <a:xfrm>
            <a:off x="9576144" y="5842063"/>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900" dirty="0" smtClean="0">
                <a:solidFill>
                  <a:schemeClr val="tx1"/>
                </a:solidFill>
                <a:latin typeface="Meiryo UI" panose="020B0604030504040204" pitchFamily="50" charset="-128"/>
                <a:ea typeface="Meiryo UI" panose="020B0604030504040204" pitchFamily="50" charset="-128"/>
              </a:rPr>
              <a:t>オブジェクト</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smtClean="0">
                <a:solidFill>
                  <a:schemeClr val="tx1"/>
                </a:solidFill>
                <a:latin typeface="Meiryo UI" panose="020B0604030504040204" pitchFamily="50" charset="-128"/>
                <a:ea typeface="Meiryo UI" panose="020B0604030504040204" pitchFamily="50" charset="-128"/>
              </a:rPr>
              <a:t>ストレージ</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09" name="角丸四角形 208"/>
          <p:cNvSpPr/>
          <p:nvPr/>
        </p:nvSpPr>
        <p:spPr>
          <a:xfrm>
            <a:off x="5924767" y="5298059"/>
            <a:ext cx="4365519" cy="1414454"/>
          </a:xfrm>
          <a:prstGeom prst="roundRect">
            <a:avLst>
              <a:gd name="adj" fmla="val 8606"/>
            </a:avLst>
          </a:prstGeom>
          <a:noFill/>
          <a:ln w="190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nvGrpSpPr>
          <p:cNvPr id="212" name="グループ化 211"/>
          <p:cNvGrpSpPr/>
          <p:nvPr/>
        </p:nvGrpSpPr>
        <p:grpSpPr>
          <a:xfrm>
            <a:off x="2980183" y="5359303"/>
            <a:ext cx="1817993" cy="570539"/>
            <a:chOff x="1127063" y="4018161"/>
            <a:chExt cx="1817993" cy="570539"/>
          </a:xfrm>
        </p:grpSpPr>
        <p:sp>
          <p:nvSpPr>
            <p:cNvPr id="213" name="テキスト ボックス 212">
              <a:extLst>
                <a:ext uri="{FF2B5EF4-FFF2-40B4-BE49-F238E27FC236}">
                  <a16:creationId xmlns:a16="http://schemas.microsoft.com/office/drawing/2014/main" xmlns="" id="{8241E6E1-66CD-41BE-9A96-25739DD3DDCB}"/>
                </a:ext>
              </a:extLst>
            </p:cNvPr>
            <p:cNvSpPr txBox="1"/>
            <p:nvPr/>
          </p:nvSpPr>
          <p:spPr>
            <a:xfrm>
              <a:off x="1725233" y="4077058"/>
              <a:ext cx="1175261" cy="477939"/>
            </a:xfrm>
            <a:prstGeom prst="rect">
              <a:avLst/>
            </a:prstGeom>
            <a:noFill/>
          </p:spPr>
          <p:txBody>
            <a:bodyPr wrap="square" lIns="0" tIns="0" rIns="0" bIns="0" rtlCol="0" anchor="ctr" anchorCtr="0">
              <a:noAutofit/>
            </a:bodyPr>
            <a:lstStyle/>
            <a:p>
              <a:pPr algn="ctr">
                <a:lnSpc>
                  <a:spcPct val="90000"/>
                </a:lnSpc>
              </a:pPr>
              <a:r>
                <a:rPr lang="fr-FR" altLang="ja-JP" sz="1050" dirty="0">
                  <a:solidFill>
                    <a:srgbClr val="002060"/>
                  </a:solidFill>
                  <a:latin typeface="Meiryo UI" pitchFamily="50" charset="-128"/>
                  <a:ea typeface="Meiryo UI" pitchFamily="50" charset="-128"/>
                  <a:cs typeface="Meiryo UI" pitchFamily="50" charset="-128"/>
                </a:rPr>
                <a:t>Oracle Java </a:t>
              </a:r>
              <a:endParaRPr lang="fr-FR" altLang="ja-JP" sz="1050" dirty="0" smtClean="0">
                <a:solidFill>
                  <a:srgbClr val="002060"/>
                </a:solidFill>
                <a:latin typeface="Meiryo UI" pitchFamily="50" charset="-128"/>
                <a:ea typeface="Meiryo UI" pitchFamily="50" charset="-128"/>
                <a:cs typeface="Meiryo UI" pitchFamily="50" charset="-128"/>
              </a:endParaRPr>
            </a:p>
            <a:p>
              <a:pPr algn="ctr">
                <a:lnSpc>
                  <a:spcPct val="90000"/>
                </a:lnSpc>
              </a:pPr>
              <a:r>
                <a:rPr lang="fr-FR" altLang="ja-JP" sz="1050" dirty="0" smtClean="0">
                  <a:solidFill>
                    <a:srgbClr val="002060"/>
                  </a:solidFill>
                  <a:latin typeface="Meiryo UI" pitchFamily="50" charset="-128"/>
                  <a:ea typeface="Meiryo UI" pitchFamily="50" charset="-128"/>
                  <a:cs typeface="Meiryo UI" pitchFamily="50" charset="-128"/>
                </a:rPr>
                <a:t>Cloud </a:t>
              </a:r>
              <a:r>
                <a:rPr lang="fr-FR" altLang="ja-JP" sz="1050" dirty="0">
                  <a:solidFill>
                    <a:srgbClr val="002060"/>
                  </a:solidFill>
                  <a:latin typeface="Meiryo UI" pitchFamily="50" charset="-128"/>
                  <a:ea typeface="Meiryo UI" pitchFamily="50" charset="-128"/>
                  <a:cs typeface="Meiryo UI" pitchFamily="50" charset="-128"/>
                </a:rPr>
                <a:t>Service</a:t>
              </a:r>
              <a:endParaRPr lang="ja-JP" altLang="en-US" sz="1050" dirty="0">
                <a:solidFill>
                  <a:srgbClr val="002060"/>
                </a:solidFill>
                <a:latin typeface="Meiryo UI" pitchFamily="50" charset="-128"/>
                <a:ea typeface="Meiryo UI" pitchFamily="50" charset="-128"/>
                <a:cs typeface="Meiryo UI" pitchFamily="50" charset="-128"/>
              </a:endParaRPr>
            </a:p>
          </p:txBody>
        </p:sp>
        <p:sp>
          <p:nvSpPr>
            <p:cNvPr id="214" name="正方形/長方形 213"/>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pic>
        <p:nvPicPr>
          <p:cNvPr id="215" name="図 214">
            <a:extLst>
              <a:ext uri="{FF2B5EF4-FFF2-40B4-BE49-F238E27FC236}">
                <a16:creationId xmlns:a16="http://schemas.microsoft.com/office/drawing/2014/main" xmlns="" id="{61EB001A-DB30-47B7-B618-4DEDEE512A10}"/>
              </a:ext>
            </a:extLst>
          </p:cNvPr>
          <p:cNvPicPr>
            <a:picLocks noChangeAspect="1"/>
          </p:cNvPicPr>
          <p:nvPr/>
        </p:nvPicPr>
        <p:blipFill>
          <a:blip r:embed="rId6"/>
          <a:stretch>
            <a:fillRect/>
          </a:stretch>
        </p:blipFill>
        <p:spPr>
          <a:xfrm>
            <a:off x="3028421" y="5439805"/>
            <a:ext cx="457200" cy="457200"/>
          </a:xfrm>
          <a:prstGeom prst="rect">
            <a:avLst/>
          </a:prstGeom>
        </p:spPr>
      </p:pic>
      <p:sp>
        <p:nvSpPr>
          <p:cNvPr id="229" name="雲形吹き出し 228"/>
          <p:cNvSpPr/>
          <p:nvPr/>
        </p:nvSpPr>
        <p:spPr>
          <a:xfrm>
            <a:off x="1307727" y="5439805"/>
            <a:ext cx="563504" cy="427065"/>
          </a:xfrm>
          <a:prstGeom prst="cloudCallout">
            <a:avLst>
              <a:gd name="adj1" fmla="val -15762"/>
              <a:gd name="adj2" fmla="val 46865"/>
            </a:avLst>
          </a:prstGeom>
          <a:solidFill>
            <a:schemeClr val="bg2"/>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Graph</a:t>
            </a:r>
          </a:p>
          <a:p>
            <a:pPr algn="ctr"/>
            <a:r>
              <a:rPr lang="ja-JP" altLang="en-US" sz="900" dirty="0">
                <a:solidFill>
                  <a:schemeClr val="tx1"/>
                </a:solidFill>
                <a:latin typeface="Meiryo UI" panose="020B0604030504040204" pitchFamily="50" charset="-128"/>
                <a:ea typeface="Meiryo UI" panose="020B0604030504040204" pitchFamily="50" charset="-128"/>
              </a:rPr>
              <a:t>データ</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44" name="正方形/長方形 243"/>
          <p:cNvSpPr/>
          <p:nvPr/>
        </p:nvSpPr>
        <p:spPr>
          <a:xfrm>
            <a:off x="6070974" y="5978002"/>
            <a:ext cx="1817993" cy="648072"/>
          </a:xfrm>
          <a:prstGeom prst="rect">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pic>
        <p:nvPicPr>
          <p:cNvPr id="245" name="Picture 22" descr="Database 32@2x">
            <a:extLst>
              <a:ext uri="{FF2B5EF4-FFF2-40B4-BE49-F238E27FC236}">
                <a16:creationId xmlns:a16="http://schemas.microsoft.com/office/drawing/2014/main" xmlns="" id="{510AE081-E15C-4850-91F0-26EED9C5554C}"/>
              </a:ext>
            </a:extLst>
          </p:cNvPr>
          <p:cNvPicPr preferRelativeResize="0">
            <a:picLocks noChangeAspect="1" noChangeArrowheads="1"/>
          </p:cNvPicPr>
          <p:nvPr/>
        </p:nvPicPr>
        <p:blipFill>
          <a:blip r:embed="rId8" cstate="print"/>
          <a:srcRect/>
          <a:stretch>
            <a:fillRect/>
          </a:stretch>
        </p:blipFill>
        <p:spPr bwMode="auto">
          <a:xfrm>
            <a:off x="6138600" y="6082046"/>
            <a:ext cx="457200" cy="441806"/>
          </a:xfrm>
          <a:prstGeom prst="rect">
            <a:avLst/>
          </a:prstGeom>
          <a:solidFill>
            <a:schemeClr val="bg1"/>
          </a:solidFill>
        </p:spPr>
      </p:pic>
      <p:sp>
        <p:nvSpPr>
          <p:cNvPr id="243" name="テキスト ボックス 242"/>
          <p:cNvSpPr txBox="1"/>
          <p:nvPr/>
        </p:nvSpPr>
        <p:spPr>
          <a:xfrm>
            <a:off x="6643133" y="6188188"/>
            <a:ext cx="1213794" cy="253916"/>
          </a:xfrm>
          <a:prstGeom prst="rect">
            <a:avLst/>
          </a:prstGeom>
          <a:solidFill>
            <a:schemeClr val="bg1"/>
          </a:solidFill>
        </p:spPr>
        <p:txBody>
          <a:bodyPr wrap="none" rtlCol="0">
            <a:spAutoFit/>
          </a:bodyPr>
          <a:lstStyle/>
          <a:p>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オンプレデータレイク</a:t>
            </a:r>
            <a:endParaRPr lang="zh-TW"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2" name="グループ化 41"/>
          <p:cNvGrpSpPr/>
          <p:nvPr/>
        </p:nvGrpSpPr>
        <p:grpSpPr>
          <a:xfrm>
            <a:off x="2707687" y="1569838"/>
            <a:ext cx="2451886" cy="778832"/>
            <a:chOff x="2313275" y="1344217"/>
            <a:chExt cx="2451886" cy="778832"/>
          </a:xfrm>
        </p:grpSpPr>
        <p:sp>
          <p:nvSpPr>
            <p:cNvPr id="246" name="正方形/長方形 245">
              <a:extLst>
                <a:ext uri="{FF2B5EF4-FFF2-40B4-BE49-F238E27FC236}">
                  <a16:creationId xmlns:a16="http://schemas.microsoft.com/office/drawing/2014/main" xmlns="" id="{1D9562CB-268C-41A0-835E-B0B12BDEFDB9}"/>
                </a:ext>
              </a:extLst>
            </p:cNvPr>
            <p:cNvSpPr/>
            <p:nvPr/>
          </p:nvSpPr>
          <p:spPr>
            <a:xfrm>
              <a:off x="2313275" y="1344217"/>
              <a:ext cx="2400982" cy="778832"/>
            </a:xfrm>
            <a:prstGeom prst="rect">
              <a:avLst/>
            </a:prstGeom>
            <a:solidFill>
              <a:srgbClr val="00B050">
                <a:alpha val="25000"/>
              </a:srgb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smtClean="0">
                  <a:solidFill>
                    <a:schemeClr val="tx1"/>
                  </a:solidFill>
                  <a:latin typeface="HGPSoeiKakugothicUB" charset="-128"/>
                  <a:ea typeface="HGPSoeiKakugothicUB" charset="-128"/>
                  <a:cs typeface="HGPSoeiKakugothicUB" charset="-128"/>
                </a:rPr>
                <a:t>利活用環境</a:t>
              </a:r>
              <a:endParaRPr lang="en-US" altLang="ja-JP" sz="1100" dirty="0">
                <a:solidFill>
                  <a:schemeClr val="tx1"/>
                </a:solidFill>
                <a:latin typeface="HGPSoeiKakugothicUB" charset="-128"/>
                <a:ea typeface="HGPSoeiKakugothicUB" charset="-128"/>
                <a:cs typeface="HGPSoeiKakugothicUB" charset="-128"/>
              </a:endParaRPr>
            </a:p>
          </p:txBody>
        </p:sp>
        <p:sp>
          <p:nvSpPr>
            <p:cNvPr id="247" name="雲形吹き出し 246"/>
            <p:cNvSpPr/>
            <p:nvPr/>
          </p:nvSpPr>
          <p:spPr>
            <a:xfrm>
              <a:off x="3152216" y="1558213"/>
              <a:ext cx="563504" cy="365520"/>
            </a:xfrm>
            <a:prstGeom prst="cloudCallout">
              <a:avLst>
                <a:gd name="adj1" fmla="val -15762"/>
                <a:gd name="adj2" fmla="val 46865"/>
              </a:avLst>
            </a:prstGeom>
            <a:solidFill>
              <a:schemeClr val="bg2"/>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PORTAL</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grpSp>
          <p:nvGrpSpPr>
            <p:cNvPr id="248" name="グループ化 247"/>
            <p:cNvGrpSpPr/>
            <p:nvPr/>
          </p:nvGrpSpPr>
          <p:grpSpPr>
            <a:xfrm>
              <a:off x="3079158" y="1420990"/>
              <a:ext cx="1686003" cy="648072"/>
              <a:chOff x="2998630" y="1047165"/>
              <a:chExt cx="1869300" cy="648072"/>
            </a:xfrm>
          </p:grpSpPr>
          <p:sp>
            <p:nvSpPr>
              <p:cNvPr id="249" name="テキスト ボックス 248"/>
              <p:cNvSpPr txBox="1"/>
              <p:nvPr/>
            </p:nvSpPr>
            <p:spPr>
              <a:xfrm>
                <a:off x="3744335" y="1256440"/>
                <a:ext cx="1123595" cy="253916"/>
              </a:xfrm>
              <a:prstGeom prst="rect">
                <a:avLst/>
              </a:prstGeom>
              <a:noFill/>
            </p:spPr>
            <p:txBody>
              <a:bodyPr wrap="non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PORTAL</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サイト</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0" name="正方形/長方形 249"/>
              <p:cNvSpPr/>
              <p:nvPr/>
            </p:nvSpPr>
            <p:spPr>
              <a:xfrm>
                <a:off x="2998630" y="1047165"/>
                <a:ext cx="1817993" cy="648072"/>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pic>
        <p:nvPicPr>
          <p:cNvPr id="256" name="図 255">
            <a:extLst>
              <a:ext uri="{FF2B5EF4-FFF2-40B4-BE49-F238E27FC236}">
                <a16:creationId xmlns:a16="http://schemas.microsoft.com/office/drawing/2014/main" xmlns="" id="{6770002A-7C36-BB4A-AF7E-9F9B4CB08AE9}"/>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446069" y="2020235"/>
            <a:ext cx="779477" cy="270420"/>
          </a:xfrm>
          <a:prstGeom prst="rect">
            <a:avLst/>
          </a:prstGeom>
          <a:solidFill>
            <a:schemeClr val="bg1"/>
          </a:solidFill>
          <a:ln w="38100">
            <a:noFill/>
          </a:ln>
          <a:effectLst/>
        </p:spPr>
      </p:pic>
      <p:grpSp>
        <p:nvGrpSpPr>
          <p:cNvPr id="257" name="グループ化 256"/>
          <p:cNvGrpSpPr/>
          <p:nvPr/>
        </p:nvGrpSpPr>
        <p:grpSpPr>
          <a:xfrm>
            <a:off x="424136" y="1848272"/>
            <a:ext cx="1767182" cy="648072"/>
            <a:chOff x="2998630" y="1047165"/>
            <a:chExt cx="1817993" cy="648072"/>
          </a:xfrm>
        </p:grpSpPr>
        <p:sp>
          <p:nvSpPr>
            <p:cNvPr id="258" name="テキスト ボックス 257"/>
            <p:cNvSpPr txBox="1"/>
            <p:nvPr/>
          </p:nvSpPr>
          <p:spPr>
            <a:xfrm>
              <a:off x="3744335" y="1256440"/>
              <a:ext cx="992579" cy="253916"/>
            </a:xfrm>
            <a:prstGeom prst="rect">
              <a:avLst/>
            </a:prstGeom>
            <a:noFill/>
          </p:spPr>
          <p:txBody>
            <a:bodyPr wrap="none" rtlCol="0">
              <a:spAutoFit/>
            </a:bodyPr>
            <a:lstStyle/>
            <a:p>
              <a:r>
                <a:rPr lang="zh-TW" altLang="en-US" sz="1050" dirty="0">
                  <a:latin typeface="Meiryo UI" panose="020B0604030504040204" pitchFamily="50" charset="-128"/>
                  <a:ea typeface="Meiryo UI" panose="020B0604030504040204" pitchFamily="50" charset="-128"/>
                  <a:cs typeface="Meiryo UI" panose="020B0604030504040204" pitchFamily="50" charset="-128"/>
                </a:rPr>
                <a:t>情報流通</a:t>
              </a:r>
              <a:r>
                <a:rPr lang="zh-TW" altLang="en-US" sz="1050" dirty="0" smtClean="0">
                  <a:latin typeface="Meiryo UI" panose="020B0604030504040204" pitchFamily="50" charset="-128"/>
                  <a:ea typeface="Meiryo UI" panose="020B0604030504040204" pitchFamily="50" charset="-128"/>
                  <a:cs typeface="Meiryo UI" panose="020B0604030504040204" pitchFamily="50" charset="-128"/>
                </a:rPr>
                <a:t>基盤</a:t>
              </a:r>
              <a:endParaRPr lang="zh-TW"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59" name="正方形/長方形 258"/>
            <p:cNvSpPr/>
            <p:nvPr/>
          </p:nvSpPr>
          <p:spPr>
            <a:xfrm>
              <a:off x="2998630" y="1047165"/>
              <a:ext cx="1817993" cy="648072"/>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grpSp>
        <p:nvGrpSpPr>
          <p:cNvPr id="20" name="グループ化 19"/>
          <p:cNvGrpSpPr/>
          <p:nvPr/>
        </p:nvGrpSpPr>
        <p:grpSpPr>
          <a:xfrm>
            <a:off x="2983221" y="2712368"/>
            <a:ext cx="1817993" cy="687515"/>
            <a:chOff x="2998630" y="1047165"/>
            <a:chExt cx="1817993" cy="687515"/>
          </a:xfrm>
        </p:grpSpPr>
        <p:sp>
          <p:nvSpPr>
            <p:cNvPr id="18" name="テキスト ボックス 17"/>
            <p:cNvSpPr txBox="1"/>
            <p:nvPr/>
          </p:nvSpPr>
          <p:spPr>
            <a:xfrm>
              <a:off x="3477495" y="1157599"/>
              <a:ext cx="1194558" cy="577081"/>
            </a:xfrm>
            <a:prstGeom prst="rect">
              <a:avLst/>
            </a:prstGeom>
            <a:noFill/>
          </p:spPr>
          <p:txBody>
            <a:bodyPr wrap="non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Managed File </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Transfer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Cloud </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Service</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2998630" y="1047165"/>
              <a:ext cx="1817993" cy="648072"/>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sp>
        <p:nvSpPr>
          <p:cNvPr id="260" name="矢印: 右 34">
            <a:extLst>
              <a:ext uri="{FF2B5EF4-FFF2-40B4-BE49-F238E27FC236}">
                <a16:creationId xmlns:a16="http://schemas.microsoft.com/office/drawing/2014/main" xmlns="" id="{3DC0D86F-0718-5841-9C1C-A491E549BD1F}"/>
              </a:ext>
            </a:extLst>
          </p:cNvPr>
          <p:cNvSpPr/>
          <p:nvPr/>
        </p:nvSpPr>
        <p:spPr>
          <a:xfrm>
            <a:off x="1936759" y="5542871"/>
            <a:ext cx="688019" cy="275723"/>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127" name="正方形/長方形 126">
            <a:extLst>
              <a:ext uri="{FF2B5EF4-FFF2-40B4-BE49-F238E27FC236}">
                <a16:creationId xmlns:a16="http://schemas.microsoft.com/office/drawing/2014/main" xmlns="" id="{1D9562CB-268C-41A0-835E-B0B12BDEFDB9}"/>
              </a:ext>
            </a:extLst>
          </p:cNvPr>
          <p:cNvSpPr/>
          <p:nvPr/>
        </p:nvSpPr>
        <p:spPr>
          <a:xfrm>
            <a:off x="3005105" y="7104695"/>
            <a:ext cx="4402655" cy="1147342"/>
          </a:xfrm>
          <a:prstGeom prst="rect">
            <a:avLst/>
          </a:prstGeom>
          <a:solidFill>
            <a:schemeClr val="accent5">
              <a:alpha val="25000"/>
            </a:schemeClr>
          </a:solidFill>
          <a:ln>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7792" tIns="37792" rIns="37792" bIns="37792" numCol="1" spcCol="0" rtlCol="0" fromWordArt="0" anchor="t" anchorCtr="0" forceAA="0" compatLnSpc="1">
            <a:prstTxWarp prst="textNoShape">
              <a:avLst/>
            </a:prstTxWarp>
            <a:noAutofit/>
          </a:bodyPr>
          <a:lstStyle/>
          <a:p>
            <a:r>
              <a:rPr lang="ja-JP" altLang="en-US" sz="1100" dirty="0">
                <a:solidFill>
                  <a:schemeClr val="tx1"/>
                </a:solidFill>
                <a:latin typeface="HGPSoeiKakugothicUB" charset="-128"/>
                <a:ea typeface="HGPSoeiKakugothicUB" charset="-128"/>
                <a:cs typeface="HGPSoeiKakugothicUB" charset="-128"/>
              </a:rPr>
              <a:t>自動処理</a:t>
            </a:r>
            <a:endParaRPr lang="en-US" altLang="ja-JP" sz="1100" dirty="0">
              <a:solidFill>
                <a:schemeClr val="tx1"/>
              </a:solidFill>
              <a:latin typeface="HGPSoeiKakugothicUB" charset="-128"/>
              <a:ea typeface="HGPSoeiKakugothicUB" charset="-128"/>
              <a:cs typeface="HGPSoeiKakugothicUB" charset="-128"/>
            </a:endParaRPr>
          </a:p>
          <a:p>
            <a:r>
              <a:rPr lang="ja-JP" altLang="en-US" sz="1100" dirty="0">
                <a:solidFill>
                  <a:schemeClr val="tx1"/>
                </a:solidFill>
                <a:latin typeface="HGPSoeiKakugothicUB" charset="-128"/>
                <a:ea typeface="HGPSoeiKakugothicUB" charset="-128"/>
                <a:cs typeface="HGPSoeiKakugothicUB" charset="-128"/>
              </a:rPr>
              <a:t>統合環境</a:t>
            </a:r>
            <a:endParaRPr lang="en-US" altLang="ja-JP" sz="1100" dirty="0">
              <a:solidFill>
                <a:schemeClr val="tx1"/>
              </a:solidFill>
              <a:latin typeface="HGPSoeiKakugothicUB" charset="-128"/>
              <a:ea typeface="HGPSoeiKakugothicUB" charset="-128"/>
              <a:cs typeface="HGPSoeiKakugothicUB" charset="-128"/>
            </a:endParaRPr>
          </a:p>
        </p:txBody>
      </p:sp>
      <p:grpSp>
        <p:nvGrpSpPr>
          <p:cNvPr id="128" name="グループ化 127"/>
          <p:cNvGrpSpPr/>
          <p:nvPr/>
        </p:nvGrpSpPr>
        <p:grpSpPr>
          <a:xfrm>
            <a:off x="3613316" y="7203878"/>
            <a:ext cx="1680066" cy="648072"/>
            <a:chOff x="2998630" y="1047165"/>
            <a:chExt cx="1817993" cy="648072"/>
          </a:xfrm>
        </p:grpSpPr>
        <p:sp>
          <p:nvSpPr>
            <p:cNvPr id="130" name="テキスト ボックス 129"/>
            <p:cNvSpPr txBox="1"/>
            <p:nvPr/>
          </p:nvSpPr>
          <p:spPr>
            <a:xfrm>
              <a:off x="3477495" y="1157599"/>
              <a:ext cx="1317990" cy="415498"/>
            </a:xfrm>
            <a:prstGeom prst="rect">
              <a:avLst/>
            </a:prstGeom>
            <a:noFill/>
          </p:spPr>
          <p:txBody>
            <a:bodyPr wrap="non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Data Integration </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Platform Cloud</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1" name="正方形/長方形 130"/>
            <p:cNvSpPr/>
            <p:nvPr/>
          </p:nvSpPr>
          <p:spPr>
            <a:xfrm>
              <a:off x="2998630" y="1047165"/>
              <a:ext cx="1817993" cy="648072"/>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sp>
        <p:nvSpPr>
          <p:cNvPr id="132" name="フローチャート: 記憶データ 131"/>
          <p:cNvSpPr/>
          <p:nvPr/>
        </p:nvSpPr>
        <p:spPr>
          <a:xfrm>
            <a:off x="4931372" y="7032848"/>
            <a:ext cx="702544"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EE</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33" name="フローチャート: 記憶データ 132"/>
          <p:cNvSpPr/>
          <p:nvPr/>
        </p:nvSpPr>
        <p:spPr>
          <a:xfrm>
            <a:off x="4990278" y="7642803"/>
            <a:ext cx="702544"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grpSp>
        <p:nvGrpSpPr>
          <p:cNvPr id="135" name="グループ化 134"/>
          <p:cNvGrpSpPr/>
          <p:nvPr/>
        </p:nvGrpSpPr>
        <p:grpSpPr>
          <a:xfrm>
            <a:off x="3621527" y="7881643"/>
            <a:ext cx="1680066" cy="345286"/>
            <a:chOff x="2998630" y="1047165"/>
            <a:chExt cx="1817993" cy="375716"/>
          </a:xfrm>
          <a:solidFill>
            <a:schemeClr val="accent3">
              <a:alpha val="46000"/>
            </a:schemeClr>
          </a:solidFill>
        </p:grpSpPr>
        <p:sp>
          <p:nvSpPr>
            <p:cNvPr id="137" name="テキスト ボックス 136"/>
            <p:cNvSpPr txBox="1"/>
            <p:nvPr/>
          </p:nvSpPr>
          <p:spPr>
            <a:xfrm>
              <a:off x="3191963" y="1100464"/>
              <a:ext cx="1191352" cy="253916"/>
            </a:xfrm>
            <a:prstGeom prst="rect">
              <a:avLst/>
            </a:prstGeom>
            <a:grpFill/>
          </p:spPr>
          <p:txBody>
            <a:bodyPr wrap="none" rtlCol="0">
              <a:spAutoFit/>
            </a:bodyPr>
            <a:lstStyle/>
            <a:p>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オーケストレーション</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正方形/長方形 137"/>
            <p:cNvSpPr/>
            <p:nvPr/>
          </p:nvSpPr>
          <p:spPr>
            <a:xfrm>
              <a:off x="2998630" y="1047165"/>
              <a:ext cx="1817993" cy="375716"/>
            </a:xfrm>
            <a:prstGeom prst="rect">
              <a:avLst/>
            </a:prstGeom>
            <a:grp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sp>
        <p:nvSpPr>
          <p:cNvPr id="81" name="フローチャート: 記憶データ 80"/>
          <p:cNvSpPr/>
          <p:nvPr/>
        </p:nvSpPr>
        <p:spPr>
          <a:xfrm>
            <a:off x="5149751" y="8074001"/>
            <a:ext cx="702544"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900" dirty="0" smtClean="0">
                <a:solidFill>
                  <a:schemeClr val="tx1"/>
                </a:solidFill>
                <a:latin typeface="Meiryo UI" panose="020B0604030504040204" pitchFamily="50" charset="-128"/>
                <a:ea typeface="Meiryo UI" panose="020B0604030504040204" pitchFamily="50" charset="-128"/>
              </a:rPr>
              <a:t>データ統合</a:t>
            </a:r>
            <a:endParaRPr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smtClean="0">
                <a:solidFill>
                  <a:schemeClr val="tx1"/>
                </a:solidFill>
                <a:latin typeface="Meiryo UI" panose="020B0604030504040204" pitchFamily="50" charset="-128"/>
                <a:ea typeface="Meiryo UI" panose="020B0604030504040204" pitchFamily="50" charset="-128"/>
              </a:rPr>
              <a:t>データソース</a:t>
            </a:r>
            <a:r>
              <a:rPr kumimoji="1" lang="ja-JP" altLang="en-US" sz="900" dirty="0">
                <a:solidFill>
                  <a:schemeClr val="tx1"/>
                </a:solidFill>
                <a:latin typeface="Meiryo UI" panose="020B0604030504040204" pitchFamily="50" charset="-128"/>
                <a:ea typeface="Meiryo UI" panose="020B0604030504040204" pitchFamily="50" charset="-128"/>
              </a:rPr>
              <a:t>管理</a:t>
            </a:r>
          </a:p>
        </p:txBody>
      </p:sp>
      <p:sp>
        <p:nvSpPr>
          <p:cNvPr id="82" name="フローチャート: 記憶データ 81"/>
          <p:cNvSpPr/>
          <p:nvPr/>
        </p:nvSpPr>
        <p:spPr>
          <a:xfrm>
            <a:off x="4421104" y="3232743"/>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err="1" smtClean="0">
                <a:solidFill>
                  <a:schemeClr val="tx1"/>
                </a:solidFill>
                <a:latin typeface="Meiryo UI" panose="020B0604030504040204" pitchFamily="50" charset="-128"/>
                <a:ea typeface="Meiryo UI" panose="020B0604030504040204" pitchFamily="50" charset="-128"/>
              </a:rPr>
              <a:t>IoT</a:t>
            </a:r>
            <a:endParaRPr lang="en-US" altLang="ja-JP" sz="900" dirty="0">
              <a:solidFill>
                <a:schemeClr val="tx1"/>
              </a:solidFill>
              <a:latin typeface="Meiryo UI" panose="020B0604030504040204" pitchFamily="50" charset="-128"/>
              <a:ea typeface="Meiryo UI" panose="020B0604030504040204" pitchFamily="50" charset="-128"/>
            </a:endParaRPr>
          </a:p>
          <a:p>
            <a:pPr algn="ctr"/>
            <a:r>
              <a:rPr lang="en-US" altLang="ja-JP" sz="900" dirty="0" err="1" smtClean="0">
                <a:solidFill>
                  <a:schemeClr val="tx1"/>
                </a:solidFill>
                <a:latin typeface="Meiryo UI" panose="020B0604030504040204" pitchFamily="50" charset="-128"/>
                <a:ea typeface="Meiryo UI" panose="020B0604030504040204" pitchFamily="50" charset="-128"/>
              </a:rPr>
              <a:t>Steraming</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61" name="フローチャート: 記憶データ 260"/>
          <p:cNvSpPr/>
          <p:nvPr/>
        </p:nvSpPr>
        <p:spPr>
          <a:xfrm>
            <a:off x="4421104" y="2496344"/>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File</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63" name="フローチャート: 記憶データ 262"/>
          <p:cNvSpPr/>
          <p:nvPr/>
        </p:nvSpPr>
        <p:spPr>
          <a:xfrm>
            <a:off x="7334642" y="5790016"/>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DBMS</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grpSp>
        <p:nvGrpSpPr>
          <p:cNvPr id="264" name="グループ化 263"/>
          <p:cNvGrpSpPr/>
          <p:nvPr/>
        </p:nvGrpSpPr>
        <p:grpSpPr>
          <a:xfrm>
            <a:off x="2968034" y="5981956"/>
            <a:ext cx="1817993" cy="669054"/>
            <a:chOff x="1127063" y="4018161"/>
            <a:chExt cx="1817993" cy="570539"/>
          </a:xfrm>
        </p:grpSpPr>
        <p:sp>
          <p:nvSpPr>
            <p:cNvPr id="265" name="テキスト ボックス 264">
              <a:extLst>
                <a:ext uri="{FF2B5EF4-FFF2-40B4-BE49-F238E27FC236}">
                  <a16:creationId xmlns:a16="http://schemas.microsoft.com/office/drawing/2014/main" xmlns="" id="{8241E6E1-66CD-41BE-9A96-25739DD3DDCB}"/>
                </a:ext>
              </a:extLst>
            </p:cNvPr>
            <p:cNvSpPr txBox="1"/>
            <p:nvPr/>
          </p:nvSpPr>
          <p:spPr>
            <a:xfrm>
              <a:off x="1834324" y="4077058"/>
              <a:ext cx="959745" cy="477939"/>
            </a:xfrm>
            <a:prstGeom prst="rect">
              <a:avLst/>
            </a:prstGeom>
            <a:noFill/>
          </p:spPr>
          <p:txBody>
            <a:bodyPr wrap="square" lIns="0" tIns="0" rIns="0" bIns="0" rtlCol="0" anchor="ctr" anchorCtr="0">
              <a:noAutofit/>
            </a:bodyPr>
            <a:lstStyle/>
            <a:p>
              <a:pPr algn="ctr">
                <a:lnSpc>
                  <a:spcPct val="90000"/>
                </a:lnSpc>
              </a:pPr>
              <a:r>
                <a:rPr lang="en-US" altLang="ja-JP" sz="1050" dirty="0" smtClean="0">
                  <a:solidFill>
                    <a:srgbClr val="002060"/>
                  </a:solidFill>
                  <a:latin typeface="Meiryo UI" pitchFamily="50" charset="-128"/>
                  <a:ea typeface="Meiryo UI" pitchFamily="50" charset="-128"/>
                  <a:cs typeface="Meiryo UI" pitchFamily="50" charset="-128"/>
                </a:rPr>
                <a:t>ESRI</a:t>
              </a:r>
            </a:p>
            <a:p>
              <a:pPr algn="ctr">
                <a:lnSpc>
                  <a:spcPct val="90000"/>
                </a:lnSpc>
              </a:pPr>
              <a:r>
                <a:rPr lang="en-US" altLang="ja-JP" sz="1050" dirty="0" smtClean="0">
                  <a:solidFill>
                    <a:srgbClr val="002060"/>
                  </a:solidFill>
                  <a:latin typeface="Meiryo UI" pitchFamily="50" charset="-128"/>
                  <a:ea typeface="Meiryo UI" pitchFamily="50" charset="-128"/>
                  <a:cs typeface="Meiryo UI" pitchFamily="50" charset="-128"/>
                </a:rPr>
                <a:t>ArcGIS</a:t>
              </a:r>
            </a:p>
          </p:txBody>
        </p:sp>
        <p:sp>
          <p:nvSpPr>
            <p:cNvPr id="266" name="正方形/長方形 265"/>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pic>
        <p:nvPicPr>
          <p:cNvPr id="267" name="図 266"/>
          <p:cNvPicPr>
            <a:picLocks noChangeAspect="1"/>
          </p:cNvPicPr>
          <p:nvPr/>
        </p:nvPicPr>
        <p:blipFill>
          <a:blip r:embed="rId5"/>
          <a:stretch>
            <a:fillRect/>
          </a:stretch>
        </p:blipFill>
        <p:spPr>
          <a:xfrm>
            <a:off x="2980026" y="6027313"/>
            <a:ext cx="429387" cy="494729"/>
          </a:xfrm>
          <a:prstGeom prst="rect">
            <a:avLst/>
          </a:prstGeom>
        </p:spPr>
      </p:pic>
      <p:pic>
        <p:nvPicPr>
          <p:cNvPr id="44" name="図 43"/>
          <p:cNvPicPr>
            <a:picLocks noChangeAspect="1"/>
          </p:cNvPicPr>
          <p:nvPr/>
        </p:nvPicPr>
        <p:blipFill>
          <a:blip r:embed="rId10"/>
          <a:stretch>
            <a:fillRect/>
          </a:stretch>
        </p:blipFill>
        <p:spPr>
          <a:xfrm>
            <a:off x="467514" y="4141390"/>
            <a:ext cx="1485900" cy="590550"/>
          </a:xfrm>
          <a:prstGeom prst="rect">
            <a:avLst/>
          </a:prstGeom>
        </p:spPr>
      </p:pic>
      <p:sp>
        <p:nvSpPr>
          <p:cNvPr id="75" name="フローチャート: 記憶データ 74"/>
          <p:cNvSpPr/>
          <p:nvPr/>
        </p:nvSpPr>
        <p:spPr>
          <a:xfrm>
            <a:off x="1654940" y="3955992"/>
            <a:ext cx="631581" cy="353158"/>
          </a:xfrm>
          <a:prstGeom prst="flowChartOnlineStorage">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900" dirty="0" smtClean="0"/>
              <a:t>WEB</a:t>
            </a:r>
          </a:p>
          <a:p>
            <a:pPr algn="ctr"/>
            <a:r>
              <a:rPr kumimoji="1" lang="ja-JP" altLang="en-US" sz="900" dirty="0" smtClean="0"/>
              <a:t>サービス</a:t>
            </a:r>
            <a:endParaRPr kumimoji="1" lang="ja-JP" altLang="en-US" sz="900" dirty="0"/>
          </a:p>
        </p:txBody>
      </p:sp>
      <p:sp>
        <p:nvSpPr>
          <p:cNvPr id="274" name="矢印: 右 34">
            <a:extLst>
              <a:ext uri="{FF2B5EF4-FFF2-40B4-BE49-F238E27FC236}">
                <a16:creationId xmlns:a16="http://schemas.microsoft.com/office/drawing/2014/main" xmlns="" id="{3DC0D86F-0718-5841-9C1C-A491E549BD1F}"/>
              </a:ext>
            </a:extLst>
          </p:cNvPr>
          <p:cNvSpPr/>
          <p:nvPr/>
        </p:nvSpPr>
        <p:spPr>
          <a:xfrm>
            <a:off x="1936759" y="6128928"/>
            <a:ext cx="688019" cy="275723"/>
          </a:xfrm>
          <a:prstGeom prst="leftRightArrow">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7792" tIns="37792" rIns="37792" bIns="37792" numCol="1" spcCol="0" rtlCol="0" fromWordArt="0" anchor="ctr" anchorCtr="0" forceAA="0" compatLnSpc="1">
            <a:prstTxWarp prst="textNoShape">
              <a:avLst/>
            </a:prstTxWarp>
            <a:noAutofit/>
          </a:bodyPr>
          <a:lstStyle/>
          <a:p>
            <a:pPr algn="ctr"/>
            <a:endParaRPr lang="ja-JP" altLang="en-US" sz="1470" dirty="0">
              <a:solidFill>
                <a:schemeClr val="tx1"/>
              </a:solidFill>
            </a:endParaRPr>
          </a:p>
        </p:txBody>
      </p:sp>
      <p:sp>
        <p:nvSpPr>
          <p:cNvPr id="277" name="雲形吹き出し 276"/>
          <p:cNvSpPr/>
          <p:nvPr/>
        </p:nvSpPr>
        <p:spPr>
          <a:xfrm>
            <a:off x="1307727" y="6059281"/>
            <a:ext cx="563504" cy="365520"/>
          </a:xfrm>
          <a:prstGeom prst="cloudCallout">
            <a:avLst>
              <a:gd name="adj1" fmla="val -15762"/>
              <a:gd name="adj2" fmla="val 46865"/>
            </a:avLst>
          </a:prstGeom>
          <a:solidFill>
            <a:schemeClr val="bg2"/>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a:solidFill>
                  <a:schemeClr val="tx1"/>
                </a:solidFill>
                <a:latin typeface="Meiryo UI" panose="020B0604030504040204" pitchFamily="50" charset="-128"/>
                <a:ea typeface="Meiryo UI" panose="020B0604030504040204" pitchFamily="50" charset="-128"/>
              </a:rPr>
              <a:t>GEO</a:t>
            </a:r>
            <a:endParaRPr kumimoji="1" lang="en-US" altLang="ja-JP" sz="9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900" dirty="0" smtClean="0">
                <a:solidFill>
                  <a:schemeClr val="tx1"/>
                </a:solidFill>
                <a:latin typeface="Meiryo UI" panose="020B0604030504040204" pitchFamily="50" charset="-128"/>
                <a:ea typeface="Meiryo UI" panose="020B0604030504040204" pitchFamily="50" charset="-128"/>
              </a:rPr>
              <a:t>データ</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grpSp>
        <p:nvGrpSpPr>
          <p:cNvPr id="278" name="グループ化 277"/>
          <p:cNvGrpSpPr/>
          <p:nvPr/>
        </p:nvGrpSpPr>
        <p:grpSpPr>
          <a:xfrm>
            <a:off x="5449739" y="7259043"/>
            <a:ext cx="1817993" cy="570539"/>
            <a:chOff x="1127063" y="4018161"/>
            <a:chExt cx="1817993" cy="570539"/>
          </a:xfrm>
        </p:grpSpPr>
        <p:sp>
          <p:nvSpPr>
            <p:cNvPr id="279" name="テキスト ボックス 278">
              <a:extLst>
                <a:ext uri="{FF2B5EF4-FFF2-40B4-BE49-F238E27FC236}">
                  <a16:creationId xmlns:a16="http://schemas.microsoft.com/office/drawing/2014/main" xmlns="" id="{8241E6E1-66CD-41BE-9A96-25739DD3DDCB}"/>
                </a:ext>
              </a:extLst>
            </p:cNvPr>
            <p:cNvSpPr txBox="1"/>
            <p:nvPr/>
          </p:nvSpPr>
          <p:spPr>
            <a:xfrm>
              <a:off x="1834324" y="4110761"/>
              <a:ext cx="959745" cy="477939"/>
            </a:xfrm>
            <a:prstGeom prst="rect">
              <a:avLst/>
            </a:prstGeom>
            <a:noFill/>
          </p:spPr>
          <p:txBody>
            <a:bodyPr wrap="square" lIns="0" tIns="0" rIns="0" bIns="0" rtlCol="0">
              <a:noAutofit/>
            </a:bodyPr>
            <a:lstStyle/>
            <a:p>
              <a:pPr>
                <a:lnSpc>
                  <a:spcPct val="90000"/>
                </a:lnSpc>
              </a:pPr>
              <a:r>
                <a:rPr lang="fr-FR" altLang="ja-JP" sz="1050" dirty="0">
                  <a:solidFill>
                    <a:srgbClr val="002060"/>
                  </a:solidFill>
                  <a:latin typeface="Meiryo UI" pitchFamily="50" charset="-128"/>
                  <a:ea typeface="Meiryo UI" pitchFamily="50" charset="-128"/>
                  <a:cs typeface="Meiryo UI" pitchFamily="50" charset="-128"/>
                </a:rPr>
                <a:t>Oracle Event Hub Cloud Service</a:t>
              </a:r>
              <a:endParaRPr lang="ja-JP" altLang="en-US" sz="1050" dirty="0">
                <a:solidFill>
                  <a:srgbClr val="002060"/>
                </a:solidFill>
                <a:latin typeface="Meiryo UI" pitchFamily="50" charset="-128"/>
                <a:ea typeface="Meiryo UI" pitchFamily="50" charset="-128"/>
                <a:cs typeface="Meiryo UI" pitchFamily="50" charset="-128"/>
              </a:endParaRPr>
            </a:p>
          </p:txBody>
        </p:sp>
        <p:pic>
          <p:nvPicPr>
            <p:cNvPr id="280" name="Picture 4" descr="EventHubTopic 46@2x">
              <a:extLst>
                <a:ext uri="{FF2B5EF4-FFF2-40B4-BE49-F238E27FC236}">
                  <a16:creationId xmlns:a16="http://schemas.microsoft.com/office/drawing/2014/main" xmlns="" id="{CE5B87A7-A2CA-470C-A4C4-F8194ADCF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072" y="4066142"/>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81" name="正方形/長方形 280"/>
            <p:cNvSpPr/>
            <p:nvPr/>
          </p:nvSpPr>
          <p:spPr>
            <a:xfrm>
              <a:off x="1127063" y="4018161"/>
              <a:ext cx="1817993" cy="570539"/>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endParaRPr kumimoji="1" lang="ja-JP" altLang="en-US" sz="1400" dirty="0">
                <a:solidFill>
                  <a:schemeClr val="tx1"/>
                </a:solidFill>
                <a:latin typeface="Meiryo UI" panose="020B0604030504040204" pitchFamily="50" charset="-128"/>
                <a:ea typeface="Meiryo UI" panose="020B0604030504040204" pitchFamily="50" charset="-128"/>
              </a:endParaRPr>
            </a:p>
          </p:txBody>
        </p:sp>
      </p:grpSp>
      <p:sp>
        <p:nvSpPr>
          <p:cNvPr id="282" name="フローチャート: 記憶データ 281"/>
          <p:cNvSpPr/>
          <p:nvPr/>
        </p:nvSpPr>
        <p:spPr>
          <a:xfrm>
            <a:off x="6935494" y="7032848"/>
            <a:ext cx="702544"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EE</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83" name="フローチャート: 記憶データ 282"/>
          <p:cNvSpPr/>
          <p:nvPr/>
        </p:nvSpPr>
        <p:spPr>
          <a:xfrm>
            <a:off x="6994400" y="7642803"/>
            <a:ext cx="702544"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DD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85" name="フローチャート: 記憶データ 284"/>
          <p:cNvSpPr/>
          <p:nvPr/>
        </p:nvSpPr>
        <p:spPr>
          <a:xfrm>
            <a:off x="4776484" y="1380830"/>
            <a:ext cx="760220" cy="349824"/>
          </a:xfrm>
          <a:prstGeom prst="flowChartOnlineStorage">
            <a:avLst/>
          </a:prstGeom>
          <a:solidFill>
            <a:schemeClr val="accent3">
              <a:lumMod val="40000"/>
              <a:lumOff val="6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en-US" altLang="ja-JP" sz="900" dirty="0" smtClean="0">
                <a:solidFill>
                  <a:schemeClr val="tx1"/>
                </a:solidFill>
                <a:latin typeface="Meiryo UI" panose="020B0604030504040204" pitchFamily="50" charset="-128"/>
                <a:ea typeface="Meiryo UI" panose="020B0604030504040204" pitchFamily="50" charset="-128"/>
              </a:rPr>
              <a:t>Portal</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158" name="テキスト ボックス 157"/>
          <p:cNvSpPr txBox="1"/>
          <p:nvPr/>
        </p:nvSpPr>
        <p:spPr>
          <a:xfrm>
            <a:off x="136104" y="784266"/>
            <a:ext cx="4556418" cy="307777"/>
          </a:xfrm>
          <a:prstGeom prst="homePlate">
            <a:avLst/>
          </a:prstGeom>
          <a:solidFill>
            <a:schemeClr val="accent5">
              <a:lumMod val="40000"/>
              <a:lumOff val="60000"/>
            </a:schemeClr>
          </a:solidFill>
        </p:spPr>
        <p:txBody>
          <a:bodyPr wrap="none" rtlCol="0">
            <a:spAutoFit/>
          </a:bodyPr>
          <a:lstStyle/>
          <a:p>
            <a:r>
              <a:rPr lang="ja-JP" altLang="en-US" sz="1400" dirty="0">
                <a:latin typeface="HGPｺﾞｼｯｸE" panose="020B0900000000000000" pitchFamily="50" charset="-128"/>
                <a:ea typeface="HGPｺﾞｼｯｸE" panose="020B0900000000000000" pitchFamily="50" charset="-128"/>
              </a:rPr>
              <a:t>プラットフォームデータ処理</a:t>
            </a:r>
            <a:r>
              <a:rPr lang="ja-JP" altLang="en-US" sz="1400" dirty="0" smtClean="0">
                <a:latin typeface="HGPｺﾞｼｯｸE" panose="020B0900000000000000" pitchFamily="50" charset="-128"/>
                <a:ea typeface="HGPｺﾞｼｯｸE" panose="020B0900000000000000" pitchFamily="50" charset="-128"/>
              </a:rPr>
              <a:t>環境（</a:t>
            </a:r>
            <a:r>
              <a:rPr lang="en-US" altLang="ja-JP" sz="1400" dirty="0" smtClean="0">
                <a:latin typeface="HGPｺﾞｼｯｸE" panose="020B0900000000000000" pitchFamily="50" charset="-128"/>
                <a:ea typeface="HGPｺﾞｼｯｸE" panose="020B0900000000000000" pitchFamily="50" charset="-128"/>
              </a:rPr>
              <a:t>Oracle</a:t>
            </a:r>
            <a:r>
              <a:rPr lang="ja-JP" altLang="en-US" sz="1400" dirty="0" smtClean="0">
                <a:latin typeface="HGPｺﾞｼｯｸE" panose="020B0900000000000000" pitchFamily="50" charset="-128"/>
                <a:ea typeface="HGPｺﾞｼｯｸE" panose="020B0900000000000000" pitchFamily="50" charset="-128"/>
              </a:rPr>
              <a:t> </a:t>
            </a:r>
            <a:r>
              <a:rPr lang="en-US" altLang="ja-JP" sz="1400" dirty="0" smtClean="0">
                <a:latin typeface="HGPｺﾞｼｯｸE" panose="020B0900000000000000" pitchFamily="50" charset="-128"/>
                <a:ea typeface="HGPｺﾞｼｯｸE" panose="020B0900000000000000" pitchFamily="50" charset="-128"/>
              </a:rPr>
              <a:t>Cloud</a:t>
            </a:r>
            <a:r>
              <a:rPr lang="ja-JP" altLang="en-US" sz="1400" dirty="0" smtClean="0">
                <a:latin typeface="HGPｺﾞｼｯｸE" panose="020B0900000000000000" pitchFamily="50" charset="-128"/>
                <a:ea typeface="HGPｺﾞｼｯｸE" panose="020B0900000000000000" pitchFamily="50" charset="-128"/>
              </a:rPr>
              <a:t>機能配置）</a:t>
            </a:r>
            <a:endParaRPr kumimoji="1" lang="ja-JP" altLang="en-US" sz="1400" dirty="0" smtClean="0">
              <a:latin typeface="HGPｺﾞｼｯｸE" panose="020B0900000000000000" pitchFamily="50" charset="-128"/>
              <a:ea typeface="HGPｺﾞｼｯｸE" panose="020B0900000000000000" pitchFamily="50" charset="-128"/>
            </a:endParaRPr>
          </a:p>
        </p:txBody>
      </p:sp>
      <p:pic>
        <p:nvPicPr>
          <p:cNvPr id="136" name="図 135">
            <a:extLst>
              <a:ext uri="{FF2B5EF4-FFF2-40B4-BE49-F238E27FC236}">
                <a16:creationId xmlns="" xmlns:xdr="http://schemas.openxmlformats.org/drawingml/2006/spreadsheetDrawing" xmlns:a16="http://schemas.microsoft.com/office/drawing/2014/main" xmlns:lc="http://schemas.openxmlformats.org/drawingml/2006/lockedCanvas" id="{785BEB56-CCD3-4C2D-BD6C-D973AB2F812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7026" y="4213713"/>
            <a:ext cx="663876" cy="347231"/>
          </a:xfrm>
          <a:prstGeom prst="rect">
            <a:avLst/>
          </a:prstGeom>
          <a:noFill/>
          <a:extLst>
            <a:ext uri="{909E8E84-426E-40DD-AFC4-6F175D3DCCD1}">
              <a14:hiddenFill xmlns:a14="http://schemas.microsoft.com/office/drawing/2010/main">
                <a:solidFill>
                  <a:srgbClr val="FFFFFF"/>
                </a:solidFill>
              </a14:hiddenFill>
            </a:ext>
          </a:extLst>
        </p:spPr>
      </p:pic>
      <p:pic>
        <p:nvPicPr>
          <p:cNvPr id="143" name="図 142" descr="SOA_46@2x">
            <a:extLst>
              <a:ext uri="{FF2B5EF4-FFF2-40B4-BE49-F238E27FC236}">
                <a16:creationId xmlns="" xmlns:xdr="http://schemas.openxmlformats.org/drawingml/2006/spreadsheetDrawing" xmlns:a16="http://schemas.microsoft.com/office/drawing/2014/main" xmlns:lc="http://schemas.openxmlformats.org/drawingml/2006/lockedCanvas" id="{E5DA0A5F-7AE2-4809-BD70-F3433208EF3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4567" y="2846168"/>
            <a:ext cx="578091" cy="462473"/>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 descr="http://blafstaging.us.oracle.com/coordination/syounossi/vDesign-MUX-collab/Mux-DesignGuide/Cloud14-1/content/14.Cloud-Suite-Logos/19.Data-Integration-Cloud/_icons/Data-Integration_72@2x.png">
            <a:extLst>
              <a:ext uri="{FF2B5EF4-FFF2-40B4-BE49-F238E27FC236}">
                <a16:creationId xmlns="" xmlns:xdr="http://schemas.openxmlformats.org/drawingml/2006/spreadsheetDrawing" xmlns:a16="http://schemas.microsoft.com/office/drawing/2014/main" xmlns:lc="http://schemas.openxmlformats.org/drawingml/2006/lockedCanvas" id="{3BF29F1E-4810-47B8-94F3-9A93C1DF3A1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70726" y="2870147"/>
            <a:ext cx="572307" cy="43087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 descr="http://blafstaging.us.oracle.com/coordination/syounossi/vDesign-MUX-collab/Mux-DesignGuide/Cloud14-1/content/14.Cloud-Suite-Logos/19.Data-Integration-Cloud/_icons/Data-Integration_72@2x.png">
            <a:extLst>
              <a:ext uri="{FF2B5EF4-FFF2-40B4-BE49-F238E27FC236}">
                <a16:creationId xmlns="" xmlns:xdr="http://schemas.openxmlformats.org/drawingml/2006/spreadsheetDrawing" xmlns:a16="http://schemas.microsoft.com/office/drawing/2014/main" xmlns:lc="http://schemas.openxmlformats.org/drawingml/2006/lockedCanvas" id="{3BF29F1E-4810-47B8-94F3-9A93C1DF3A1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581144" y="7330089"/>
            <a:ext cx="572307" cy="430874"/>
          </a:xfrm>
          <a:prstGeom prst="rect">
            <a:avLst/>
          </a:prstGeom>
          <a:noFill/>
          <a:extLst>
            <a:ext uri="{909E8E84-426E-40DD-AFC4-6F175D3DCCD1}">
              <a14:hiddenFill xmlns:a14="http://schemas.microsoft.com/office/drawing/2010/main">
                <a:solidFill>
                  <a:srgbClr val="FFFFFF"/>
                </a:solidFill>
              </a14:hiddenFill>
            </a:ext>
          </a:extLst>
        </p:spPr>
      </p:pic>
      <p:pic>
        <p:nvPicPr>
          <p:cNvPr id="156" name="図 155" descr="graph-512.png">
            <a:extLst>
              <a:ext uri="{FF2B5EF4-FFF2-40B4-BE49-F238E27FC236}">
                <a16:creationId xmlns="" xmlns:xdr="http://schemas.openxmlformats.org/drawingml/2006/spreadsheetDrawing" xmlns:a16="http://schemas.microsoft.com/office/drawing/2014/main" xmlns:lc="http://schemas.openxmlformats.org/drawingml/2006/lockedCanvas" id="{F002D777-1912-41D3-977B-FAF4A0AA57E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12179" y="4167519"/>
            <a:ext cx="623885" cy="564421"/>
          </a:xfrm>
          <a:prstGeom prst="rect">
            <a:avLst/>
          </a:prstGeom>
          <a:noFill/>
          <a:extLst>
            <a:ext uri="{909E8E84-426E-40DD-AFC4-6F175D3DCCD1}">
              <a14:hiddenFill xmlns:a14="http://schemas.microsoft.com/office/drawing/2010/main">
                <a:solidFill>
                  <a:srgbClr val="FFFFFF"/>
                </a:solidFill>
              </a14:hiddenFill>
            </a:ext>
          </a:extLst>
        </p:spPr>
      </p:pic>
      <p:pic>
        <p:nvPicPr>
          <p:cNvPr id="157" name="図 156" descr="database_46@2x">
            <a:extLst>
              <a:ext uri="{FF2B5EF4-FFF2-40B4-BE49-F238E27FC236}">
                <a16:creationId xmlns="" xmlns:xdr="http://schemas.openxmlformats.org/drawingml/2006/spreadsheetDrawing" xmlns:a16="http://schemas.microsoft.com/office/drawing/2014/main" xmlns:lc="http://schemas.openxmlformats.org/drawingml/2006/lockedCanvas" id="{2CEA3E95-AE7A-4E23-A67B-56BB1155D5A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90233" y="4220956"/>
            <a:ext cx="633176" cy="409586"/>
          </a:xfrm>
          <a:prstGeom prst="rect">
            <a:avLst/>
          </a:prstGeom>
          <a:noFill/>
          <a:extLst>
            <a:ext uri="{909E8E84-426E-40DD-AFC4-6F175D3DCCD1}">
              <a14:hiddenFill xmlns:a14="http://schemas.microsoft.com/office/drawing/2010/main">
                <a:solidFill>
                  <a:srgbClr val="FFFFFF"/>
                </a:solidFill>
              </a14:hiddenFill>
            </a:ext>
          </a:extLst>
        </p:spPr>
      </p:pic>
      <p:pic>
        <p:nvPicPr>
          <p:cNvPr id="159" name="図 158" descr="database_46@2x">
            <a:extLst>
              <a:ext uri="{FF2B5EF4-FFF2-40B4-BE49-F238E27FC236}">
                <a16:creationId xmlns="" xmlns:xdr="http://schemas.openxmlformats.org/drawingml/2006/spreadsheetDrawing" xmlns:a16="http://schemas.microsoft.com/office/drawing/2014/main" xmlns:lc="http://schemas.openxmlformats.org/drawingml/2006/lockedCanvas" id="{2CEA3E95-AE7A-4E23-A67B-56BB1155D5A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42830" y="5451489"/>
            <a:ext cx="633176" cy="409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495866"/>
      </p:ext>
    </p:extLst>
  </p:cSld>
  <p:clrMapOvr>
    <a:masterClrMapping/>
  </p:clrMapOvr>
</p:sld>
</file>

<file path=ppt/theme/theme1.xml><?xml version="1.0" encoding="utf-8"?>
<a:theme xmlns:a="http://schemas.openxmlformats.org/drawingml/2006/main" name="SIP4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lumMod val="50000"/>
              <a:lumOff val="50000"/>
            </a:schemeClr>
          </a:solid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400" dirty="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0070C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400" dirty="0" smtClean="0">
            <a:latin typeface="HGPｺﾞｼｯｸE" panose="020B0900000000000000" pitchFamily="50" charset="-128"/>
            <a:ea typeface="HGPｺﾞｼｯｸE" panose="020B0900000000000000" pitchFamily="50" charset="-128"/>
          </a:defRPr>
        </a:defPPr>
      </a:lstStyle>
    </a:txDef>
  </a:objectDefaults>
  <a:extraClrSchemeLst/>
  <a:extLst>
    <a:ext uri="{05A4C25C-085E-4340-85A3-A5531E510DB2}">
      <thm15:themeFamily xmlns:thm15="http://schemas.microsoft.com/office/thememl/2012/main" name="01_SIP4Dテンプレート改訂版_A4横用.potx" id="{5E1D14EF-EAE2-42FE-B782-E37592047F08}" vid="{1DE22818-6DE8-4A9D-9BDF-6DF6E524E9A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01_SIP4Dテンプレート改訂版_A4横用</Template>
  <TotalTime>20243</TotalTime>
  <Words>917</Words>
  <Application>Microsoft Office PowerPoint</Application>
  <PresentationFormat>A3 297x420 mm</PresentationFormat>
  <Paragraphs>344</Paragraphs>
  <Slides>9</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9</vt:i4>
      </vt:variant>
    </vt:vector>
  </HeadingPairs>
  <TitlesOfParts>
    <vt:vector size="21" baseType="lpstr">
      <vt:lpstr>HGPｺﾞｼｯｸE</vt:lpstr>
      <vt:lpstr>HGP創英角ｺﾞｼｯｸUB</vt:lpstr>
      <vt:lpstr>HGP創英角ｺﾞｼｯｸUB</vt:lpstr>
      <vt:lpstr>Meiryo UI</vt:lpstr>
      <vt:lpstr>ＭＳ Ｐゴシック</vt:lpstr>
      <vt:lpstr>メイリオ</vt:lpstr>
      <vt:lpstr>Arial</vt:lpstr>
      <vt:lpstr>Arial Black</vt:lpstr>
      <vt:lpstr>Arial Narrow</vt:lpstr>
      <vt:lpstr>Calibri</vt:lpstr>
      <vt:lpstr>Wingdings</vt:lpstr>
      <vt:lpstr>SIP4D</vt:lpstr>
      <vt:lpstr>   防災情報サービスプラットフォーム 　　採用アーキテクチャー図</vt:lpstr>
      <vt:lpstr>PowerPoint プレゼンテーション</vt:lpstr>
      <vt:lpstr>1.1. 昨年度検討したアーキテクチャーの原型</vt:lpstr>
      <vt:lpstr>SPFアーキテクチャー</vt:lpstr>
      <vt:lpstr>SPFアーキテクチャー見直し後（プラットフォーム基盤）</vt:lpstr>
      <vt:lpstr>SPFアーキテクチャー見直し後（プラットフォーム層、データ層）</vt:lpstr>
      <vt:lpstr>SPFアーキテクチャー</vt:lpstr>
      <vt:lpstr>SPFアーキテクチャー見直し後（プラットフォーム基盤）</vt:lpstr>
      <vt:lpstr>SPFアーキテクチャー見直し後（プラットフォーム層、データ層）</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Makoto Hanashima</dc:creator>
  <cp:lastModifiedBy>admin</cp:lastModifiedBy>
  <cp:revision>510</cp:revision>
  <cp:lastPrinted>2016-12-01T02:21:16Z</cp:lastPrinted>
  <dcterms:created xsi:type="dcterms:W3CDTF">2018-03-12T04:22:18Z</dcterms:created>
  <dcterms:modified xsi:type="dcterms:W3CDTF">2018-12-24T05:44:43Z</dcterms:modified>
</cp:coreProperties>
</file>