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8A12F-B593-C86B-8CE9-4BF606ECB800}" v="9" dt="2021-10-11T06:02:15.574"/>
    <p1510:client id="{B0A2E588-7C90-3CFF-6C1D-1F58305D3415}" v="174" dt="2021-10-11T07:29:11.329"/>
    <p1510:client id="{E0A4BC18-299C-A15F-3D32-55269C606217}" v="948" dt="2021-10-11T00:36:24.260"/>
    <p1510:client id="{E5311380-A186-7DC7-ECCF-7CFB437615AF}" v="388" dt="2021-10-10T20:33:44.467"/>
    <p1510:client id="{E64A8188-5861-0CF8-1FE3-C29FD4AF55A2}" v="13" dt="2021-10-10T20:40:20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D6908-DEDB-4D6D-ADB8-E2DD3222DA9D}" type="datetimeFigureOut">
              <a:rPr lang="fr-CH"/>
              <a:t>11.10.2021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D4763-BD08-45D0-A0C9-6B8490D67BCD}" type="slidenum">
              <a:rPr lang="fr-CH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Packages defined fixed versions</a:t>
            </a:r>
          </a:p>
          <a:p>
            <a:r>
              <a:rPr lang="en-US">
                <a:cs typeface="Calibri"/>
              </a:rPr>
              <a:t>- prevent issues</a:t>
            </a:r>
          </a:p>
          <a:p>
            <a:r>
              <a:rPr lang="en-US">
                <a:cs typeface="Calibri"/>
              </a:rPr>
              <a:t>- provide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D4763-BD08-45D0-A0C9-6B8490D67BCD}" type="slidenum">
              <a:rPr lang="fr-CH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2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5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19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65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91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21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90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370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0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95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80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iedeado/M05_ProjectReproducibil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iel de vanille et montagne enneigée en Islande au coucher du soleil">
            <a:extLst>
              <a:ext uri="{FF2B5EF4-FFF2-40B4-BE49-F238E27FC236}">
                <a16:creationId xmlns:a16="http://schemas.microsoft.com/office/drawing/2014/main" id="{4D48633F-577C-42A0-AB30-D84725529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3" r="6" b="6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8ED1E39C-5190-4EAF-A5D6-842371CEAF95}"/>
              </a:ext>
            </a:extLst>
          </p:cNvPr>
          <p:cNvSpPr>
            <a:spLocks noGrp="1"/>
          </p:cNvSpPr>
          <p:nvPr/>
        </p:nvSpPr>
        <p:spPr>
          <a:xfrm>
            <a:off x="1188069" y="381935"/>
            <a:ext cx="5366040" cy="234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Plant Species Classification based on Leaves Shape Features</a:t>
            </a:r>
          </a:p>
          <a:p>
            <a:r>
              <a:rPr lang="en-US" sz="20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M05 Project</a:t>
            </a:r>
            <a:endParaRPr lang="en-US" sz="20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09C11CCD-7F62-43E6-AB8F-D6139C7A9962}"/>
              </a:ext>
            </a:extLst>
          </p:cNvPr>
          <p:cNvSpPr>
            <a:spLocks noGrp="1"/>
          </p:cNvSpPr>
          <p:nvPr/>
        </p:nvSpPr>
        <p:spPr>
          <a:xfrm>
            <a:off x="1188069" y="3175552"/>
            <a:ext cx="5366041" cy="2809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FFFFFF"/>
                </a:solidFill>
              </a:rPr>
              <a:t>Students: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Adi </a:t>
            </a:r>
            <a:r>
              <a:rPr lang="en-US" sz="1800" err="1">
                <a:solidFill>
                  <a:srgbClr val="FFFFFF"/>
                </a:solidFill>
              </a:rPr>
              <a:t>Niedeberger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Fabio Mensi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</a:rPr>
              <a:t>Supervisors: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André Anjos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Flavio Tarsetti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ED163-2576-4278-8FFF-2135FF4F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5962-54D3-4094-9969-2860AF20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Final Remarks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25DA-3F57-45D8-9CE7-756BFA85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Conclusion: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Following the presented workflow the test set accuracy was found to be </a:t>
            </a:r>
            <a:r>
              <a:rPr lang="en-US" b="1">
                <a:ea typeface="+mn-lt"/>
                <a:cs typeface="+mn-lt"/>
              </a:rPr>
              <a:t>0.65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Based on the obtained results we cannot reject our initial hypothesis.</a:t>
            </a: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pPr marL="342900" indent="-342900"/>
            <a:r>
              <a:rPr lang="en-US">
                <a:ea typeface="+mn-lt"/>
                <a:cs typeface="+mn-lt"/>
              </a:rPr>
              <a:t>Own remarks: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Both did learn the most related to the usage of git.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Having reproducibility as a goal from the start makes it easier to develop later.</a:t>
            </a:r>
          </a:p>
          <a:p>
            <a:pPr marL="800100" lvl="1" indent="-342900"/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FFAAA-14B6-457C-B175-F9DDD156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D9B4-AB12-4531-BD27-F72D808F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2B38-646A-4453-A676-2BFE959F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Goal</a:t>
            </a:r>
          </a:p>
          <a:p>
            <a:pPr lvl="1"/>
            <a:r>
              <a:rPr lang="en-US">
                <a:ea typeface="+mn-lt"/>
                <a:cs typeface="+mn-lt"/>
              </a:rPr>
              <a:t>Apply reproducible research principles to the problem of plant species classification from leaves shape features.</a:t>
            </a:r>
          </a:p>
          <a:p>
            <a:endParaRPr lang="en-US"/>
          </a:p>
          <a:p>
            <a:r>
              <a:rPr lang="en-US"/>
              <a:t>Scientific hypothesis</a:t>
            </a:r>
          </a:p>
          <a:p>
            <a:pPr lvl="1"/>
            <a:r>
              <a:rPr lang="en-US">
                <a:ea typeface="+mn-lt"/>
                <a:cs typeface="+mn-lt"/>
              </a:rPr>
              <a:t>It is possible to train a classifier that can achieve a better than random accuracy.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77E56-D21D-4DEE-8AC7-4FF562A0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055B-92FD-4A62-B881-9287DD7C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7DBC-4624-48EB-BB21-B31611B8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Shape features dataset</a:t>
            </a:r>
          </a:p>
          <a:p>
            <a:pPr lvl="1"/>
            <a:r>
              <a:rPr lang="en-US"/>
              <a:t>N. samples:   1600</a:t>
            </a:r>
          </a:p>
          <a:p>
            <a:pPr lvl="1"/>
            <a:r>
              <a:rPr lang="en-US"/>
              <a:t>N. classes:     100</a:t>
            </a:r>
          </a:p>
          <a:p>
            <a:pPr lvl="1"/>
            <a:r>
              <a:rPr lang="en-US"/>
              <a:t>N. features:    64</a:t>
            </a:r>
          </a:p>
          <a:p>
            <a:pPr lvl="1"/>
            <a:endParaRPr lang="en-US"/>
          </a:p>
          <a:p>
            <a:r>
              <a:rPr lang="en-US"/>
              <a:t>Balanced splits</a:t>
            </a:r>
          </a:p>
          <a:p>
            <a:pPr lvl="1"/>
            <a:r>
              <a:rPr lang="en-US"/>
              <a:t>Train (80%)</a:t>
            </a:r>
          </a:p>
          <a:p>
            <a:pPr lvl="2"/>
            <a:r>
              <a:rPr lang="en-US"/>
              <a:t>Hyperparameter tuning</a:t>
            </a:r>
          </a:p>
          <a:p>
            <a:pPr lvl="2"/>
            <a:r>
              <a:rPr lang="en-US"/>
              <a:t>Model training</a:t>
            </a:r>
          </a:p>
          <a:p>
            <a:pPr lvl="1"/>
            <a:r>
              <a:rPr lang="en-US"/>
              <a:t>Test (20%)</a:t>
            </a:r>
          </a:p>
          <a:p>
            <a:pPr lvl="2"/>
            <a:r>
              <a:rPr lang="en-US"/>
              <a:t>Performance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CF34E-6FBC-41A2-96F8-F5BC3DE8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1381-56C7-4286-95D8-1600F88E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FF18-1D86-4AB1-92AB-FADEFE9D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Modeling:</a:t>
            </a:r>
          </a:p>
          <a:p>
            <a:pPr lvl="1"/>
            <a:r>
              <a:rPr lang="en-US">
                <a:ea typeface="+mn-lt"/>
                <a:cs typeface="+mn-lt"/>
              </a:rPr>
              <a:t>Random forest algorithm</a:t>
            </a:r>
          </a:p>
          <a:p>
            <a:pPr lvl="1"/>
            <a:r>
              <a:rPr lang="en-US"/>
              <a:t>Hyperparameter tuning via cross-validation:</a:t>
            </a:r>
          </a:p>
          <a:p>
            <a:pPr lvl="2"/>
            <a:r>
              <a:rPr lang="en-US">
                <a:latin typeface="Consolas"/>
              </a:rPr>
              <a:t>n_estimators = 200
max_depth = </a:t>
            </a:r>
            <a:r>
              <a:rPr lang="en-US" b="1">
                <a:latin typeface="Consolas"/>
              </a:rPr>
              <a:t>None</a:t>
            </a:r>
            <a:r>
              <a:rPr lang="en-US">
                <a:latin typeface="Consolas"/>
              </a:rPr>
              <a:t>
max_features = 'log2'</a:t>
            </a:r>
            <a:endParaRPr lang="en-US"/>
          </a:p>
          <a:p>
            <a:pPr lvl="2"/>
            <a:endParaRPr lang="en-US">
              <a:latin typeface="Consolas"/>
            </a:endParaRPr>
          </a:p>
          <a:p>
            <a:r>
              <a:rPr lang="en-US"/>
              <a:t>Visualization:</a:t>
            </a:r>
          </a:p>
          <a:p>
            <a:pPr lvl="1"/>
            <a:r>
              <a:rPr lang="en-US"/>
              <a:t>2D PCA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6209-AF00-410C-B20C-151DC173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3550-46E0-42CF-B55C-874690B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Workflow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2F427E0-2162-487B-A09A-44D26F63F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155" y="1473201"/>
            <a:ext cx="9163689" cy="5136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EBDC0-75C4-47A1-8C71-B80EB0DE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4CEF-2A64-4569-B23E-917216C9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Version Control System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87F6-9DF4-47FA-8295-CB8F4158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Use of </a:t>
            </a:r>
            <a:r>
              <a:rPr lang="en-US">
                <a:ea typeface="+mn-lt"/>
                <a:cs typeface="+mn-lt"/>
                <a:hlinkClick r:id="rId2"/>
              </a:rPr>
              <a:t>Github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/>
              <a:t>Use of feature branches</a:t>
            </a:r>
          </a:p>
          <a:p>
            <a:pPr lvl="1"/>
            <a:r>
              <a:rPr lang="en-US"/>
              <a:t>Frequent merging --&gt; before rebase onto main</a:t>
            </a:r>
          </a:p>
          <a:p>
            <a:pPr lvl="1"/>
            <a:r>
              <a:rPr lang="en-US"/>
              <a:t>Work on same feature with multiple branches</a:t>
            </a:r>
          </a:p>
          <a:p>
            <a:pPr marL="914400" lvl="2" indent="0">
              <a:buNone/>
            </a:pPr>
            <a:r>
              <a:rPr lang="en-US"/>
              <a:t>--&gt; use cherry-picking </a:t>
            </a:r>
          </a:p>
          <a:p>
            <a:pPr lvl="1"/>
            <a:r>
              <a:rPr lang="en-US"/>
              <a:t>Git tags for versions</a:t>
            </a:r>
          </a:p>
          <a:p>
            <a:pPr lvl="1"/>
            <a:endParaRPr lang="en-US"/>
          </a:p>
          <a:p>
            <a:pPr lvl="1"/>
            <a:r>
              <a:rPr lang="en-US"/>
              <a:t>Git stash</a:t>
            </a:r>
          </a:p>
          <a:p>
            <a:pPr lvl="2" indent="0"/>
            <a:r>
              <a:rPr lang="en-US"/>
              <a:t> i.e. working by mistake on wrong branch:</a:t>
            </a:r>
          </a:p>
          <a:p>
            <a:pPr lvl="2" indent="0">
              <a:buNone/>
            </a:pPr>
            <a:r>
              <a:rPr lang="en-US"/>
              <a:t>  --&gt; stash changes and pop them on the desired branch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6AA00-ED00-4850-B441-936B1FF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D3C204F-E02E-4C44-B828-5CC8AFC2B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862" y="3779174"/>
            <a:ext cx="6445739" cy="12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99F3-44C2-42DC-9724-A600D06E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Unit Testing and Continuous Integration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7BEA-4AE5-4FB0-8BD7-E3B1C624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 of pytest</a:t>
            </a:r>
          </a:p>
          <a:p>
            <a:pPr lvl="1"/>
            <a:r>
              <a:rPr lang="en-US"/>
              <a:t>Base function tested with different configuration</a:t>
            </a:r>
          </a:p>
          <a:p>
            <a:pPr lvl="1"/>
            <a:r>
              <a:rPr lang="en-US"/>
              <a:t>Plots and functions with no specific return value --&gt; use of mock patch</a:t>
            </a:r>
          </a:p>
          <a:p>
            <a:pPr lvl="1"/>
            <a:endParaRPr lang="en-US"/>
          </a:p>
          <a:p>
            <a:r>
              <a:rPr lang="en-US"/>
              <a:t>CI on github actions</a:t>
            </a:r>
          </a:p>
          <a:p>
            <a:pPr lvl="1"/>
            <a:r>
              <a:rPr lang="en-US"/>
              <a:t>Test on python 3.8 &amp; 3.9</a:t>
            </a:r>
          </a:p>
          <a:p>
            <a:pPr lvl="1"/>
            <a:endParaRPr lang="en-US"/>
          </a:p>
          <a:p>
            <a:r>
              <a:rPr lang="en-US"/>
              <a:t>Coverage of Test with coveralls.io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0B58B-6FD2-4952-9469-1DD7CF14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055E3F1-015B-4C51-BA2A-48999AE8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44" y="3644795"/>
            <a:ext cx="6446043" cy="16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7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4FC7-64DA-472E-9D05-F1CC7C49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Documentation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D21E-57E0-45ED-ACFF-C802ED23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Build with sphinx</a:t>
            </a:r>
          </a:p>
          <a:p>
            <a:pPr lvl="1"/>
            <a:r>
              <a:rPr lang="en-US"/>
              <a:t>All files in .rst format</a:t>
            </a:r>
          </a:p>
          <a:p>
            <a:pPr lvl="1"/>
            <a:r>
              <a:rPr lang="en-US"/>
              <a:t>Include docstings in Python API</a:t>
            </a:r>
          </a:p>
          <a:p>
            <a:pPr lvl="1"/>
            <a:r>
              <a:rPr lang="en-US"/>
              <a:t>Updated with github action after new push</a:t>
            </a:r>
          </a:p>
          <a:p>
            <a:pPr lvl="1"/>
            <a:r>
              <a:rPr lang="en-US"/>
              <a:t>Acess provided with github-pages</a:t>
            </a:r>
          </a:p>
          <a:p>
            <a:pPr lvl="1"/>
            <a:endParaRPr lang="en-US"/>
          </a:p>
          <a:p>
            <a:pPr lvl="1"/>
            <a:r>
              <a:rPr lang="en-US"/>
              <a:t>Use of crossreferences and links</a:t>
            </a:r>
          </a:p>
          <a:p>
            <a:pPr lvl="1"/>
            <a:r>
              <a:rPr lang="en-US"/>
              <a:t>Provide code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D5961-BDBC-4401-8CF1-F5F2F424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F9D690C-F9B8-48F6-BF52-9F79472B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79" y="2450473"/>
            <a:ext cx="5019429" cy="44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3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EAA0-496B-41B0-97D6-43395D8C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Packaging, Deployment, Licensing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E49C-C483-4C38-9FB4-685E7A55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777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Setup file with multiple console_scripts</a:t>
            </a:r>
          </a:p>
          <a:p>
            <a:pPr lvl="1"/>
            <a:r>
              <a:rPr lang="en-US"/>
              <a:t>Pinned dependencies</a:t>
            </a:r>
          </a:p>
          <a:p>
            <a:pPr lvl="1" indent="-342900"/>
            <a:r>
              <a:rPr lang="en-US">
                <a:ea typeface="+mn-lt"/>
                <a:cs typeface="+mn-lt"/>
              </a:rPr>
              <a:t>Included data and </a:t>
            </a:r>
            <a:r>
              <a:rPr lang="en-US" err="1">
                <a:ea typeface="+mn-lt"/>
                <a:cs typeface="+mn-lt"/>
              </a:rPr>
              <a:t>ipynb</a:t>
            </a:r>
            <a:r>
              <a:rPr lang="en-US">
                <a:ea typeface="+mn-lt"/>
                <a:cs typeface="+mn-lt"/>
              </a:rPr>
              <a:t> file in package</a:t>
            </a:r>
          </a:p>
          <a:p>
            <a:pPr lvl="1" indent="-342900"/>
            <a:r>
              <a:rPr lang="en-US">
                <a:ea typeface="+mn-lt"/>
                <a:cs typeface="+mn-lt"/>
              </a:rPr>
              <a:t>Installation with pip or in </a:t>
            </a:r>
            <a:r>
              <a:rPr lang="en-US" err="1">
                <a:ea typeface="+mn-lt"/>
                <a:cs typeface="+mn-lt"/>
              </a:rPr>
              <a:t>conda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enviroment</a:t>
            </a:r>
            <a:r>
              <a:rPr lang="en-US">
                <a:ea typeface="+mn-lt"/>
                <a:cs typeface="+mn-lt"/>
              </a:rPr>
              <a:t> by clone repo</a:t>
            </a:r>
          </a:p>
          <a:p>
            <a:pPr lvl="1" indent="-342900"/>
            <a:endParaRPr lang="en-US">
              <a:ea typeface="+mn-lt"/>
              <a:cs typeface="+mn-lt"/>
            </a:endParaRPr>
          </a:p>
          <a:p>
            <a:pPr lvl="1" indent="-342900"/>
            <a:r>
              <a:rPr lang="en-US">
                <a:ea typeface="+mn-lt"/>
                <a:cs typeface="+mn-lt"/>
              </a:rPr>
              <a:t>MIT License</a:t>
            </a:r>
          </a:p>
          <a:p>
            <a:pPr marL="800100" lvl="2" indent="0">
              <a:buNone/>
            </a:pPr>
            <a:r>
              <a:rPr lang="en-US">
                <a:ea typeface="+mn-lt"/>
                <a:cs typeface="+mn-lt"/>
              </a:rPr>
              <a:t>- No copyleft files or packages</a:t>
            </a:r>
          </a:p>
          <a:p>
            <a:pPr marL="800100" lvl="2" indent="0">
              <a:buNone/>
            </a:pPr>
            <a:endParaRPr lang="en-US">
              <a:ea typeface="+mn-lt"/>
              <a:cs typeface="+mn-lt"/>
            </a:endParaRPr>
          </a:p>
          <a:p>
            <a:pPr lvl="1" indent="-342900"/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F9750-AFB0-4926-BBD9-A070E625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333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412435"/>
      </a:dk2>
      <a:lt2>
        <a:srgbClr val="E2E7E8"/>
      </a:lt2>
      <a:accent1>
        <a:srgbClr val="D19582"/>
      </a:accent1>
      <a:accent2>
        <a:srgbClr val="CA6F80"/>
      </a:accent2>
      <a:accent3>
        <a:srgbClr val="D389B6"/>
      </a:accent3>
      <a:accent4>
        <a:srgbClr val="C86FCA"/>
      </a:accent4>
      <a:accent5>
        <a:srgbClr val="B389D3"/>
      </a:accent5>
      <a:accent6>
        <a:srgbClr val="7C6FCA"/>
      </a:accent6>
      <a:hlink>
        <a:srgbClr val="5C8A98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DappledVTI</vt:lpstr>
      <vt:lpstr>PowerPoint Presentation</vt:lpstr>
      <vt:lpstr>Introduction</vt:lpstr>
      <vt:lpstr>Data</vt:lpstr>
      <vt:lpstr>Methods</vt:lpstr>
      <vt:lpstr>Workflow</vt:lpstr>
      <vt:lpstr>Version Control System</vt:lpstr>
      <vt:lpstr>Unit Testing and Continuous Integration</vt:lpstr>
      <vt:lpstr>Documentation</vt:lpstr>
      <vt:lpstr>Packaging, Deployment, Licensing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2021-10-10T19:03:49Z</dcterms:created>
  <dcterms:modified xsi:type="dcterms:W3CDTF">2021-10-11T08:39:41Z</dcterms:modified>
</cp:coreProperties>
</file>