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1" r:id="rId4"/>
    <p:sldId id="263" r:id="rId5"/>
    <p:sldId id="271" r:id="rId6"/>
    <p:sldId id="266" r:id="rId7"/>
    <p:sldId id="264" r:id="rId8"/>
    <p:sldId id="267" r:id="rId9"/>
    <p:sldId id="268" r:id="rId10"/>
    <p:sldId id="265" r:id="rId11"/>
    <p:sldId id="269" r:id="rId12"/>
    <p:sldId id="275" r:id="rId13"/>
    <p:sldId id="272" r:id="rId14"/>
    <p:sldId id="273" r:id="rId15"/>
    <p:sldId id="270" r:id="rId16"/>
    <p:sldId id="258" r:id="rId17"/>
    <p:sldId id="257" r:id="rId18"/>
    <p:sldId id="25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680"/>
  </p:normalViewPr>
  <p:slideViewPr>
    <p:cSldViewPr snapToGrid="0">
      <p:cViewPr varScale="1">
        <p:scale>
          <a:sx n="144" d="100"/>
          <a:sy n="144" d="100"/>
        </p:scale>
        <p:origin x="21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derhuth, Chad" userId="dc65ded4-7150-447e-a49f-d8107899216f" providerId="ADAL" clId="{BB32287F-3FFB-8746-B5A9-677D1A500EF4}"/>
    <pc:docChg chg="modSld">
      <pc:chgData name="Niederhuth, Chad" userId="dc65ded4-7150-447e-a49f-d8107899216f" providerId="ADAL" clId="{BB32287F-3FFB-8746-B5A9-677D1A500EF4}" dt="2022-10-04T20:16:50.623" v="39" actId="207"/>
      <pc:docMkLst>
        <pc:docMk/>
      </pc:docMkLst>
      <pc:sldChg chg="modSp mod">
        <pc:chgData name="Niederhuth, Chad" userId="dc65ded4-7150-447e-a49f-d8107899216f" providerId="ADAL" clId="{BB32287F-3FFB-8746-B5A9-677D1A500EF4}" dt="2022-10-04T20:16:50.623" v="39" actId="207"/>
        <pc:sldMkLst>
          <pc:docMk/>
          <pc:sldMk cId="3425161970" sldId="259"/>
        </pc:sldMkLst>
        <pc:spChg chg="mod">
          <ac:chgData name="Niederhuth, Chad" userId="dc65ded4-7150-447e-a49f-d8107899216f" providerId="ADAL" clId="{BB32287F-3FFB-8746-B5A9-677D1A500EF4}" dt="2022-10-04T20:16:50.623" v="39" actId="207"/>
          <ac:spMkLst>
            <pc:docMk/>
            <pc:sldMk cId="3425161970" sldId="259"/>
            <ac:spMk id="3" creationId="{50BB3280-E10C-FCBE-A4B0-2E56FF185FAB}"/>
          </ac:spMkLst>
        </pc:spChg>
      </pc:sldChg>
      <pc:sldChg chg="modSp mod">
        <pc:chgData name="Niederhuth, Chad" userId="dc65ded4-7150-447e-a49f-d8107899216f" providerId="ADAL" clId="{BB32287F-3FFB-8746-B5A9-677D1A500EF4}" dt="2022-10-04T20:16:25.823" v="1" actId="14100"/>
        <pc:sldMkLst>
          <pc:docMk/>
          <pc:sldMk cId="511711331" sldId="265"/>
        </pc:sldMkLst>
        <pc:spChg chg="mod">
          <ac:chgData name="Niederhuth, Chad" userId="dc65ded4-7150-447e-a49f-d8107899216f" providerId="ADAL" clId="{BB32287F-3FFB-8746-B5A9-677D1A500EF4}" dt="2022-10-04T20:16:23.146" v="0" actId="14100"/>
          <ac:spMkLst>
            <pc:docMk/>
            <pc:sldMk cId="511711331" sldId="265"/>
            <ac:spMk id="3" creationId="{56AD3F92-F7A7-BD80-AE45-32DE047CB293}"/>
          </ac:spMkLst>
        </pc:spChg>
        <pc:picChg chg="mod">
          <ac:chgData name="Niederhuth, Chad" userId="dc65ded4-7150-447e-a49f-d8107899216f" providerId="ADAL" clId="{BB32287F-3FFB-8746-B5A9-677D1A500EF4}" dt="2022-10-04T20:16:25.823" v="1" actId="14100"/>
          <ac:picMkLst>
            <pc:docMk/>
            <pc:sldMk cId="511711331" sldId="265"/>
            <ac:picMk id="5" creationId="{9B479050-4ADD-E342-3918-58795A1640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4B09D-BC2F-D146-8DEC-4D920F98F886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BEA15-DDA3-1042-A71E-35939B31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0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BEA15-DDA3-1042-A71E-35939B31BD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7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891B-CE2B-A163-E434-9AFEB09BF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D3BB4-4E6B-C734-D51E-A0FAAE7CB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00CA-0F85-4867-F525-078FB653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50A65-3756-B293-904A-0D79D56A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86CC-168E-E3A8-FD6A-580067D1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EAD6-3917-06E0-8A72-45A39046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D93A-7A67-7929-54FD-4838FAD98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D5C77-C110-07A0-0DEA-B7EE9529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BC5B7-AC76-B9FD-AB1C-43DA03DF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A8A1-33D5-1679-7452-F4611F8A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CE28A-EF2A-B9CB-9785-53FD8979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7EC04-5C8D-61E6-F084-1659D39C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1058-2D21-30AB-6BAA-A36D7D04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D62F-3E0D-F27A-256E-1E6B32A2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6E4E-5553-CB40-C014-A6045B57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5BD4-0F5F-A79D-280C-BC3E8E31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9E29-E23C-B1A2-61B3-7E2DCB3D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17B4-9C5B-9C87-7837-A958A89E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48E2-5BC1-BE51-D108-835EE026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0765-B67C-3444-7C38-CD534BB0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1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B2BC-C1EA-592F-7786-1B9B7FC9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DE9A-BB66-D151-0D91-02289C44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A314-C86A-7BC7-CA6F-3E269074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7D62-E27A-5A2E-0BE5-863B8A0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21BDE-BDAC-9904-9421-40BD64DE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B0DC-C918-9C22-94EE-5870BDEB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F34B-F2DF-B0FA-3C7A-6A056D95B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A7510-9765-1F05-D808-B2CC70ED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F85FD-9C9C-F602-67D9-7050D21E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2B4BF-3E18-94E3-0D09-422F389E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B8119-4FE7-36B1-CB2D-7A64D677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CF5A-4063-F920-33CA-1CB1131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E429E-A219-2ACD-963B-32AA403A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091F-06C6-6DD3-849F-97DC8986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07579-1B16-C7A0-5D3F-DB641234C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A8EEC-FE00-D012-83BF-DDE842128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6CD31-0B97-A7EA-C3FF-3B5CABC3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F6E9A-EEA9-C3B5-8DE7-65A2D72C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3B60F-7165-77EF-0F33-3FB6C530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29A8-CC90-1FC4-5F44-8ED3DC70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DA900-9CEF-E3B3-EB3A-C1374EF1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209F3-AD94-9DB3-FF75-F4B3B568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96381-FD2C-092E-5CFE-073B5385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3F4C1-0592-2C29-E946-05E40CE8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672E5-ECB5-93BF-37FE-E2EAE54E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A2777-5906-FD90-1F89-12E8BF0F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1997-A2E7-B03B-EE81-A275A909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4406-2057-8F4A-A3CC-05622BD23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EBA76-929E-92BF-EC69-AC30DE57E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AD76A-4E44-55A1-AF20-2F8476CA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387E-AF81-35AC-236F-AA8257B6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E68DE-DC70-5C46-9B43-2F675432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125D-5515-A350-1843-2AA50376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436F-02DE-5DFF-FA60-90A3F09AA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42BA-D1F2-CCFF-51B8-A09D5EFE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E9DD6-A2CF-D3E7-0657-D9694391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89EED-AF14-EAD2-9641-4078E9B9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71557-7DC5-2A26-7AA6-05395B8E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7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4F693-C9DF-A8D3-DEFE-9B29A97B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2FAF-D501-D366-EF8C-148F71E4D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9F34C-2F3B-2247-AFF8-176E94430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93E76-F76D-1843-AF95-C81792D70093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BFCF-D50A-EA8B-C713-70A9680CE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2678-755E-8F24-B8E8-190C1D5FC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723B-E980-D84D-8006-E8C6C1D6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ts/versions/3.6.2/topics/fisher.tes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hyperlink" Target="https://statisticsglobe.com/apply-functions-in-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169E-F494-E424-FA10-4948A922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5: Introduction to R for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37FB-8355-DB11-A240-98B465940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PLB 812</a:t>
            </a:r>
          </a:p>
        </p:txBody>
      </p:sp>
    </p:spTree>
    <p:extLst>
      <p:ext uri="{BB962C8B-B14F-4D97-AF65-F5344CB8AC3E}">
        <p14:creationId xmlns:p14="http://schemas.microsoft.com/office/powerpoint/2010/main" val="157367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AB4F-F8B2-F922-7192-4C7B6829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3F92-F7A7-BD80-AE45-32DE047C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7" y="1690688"/>
            <a:ext cx="5980983" cy="49163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2-dimensional</a:t>
            </a:r>
          </a:p>
          <a:p>
            <a:r>
              <a:rPr lang="en-US" dirty="0"/>
              <a:t>Heterogenous data</a:t>
            </a:r>
          </a:p>
          <a:p>
            <a:r>
              <a:rPr lang="en-US" dirty="0"/>
              <a:t>Extremely powerful</a:t>
            </a:r>
          </a:p>
          <a:p>
            <a:pPr lvl="1"/>
            <a:r>
              <a:rPr lang="en-US" dirty="0"/>
              <a:t>pandas package in python tries to recapitulate R data frames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pandas.pydata.org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data.frame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data.frame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US" dirty="0"/>
              <a:t>create empty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data.frame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row.names</a:t>
            </a:r>
            <a:r>
              <a:rPr lang="en-US" dirty="0">
                <a:solidFill>
                  <a:srgbClr val="FF0000"/>
                </a:solidFill>
              </a:rPr>
              <a:t>=c(“v1”,”v2”,”v3”),Var1=c(1,2,3),Var2=c(4,5,6))</a:t>
            </a:r>
          </a:p>
          <a:p>
            <a:pPr lvl="2"/>
            <a:r>
              <a:rPr lang="en-US" dirty="0"/>
              <a:t>You can list column names as arguments and assign those columns values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row.names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specifically assign a column that contains row names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df$Var2</a:t>
            </a:r>
          </a:p>
          <a:p>
            <a:pPr lvl="1"/>
            <a:r>
              <a:rPr lang="en-US" dirty="0"/>
              <a:t>Can easily access a specific column using data frame name, followed by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 sign, and column name</a:t>
            </a:r>
          </a:p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row,column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/>
              <a:t>Can access specific row &amp; column using </a:t>
            </a:r>
            <a:r>
              <a:rPr lang="en-US" dirty="0">
                <a:solidFill>
                  <a:srgbClr val="FF0000"/>
                </a:solidFill>
              </a:rPr>
              <a:t>[]</a:t>
            </a:r>
            <a:r>
              <a:rPr lang="en-US" dirty="0"/>
              <a:t> like for matrices</a:t>
            </a:r>
          </a:p>
          <a:p>
            <a:pPr lvl="1"/>
            <a:r>
              <a:rPr lang="en-US" dirty="0"/>
              <a:t>Can use to also assign values</a:t>
            </a:r>
          </a:p>
          <a:p>
            <a:r>
              <a:rPr lang="en-US" dirty="0">
                <a:solidFill>
                  <a:srgbClr val="FF0000"/>
                </a:solidFill>
              </a:rPr>
              <a:t>df$Var3 &lt;- c(7,8,9)</a:t>
            </a:r>
          </a:p>
          <a:p>
            <a:pPr lvl="1"/>
            <a:r>
              <a:rPr lang="en-US" dirty="0"/>
              <a:t>Can easily add new columns using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 sign and column name or assign an existing column a set of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79050-4ADD-E342-3918-58795A16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23" y="2904400"/>
            <a:ext cx="5008918" cy="23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AB4F-F8B2-F922-7192-4C7B6829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3F92-F7A7-BD80-AE45-32DE047C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8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Can use </a:t>
            </a:r>
            <a:r>
              <a:rPr lang="en-US" dirty="0">
                <a:solidFill>
                  <a:srgbClr val="FF0000"/>
                </a:solidFill>
              </a:rPr>
              <a:t>[]</a:t>
            </a:r>
            <a:r>
              <a:rPr lang="en-US" dirty="0"/>
              <a:t> to filter rows/columns on various values</a:t>
            </a:r>
          </a:p>
          <a:p>
            <a:pPr lvl="1"/>
            <a:r>
              <a:rPr lang="en-US" dirty="0"/>
              <a:t>Can use logical </a:t>
            </a:r>
            <a:r>
              <a:rPr lang="en-US" dirty="0" err="1"/>
              <a:t>operaters</a:t>
            </a: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” (and), “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/>
              <a:t>” (or)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50E7B-9CB1-406B-0609-278E2703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58" y="2759261"/>
            <a:ext cx="46736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B3405-0646-8CB7-CD3B-7F822B4FA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658" y="3475971"/>
            <a:ext cx="4660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7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9EAC-F40E-6F9F-0101-27F87C6F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1F66-6647-81C0-2714-5802949D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array of functions &amp; statistical tests have been implemented in R (some by default, others with specific packages)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E16E2-7AB3-4369-03C8-43A9D7E5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05643"/>
            <a:ext cx="6022788" cy="4152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C02A2-5CA8-2E76-020C-79F63DF2B3F4}"/>
              </a:ext>
            </a:extLst>
          </p:cNvPr>
          <p:cNvSpPr txBox="1"/>
          <p:nvPr/>
        </p:nvSpPr>
        <p:spPr>
          <a:xfrm>
            <a:off x="5800165" y="5934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from:</a:t>
            </a:r>
            <a:br>
              <a:rPr lang="en-US" dirty="0"/>
            </a:br>
            <a:r>
              <a:rPr lang="en-US" dirty="0">
                <a:hlinkClick r:id="rId3"/>
              </a:rPr>
              <a:t>https://www.rdocumentation.org/packages/stats/versions/3.6.2/topics/fisher.test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704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F5DC-0B0A-3185-2C05-CE1E5108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96F5-FF03-F14E-A201-F04D1C92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read.table</a:t>
            </a:r>
            <a:r>
              <a:rPr lang="en-US" dirty="0">
                <a:solidFill>
                  <a:srgbClr val="FF0000"/>
                </a:solidFill>
              </a:rPr>
              <a:t>(“mydata.</a:t>
            </a:r>
            <a:r>
              <a:rPr lang="en-US" dirty="0" err="1">
                <a:solidFill>
                  <a:srgbClr val="FF0000"/>
                </a:solidFill>
              </a:rPr>
              <a:t>tsv</a:t>
            </a:r>
            <a:r>
              <a:rPr lang="en-US" dirty="0">
                <a:solidFill>
                  <a:srgbClr val="FF0000"/>
                </a:solidFill>
              </a:rPr>
              <a:t>”,header=</a:t>
            </a:r>
            <a:r>
              <a:rPr lang="en-US" dirty="0" err="1">
                <a:solidFill>
                  <a:srgbClr val="FF0000"/>
                </a:solidFill>
              </a:rPr>
              <a:t>TRUE,sep</a:t>
            </a:r>
            <a:r>
              <a:rPr lang="en-US" dirty="0">
                <a:solidFill>
                  <a:srgbClr val="FF0000"/>
                </a:solidFill>
              </a:rPr>
              <a:t>=“\t”)</a:t>
            </a:r>
          </a:p>
          <a:p>
            <a:pPr lvl="1"/>
            <a:r>
              <a:rPr lang="en-US" dirty="0"/>
              <a:t>reads a tab-delimited file in as a data frame. </a:t>
            </a:r>
          </a:p>
          <a:p>
            <a:pPr lvl="1"/>
            <a:r>
              <a:rPr lang="en-US" dirty="0"/>
              <a:t>The first row is assumed to be the header line. Values in that line are set to column names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sep</a:t>
            </a:r>
            <a:r>
              <a:rPr lang="en-US" dirty="0">
                <a:solidFill>
                  <a:srgbClr val="FF0000"/>
                </a:solidFill>
              </a:rPr>
              <a:t>=“\t”</a:t>
            </a:r>
          </a:p>
          <a:p>
            <a:pPr lvl="2"/>
            <a:r>
              <a:rPr lang="en-US" dirty="0"/>
              <a:t>sets the delimiter for that file</a:t>
            </a:r>
          </a:p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read.table</a:t>
            </a:r>
            <a:r>
              <a:rPr lang="en-US" dirty="0">
                <a:solidFill>
                  <a:srgbClr val="FF0000"/>
                </a:solidFill>
              </a:rPr>
              <a:t>(“mydata.</a:t>
            </a:r>
            <a:r>
              <a:rPr lang="en-US" dirty="0" err="1">
                <a:solidFill>
                  <a:srgbClr val="FF0000"/>
                </a:solidFill>
              </a:rPr>
              <a:t>tsv</a:t>
            </a:r>
            <a:r>
              <a:rPr lang="en-US" dirty="0">
                <a:solidFill>
                  <a:srgbClr val="FF0000"/>
                </a:solidFill>
              </a:rPr>
              <a:t>”,header=</a:t>
            </a:r>
            <a:r>
              <a:rPr lang="en-US" dirty="0" err="1">
                <a:solidFill>
                  <a:srgbClr val="FF0000"/>
                </a:solidFill>
              </a:rPr>
              <a:t>FALSE,sep</a:t>
            </a:r>
            <a:r>
              <a:rPr lang="en-US" dirty="0">
                <a:solidFill>
                  <a:srgbClr val="FF0000"/>
                </a:solidFill>
              </a:rPr>
              <a:t>=“\t”)</a:t>
            </a:r>
          </a:p>
          <a:p>
            <a:pPr lvl="1"/>
            <a:r>
              <a:rPr lang="en-US" dirty="0"/>
              <a:t>same as above, but </a:t>
            </a:r>
            <a:r>
              <a:rPr lang="en-US" dirty="0">
                <a:solidFill>
                  <a:srgbClr val="FF0000"/>
                </a:solidFill>
              </a:rPr>
              <a:t>header=FALSE</a:t>
            </a:r>
            <a:r>
              <a:rPr lang="en-US" dirty="0"/>
              <a:t>, so data is read in without a header line. Default names are given to the column</a:t>
            </a:r>
          </a:p>
          <a:p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 &lt;- </a:t>
            </a:r>
            <a:r>
              <a:rPr lang="en-US" dirty="0" err="1">
                <a:solidFill>
                  <a:srgbClr val="FF0000"/>
                </a:solidFill>
              </a:rPr>
              <a:t>read.csv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mydata.csv”,header</a:t>
            </a:r>
            <a:r>
              <a:rPr lang="en-US" dirty="0">
                <a:solidFill>
                  <a:srgbClr val="FF0000"/>
                </a:solidFill>
              </a:rPr>
              <a:t>=TRUE)</a:t>
            </a:r>
          </a:p>
          <a:p>
            <a:pPr lvl="1"/>
            <a:r>
              <a:rPr lang="en-US" dirty="0"/>
              <a:t>Specific command for csv files </a:t>
            </a:r>
          </a:p>
          <a:p>
            <a:pPr lvl="1"/>
            <a:r>
              <a:rPr lang="en-US" dirty="0"/>
              <a:t>Equivalent to </a:t>
            </a:r>
            <a:r>
              <a:rPr lang="en-US" dirty="0" err="1">
                <a:solidFill>
                  <a:srgbClr val="FF0000"/>
                </a:solidFill>
              </a:rPr>
              <a:t>read.table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mydata.csv”,header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TRUE,sep</a:t>
            </a:r>
            <a:r>
              <a:rPr lang="en-US" dirty="0">
                <a:solidFill>
                  <a:srgbClr val="FF0000"/>
                </a:solidFill>
              </a:rPr>
              <a:t>=“,”)</a:t>
            </a:r>
          </a:p>
          <a:p>
            <a:r>
              <a:rPr lang="en-US" dirty="0" err="1">
                <a:solidFill>
                  <a:srgbClr val="FF0000"/>
                </a:solidFill>
              </a:rPr>
              <a:t>write.table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df</a:t>
            </a:r>
            <a:r>
              <a:rPr lang="en-US" dirty="0">
                <a:solidFill>
                  <a:srgbClr val="FF0000"/>
                </a:solidFill>
              </a:rPr>
              <a:t>,“mydata.csv”,</a:t>
            </a:r>
            <a:r>
              <a:rPr lang="en-US" dirty="0" err="1">
                <a:solidFill>
                  <a:srgbClr val="FF0000"/>
                </a:solidFill>
              </a:rPr>
              <a:t>sep</a:t>
            </a:r>
            <a:r>
              <a:rPr lang="en-US" dirty="0">
                <a:solidFill>
                  <a:srgbClr val="FF0000"/>
                </a:solidFill>
              </a:rPr>
              <a:t>=”,”,quote=FALSE)</a:t>
            </a:r>
          </a:p>
          <a:p>
            <a:pPr lvl="1"/>
            <a:r>
              <a:rPr lang="en-US" dirty="0"/>
              <a:t>Write a </a:t>
            </a:r>
            <a:r>
              <a:rPr lang="en-US" dirty="0" err="1"/>
              <a:t>dataframe</a:t>
            </a:r>
            <a:r>
              <a:rPr lang="en-US" dirty="0"/>
              <a:t> to a file, using commas as the delimiter</a:t>
            </a:r>
          </a:p>
          <a:p>
            <a:pPr lvl="1"/>
            <a:r>
              <a:rPr lang="en-US" dirty="0"/>
              <a:t>By default, R outputs the values for each column surrounded by quotation marks, </a:t>
            </a:r>
            <a:r>
              <a:rPr lang="en-US" dirty="0">
                <a:solidFill>
                  <a:srgbClr val="FF0000"/>
                </a:solidFill>
              </a:rPr>
              <a:t>quote=FALSE</a:t>
            </a:r>
            <a:r>
              <a:rPr lang="en-US" dirty="0"/>
              <a:t> can turn that off</a:t>
            </a:r>
          </a:p>
        </p:txBody>
      </p:sp>
    </p:spTree>
    <p:extLst>
      <p:ext uri="{BB962C8B-B14F-4D97-AF65-F5344CB8AC3E}">
        <p14:creationId xmlns:p14="http://schemas.microsoft.com/office/powerpoint/2010/main" val="373265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7C99-52E8-6265-9969-767F49F1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043C-0CC7-0FB5-3FF0-40FA4322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5_Supplement_Plotting.pptx</a:t>
            </a:r>
          </a:p>
        </p:txBody>
      </p:sp>
    </p:spTree>
    <p:extLst>
      <p:ext uri="{BB962C8B-B14F-4D97-AF65-F5344CB8AC3E}">
        <p14:creationId xmlns:p14="http://schemas.microsoft.com/office/powerpoint/2010/main" val="369168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E0CC-35B6-C64A-BC86-408F84F1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DE31-5077-E440-D41A-052AD278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(and all its variations)</a:t>
            </a:r>
          </a:p>
          <a:p>
            <a:pPr lvl="1"/>
            <a:r>
              <a:rPr lang="en-US" dirty="0"/>
              <a:t>Set of functions that allows you to “apply” your own functions across different data types (e.g. matrices, </a:t>
            </a:r>
            <a:r>
              <a:rPr lang="en-US" dirty="0" err="1"/>
              <a:t>dataframes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https://statisticsglobe.com/apply-functions-in-r/</a:t>
            </a:r>
            <a:r>
              <a:rPr lang="en-US" dirty="0"/>
              <a:t> </a:t>
            </a:r>
          </a:p>
          <a:p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Collection of packages and best practices for handling and plotting data</a:t>
            </a:r>
          </a:p>
          <a:p>
            <a:pPr lvl="1"/>
            <a:r>
              <a:rPr lang="en-US" dirty="0">
                <a:hlinkClick r:id="rId3"/>
              </a:rPr>
              <a:t>https://www.tidyverse.org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020-D092-59D8-9AED-C57340A8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R Archive Network: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9115-0ED0-4493-1E9B-B1E8F5C7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</a:t>
            </a:r>
            <a:endParaRPr lang="en-US" dirty="0"/>
          </a:p>
          <a:p>
            <a:r>
              <a:rPr lang="en-US" dirty="0"/>
              <a:t>CRAN is a repository for packages developed by the R community</a:t>
            </a:r>
          </a:p>
          <a:p>
            <a:r>
              <a:rPr lang="en-US" dirty="0"/>
              <a:t>Packages contain functions &amp; scripts to perform specific/novel tasks &amp; analyses</a:t>
            </a:r>
          </a:p>
          <a:p>
            <a:r>
              <a:rPr lang="en-US" dirty="0" err="1">
                <a:solidFill>
                  <a:srgbClr val="FF0000"/>
                </a:solidFill>
              </a:rPr>
              <a:t>install.packages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BiocManager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install.packages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can be used to access CRAN and install packages in your local R environment.</a:t>
            </a:r>
          </a:p>
          <a:p>
            <a:pPr lvl="1"/>
            <a:r>
              <a:rPr lang="en-US" dirty="0"/>
              <a:t>Package name is placed in quotation marks inside the parentheses.</a:t>
            </a:r>
          </a:p>
          <a:p>
            <a:pPr lvl="2"/>
            <a:r>
              <a:rPr lang="en-US" dirty="0"/>
              <a:t>Capitalization matters!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7020-D092-59D8-9AED-C57340A8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Bioconductor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9115-0ED0-4493-1E9B-B1E8F5C7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https://www.bioconductor.org</a:t>
            </a:r>
            <a:endParaRPr lang="en-US" dirty="0"/>
          </a:p>
          <a:p>
            <a:r>
              <a:rPr lang="en-US" dirty="0"/>
              <a:t>Package repository specific to bioinformatics</a:t>
            </a:r>
          </a:p>
          <a:p>
            <a:r>
              <a:rPr lang="en-US" dirty="0"/>
              <a:t>Has own package for managing &amp; installing packages “</a:t>
            </a:r>
            <a:r>
              <a:rPr lang="en-US" dirty="0" err="1">
                <a:solidFill>
                  <a:srgbClr val="FF0000"/>
                </a:solidFill>
              </a:rPr>
              <a:t>BiocManager</a:t>
            </a:r>
            <a:r>
              <a:rPr lang="en-US" dirty="0"/>
              <a:t>”</a:t>
            </a:r>
          </a:p>
          <a:p>
            <a:r>
              <a:rPr lang="en-US" dirty="0" err="1">
                <a:solidFill>
                  <a:srgbClr val="FF0000"/>
                </a:solidFill>
              </a:rPr>
              <a:t>BiocManager</a:t>
            </a:r>
            <a:r>
              <a:rPr lang="en-US" dirty="0">
                <a:solidFill>
                  <a:srgbClr val="FF0000"/>
                </a:solidFill>
              </a:rPr>
              <a:t>::install(“DESeq2")</a:t>
            </a:r>
          </a:p>
          <a:p>
            <a:pPr lvl="1"/>
            <a:r>
              <a:rPr lang="en-US" dirty="0"/>
              <a:t>Install package DESeq2 from Bioconductor</a:t>
            </a:r>
          </a:p>
        </p:txBody>
      </p:sp>
    </p:spTree>
    <p:extLst>
      <p:ext uri="{BB962C8B-B14F-4D97-AF65-F5344CB8AC3E}">
        <p14:creationId xmlns:p14="http://schemas.microsoft.com/office/powerpoint/2010/main" val="338168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A0F7-94FB-6E93-B574-32C89BBC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3280-E10C-FCBE-A4B0-2E56FF185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err="1">
                <a:solidFill>
                  <a:srgbClr val="FF0000"/>
                </a:solidFill>
              </a:rPr>
              <a:t>data.frame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information regarding a command can be accessed by placing ? in front of the command</a:t>
            </a:r>
          </a:p>
          <a:p>
            <a:r>
              <a:rPr lang="en-US" dirty="0"/>
              <a:t>Vignettes</a:t>
            </a:r>
          </a:p>
          <a:p>
            <a:pPr lvl="1"/>
            <a:r>
              <a:rPr lang="en-US" dirty="0"/>
              <a:t>Many packages have helpful instructions &amp; walk-throughs called “vignettes”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vignette(DESeq2)</a:t>
            </a:r>
          </a:p>
          <a:p>
            <a:pPr lvl="2"/>
            <a:r>
              <a:rPr lang="en-US" dirty="0"/>
              <a:t>Command to open the vignette</a:t>
            </a:r>
          </a:p>
          <a:p>
            <a:r>
              <a:rPr lang="en-US" dirty="0"/>
              <a:t>The internet</a:t>
            </a:r>
          </a:p>
        </p:txBody>
      </p:sp>
    </p:spTree>
    <p:extLst>
      <p:ext uri="{BB962C8B-B14F-4D97-AF65-F5344CB8AC3E}">
        <p14:creationId xmlns:p14="http://schemas.microsoft.com/office/powerpoint/2010/main" val="342516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FF9F-1782-12AF-1C0C-ABC46E80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6987-9365-4174-608F-5C38728C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encourage you to work on your proposals and share draft sections with me.</a:t>
            </a:r>
          </a:p>
          <a:p>
            <a:r>
              <a:rPr lang="en-US" dirty="0"/>
              <a:t>10/5 Today</a:t>
            </a:r>
          </a:p>
          <a:p>
            <a:pPr lvl="1"/>
            <a:r>
              <a:rPr lang="en-US" dirty="0"/>
              <a:t>Lab Assignment #3 Due</a:t>
            </a:r>
          </a:p>
          <a:p>
            <a:pPr lvl="1"/>
            <a:r>
              <a:rPr lang="en-US" dirty="0"/>
              <a:t>Lab Assignment #4 Assigned</a:t>
            </a:r>
          </a:p>
          <a:p>
            <a:r>
              <a:rPr lang="en-US" dirty="0"/>
              <a:t>10/10 Lecture #6 Chromatin &amp; Epigenomics</a:t>
            </a:r>
          </a:p>
          <a:p>
            <a:pPr lvl="1"/>
            <a:r>
              <a:rPr lang="en-US" dirty="0"/>
              <a:t>Papers on D2L</a:t>
            </a:r>
          </a:p>
          <a:p>
            <a:r>
              <a:rPr lang="en-US" dirty="0"/>
              <a:t>10/11 Lab #6 Differential Gene Expression</a:t>
            </a:r>
          </a:p>
          <a:p>
            <a:pPr lvl="1"/>
            <a:r>
              <a:rPr lang="en-US" dirty="0"/>
              <a:t>Lab Assignment #4 Due</a:t>
            </a:r>
          </a:p>
          <a:p>
            <a:pPr lvl="1"/>
            <a:r>
              <a:rPr lang="en-US" dirty="0"/>
              <a:t>Lab Assignment #5 Assigned</a:t>
            </a:r>
          </a:p>
        </p:txBody>
      </p:sp>
    </p:spTree>
    <p:extLst>
      <p:ext uri="{BB962C8B-B14F-4D97-AF65-F5344CB8AC3E}">
        <p14:creationId xmlns:p14="http://schemas.microsoft.com/office/powerpoint/2010/main" val="77077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6A3F-38D6-8F6E-832A-40FCD2B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B5F3-DA9E-AFA0-012A-7169D037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R</a:t>
            </a:r>
          </a:p>
          <a:p>
            <a:pPr lvl="1"/>
            <a:r>
              <a:rPr lang="en-US" dirty="0"/>
              <a:t>R built as an open source language for statistical analysis (alternative to SAS,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https://www.r-project.org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Extremely good for:</a:t>
            </a:r>
          </a:p>
          <a:p>
            <a:pPr lvl="2"/>
            <a:r>
              <a:rPr lang="en-US" dirty="0"/>
              <a:t>Data handling – has some of most powerful data formats</a:t>
            </a:r>
          </a:p>
          <a:p>
            <a:pPr lvl="2"/>
            <a:r>
              <a:rPr lang="en-US" dirty="0"/>
              <a:t>Statistical analysis – easy to implement mathematical &amp; statistical equations</a:t>
            </a:r>
          </a:p>
          <a:p>
            <a:pPr lvl="2"/>
            <a:r>
              <a:rPr lang="en-US" dirty="0"/>
              <a:t>Plotting – makes IMO the most beautiful plots, </a:t>
            </a:r>
            <a:r>
              <a:rPr lang="en-US" dirty="0" err="1"/>
              <a:t>epecially</a:t>
            </a:r>
            <a:r>
              <a:rPr lang="en-US" dirty="0"/>
              <a:t> with ggplot2</a:t>
            </a:r>
          </a:p>
          <a:p>
            <a:pPr lvl="1"/>
            <a:r>
              <a:rPr lang="en-US" dirty="0"/>
              <a:t>Not good for:</a:t>
            </a:r>
          </a:p>
          <a:p>
            <a:pPr lvl="2"/>
            <a:r>
              <a:rPr lang="en-US" dirty="0"/>
              <a:t>Anything that requires processing extremely large amounts of data &amp; text</a:t>
            </a:r>
          </a:p>
          <a:p>
            <a:pPr lvl="2"/>
            <a:r>
              <a:rPr lang="en-US" dirty="0"/>
              <a:t>Parallelization</a:t>
            </a:r>
          </a:p>
          <a:p>
            <a:pPr lvl="2"/>
            <a:r>
              <a:rPr lang="en-US" dirty="0"/>
              <a:t>Initial Genomics Analyses</a:t>
            </a:r>
          </a:p>
          <a:p>
            <a:pPr lvl="3"/>
            <a:r>
              <a:rPr lang="en-US" dirty="0"/>
              <a:t>Use Unix, Python, or Perl (or if you know C or Fortran...) for this and to get the data into a more compact &amp; meaningful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5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5697-4AFB-E63D-29BD-4C1AA3DD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AC9D-A3F0-9799-C8B6-710B9880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  <a:p>
            <a:pPr lvl="1"/>
            <a:r>
              <a:rPr lang="en-US" dirty="0"/>
              <a:t>Type in command line to enter R</a:t>
            </a:r>
          </a:p>
          <a:p>
            <a:r>
              <a:rPr lang="en-US" dirty="0"/>
              <a:t>R code can be run as a script from the command line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Rscript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myscript.R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R CMD BATCH </a:t>
            </a:r>
            <a:r>
              <a:rPr lang="en-US" dirty="0" err="1">
                <a:solidFill>
                  <a:srgbClr val="FF0000"/>
                </a:solidFill>
              </a:rPr>
              <a:t>myscript.R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https://www.rstudio.com</a:t>
            </a:r>
            <a:endParaRPr lang="en-US" dirty="0"/>
          </a:p>
          <a:p>
            <a:pPr lvl="1"/>
            <a:r>
              <a:rPr lang="en-US" dirty="0"/>
              <a:t>Powerful interactive Command Line + some GUI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8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7486-A3D9-B968-F204-34DCC535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DAFF-78EE-9880-63A8-EB35D8C0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7847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commands always end in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Arguments are given in the parentheses</a:t>
            </a:r>
          </a:p>
          <a:p>
            <a:r>
              <a:rPr lang="en-US" dirty="0">
                <a:solidFill>
                  <a:srgbClr val="FF0000"/>
                </a:solidFill>
              </a:rPr>
              <a:t>quit()</a:t>
            </a:r>
          </a:p>
          <a:p>
            <a:pPr lvl="1"/>
            <a:r>
              <a:rPr lang="en-US" dirty="0"/>
              <a:t>quit R</a:t>
            </a:r>
          </a:p>
          <a:p>
            <a:r>
              <a:rPr lang="en-US" dirty="0">
                <a:solidFill>
                  <a:srgbClr val="FF0000"/>
                </a:solidFill>
              </a:rPr>
              <a:t>ls()</a:t>
            </a:r>
          </a:p>
          <a:p>
            <a:pPr lvl="1"/>
            <a:r>
              <a:rPr lang="en-US" dirty="0"/>
              <a:t>list contents</a:t>
            </a:r>
          </a:p>
          <a:p>
            <a:r>
              <a:rPr lang="en-US" dirty="0" err="1">
                <a:solidFill>
                  <a:srgbClr val="FF0000"/>
                </a:solidFill>
              </a:rPr>
              <a:t>getwd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/>
              <a:t>get the working directory</a:t>
            </a:r>
          </a:p>
          <a:p>
            <a:r>
              <a:rPr lang="en-US" dirty="0" err="1">
                <a:solidFill>
                  <a:srgbClr val="FF0000"/>
                </a:solidFill>
              </a:rPr>
              <a:t>setwd</a:t>
            </a:r>
            <a:r>
              <a:rPr lang="en-US" dirty="0">
                <a:solidFill>
                  <a:srgbClr val="FF0000"/>
                </a:solidFill>
              </a:rPr>
              <a:t>(“plb812”)</a:t>
            </a:r>
          </a:p>
          <a:p>
            <a:pPr lvl="1"/>
            <a:r>
              <a:rPr lang="en-US" dirty="0"/>
              <a:t>set the working directory to plb812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35CCAE-7CCC-F1C9-B997-8C29DC47FD3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737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library(</a:t>
            </a:r>
            <a:r>
              <a:rPr lang="en-US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Load an R package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library(DESeq2)</a:t>
            </a:r>
          </a:p>
          <a:p>
            <a:r>
              <a:rPr lang="en-US" dirty="0" err="1">
                <a:solidFill>
                  <a:srgbClr val="FF0000"/>
                </a:solidFill>
              </a:rPr>
              <a:t>save.image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 err="1">
                <a:solidFill>
                  <a:srgbClr val="FF0000"/>
                </a:solidFill>
              </a:rPr>
              <a:t>my_workspace.RData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Save your R workspace</a:t>
            </a:r>
          </a:p>
          <a:p>
            <a:pPr lvl="1"/>
            <a:r>
              <a:rPr lang="en-US" dirty="0"/>
              <a:t>Has ending .</a:t>
            </a:r>
            <a:r>
              <a:rPr lang="en-US" dirty="0" err="1"/>
              <a:t>RData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load(“</a:t>
            </a:r>
            <a:r>
              <a:rPr lang="en-US" dirty="0" err="1">
                <a:solidFill>
                  <a:srgbClr val="FF0000"/>
                </a:solidFill>
              </a:rPr>
              <a:t>my_workspace.RData</a:t>
            </a:r>
            <a:r>
              <a:rPr lang="en-US" dirty="0">
                <a:solidFill>
                  <a:srgbClr val="FF0000"/>
                </a:solidFill>
              </a:rPr>
              <a:t>”)</a:t>
            </a:r>
          </a:p>
          <a:p>
            <a:pPr lvl="1"/>
            <a:r>
              <a:rPr lang="en-US" dirty="0"/>
              <a:t>load an old workspace</a:t>
            </a:r>
          </a:p>
          <a:p>
            <a:r>
              <a:rPr lang="en-US" dirty="0">
                <a:solidFill>
                  <a:srgbClr val="FF0000"/>
                </a:solidFill>
              </a:rPr>
              <a:t>rm(a)</a:t>
            </a:r>
          </a:p>
          <a:p>
            <a:pPr lvl="1"/>
            <a:r>
              <a:rPr lang="en-US" dirty="0"/>
              <a:t>remove the variable a</a:t>
            </a:r>
          </a:p>
        </p:txBody>
      </p:sp>
    </p:spTree>
    <p:extLst>
      <p:ext uri="{BB962C8B-B14F-4D97-AF65-F5344CB8AC3E}">
        <p14:creationId xmlns:p14="http://schemas.microsoft.com/office/powerpoint/2010/main" val="35209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7486-A3D9-B968-F204-34DCC535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DAFF-78EE-9880-63A8-EB35D8C0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working in R, values and other things that you create exist within the R environment...</a:t>
            </a:r>
          </a:p>
          <a:p>
            <a:pPr lvl="1"/>
            <a:r>
              <a:rPr lang="en-US" dirty="0"/>
              <a:t>When you exist R, if you do not save your workspace, all of that will be lost</a:t>
            </a:r>
          </a:p>
          <a:p>
            <a:pPr lvl="1"/>
            <a:r>
              <a:rPr lang="en-US" dirty="0"/>
              <a:t>You can reload saved workspace and all the stuff you did in it</a:t>
            </a:r>
          </a:p>
        </p:txBody>
      </p:sp>
    </p:spTree>
    <p:extLst>
      <p:ext uri="{BB962C8B-B14F-4D97-AF65-F5344CB8AC3E}">
        <p14:creationId xmlns:p14="http://schemas.microsoft.com/office/powerpoint/2010/main" val="394291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0108-160F-20C7-6E71-19A74631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573B-EDE0-6FA4-CC4C-0538719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1622"/>
          </a:xfrm>
        </p:spPr>
        <p:txBody>
          <a:bodyPr/>
          <a:lstStyle/>
          <a:p>
            <a:r>
              <a:rPr lang="en-US" dirty="0"/>
              <a:t>Every programming language has defined data structures</a:t>
            </a:r>
          </a:p>
          <a:p>
            <a:pPr lvl="1"/>
            <a:r>
              <a:rPr lang="en-US" dirty="0"/>
              <a:t>Many of these are common across languages</a:t>
            </a:r>
          </a:p>
          <a:p>
            <a:r>
              <a:rPr lang="en-US" dirty="0"/>
              <a:t>R</a:t>
            </a:r>
          </a:p>
          <a:p>
            <a:pPr lvl="1"/>
            <a:r>
              <a:rPr lang="en-US" dirty="0">
                <a:hlinkClick r:id="rId2"/>
              </a:rPr>
              <a:t>http://adv-r.had.co.nz/Data-structures.html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90A80-1C8B-54CC-ED19-B3C63C70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0" y="3747247"/>
            <a:ext cx="7772400" cy="17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6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AB4F-F8B2-F922-7192-4C7B6829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3F92-F7A7-BD80-AE45-32DE047C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&lt;- 1</a:t>
            </a:r>
          </a:p>
          <a:p>
            <a:pPr lvl="2"/>
            <a:r>
              <a:rPr lang="en-US" dirty="0"/>
              <a:t>“&lt;-” assignment operator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= 1</a:t>
            </a:r>
          </a:p>
          <a:p>
            <a:r>
              <a:rPr lang="en-US" dirty="0"/>
              <a:t>Good practice to use assignment operator over “=”</a:t>
            </a:r>
          </a:p>
          <a:p>
            <a:pPr lvl="1"/>
            <a:r>
              <a:rPr lang="en-US" dirty="0"/>
              <a:t>equal sign is used to assigning arguments within functions</a:t>
            </a:r>
          </a:p>
          <a:p>
            <a:pPr lvl="1"/>
            <a:r>
              <a:rPr lang="en-US" dirty="0"/>
              <a:t>using the assignment operator “&lt;-” instead helps differentiate these and can avoid confusion in more complex commands/loops</a:t>
            </a:r>
          </a:p>
        </p:txBody>
      </p:sp>
    </p:spTree>
    <p:extLst>
      <p:ext uri="{BB962C8B-B14F-4D97-AF65-F5344CB8AC3E}">
        <p14:creationId xmlns:p14="http://schemas.microsoft.com/office/powerpoint/2010/main" val="259993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6C30-C7CC-87B7-CAD7-533C600B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A93F-6E1A-FF99-6D86-3F22DAC75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1-dimensional</a:t>
            </a:r>
          </a:p>
          <a:p>
            <a:r>
              <a:rPr lang="en-US" dirty="0"/>
              <a:t>Data is homogeneous </a:t>
            </a:r>
          </a:p>
          <a:p>
            <a:pPr lvl="1"/>
            <a:r>
              <a:rPr lang="en-US" dirty="0"/>
              <a:t>e.g. all numeric or all character</a:t>
            </a:r>
          </a:p>
          <a:p>
            <a:pPr lvl="1"/>
            <a:r>
              <a:rPr lang="en-US" dirty="0"/>
              <a:t>lists can have heterogenous data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c() </a:t>
            </a:r>
            <a:r>
              <a:rPr lang="en-US" dirty="0"/>
              <a:t>command to assign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&lt;- c(1,2,3,4)</a:t>
            </a:r>
          </a:p>
          <a:p>
            <a:pPr lvl="2"/>
            <a:r>
              <a:rPr lang="en-US" dirty="0"/>
              <a:t>multiple elements are separated by comma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Easy to access specific values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a[4]</a:t>
            </a:r>
            <a:endParaRPr lang="en-US" dirty="0"/>
          </a:p>
          <a:p>
            <a:pPr lvl="2"/>
            <a:r>
              <a:rPr lang="en-US" dirty="0"/>
              <a:t>brackets &amp; number can be used get that specific value from the vector</a:t>
            </a:r>
          </a:p>
          <a:p>
            <a:pPr lvl="1"/>
            <a:r>
              <a:rPr lang="en-US" dirty="0"/>
              <a:t>Properties like the length are easy to get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length(a)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A2DDC-AF70-6D5A-2B6D-D95D5E8A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526" y="2160971"/>
            <a:ext cx="3253815" cy="19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3ED9-9E5A-29CA-C586-395A23C9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FD2E-5F2C-1470-A85D-4700AC69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Has rows &amp; columns (2-dimensional)</a:t>
            </a:r>
          </a:p>
          <a:p>
            <a:pPr lvl="1"/>
            <a:r>
              <a:rPr lang="en-US" dirty="0"/>
              <a:t>Arrays can be even more complex</a:t>
            </a:r>
          </a:p>
          <a:p>
            <a:r>
              <a:rPr lang="en-US" dirty="0"/>
              <a:t>Values have to be homogeneous</a:t>
            </a:r>
          </a:p>
          <a:p>
            <a:pPr lvl="1"/>
            <a:r>
              <a:rPr lang="en-US" dirty="0"/>
              <a:t>e.g. all numeric or all character</a:t>
            </a:r>
          </a:p>
          <a:p>
            <a:pPr lvl="1"/>
            <a:r>
              <a:rPr lang="en-US" dirty="0"/>
              <a:t>data frames can have heterogenous data</a:t>
            </a:r>
          </a:p>
          <a:p>
            <a:r>
              <a:rPr lang="en-US" dirty="0">
                <a:solidFill>
                  <a:srgbClr val="FF0000"/>
                </a:solidFill>
              </a:rPr>
              <a:t>matrix()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&lt;- matrix(data=c(1,2,3,4),</a:t>
            </a:r>
            <a:r>
              <a:rPr lang="en-US" dirty="0" err="1">
                <a:solidFill>
                  <a:srgbClr val="FF0000"/>
                </a:solidFill>
              </a:rPr>
              <a:t>nrow</a:t>
            </a:r>
            <a:r>
              <a:rPr lang="en-US" dirty="0">
                <a:solidFill>
                  <a:srgbClr val="FF0000"/>
                </a:solidFill>
              </a:rPr>
              <a:t>=2,ncol=2)</a:t>
            </a:r>
          </a:p>
          <a:p>
            <a:pPr lvl="2"/>
            <a:r>
              <a:rPr lang="en-US" dirty="0"/>
              <a:t>arguments are given within the</a:t>
            </a:r>
            <a:r>
              <a:rPr lang="en-US" dirty="0">
                <a:solidFill>
                  <a:srgbClr val="FF0000"/>
                </a:solidFill>
              </a:rPr>
              <a:t> () </a:t>
            </a:r>
            <a:r>
              <a:rPr lang="en-US" dirty="0"/>
              <a:t>for the command</a:t>
            </a:r>
          </a:p>
          <a:p>
            <a:pPr lvl="2"/>
            <a:r>
              <a:rPr lang="en-US" dirty="0"/>
              <a:t>arguments are assigned values using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sign</a:t>
            </a:r>
          </a:p>
          <a:p>
            <a:pPr lvl="2"/>
            <a:r>
              <a:rPr lang="en-US" dirty="0"/>
              <a:t>arguments are comma separated</a:t>
            </a:r>
          </a:p>
          <a:p>
            <a:r>
              <a:rPr lang="en-US" dirty="0">
                <a:solidFill>
                  <a:srgbClr val="FF0000"/>
                </a:solidFill>
              </a:rPr>
              <a:t>a[2,1] </a:t>
            </a:r>
          </a:p>
          <a:p>
            <a:pPr lvl="1"/>
            <a:r>
              <a:rPr lang="en-US" dirty="0"/>
              <a:t>Get value for row #2 for column #1</a:t>
            </a:r>
          </a:p>
          <a:p>
            <a:r>
              <a:rPr lang="en-US" dirty="0">
                <a:solidFill>
                  <a:srgbClr val="FF0000"/>
                </a:solidFill>
              </a:rPr>
              <a:t>a[2,2] &lt;- 10000</a:t>
            </a:r>
          </a:p>
          <a:p>
            <a:pPr lvl="1"/>
            <a:r>
              <a:rPr lang="en-US" dirty="0"/>
              <a:t>Assign row #2, column #2 the value 10000</a:t>
            </a:r>
          </a:p>
          <a:p>
            <a:r>
              <a:rPr lang="en-US" dirty="0">
                <a:solidFill>
                  <a:srgbClr val="FF0000"/>
                </a:solidFill>
              </a:rPr>
              <a:t>dim(a)</a:t>
            </a:r>
          </a:p>
          <a:p>
            <a:pPr lvl="1"/>
            <a:r>
              <a:rPr lang="en-US" dirty="0"/>
              <a:t>Get the dimensions (</a:t>
            </a:r>
            <a:r>
              <a:rPr lang="en-US" dirty="0" err="1"/>
              <a:t>nrows</a:t>
            </a:r>
            <a:r>
              <a:rPr lang="en-US" dirty="0"/>
              <a:t> &amp; </a:t>
            </a:r>
            <a:r>
              <a:rPr lang="en-US" dirty="0" err="1"/>
              <a:t>ncols</a:t>
            </a:r>
            <a:r>
              <a:rPr lang="en-US" dirty="0"/>
              <a:t>) of matrix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4AC4B-A3E7-C7DF-0531-8F3EC5EF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1" y="2326340"/>
            <a:ext cx="4967942" cy="1887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33FDC-0F27-012C-EEC2-3F7059DE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1" y="4475815"/>
            <a:ext cx="1995745" cy="18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1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1303</Words>
  <Application>Microsoft Macintosh PowerPoint</Application>
  <PresentationFormat>Widescreen</PresentationFormat>
  <Paragraphs>173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Lab 5: Introduction to R for Bioinformatics</vt:lpstr>
      <vt:lpstr>R</vt:lpstr>
      <vt:lpstr>Working with R</vt:lpstr>
      <vt:lpstr>Basic R commands</vt:lpstr>
      <vt:lpstr>The workspace</vt:lpstr>
      <vt:lpstr>Data Structures</vt:lpstr>
      <vt:lpstr>Setting a variable</vt:lpstr>
      <vt:lpstr>Vectors</vt:lpstr>
      <vt:lpstr>Matrices</vt:lpstr>
      <vt:lpstr>Data Frames</vt:lpstr>
      <vt:lpstr>Data Frames</vt:lpstr>
      <vt:lpstr>Statistical Analysis</vt:lpstr>
      <vt:lpstr>Reading &amp; Writing Files</vt:lpstr>
      <vt:lpstr>Plotting in R</vt:lpstr>
      <vt:lpstr>Advanced data handling</vt:lpstr>
      <vt:lpstr>Comprehensive R Archive Network: CRAN</vt:lpstr>
      <vt:lpstr>Bioconductor</vt:lpstr>
      <vt:lpstr>Getting Help</vt:lpstr>
      <vt:lpstr>Upcoming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Introduction to R for Bioinformatics</dc:title>
  <dc:creator>Niederhuth, Chad</dc:creator>
  <cp:lastModifiedBy>Niederhuth, Chad</cp:lastModifiedBy>
  <cp:revision>1</cp:revision>
  <dcterms:created xsi:type="dcterms:W3CDTF">2022-10-04T16:16:07Z</dcterms:created>
  <dcterms:modified xsi:type="dcterms:W3CDTF">2022-10-04T20:16:51Z</dcterms:modified>
</cp:coreProperties>
</file>