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302" r:id="rId5"/>
    <p:sldId id="283" r:id="rId6"/>
    <p:sldId id="315" r:id="rId7"/>
    <p:sldId id="329"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30" r:id="rId22"/>
    <p:sldId id="331" r:id="rId23"/>
    <p:sldId id="332" r:id="rId24"/>
    <p:sldId id="333" r:id="rId25"/>
    <p:sldId id="334" r:id="rId26"/>
    <p:sldId id="335" r:id="rId27"/>
    <p:sldId id="336" r:id="rId28"/>
    <p:sldId id="337" r:id="rId29"/>
    <p:sldId id="338" r:id="rId30"/>
  </p:sldIdLst>
  <p:sldSz cx="9144000" cy="6858000" type="screen4x3"/>
  <p:notesSz cx="6669088"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86123" autoAdjust="0"/>
  </p:normalViewPr>
  <p:slideViewPr>
    <p:cSldViewPr snapToGrid="0">
      <p:cViewPr varScale="1">
        <p:scale>
          <a:sx n="97" d="100"/>
          <a:sy n="97" d="100"/>
        </p:scale>
        <p:origin x="1858" y="82"/>
      </p:cViewPr>
      <p:guideLst/>
    </p:cSldViewPr>
  </p:slideViewPr>
  <p:notesTextViewPr>
    <p:cViewPr>
      <p:scale>
        <a:sx n="3" d="2"/>
        <a:sy n="3" d="2"/>
      </p:scale>
      <p:origin x="0" y="0"/>
    </p:cViewPr>
  </p:notesTextViewPr>
  <p:sorterViewPr>
    <p:cViewPr>
      <p:scale>
        <a:sx n="110" d="100"/>
        <a:sy n="110" d="100"/>
      </p:scale>
      <p:origin x="0" y="-94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889250" cy="4953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778250" y="0"/>
            <a:ext cx="2889250" cy="495300"/>
          </a:xfrm>
          <a:prstGeom prst="rect">
            <a:avLst/>
          </a:prstGeom>
        </p:spPr>
        <p:txBody>
          <a:bodyPr vert="horz" lIns="91440" tIns="45720" rIns="91440" bIns="45720" rtlCol="0"/>
          <a:lstStyle>
            <a:lvl1pPr algn="r">
              <a:defRPr sz="1200"/>
            </a:lvl1pPr>
          </a:lstStyle>
          <a:p>
            <a:fld id="{76D2BADD-99FA-4A4A-A101-8474FD06379D}" type="datetimeFigureOut">
              <a:rPr lang="nl-NL" smtClean="0"/>
              <a:t>24-11-2021</a:t>
            </a:fld>
            <a:endParaRPr lang="nl-NL"/>
          </a:p>
        </p:txBody>
      </p:sp>
      <p:sp>
        <p:nvSpPr>
          <p:cNvPr id="4" name="Tijdelijke aanduiding voor voettekst 3"/>
          <p:cNvSpPr>
            <a:spLocks noGrp="1"/>
          </p:cNvSpPr>
          <p:nvPr>
            <p:ph type="ftr" sz="quarter" idx="2"/>
          </p:nvPr>
        </p:nvSpPr>
        <p:spPr>
          <a:xfrm>
            <a:off x="0" y="9377363"/>
            <a:ext cx="2889250" cy="4953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778250" y="9377363"/>
            <a:ext cx="2889250" cy="495300"/>
          </a:xfrm>
          <a:prstGeom prst="rect">
            <a:avLst/>
          </a:prstGeom>
        </p:spPr>
        <p:txBody>
          <a:bodyPr vert="horz" lIns="91440" tIns="45720" rIns="91440" bIns="45720" rtlCol="0" anchor="b"/>
          <a:lstStyle>
            <a:lvl1pPr algn="r">
              <a:defRPr sz="1200"/>
            </a:lvl1pPr>
          </a:lstStyle>
          <a:p>
            <a:fld id="{C8DF6B8D-0367-4BB1-B06E-6A19ACD29A62}" type="slidenum">
              <a:rPr lang="nl-NL" smtClean="0"/>
              <a:t>‹nr.›</a:t>
            </a:fld>
            <a:endParaRPr lang="nl-NL"/>
          </a:p>
        </p:txBody>
      </p:sp>
    </p:spTree>
    <p:extLst>
      <p:ext uri="{BB962C8B-B14F-4D97-AF65-F5344CB8AC3E}">
        <p14:creationId xmlns:p14="http://schemas.microsoft.com/office/powerpoint/2010/main" val="3582054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534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777607" y="0"/>
            <a:ext cx="2889938" cy="495348"/>
          </a:xfrm>
          <a:prstGeom prst="rect">
            <a:avLst/>
          </a:prstGeom>
        </p:spPr>
        <p:txBody>
          <a:bodyPr vert="horz" lIns="91440" tIns="45720" rIns="91440" bIns="45720" rtlCol="0"/>
          <a:lstStyle>
            <a:lvl1pPr algn="r">
              <a:defRPr sz="1200"/>
            </a:lvl1pPr>
          </a:lstStyle>
          <a:p>
            <a:fld id="{818BCADD-EDA6-45E7-BC7F-33881F8500B2}" type="datetimeFigureOut">
              <a:rPr lang="nl-NL" smtClean="0"/>
              <a:t>24-11-2021</a:t>
            </a:fld>
            <a:endParaRPr lang="nl-NL"/>
          </a:p>
        </p:txBody>
      </p:sp>
      <p:sp>
        <p:nvSpPr>
          <p:cNvPr id="4" name="Slide Image Placeholder 3"/>
          <p:cNvSpPr>
            <a:spLocks noGrp="1" noRot="1" noChangeAspect="1"/>
          </p:cNvSpPr>
          <p:nvPr>
            <p:ph type="sldImg" idx="2"/>
          </p:nvPr>
        </p:nvSpPr>
        <p:spPr>
          <a:xfrm>
            <a:off x="1114425" y="1233488"/>
            <a:ext cx="4440238" cy="3332162"/>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66909" y="4751219"/>
            <a:ext cx="5335270" cy="3887361"/>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9377317"/>
            <a:ext cx="2889938" cy="49534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777607" y="9377317"/>
            <a:ext cx="2889938" cy="495347"/>
          </a:xfrm>
          <a:prstGeom prst="rect">
            <a:avLst/>
          </a:prstGeom>
        </p:spPr>
        <p:txBody>
          <a:bodyPr vert="horz" lIns="91440" tIns="45720" rIns="91440" bIns="45720" rtlCol="0" anchor="b"/>
          <a:lstStyle>
            <a:lvl1pPr algn="r">
              <a:defRPr sz="1200"/>
            </a:lvl1pPr>
          </a:lstStyle>
          <a:p>
            <a:fld id="{D9C1DC2F-053D-4E1F-92C1-C9A4FFEEEBB0}" type="slidenum">
              <a:rPr lang="nl-NL" smtClean="0"/>
              <a:t>‹nr.›</a:t>
            </a:fld>
            <a:endParaRPr lang="nl-NL"/>
          </a:p>
        </p:txBody>
      </p:sp>
    </p:spTree>
    <p:extLst>
      <p:ext uri="{BB962C8B-B14F-4D97-AF65-F5344CB8AC3E}">
        <p14:creationId xmlns:p14="http://schemas.microsoft.com/office/powerpoint/2010/main" val="4042713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D7843AA-6587-465D-83EE-5A8E715716B0}" type="slidenum">
              <a:rPr lang="nl-NL" smtClean="0"/>
              <a:pPr/>
              <a:t>6</a:t>
            </a:fld>
            <a:endParaRPr lang="nl-NL"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879949" y="5087164"/>
            <a:ext cx="4835089" cy="4818066"/>
          </a:xfrm>
          <a:noFill/>
          <a:ln/>
        </p:spPr>
        <p:txBody>
          <a:bodyPr/>
          <a:lstStyle/>
          <a:p>
            <a:pPr eaLnBrk="1" hangingPunct="1"/>
            <a:endParaRPr lang="en-US" sz="1200" dirty="0" smtClean="0">
              <a:solidFill>
                <a:srgbClr val="000000"/>
              </a:solidFill>
            </a:endParaRPr>
          </a:p>
          <a:p>
            <a:pPr eaLnBrk="1" hangingPunct="1"/>
            <a:r>
              <a:rPr lang="en-US" sz="1200" dirty="0" smtClean="0">
                <a:solidFill>
                  <a:srgbClr val="000000"/>
                </a:solidFill>
              </a:rPr>
              <a:t>Caption:</a:t>
            </a:r>
          </a:p>
          <a:p>
            <a:pPr eaLnBrk="1" hangingPunct="1"/>
            <a:r>
              <a:rPr lang="en-US" sz="1200" dirty="0" smtClean="0">
                <a:solidFill>
                  <a:srgbClr val="000000"/>
                </a:solidFill>
              </a:rPr>
              <a:t>Opposite polarity of DNA synthesis along the two strands, necessary because the two strands of DNA run antiparallel to one another and DNA polymerase III synthesizes only in one direction (5' to 3'). On the lagging strand, synthesis must be discontinuous, resulting in the production of Okazaki fragments. On the leading strand, synthesis is continuous. RNA primers are used to initiate synthesis on both strands.</a:t>
            </a:r>
          </a:p>
          <a:p>
            <a:pPr eaLnBrk="1" hangingPunct="1"/>
            <a:endParaRPr lang="en-US" sz="1200" dirty="0" smtClean="0">
              <a:solidFill>
                <a:srgbClr val="000000"/>
              </a:solidFill>
            </a:endParaRPr>
          </a:p>
          <a:p>
            <a:pPr eaLnBrk="1" hangingPunct="1"/>
            <a:endParaRPr lang="en-US" sz="1200" dirty="0" smtClean="0"/>
          </a:p>
        </p:txBody>
      </p:sp>
    </p:spTree>
    <p:extLst>
      <p:ext uri="{BB962C8B-B14F-4D97-AF65-F5344CB8AC3E}">
        <p14:creationId xmlns:p14="http://schemas.microsoft.com/office/powerpoint/2010/main" val="2734430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en-US" dirty="0" err="1" smtClean="0"/>
              <a:t>Geef</a:t>
            </a:r>
            <a:r>
              <a:rPr lang="en-US" dirty="0" smtClean="0"/>
              <a:t> </a:t>
            </a:r>
            <a:r>
              <a:rPr lang="en-US" dirty="0" err="1" smtClean="0"/>
              <a:t>aan</a:t>
            </a:r>
            <a:r>
              <a:rPr lang="en-US" dirty="0" smtClean="0"/>
              <a:t> wat de 5’ </a:t>
            </a:r>
            <a:r>
              <a:rPr lang="en-US" dirty="0" err="1" smtClean="0"/>
              <a:t>en</a:t>
            </a:r>
            <a:r>
              <a:rPr lang="en-US" dirty="0" smtClean="0"/>
              <a:t> 3’ </a:t>
            </a:r>
            <a:r>
              <a:rPr lang="en-US" dirty="0" err="1" smtClean="0"/>
              <a:t>zijn</a:t>
            </a:r>
            <a:endParaRPr lang="en-US" dirty="0" smtClean="0"/>
          </a:p>
          <a:p>
            <a:pPr eaLnBrk="1" hangingPunct="1"/>
            <a:r>
              <a:rPr lang="en-US" dirty="0" err="1" smtClean="0"/>
              <a:t>Geef</a:t>
            </a:r>
            <a:r>
              <a:rPr lang="en-US" dirty="0" smtClean="0"/>
              <a:t> </a:t>
            </a:r>
            <a:r>
              <a:rPr lang="en-US" dirty="0" err="1" smtClean="0"/>
              <a:t>aan</a:t>
            </a:r>
            <a:r>
              <a:rPr lang="en-US" dirty="0" smtClean="0"/>
              <a:t> wat de </a:t>
            </a:r>
            <a:r>
              <a:rPr lang="en-US" dirty="0" err="1" smtClean="0"/>
              <a:t>nummers</a:t>
            </a:r>
            <a:r>
              <a:rPr lang="en-US" dirty="0" smtClean="0"/>
              <a:t> </a:t>
            </a:r>
            <a:r>
              <a:rPr lang="en-US" dirty="0" err="1" smtClean="0"/>
              <a:t>zijn</a:t>
            </a:r>
            <a:endParaRPr lang="en-US" dirty="0" smtClean="0"/>
          </a:p>
          <a:p>
            <a:pPr eaLnBrk="1" hangingPunct="1"/>
            <a:endParaRPr lang="en-US" dirty="0" smtClean="0"/>
          </a:p>
          <a:p>
            <a:pPr eaLnBrk="1" hangingPunct="1"/>
            <a:r>
              <a:rPr lang="en-US" dirty="0" err="1" smtClean="0"/>
              <a:t>Geef</a:t>
            </a:r>
            <a:r>
              <a:rPr lang="en-US" dirty="0" smtClean="0"/>
              <a:t> de </a:t>
            </a:r>
            <a:r>
              <a:rPr lang="en-US" dirty="0" err="1" smtClean="0"/>
              <a:t>activiteit</a:t>
            </a:r>
            <a:r>
              <a:rPr lang="en-US" dirty="0" smtClean="0"/>
              <a:t> </a:t>
            </a:r>
            <a:r>
              <a:rPr lang="en-US" dirty="0" err="1" smtClean="0"/>
              <a:t>aan</a:t>
            </a:r>
            <a:endParaRPr lang="en-US" dirty="0" smtClean="0"/>
          </a:p>
          <a:p>
            <a:pPr eaLnBrk="1" hangingPunct="1"/>
            <a:endParaRPr lang="en-US" dirty="0" smtClean="0"/>
          </a:p>
          <a:p>
            <a:pPr eaLnBrk="1" hangingPunct="1"/>
            <a:r>
              <a:rPr lang="en-US" dirty="0" smtClean="0"/>
              <a:t>1 DNA helicase </a:t>
            </a:r>
            <a:r>
              <a:rPr lang="en-US" dirty="0" err="1" smtClean="0"/>
              <a:t>ontwindt</a:t>
            </a:r>
            <a:r>
              <a:rPr lang="en-US" dirty="0" smtClean="0"/>
              <a:t> de DNA helix</a:t>
            </a:r>
          </a:p>
          <a:p>
            <a:pPr eaLnBrk="1" hangingPunct="1"/>
            <a:r>
              <a:rPr lang="en-US" dirty="0" smtClean="0"/>
              <a:t>2 Single strand binding protein, </a:t>
            </a:r>
            <a:r>
              <a:rPr lang="en-US" dirty="0" err="1" smtClean="0"/>
              <a:t>houdt</a:t>
            </a:r>
            <a:r>
              <a:rPr lang="en-US" dirty="0" smtClean="0"/>
              <a:t> de </a:t>
            </a:r>
            <a:r>
              <a:rPr lang="en-US" dirty="0" err="1" smtClean="0"/>
              <a:t>ssDNA</a:t>
            </a:r>
            <a:r>
              <a:rPr lang="en-US" dirty="0" smtClean="0"/>
              <a:t> </a:t>
            </a:r>
            <a:r>
              <a:rPr lang="en-US" dirty="0" err="1" smtClean="0"/>
              <a:t>strengen</a:t>
            </a:r>
            <a:r>
              <a:rPr lang="en-US" dirty="0" smtClean="0"/>
              <a:t> </a:t>
            </a:r>
            <a:r>
              <a:rPr lang="en-US" dirty="0" err="1" smtClean="0"/>
              <a:t>uit</a:t>
            </a:r>
            <a:r>
              <a:rPr lang="en-US" dirty="0" smtClean="0"/>
              <a:t> </a:t>
            </a:r>
            <a:r>
              <a:rPr lang="en-US" dirty="0" err="1" smtClean="0"/>
              <a:t>elkaar</a:t>
            </a:r>
            <a:endParaRPr lang="en-US" dirty="0" smtClean="0"/>
          </a:p>
          <a:p>
            <a:pPr eaLnBrk="1" hangingPunct="1"/>
            <a:r>
              <a:rPr lang="en-US" dirty="0" smtClean="0"/>
              <a:t>3 DNA polymerase III, DNA-</a:t>
            </a:r>
            <a:r>
              <a:rPr lang="en-US" dirty="0" err="1" smtClean="0"/>
              <a:t>afhankelijke</a:t>
            </a:r>
            <a:r>
              <a:rPr lang="en-US" dirty="0" smtClean="0"/>
              <a:t> DNA polymerase</a:t>
            </a:r>
          </a:p>
          <a:p>
            <a:pPr eaLnBrk="1" hangingPunct="1"/>
            <a:r>
              <a:rPr lang="en-US" dirty="0" smtClean="0"/>
              <a:t>4 primase, </a:t>
            </a:r>
            <a:r>
              <a:rPr lang="en-US" dirty="0" err="1" smtClean="0"/>
              <a:t>synthetiseert</a:t>
            </a:r>
            <a:r>
              <a:rPr lang="en-US" dirty="0" smtClean="0"/>
              <a:t> RNA primer</a:t>
            </a:r>
          </a:p>
          <a:p>
            <a:pPr eaLnBrk="1" hangingPunct="1"/>
            <a:r>
              <a:rPr lang="en-US" dirty="0" smtClean="0"/>
              <a:t>5 RNA primer</a:t>
            </a:r>
          </a:p>
          <a:p>
            <a:pPr eaLnBrk="1" hangingPunct="1"/>
            <a:r>
              <a:rPr lang="en-US" dirty="0" smtClean="0"/>
              <a:t>6 Okazaki fragment</a:t>
            </a:r>
          </a:p>
          <a:p>
            <a:pPr eaLnBrk="1" hangingPunct="1"/>
            <a:r>
              <a:rPr lang="en-US" dirty="0" smtClean="0"/>
              <a:t>7 DNA polymerase I, DNA </a:t>
            </a:r>
            <a:r>
              <a:rPr lang="en-US" dirty="0" err="1" smtClean="0"/>
              <a:t>afhankelijke</a:t>
            </a:r>
            <a:r>
              <a:rPr lang="en-US" dirty="0" smtClean="0"/>
              <a:t> DNA polymerase</a:t>
            </a:r>
          </a:p>
          <a:p>
            <a:pPr eaLnBrk="1" hangingPunct="1"/>
            <a:r>
              <a:rPr lang="en-US" dirty="0" smtClean="0"/>
              <a:t>8 DNA ligase, </a:t>
            </a:r>
            <a:r>
              <a:rPr lang="en-US" dirty="0" err="1" smtClean="0"/>
              <a:t>verbindt</a:t>
            </a:r>
            <a:r>
              <a:rPr lang="en-US" dirty="0" smtClean="0"/>
              <a:t> de 3’-OH </a:t>
            </a:r>
            <a:r>
              <a:rPr lang="en-US" dirty="0" err="1" smtClean="0"/>
              <a:t>uiteindes</a:t>
            </a:r>
            <a:r>
              <a:rPr lang="en-US" dirty="0" smtClean="0"/>
              <a:t> met de 5’-P </a:t>
            </a:r>
            <a:r>
              <a:rPr lang="en-US" dirty="0" err="1" smtClean="0"/>
              <a:t>uiteindes</a:t>
            </a:r>
            <a:r>
              <a:rPr lang="en-US" dirty="0" smtClean="0"/>
              <a:t> van 3 (Okazaki)</a:t>
            </a:r>
            <a:r>
              <a:rPr lang="en-US" dirty="0" err="1" smtClean="0"/>
              <a:t>fragmenten</a:t>
            </a:r>
            <a:endParaRPr lang="en-US" dirty="0" smtClean="0"/>
          </a:p>
          <a:p>
            <a:pPr eaLnBrk="1" hangingPunct="1"/>
            <a:r>
              <a:rPr lang="en-US" dirty="0" smtClean="0"/>
              <a:t>9 lagging strand</a:t>
            </a:r>
          </a:p>
          <a:p>
            <a:pPr eaLnBrk="1" hangingPunct="1"/>
            <a:r>
              <a:rPr lang="en-US" dirty="0" smtClean="0"/>
              <a:t>10 leading strand</a:t>
            </a:r>
          </a:p>
          <a:p>
            <a:pPr eaLnBrk="1" hangingPunct="1"/>
            <a:endParaRPr lang="en-US" dirty="0" smtClean="0"/>
          </a:p>
          <a:p>
            <a:pPr eaLnBrk="1" hangingPunct="1"/>
            <a:r>
              <a:rPr lang="en-US" dirty="0" err="1" smtClean="0"/>
              <a:t>Oefening</a:t>
            </a:r>
            <a:r>
              <a:rPr lang="en-US" dirty="0" smtClean="0"/>
              <a:t>: </a:t>
            </a:r>
            <a:r>
              <a:rPr lang="en-US" dirty="0" err="1" smtClean="0"/>
              <a:t>teken</a:t>
            </a:r>
            <a:r>
              <a:rPr lang="en-US" dirty="0" smtClean="0"/>
              <a:t> de </a:t>
            </a:r>
            <a:r>
              <a:rPr lang="en-US" dirty="0" err="1" smtClean="0"/>
              <a:t>rechterkant</a:t>
            </a:r>
            <a:r>
              <a:rPr lang="en-US" dirty="0" smtClean="0"/>
              <a:t> van de bubble</a:t>
            </a:r>
            <a:endParaRPr lang="nl-NL" dirty="0" smtClean="0"/>
          </a:p>
          <a:p>
            <a:endParaRPr lang="nl-NL" dirty="0"/>
          </a:p>
        </p:txBody>
      </p:sp>
      <p:sp>
        <p:nvSpPr>
          <p:cNvPr id="4" name="Tijdelijke aanduiding voor dianumm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32998E8-4B15-4808-9676-767E97F7031E}" type="slidenum">
              <a:rPr kumimoji="0" lang="tr-TR"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tr-TR"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6907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jdelijke aanduiding voor dia-afbeelding 1"/>
          <p:cNvSpPr>
            <a:spLocks noGrp="1" noRot="1" noChangeAspect="1" noTextEdit="1"/>
          </p:cNvSpPr>
          <p:nvPr>
            <p:ph type="sldImg"/>
          </p:nvPr>
        </p:nvSpPr>
        <p:spPr>
          <a:ln/>
        </p:spPr>
      </p:sp>
      <p:sp>
        <p:nvSpPr>
          <p:cNvPr id="44035" name="Tijdelijke aanduiding voor notities 2"/>
          <p:cNvSpPr>
            <a:spLocks noGrp="1"/>
          </p:cNvSpPr>
          <p:nvPr>
            <p:ph type="body" idx="1"/>
          </p:nvPr>
        </p:nvSpPr>
        <p:spPr>
          <a:noFill/>
          <a:ln/>
        </p:spPr>
        <p:txBody>
          <a:bodyPr/>
          <a:lstStyle/>
          <a:p>
            <a:r>
              <a:rPr lang="nl-NL" dirty="0" smtClean="0"/>
              <a:t>Filmpje:  http://www.youtube.com/watch?v=4jtmOZaIvS0&amp;hl=nl</a:t>
            </a:r>
          </a:p>
        </p:txBody>
      </p:sp>
      <p:sp>
        <p:nvSpPr>
          <p:cNvPr id="44036" name="Tijdelijke aanduiding voor dianummer 3"/>
          <p:cNvSpPr>
            <a:spLocks noGrp="1"/>
          </p:cNvSpPr>
          <p:nvPr>
            <p:ph type="sldNum" sz="quarter" idx="5"/>
          </p:nvPr>
        </p:nvSpPr>
        <p:spPr>
          <a:noFill/>
        </p:spPr>
        <p:txBody>
          <a:bodyPr/>
          <a:lstStyle/>
          <a:p>
            <a:fld id="{BD58B7A0-22DE-4C2C-ACCA-3211D5369FFD}" type="slidenum">
              <a:rPr lang="nl-NL" smtClean="0"/>
              <a:pPr/>
              <a:t>8</a:t>
            </a:fld>
            <a:endParaRPr lang="nl-NL" smtClean="0"/>
          </a:p>
        </p:txBody>
      </p:sp>
    </p:spTree>
    <p:extLst>
      <p:ext uri="{BB962C8B-B14F-4D97-AF65-F5344CB8AC3E}">
        <p14:creationId xmlns:p14="http://schemas.microsoft.com/office/powerpoint/2010/main" val="38871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1200" cap="none" spc="0" normalizeH="0" baseline="0" noProof="0" dirty="0" err="1" smtClean="0">
                <a:ln>
                  <a:noFill/>
                </a:ln>
                <a:solidFill>
                  <a:srgbClr val="FF6600"/>
                </a:solidFill>
                <a:effectLst/>
                <a:uLnTx/>
                <a:uFillTx/>
                <a:latin typeface="Calibri" panose="020F0502020204030204" pitchFamily="34" charset="0"/>
                <a:cs typeface="Calibri" panose="020F0502020204030204" pitchFamily="34" charset="0"/>
              </a:rPr>
              <a:t>Histons</a:t>
            </a:r>
            <a:r>
              <a:rPr kumimoji="0" lang="en-US" sz="1200" b="1" i="0" u="none" strike="noStrike" kern="1200" cap="none" spc="0" normalizeH="0" baseline="0" noProof="0" dirty="0" smtClean="0">
                <a:ln>
                  <a:noFill/>
                </a:ln>
                <a:solidFill>
                  <a:srgbClr val="FF6600"/>
                </a:solidFill>
                <a:effectLst/>
                <a:uLnTx/>
                <a:uFillTx/>
                <a:latin typeface="Calibri" panose="020F0502020204030204" pitchFamily="34" charset="0"/>
                <a:cs typeface="Calibri" panose="020F0502020204030204" pitchFamily="34" charset="0"/>
              </a:rPr>
              <a:t>/</a:t>
            </a:r>
            <a:r>
              <a:rPr kumimoji="0" lang="en-US" sz="1200" b="1" i="0" u="none" strike="noStrike" kern="1200" cap="none" spc="0" normalizeH="0" baseline="0" noProof="0" dirty="0" err="1" smtClean="0">
                <a:ln>
                  <a:noFill/>
                </a:ln>
                <a:solidFill>
                  <a:srgbClr val="FF6600"/>
                </a:solidFill>
                <a:effectLst/>
                <a:uLnTx/>
                <a:uFillTx/>
                <a:latin typeface="Calibri" panose="020F0502020204030204" pitchFamily="34" charset="0"/>
                <a:cs typeface="Calibri" panose="020F0502020204030204" pitchFamily="34" charset="0"/>
              </a:rPr>
              <a:t>chromatine</a:t>
            </a:r>
            <a:endParaRPr kumimoji="0" lang="en-US" sz="1200" b="1" i="0" u="none" strike="noStrike" kern="1200" cap="none" spc="0" normalizeH="0" baseline="0" noProof="0" dirty="0" smtClean="0">
              <a:ln>
                <a:noFill/>
              </a:ln>
              <a:solidFill>
                <a:srgbClr val="FF6600"/>
              </a:solidFill>
              <a:effectLst/>
              <a:uLnTx/>
              <a:uFillTx/>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nl-NL" sz="1200" dirty="0" err="1" smtClean="0">
                <a:latin typeface="Calibri" panose="020F0502020204030204" pitchFamily="34" charset="0"/>
                <a:cs typeface="Calibri" panose="020F0502020204030204" pitchFamily="34" charset="0"/>
              </a:rPr>
              <a:t>Why</a:t>
            </a:r>
            <a:r>
              <a:rPr lang="nl-NL" sz="1200" dirty="0" smtClean="0">
                <a:latin typeface="Calibri" panose="020F0502020204030204" pitchFamily="34" charset="0"/>
                <a:cs typeface="Calibri" panose="020F0502020204030204" pitchFamily="34" charset="0"/>
              </a:rPr>
              <a:t>? For </a:t>
            </a:r>
            <a:r>
              <a:rPr lang="nl-NL" sz="1200" dirty="0" err="1" smtClean="0">
                <a:latin typeface="Calibri" panose="020F0502020204030204" pitchFamily="34" charset="0"/>
                <a:cs typeface="Calibri" panose="020F0502020204030204" pitchFamily="34" charset="0"/>
              </a:rPr>
              <a:t>Stability</a:t>
            </a:r>
            <a:r>
              <a:rPr lang="nl-NL" sz="1200" dirty="0" smtClean="0">
                <a:latin typeface="Calibri" panose="020F0502020204030204" pitchFamily="34" charset="0"/>
                <a:cs typeface="Calibri" panose="020F0502020204030204" pitchFamily="34" charset="0"/>
              </a:rPr>
              <a:t> of </a:t>
            </a:r>
            <a:r>
              <a:rPr lang="nl-NL" sz="1200" dirty="0" err="1" smtClean="0">
                <a:latin typeface="Calibri" panose="020F0502020204030204" pitchFamily="34" charset="0"/>
                <a:cs typeface="Calibri" panose="020F0502020204030204" pitchFamily="34" charset="0"/>
              </a:rPr>
              <a:t>the</a:t>
            </a:r>
            <a:r>
              <a:rPr lang="nl-NL" sz="1200" dirty="0" smtClean="0">
                <a:latin typeface="Calibri" panose="020F0502020204030204" pitchFamily="34" charset="0"/>
                <a:cs typeface="Calibri" panose="020F0502020204030204" pitchFamily="34" charset="0"/>
              </a:rPr>
              <a:t> DNA </a:t>
            </a:r>
            <a:r>
              <a:rPr lang="nl-NL" sz="1200" dirty="0" err="1" smtClean="0">
                <a:latin typeface="Calibri" panose="020F0502020204030204" pitchFamily="34" charset="0"/>
                <a:cs typeface="Calibri" panose="020F0502020204030204" pitchFamily="34" charset="0"/>
              </a:rPr>
              <a:t>and</a:t>
            </a:r>
            <a:r>
              <a:rPr lang="nl-NL" sz="1200" dirty="0" smtClean="0">
                <a:latin typeface="Calibri" panose="020F0502020204030204" pitchFamily="34" charset="0"/>
                <a:cs typeface="Calibri" panose="020F0502020204030204" pitchFamily="34" charset="0"/>
              </a:rPr>
              <a:t> </a:t>
            </a:r>
            <a:r>
              <a:rPr lang="nl-NL" sz="1200" dirty="0" err="1" smtClean="0">
                <a:latin typeface="Calibri" panose="020F0502020204030204" pitchFamily="34" charset="0"/>
                <a:cs typeface="Calibri" panose="020F0502020204030204" pitchFamily="34" charset="0"/>
              </a:rPr>
              <a:t>for</a:t>
            </a:r>
            <a:r>
              <a:rPr lang="nl-NL" sz="1200" dirty="0" smtClean="0">
                <a:latin typeface="Calibri" panose="020F0502020204030204" pitchFamily="34" charset="0"/>
                <a:cs typeface="Calibri" panose="020F0502020204030204" pitchFamily="34" charset="0"/>
              </a:rPr>
              <a:t> gene </a:t>
            </a:r>
            <a:r>
              <a:rPr lang="nl-NL" sz="1200" dirty="0" err="1" smtClean="0">
                <a:latin typeface="Calibri" panose="020F0502020204030204" pitchFamily="34" charset="0"/>
                <a:cs typeface="Calibri" panose="020F0502020204030204" pitchFamily="34" charset="0"/>
              </a:rPr>
              <a:t>regulation</a:t>
            </a:r>
            <a:endParaRPr lang="nl-NL" sz="1200" dirty="0" smtClean="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nl-NL" sz="1200" b="1" i="0" u="none" strike="noStrike" kern="1200" cap="none" spc="0" normalizeH="0" baseline="0" noProof="0" dirty="0" smtClean="0">
              <a:ln>
                <a:noFill/>
              </a:ln>
              <a:solidFill>
                <a:srgbClr val="FF6600"/>
              </a:solidFill>
              <a:effectLst/>
              <a:uLnTx/>
              <a:uFillTx/>
              <a:latin typeface="Calibri" panose="020F0502020204030204" pitchFamily="34" charset="0"/>
              <a:cs typeface="Calibri" panose="020F0502020204030204" pitchFamily="34" charset="0"/>
            </a:endParaRPr>
          </a:p>
          <a:p>
            <a:r>
              <a:rPr lang="nl-NL" sz="1200" dirty="0" smtClean="0">
                <a:latin typeface="Calibri" panose="020F0502020204030204" pitchFamily="34" charset="0"/>
                <a:cs typeface="Calibri" panose="020F0502020204030204" pitchFamily="34" charset="0"/>
              </a:rPr>
              <a:t>Bij replicatie: Strippen </a:t>
            </a:r>
            <a:r>
              <a:rPr lang="nl-NL" sz="1200" dirty="0" err="1" smtClean="0">
                <a:latin typeface="Calibri" panose="020F0502020204030204" pitchFamily="34" charset="0"/>
                <a:cs typeface="Calibri" panose="020F0502020204030204" pitchFamily="34" charset="0"/>
              </a:rPr>
              <a:t>histonen</a:t>
            </a:r>
            <a:r>
              <a:rPr lang="nl-NL" sz="1200" dirty="0" smtClean="0">
                <a:latin typeface="Calibri" panose="020F0502020204030204" pitchFamily="34" charset="0"/>
                <a:cs typeface="Calibri" panose="020F0502020204030204" pitchFamily="34" charset="0"/>
              </a:rPr>
              <a:t> &amp; </a:t>
            </a:r>
            <a:r>
              <a:rPr lang="nl-NL" sz="1200" dirty="0" err="1" smtClean="0">
                <a:latin typeface="Calibri" panose="020F0502020204030204" pitchFamily="34" charset="0"/>
                <a:cs typeface="Calibri" panose="020F0502020204030204" pitchFamily="34" charset="0"/>
              </a:rPr>
              <a:t>reassemblage</a:t>
            </a:r>
            <a:r>
              <a:rPr lang="nl-NL" sz="1200" dirty="0" smtClean="0">
                <a:latin typeface="Calibri" panose="020F0502020204030204" pitchFamily="34" charset="0"/>
                <a:cs typeface="Calibri" panose="020F0502020204030204" pitchFamily="34" charset="0"/>
              </a:rPr>
              <a:t> </a:t>
            </a:r>
            <a:r>
              <a:rPr lang="nl-NL" sz="1200" dirty="0" err="1" smtClean="0">
                <a:latin typeface="Calibri" panose="020F0502020204030204" pitchFamily="34" charset="0"/>
                <a:cs typeface="Calibri" panose="020F0502020204030204" pitchFamily="34" charset="0"/>
              </a:rPr>
              <a:t>histonen</a:t>
            </a:r>
            <a:endParaRPr lang="nl-NL" sz="1200" dirty="0" smtClean="0">
              <a:latin typeface="Calibri" panose="020F0502020204030204" pitchFamily="34" charset="0"/>
              <a:cs typeface="Calibri" panose="020F0502020204030204" pitchFamily="34" charset="0"/>
            </a:endParaRPr>
          </a:p>
          <a:p>
            <a:r>
              <a:rPr lang="nl-NL" sz="1200" dirty="0" smtClean="0">
                <a:latin typeface="Calibri" panose="020F0502020204030204" pitchFamily="34" charset="0"/>
                <a:cs typeface="Calibri" panose="020F0502020204030204" pitchFamily="34" charset="0"/>
              </a:rPr>
              <a:t>Hergebruik </a:t>
            </a:r>
            <a:r>
              <a:rPr lang="nl-NL" sz="1200" b="1" dirty="0" smtClean="0">
                <a:latin typeface="Calibri" panose="020F0502020204030204" pitchFamily="34" charset="0"/>
                <a:cs typeface="Calibri" panose="020F0502020204030204" pitchFamily="34" charset="0"/>
              </a:rPr>
              <a:t>en </a:t>
            </a:r>
            <a:r>
              <a:rPr lang="nl-NL" sz="1200" dirty="0" smtClean="0">
                <a:latin typeface="Calibri" panose="020F0502020204030204" pitchFamily="34" charset="0"/>
                <a:cs typeface="Calibri" panose="020F0502020204030204" pitchFamily="34" charset="0"/>
              </a:rPr>
              <a:t>nieuw </a:t>
            </a:r>
          </a:p>
          <a:p>
            <a:r>
              <a:rPr lang="nl-NL" sz="1200" dirty="0" smtClean="0">
                <a:latin typeface="Calibri" panose="020F0502020204030204" pitchFamily="34" charset="0"/>
                <a:cs typeface="Calibri" panose="020F0502020204030204" pitchFamily="34" charset="0"/>
              </a:rPr>
              <a:t>Assembly door </a:t>
            </a:r>
            <a:r>
              <a:rPr lang="nl-NL" sz="1200" dirty="0" err="1" smtClean="0">
                <a:latin typeface="Calibri" panose="020F0502020204030204" pitchFamily="34" charset="0"/>
                <a:cs typeface="Calibri" panose="020F0502020204030204" pitchFamily="34" charset="0"/>
              </a:rPr>
              <a:t>chromatin</a:t>
            </a:r>
            <a:r>
              <a:rPr lang="nl-NL" sz="1200" dirty="0" smtClean="0">
                <a:latin typeface="Calibri" panose="020F0502020204030204" pitchFamily="34" charset="0"/>
                <a:cs typeface="Calibri" panose="020F0502020204030204" pitchFamily="34" charset="0"/>
              </a:rPr>
              <a:t> </a:t>
            </a:r>
            <a:r>
              <a:rPr lang="nl-NL" sz="1200" dirty="0" err="1" smtClean="0">
                <a:latin typeface="Calibri" panose="020F0502020204030204" pitchFamily="34" charset="0"/>
                <a:cs typeface="Calibri" panose="020F0502020204030204" pitchFamily="34" charset="0"/>
              </a:rPr>
              <a:t>assembly</a:t>
            </a:r>
            <a:r>
              <a:rPr lang="nl-NL" sz="1200" dirty="0" smtClean="0">
                <a:latin typeface="Calibri" panose="020F0502020204030204" pitchFamily="34" charset="0"/>
                <a:cs typeface="Calibri" panose="020F0502020204030204" pitchFamily="34" charset="0"/>
              </a:rPr>
              <a:t> factors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nl-NL" sz="1200" b="1" i="0" u="none" strike="noStrike" kern="1200" cap="none" spc="0" normalizeH="0" baseline="0" noProof="0" dirty="0" smtClean="0">
              <a:ln>
                <a:noFill/>
              </a:ln>
              <a:solidFill>
                <a:srgbClr val="FF6600"/>
              </a:solidFill>
              <a:effectLst/>
              <a:uLnTx/>
              <a:uFillTx/>
              <a:latin typeface="Calibri" panose="020F0502020204030204" pitchFamily="34" charset="0"/>
              <a:cs typeface="Calibri" panose="020F0502020204030204" pitchFamily="34" charset="0"/>
            </a:endParaRPr>
          </a:p>
          <a:p>
            <a:r>
              <a:rPr lang="nl-NL" dirty="0" smtClean="0"/>
              <a:t>Eerst alle eiwitten eraf strippen, of modificeren zodat polymerase erlangs kan. Daarna weer </a:t>
            </a:r>
            <a:r>
              <a:rPr lang="nl-NL" dirty="0" err="1" smtClean="0"/>
              <a:t>reassocieren</a:t>
            </a:r>
            <a:r>
              <a:rPr lang="nl-NL" dirty="0" smtClean="0"/>
              <a:t> met beide dochterstrengen, met</a:t>
            </a:r>
            <a:r>
              <a:rPr lang="nl-NL" baseline="0" dirty="0" smtClean="0"/>
              <a:t> zelfde </a:t>
            </a:r>
            <a:r>
              <a:rPr lang="nl-NL" baseline="0" dirty="0" err="1" smtClean="0"/>
              <a:t>histoncode</a:t>
            </a:r>
            <a:r>
              <a:rPr lang="nl-NL" baseline="0" dirty="0" smtClean="0"/>
              <a:t>. </a:t>
            </a:r>
            <a:r>
              <a:rPr lang="nl-NL" baseline="0" dirty="0" err="1" smtClean="0"/>
              <a:t>Chromatin</a:t>
            </a:r>
            <a:r>
              <a:rPr lang="nl-NL" baseline="0" dirty="0" smtClean="0"/>
              <a:t> </a:t>
            </a:r>
            <a:r>
              <a:rPr lang="nl-NL" baseline="0" dirty="0" err="1" smtClean="0"/>
              <a:t>assembly</a:t>
            </a:r>
            <a:r>
              <a:rPr lang="nl-NL" baseline="0" dirty="0" smtClean="0"/>
              <a:t> factors helpen daarbij.</a:t>
            </a:r>
          </a:p>
          <a:p>
            <a:endParaRPr lang="nl-NL" baseline="0" dirty="0" smtClean="0"/>
          </a:p>
          <a:p>
            <a:r>
              <a:rPr lang="nl-NL" baseline="0" dirty="0" smtClean="0"/>
              <a:t>Vlak voor de vork worden ze verwijderd en de </a:t>
            </a:r>
            <a:r>
              <a:rPr lang="nl-NL" baseline="0" dirty="0" err="1" smtClean="0"/>
              <a:t>histonen</a:t>
            </a:r>
            <a:r>
              <a:rPr lang="nl-NL" baseline="0" dirty="0" smtClean="0"/>
              <a:t> komen na de vork weer terug, samen met nieuwe </a:t>
            </a:r>
            <a:r>
              <a:rPr lang="nl-NL" baseline="0" dirty="0" err="1" smtClean="0"/>
              <a:t>histonen</a:t>
            </a:r>
            <a:r>
              <a:rPr lang="nl-NL" baseline="0" dirty="0" smtClean="0"/>
              <a:t> (2 keer zo veel nodig).</a:t>
            </a:r>
          </a:p>
          <a:p>
            <a:r>
              <a:rPr lang="nl-NL" baseline="0" dirty="0" smtClean="0"/>
              <a:t>Daarvoor nodig: </a:t>
            </a:r>
            <a:r>
              <a:rPr lang="nl-NL" baseline="0" dirty="0" err="1" smtClean="0"/>
              <a:t>chromatin</a:t>
            </a:r>
            <a:r>
              <a:rPr lang="nl-NL" baseline="0" dirty="0" smtClean="0"/>
              <a:t> </a:t>
            </a:r>
            <a:r>
              <a:rPr lang="nl-NL" baseline="0" dirty="0" err="1" smtClean="0"/>
              <a:t>assembly</a:t>
            </a:r>
            <a:r>
              <a:rPr lang="nl-NL" baseline="0" dirty="0" smtClean="0"/>
              <a:t> factors</a:t>
            </a:r>
          </a:p>
          <a:p>
            <a:endParaRPr lang="en-US"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tab pos="0" algn="l"/>
                <a:tab pos="909645" algn="l"/>
                <a:tab pos="1819290" algn="l"/>
                <a:tab pos="2728934" algn="l"/>
                <a:tab pos="3638580" algn="l"/>
                <a:tab pos="4548226" algn="l"/>
                <a:tab pos="5457870" algn="l"/>
                <a:tab pos="6367515" algn="l"/>
                <a:tab pos="7277161" algn="l"/>
                <a:tab pos="8186806" algn="l"/>
                <a:tab pos="9096451" algn="l"/>
                <a:tab pos="10006096" algn="l"/>
              </a:tabLst>
              <a:defRPr/>
            </a:pPr>
            <a:fld id="{F32998E8-4B15-4808-9676-767E97F7031E}" type="slidenum">
              <a:rPr kumimoji="0" lang="nl-NL" sz="1200" b="0" i="0" u="none" strike="noStrike" kern="1200" cap="none" spc="0" normalizeH="0" baseline="0" noProof="0" smtClean="0">
                <a:ln>
                  <a:noFill/>
                </a:ln>
                <a:solidFill>
                  <a:srgbClr val="000000"/>
                </a:solidFill>
                <a:effectLst/>
                <a:uLnTx/>
                <a:uFillTx/>
                <a:latin typeface="Arial" pitchFamily="2"/>
                <a:cs typeface="Tahoma" pitchFamily="2"/>
              </a:rPr>
              <a:pPr marL="0" marR="0" lvl="0" indent="0" algn="r" defTabSz="914400" rtl="0" eaLnBrk="1" fontAlgn="auto" latinLnBrk="0" hangingPunct="1">
                <a:lnSpc>
                  <a:spcPct val="100000"/>
                </a:lnSpc>
                <a:spcBef>
                  <a:spcPts val="0"/>
                </a:spcBef>
                <a:spcAft>
                  <a:spcPts val="0"/>
                </a:spcAft>
                <a:buClrTx/>
                <a:buSzTx/>
                <a:buFontTx/>
                <a:buNone/>
                <a:tabLst>
                  <a:tab pos="0" algn="l"/>
                  <a:tab pos="909645" algn="l"/>
                  <a:tab pos="1819290" algn="l"/>
                  <a:tab pos="2728934" algn="l"/>
                  <a:tab pos="3638580" algn="l"/>
                  <a:tab pos="4548226" algn="l"/>
                  <a:tab pos="5457870" algn="l"/>
                  <a:tab pos="6367515" algn="l"/>
                  <a:tab pos="7277161" algn="l"/>
                  <a:tab pos="8186806" algn="l"/>
                  <a:tab pos="9096451" algn="l"/>
                  <a:tab pos="10006096" algn="l"/>
                </a:tabLst>
                <a:defRPr/>
              </a:pPr>
              <a:t>10</a:t>
            </a:fld>
            <a:endParaRPr kumimoji="0" lang="nl-NL" sz="1200" b="0" i="0" u="none" strike="noStrike" kern="1200" cap="none" spc="0" normalizeH="0" baseline="0" noProof="0">
              <a:ln>
                <a:noFill/>
              </a:ln>
              <a:solidFill>
                <a:srgbClr val="000000"/>
              </a:solidFill>
              <a:effectLst/>
              <a:uLnTx/>
              <a:uFillTx/>
              <a:latin typeface="Arial" pitchFamily="2"/>
              <a:cs typeface="Tahoma" pitchFamily="2"/>
            </a:endParaRPr>
          </a:p>
        </p:txBody>
      </p:sp>
    </p:spTree>
    <p:extLst>
      <p:ext uri="{BB962C8B-B14F-4D97-AF65-F5344CB8AC3E}">
        <p14:creationId xmlns:p14="http://schemas.microsoft.com/office/powerpoint/2010/main" val="11681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spcBef>
                <a:spcPct val="50000"/>
              </a:spcBef>
            </a:pPr>
            <a:r>
              <a:rPr lang="nl-NL" sz="1400" b="1" dirty="0" err="1" smtClean="0">
                <a:solidFill>
                  <a:srgbClr val="FF6600"/>
                </a:solidFill>
                <a:latin typeface="Calibri" panose="020F0502020204030204" pitchFamily="34" charset="0"/>
                <a:cs typeface="Calibri" panose="020F0502020204030204" pitchFamily="34" charset="0"/>
              </a:rPr>
              <a:t>Conditional</a:t>
            </a:r>
            <a:r>
              <a:rPr lang="nl-NL" sz="1400" b="1" dirty="0" smtClean="0">
                <a:solidFill>
                  <a:srgbClr val="FF6600"/>
                </a:solidFill>
                <a:latin typeface="Calibri" panose="020F0502020204030204" pitchFamily="34" charset="0"/>
                <a:cs typeface="Calibri" panose="020F0502020204030204" pitchFamily="34" charset="0"/>
              </a:rPr>
              <a:t> </a:t>
            </a:r>
            <a:r>
              <a:rPr lang="nl-NL" sz="1400" b="1" dirty="0" err="1" smtClean="0">
                <a:solidFill>
                  <a:srgbClr val="FF6600"/>
                </a:solidFill>
                <a:latin typeface="Calibri" panose="020F0502020204030204" pitchFamily="34" charset="0"/>
                <a:cs typeface="Calibri" panose="020F0502020204030204" pitchFamily="34" charset="0"/>
              </a:rPr>
              <a:t>mutants</a:t>
            </a:r>
            <a:r>
              <a:rPr lang="nl-NL" sz="1400" b="1" dirty="0" smtClean="0">
                <a:solidFill>
                  <a:srgbClr val="FF6600"/>
                </a:solidFill>
                <a:latin typeface="Calibri" panose="020F0502020204030204" pitchFamily="34" charset="0"/>
                <a:cs typeface="Calibri" panose="020F0502020204030204" pitchFamily="34" charset="0"/>
              </a:rPr>
              <a:t> - A </a:t>
            </a:r>
            <a:r>
              <a:rPr lang="nl-NL" sz="1400" b="1" dirty="0" err="1" smtClean="0">
                <a:solidFill>
                  <a:srgbClr val="FF6600"/>
                </a:solidFill>
                <a:latin typeface="Calibri" panose="020F0502020204030204" pitchFamily="34" charset="0"/>
                <a:cs typeface="Calibri" panose="020F0502020204030204" pitchFamily="34" charset="0"/>
              </a:rPr>
              <a:t>temperature</a:t>
            </a:r>
            <a:r>
              <a:rPr lang="nl-NL" sz="1400" b="1" dirty="0" smtClean="0">
                <a:solidFill>
                  <a:srgbClr val="FF6600"/>
                </a:solidFill>
                <a:latin typeface="Calibri" panose="020F0502020204030204" pitchFamily="34" charset="0"/>
                <a:cs typeface="Calibri" panose="020F0502020204030204" pitchFamily="34" charset="0"/>
              </a:rPr>
              <a:t> </a:t>
            </a:r>
            <a:r>
              <a:rPr lang="nl-NL" sz="1400" b="1" dirty="0" err="1" smtClean="0">
                <a:solidFill>
                  <a:srgbClr val="FF6600"/>
                </a:solidFill>
                <a:latin typeface="Calibri" panose="020F0502020204030204" pitchFamily="34" charset="0"/>
                <a:cs typeface="Calibri" panose="020F0502020204030204" pitchFamily="34" charset="0"/>
              </a:rPr>
              <a:t>sensitive</a:t>
            </a:r>
            <a:r>
              <a:rPr lang="nl-NL" sz="1400" b="1" dirty="0" smtClean="0">
                <a:solidFill>
                  <a:srgbClr val="FF6600"/>
                </a:solidFill>
                <a:latin typeface="Calibri" panose="020F0502020204030204" pitchFamily="34" charset="0"/>
                <a:cs typeface="Calibri" panose="020F0502020204030204" pitchFamily="34" charset="0"/>
              </a:rPr>
              <a:t> </a:t>
            </a:r>
            <a:r>
              <a:rPr lang="nl-NL" sz="1400" b="1" dirty="0" err="1" smtClean="0">
                <a:solidFill>
                  <a:srgbClr val="FF6600"/>
                </a:solidFill>
                <a:latin typeface="Calibri" panose="020F0502020204030204" pitchFamily="34" charset="0"/>
                <a:cs typeface="Calibri" panose="020F0502020204030204" pitchFamily="34" charset="0"/>
              </a:rPr>
              <a:t>mutation</a:t>
            </a:r>
            <a:endParaRPr lang="nl-NL" sz="1400" b="1" dirty="0" smtClean="0">
              <a:solidFill>
                <a:srgbClr val="FF6600"/>
              </a:solidFill>
              <a:latin typeface="Calibri" panose="020F0502020204030204" pitchFamily="34" charset="0"/>
              <a:cs typeface="Calibri" panose="020F0502020204030204" pitchFamily="34" charset="0"/>
            </a:endParaRPr>
          </a:p>
          <a:p>
            <a:pPr>
              <a:spcBef>
                <a:spcPct val="50000"/>
              </a:spcBef>
            </a:pPr>
            <a:r>
              <a:rPr lang="nl-NL" sz="1200" i="1" dirty="0" smtClean="0">
                <a:latin typeface="Calibri" panose="020F0502020204030204" pitchFamily="34" charset="0"/>
                <a:cs typeface="Calibri" panose="020F0502020204030204" pitchFamily="34" charset="0"/>
              </a:rPr>
              <a:t>At a “</a:t>
            </a:r>
            <a:r>
              <a:rPr lang="nl-NL" sz="1200" i="1" dirty="0" err="1" smtClean="0">
                <a:latin typeface="Calibri" panose="020F0502020204030204" pitchFamily="34" charset="0"/>
                <a:cs typeface="Calibri" panose="020F0502020204030204" pitchFamily="34" charset="0"/>
              </a:rPr>
              <a:t>permissive</a:t>
            </a:r>
            <a:r>
              <a:rPr lang="nl-NL" sz="1200" i="1" dirty="0" smtClean="0">
                <a:latin typeface="Calibri" panose="020F0502020204030204" pitchFamily="34" charset="0"/>
                <a:cs typeface="Calibri" panose="020F0502020204030204" pitchFamily="34" charset="0"/>
              </a:rPr>
              <a:t>” </a:t>
            </a:r>
            <a:r>
              <a:rPr lang="nl-NL" sz="1200" i="1" dirty="0" err="1" smtClean="0">
                <a:latin typeface="Calibri" panose="020F0502020204030204" pitchFamily="34" charset="0"/>
                <a:cs typeface="Calibri" panose="020F0502020204030204" pitchFamily="34" charset="0"/>
              </a:rPr>
              <a:t>temperature</a:t>
            </a:r>
            <a:r>
              <a:rPr lang="nl-NL" sz="1200" i="1" dirty="0" smtClean="0">
                <a:latin typeface="Calibri" panose="020F0502020204030204" pitchFamily="34" charset="0"/>
                <a:cs typeface="Calibri" panose="020F0502020204030204" pitchFamily="34" charset="0"/>
              </a:rPr>
              <a:t>, a mutant gene product </a:t>
            </a:r>
            <a:r>
              <a:rPr lang="nl-NL" sz="1200" i="1" dirty="0" err="1" smtClean="0">
                <a:latin typeface="Calibri" panose="020F0502020204030204" pitchFamily="34" charset="0"/>
                <a:cs typeface="Calibri" panose="020F0502020204030204" pitchFamily="34" charset="0"/>
              </a:rPr>
              <a:t>functions</a:t>
            </a:r>
            <a:r>
              <a:rPr lang="nl-NL" sz="1200" i="1" dirty="0" smtClean="0">
                <a:latin typeface="Calibri" panose="020F0502020204030204" pitchFamily="34" charset="0"/>
                <a:cs typeface="Calibri" panose="020F0502020204030204" pitchFamily="34" charset="0"/>
              </a:rPr>
              <a:t> </a:t>
            </a:r>
            <a:r>
              <a:rPr lang="nl-NL" sz="1200" i="1" dirty="0" err="1" smtClean="0">
                <a:latin typeface="Calibri" panose="020F0502020204030204" pitchFamily="34" charset="0"/>
                <a:cs typeface="Calibri" panose="020F0502020204030204" pitchFamily="34" charset="0"/>
              </a:rPr>
              <a:t>normally</a:t>
            </a:r>
            <a:r>
              <a:rPr lang="nl-NL" sz="1200" i="1" dirty="0" smtClean="0">
                <a:latin typeface="Calibri" panose="020F0502020204030204" pitchFamily="34" charset="0"/>
                <a:cs typeface="Calibri" panose="020F0502020204030204" pitchFamily="34" charset="0"/>
              </a:rPr>
              <a:t>, but </a:t>
            </a:r>
            <a:r>
              <a:rPr lang="nl-NL" sz="1200" i="1" dirty="0" err="1" smtClean="0">
                <a:latin typeface="Calibri" panose="020F0502020204030204" pitchFamily="34" charset="0"/>
                <a:cs typeface="Calibri" panose="020F0502020204030204" pitchFamily="34" charset="0"/>
              </a:rPr>
              <a:t>it</a:t>
            </a:r>
            <a:r>
              <a:rPr lang="nl-NL" sz="1200" i="1" dirty="0" smtClean="0">
                <a:latin typeface="Calibri" panose="020F0502020204030204" pitchFamily="34" charset="0"/>
                <a:cs typeface="Calibri" panose="020F0502020204030204" pitchFamily="34" charset="0"/>
              </a:rPr>
              <a:t> </a:t>
            </a:r>
            <a:r>
              <a:rPr lang="nl-NL" sz="1200" i="1" dirty="0" err="1" smtClean="0">
                <a:latin typeface="Calibri" panose="020F0502020204030204" pitchFamily="34" charset="0"/>
                <a:cs typeface="Calibri" panose="020F0502020204030204" pitchFamily="34" charset="0"/>
              </a:rPr>
              <a:t>loses</a:t>
            </a:r>
            <a:r>
              <a:rPr lang="nl-NL" sz="1200" i="1" dirty="0" smtClean="0">
                <a:latin typeface="Calibri" panose="020F0502020204030204" pitchFamily="34" charset="0"/>
                <a:cs typeface="Calibri" panose="020F0502020204030204" pitchFamily="34" charset="0"/>
              </a:rPr>
              <a:t> </a:t>
            </a:r>
            <a:r>
              <a:rPr lang="nl-NL" sz="1200" i="1" dirty="0" err="1" smtClean="0">
                <a:latin typeface="Calibri" panose="020F0502020204030204" pitchFamily="34" charset="0"/>
                <a:cs typeface="Calibri" panose="020F0502020204030204" pitchFamily="34" charset="0"/>
              </a:rPr>
              <a:t>its</a:t>
            </a:r>
            <a:r>
              <a:rPr lang="nl-NL" sz="1200" i="1" dirty="0" smtClean="0">
                <a:latin typeface="Calibri" panose="020F0502020204030204" pitchFamily="34" charset="0"/>
                <a:cs typeface="Calibri" panose="020F0502020204030204" pitchFamily="34" charset="0"/>
              </a:rPr>
              <a:t> </a:t>
            </a:r>
            <a:r>
              <a:rPr lang="nl-NL" sz="1200" i="1" dirty="0" err="1" smtClean="0">
                <a:latin typeface="Calibri" panose="020F0502020204030204" pitchFamily="34" charset="0"/>
                <a:cs typeface="Calibri" panose="020F0502020204030204" pitchFamily="34" charset="0"/>
              </a:rPr>
              <a:t>function</a:t>
            </a:r>
            <a:r>
              <a:rPr lang="nl-NL" sz="1200" i="1" dirty="0" smtClean="0">
                <a:latin typeface="Calibri" panose="020F0502020204030204" pitchFamily="34" charset="0"/>
                <a:cs typeface="Calibri" panose="020F0502020204030204" pitchFamily="34" charset="0"/>
              </a:rPr>
              <a:t> at a different, “</a:t>
            </a:r>
            <a:r>
              <a:rPr lang="nl-NL" sz="1200" i="1" dirty="0" err="1" smtClean="0">
                <a:latin typeface="Calibri" panose="020F0502020204030204" pitchFamily="34" charset="0"/>
                <a:cs typeface="Calibri" panose="020F0502020204030204" pitchFamily="34" charset="0"/>
              </a:rPr>
              <a:t>restrictive</a:t>
            </a:r>
            <a:r>
              <a:rPr lang="nl-NL" sz="1200" i="1" dirty="0" smtClean="0">
                <a:latin typeface="Calibri" panose="020F0502020204030204" pitchFamily="34" charset="0"/>
                <a:cs typeface="Calibri" panose="020F0502020204030204" pitchFamily="34" charset="0"/>
              </a:rPr>
              <a:t>” </a:t>
            </a:r>
            <a:r>
              <a:rPr lang="nl-NL" sz="1200" i="1" dirty="0" err="1" smtClean="0">
                <a:latin typeface="Calibri" panose="020F0502020204030204" pitchFamily="34" charset="0"/>
                <a:cs typeface="Calibri" panose="020F0502020204030204" pitchFamily="34" charset="0"/>
              </a:rPr>
              <a:t>temperature</a:t>
            </a:r>
            <a:r>
              <a:rPr lang="nl-NL" sz="1200" i="1" dirty="0" smtClean="0">
                <a:latin typeface="Calibri" panose="020F0502020204030204" pitchFamily="34" charset="0"/>
                <a:cs typeface="Calibri" panose="020F0502020204030204" pitchFamily="34" charset="0"/>
              </a:rPr>
              <a:t>.</a:t>
            </a:r>
          </a:p>
          <a:p>
            <a:pPr>
              <a:spcBef>
                <a:spcPct val="50000"/>
              </a:spcBef>
            </a:pPr>
            <a:r>
              <a:rPr lang="nl-NL" sz="1200" dirty="0" smtClean="0">
                <a:latin typeface="Calibri" panose="020F0502020204030204" pitchFamily="34" charset="0"/>
                <a:cs typeface="Calibri" panose="020F0502020204030204" pitchFamily="34" charset="0"/>
              </a:rPr>
              <a:t>Dus: Alleen als temp boven bep. temp. uitkomt is het gen niet functioneel (is een Conditionele mutant) </a:t>
            </a:r>
          </a:p>
          <a:p>
            <a:pPr>
              <a:spcBef>
                <a:spcPct val="50000"/>
              </a:spcBef>
            </a:pPr>
            <a:r>
              <a:rPr lang="nl-NL" sz="1200" dirty="0" smtClean="0">
                <a:solidFill>
                  <a:srgbClr val="000000"/>
                </a:solidFill>
                <a:latin typeface="Calibri" panose="020F0502020204030204" pitchFamily="34" charset="0"/>
                <a:ea typeface="SimSun" pitchFamily="2"/>
                <a:cs typeface="Calibri" panose="020F0502020204030204" pitchFamily="34" charset="0"/>
              </a:rPr>
              <a:t>Waarom? hiermee kunnen gevolgen van </a:t>
            </a:r>
            <a:r>
              <a:rPr lang="nl-NL" sz="1200" dirty="0" err="1" smtClean="0">
                <a:solidFill>
                  <a:srgbClr val="000000"/>
                </a:solidFill>
                <a:latin typeface="Calibri" panose="020F0502020204030204" pitchFamily="34" charset="0"/>
                <a:ea typeface="SimSun" pitchFamily="2"/>
                <a:cs typeface="Calibri" panose="020F0502020204030204" pitchFamily="34" charset="0"/>
              </a:rPr>
              <a:t>genmutaties</a:t>
            </a:r>
            <a:r>
              <a:rPr lang="nl-NL" sz="1200" dirty="0" smtClean="0">
                <a:solidFill>
                  <a:srgbClr val="000000"/>
                </a:solidFill>
                <a:latin typeface="Calibri" panose="020F0502020204030204" pitchFamily="34" charset="0"/>
                <a:ea typeface="SimSun" pitchFamily="2"/>
                <a:cs typeface="Calibri" panose="020F0502020204030204" pitchFamily="34" charset="0"/>
              </a:rPr>
              <a:t> die normaal lethaal voor de cel bestudeerd worden</a:t>
            </a:r>
          </a:p>
          <a:p>
            <a:pPr>
              <a:spcBef>
                <a:spcPct val="50000"/>
              </a:spcBef>
            </a:pPr>
            <a:endParaRPr lang="nl-NL" sz="1200" dirty="0" smtClean="0">
              <a:solidFill>
                <a:srgbClr val="000000"/>
              </a:solidFill>
              <a:latin typeface="Calibri" panose="020F0502020204030204" pitchFamily="34" charset="0"/>
              <a:ea typeface="SimSun" pitchFamily="2"/>
              <a:cs typeface="Calibri" panose="020F0502020204030204" pitchFamily="34" charset="0"/>
            </a:endParaRPr>
          </a:p>
          <a:p>
            <a:r>
              <a:rPr lang="nl-NL" dirty="0" smtClean="0"/>
              <a:t>Normaalgesproken lethaal voor de cel. Dus: </a:t>
            </a:r>
            <a:r>
              <a:rPr lang="nl-NL" dirty="0" err="1" smtClean="0"/>
              <a:t>Conditional</a:t>
            </a:r>
            <a:r>
              <a:rPr lang="nl-NL" dirty="0" smtClean="0"/>
              <a:t> </a:t>
            </a:r>
            <a:r>
              <a:rPr lang="nl-NL" dirty="0" err="1" smtClean="0"/>
              <a:t>mutants</a:t>
            </a:r>
            <a:r>
              <a:rPr lang="nl-NL" dirty="0" smtClean="0"/>
              <a:t>: alleen als temp boven bep. temp. uitkomt is het gen niet functioneel.</a:t>
            </a:r>
          </a:p>
          <a:p>
            <a:r>
              <a:rPr lang="nl-NL" dirty="0" smtClean="0"/>
              <a:t>Bedenk een fenotype bij elke mutatie.</a:t>
            </a:r>
          </a:p>
          <a:p>
            <a:endParaRPr lang="nl-NL" dirty="0" smtClean="0"/>
          </a:p>
          <a:p>
            <a:pPr>
              <a:spcBef>
                <a:spcPct val="50000"/>
              </a:spcBef>
            </a:pPr>
            <a:endParaRPr lang="nl-NL" sz="1200" dirty="0" smtClean="0">
              <a:solidFill>
                <a:srgbClr val="000000"/>
              </a:solidFill>
              <a:latin typeface="Calibri" panose="020F0502020204030204" pitchFamily="34" charset="0"/>
              <a:ea typeface="SimSun" pitchFamily="2"/>
              <a:cs typeface="Calibri" panose="020F0502020204030204" pitchFamily="34" charset="0"/>
            </a:endParaRPr>
          </a:p>
        </p:txBody>
      </p:sp>
      <p:sp>
        <p:nvSpPr>
          <p:cNvPr id="4" name="Tijdelijke aanduiding voor dianummer 3"/>
          <p:cNvSpPr>
            <a:spLocks noGrp="1"/>
          </p:cNvSpPr>
          <p:nvPr>
            <p:ph type="sldNum" sz="quarter" idx="10"/>
          </p:nvPr>
        </p:nvSpPr>
        <p:spPr/>
        <p:txBody>
          <a:bodyPr/>
          <a:lstStyle/>
          <a:p>
            <a:pPr>
              <a:defRPr/>
            </a:pPr>
            <a:fld id="{417CA047-0E8D-407E-9468-CE2BE1587F70}" type="slidenum">
              <a:rPr lang="nl-NL" smtClean="0"/>
              <a:pPr>
                <a:defRPr/>
              </a:pPr>
              <a:t>11</a:t>
            </a:fld>
            <a:endParaRPr lang="nl-NL"/>
          </a:p>
        </p:txBody>
      </p:sp>
    </p:spTree>
    <p:extLst>
      <p:ext uri="{BB962C8B-B14F-4D97-AF65-F5344CB8AC3E}">
        <p14:creationId xmlns:p14="http://schemas.microsoft.com/office/powerpoint/2010/main" val="825277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249613" y="504825"/>
            <a:ext cx="3373437" cy="2530475"/>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86831" y="3202707"/>
            <a:ext cx="7898830" cy="3033859"/>
          </a:xfrm>
        </p:spPr>
        <p:txBody>
          <a:bodyPr/>
          <a:lstStyle>
            <a:defPPr lvl="0">
              <a:buNone/>
            </a:defPPr>
            <a:lvl1pPr lvl="0">
              <a:buNone/>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r>
              <a:rPr lang="nl-NL" dirty="0" smtClean="0"/>
              <a:t>Blackburn</a:t>
            </a:r>
            <a:r>
              <a:rPr lang="nl-NL" baseline="0" dirty="0" smtClean="0"/>
              <a:t> en </a:t>
            </a:r>
            <a:r>
              <a:rPr lang="nl-NL" baseline="0" dirty="0" err="1" smtClean="0"/>
              <a:t>Greider</a:t>
            </a:r>
            <a:r>
              <a:rPr lang="nl-NL" baseline="0" dirty="0" smtClean="0"/>
              <a:t>, </a:t>
            </a:r>
            <a:r>
              <a:rPr lang="nl-NL" baseline="0" dirty="0" err="1" smtClean="0"/>
              <a:t>tetrahymena</a:t>
            </a:r>
            <a:r>
              <a:rPr lang="nl-NL" baseline="0" dirty="0" smtClean="0"/>
              <a:t> (een protozoa)</a:t>
            </a:r>
          </a:p>
          <a:p>
            <a:r>
              <a:rPr lang="nl-NL" baseline="0" dirty="0" smtClean="0"/>
              <a:t>Aanbouwen aan 3’ uiteinde</a:t>
            </a:r>
          </a:p>
          <a:p>
            <a:r>
              <a:rPr lang="nl-NL" baseline="0" dirty="0" err="1" smtClean="0"/>
              <a:t>Ribonucleoproteine</a:t>
            </a:r>
            <a:r>
              <a:rPr lang="nl-NL" baseline="0" dirty="0" smtClean="0"/>
              <a:t>: RNA is guide en template. Verlenging met reverse transcriptase. Dit telkens weer.</a:t>
            </a:r>
          </a:p>
          <a:p>
            <a:r>
              <a:rPr lang="nl-NL" baseline="0" dirty="0" smtClean="0"/>
              <a:t>Uiteindelijk: primer aanleggen en verlengen en sealen met </a:t>
            </a:r>
            <a:r>
              <a:rPr lang="nl-NL" baseline="0" dirty="0" err="1" smtClean="0"/>
              <a:t>ligase</a:t>
            </a:r>
            <a:r>
              <a:rPr lang="nl-NL" baseline="0" dirty="0" smtClean="0"/>
              <a:t>.</a:t>
            </a:r>
          </a:p>
        </p:txBody>
      </p:sp>
    </p:spTree>
    <p:extLst>
      <p:ext uri="{BB962C8B-B14F-4D97-AF65-F5344CB8AC3E}">
        <p14:creationId xmlns:p14="http://schemas.microsoft.com/office/powerpoint/2010/main" val="2894985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9C1DC2F-053D-4E1F-92C1-C9A4FFEEEBB0}" type="slidenum">
              <a:rPr lang="nl-NL" smtClean="0"/>
              <a:t>18</a:t>
            </a:fld>
            <a:endParaRPr lang="nl-NL"/>
          </a:p>
        </p:txBody>
      </p:sp>
    </p:spTree>
    <p:extLst>
      <p:ext uri="{BB962C8B-B14F-4D97-AF65-F5344CB8AC3E}">
        <p14:creationId xmlns:p14="http://schemas.microsoft.com/office/powerpoint/2010/main" val="3036239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Antwoord 2 is goed.</a:t>
            </a:r>
          </a:p>
          <a:p>
            <a:endParaRPr lang="nl-NL" dirty="0"/>
          </a:p>
        </p:txBody>
      </p:sp>
      <p:sp>
        <p:nvSpPr>
          <p:cNvPr id="4" name="Tijdelijke aanduiding voor dianummer 3"/>
          <p:cNvSpPr>
            <a:spLocks noGrp="1"/>
          </p:cNvSpPr>
          <p:nvPr>
            <p:ph type="sldNum" sz="quarter" idx="10"/>
          </p:nvPr>
        </p:nvSpPr>
        <p:spPr/>
        <p:txBody>
          <a:bodyPr/>
          <a:lstStyle/>
          <a:p>
            <a:fld id="{D9C1DC2F-053D-4E1F-92C1-C9A4FFEEEBB0}" type="slidenum">
              <a:rPr lang="nl-NL" smtClean="0"/>
              <a:t>19</a:t>
            </a:fld>
            <a:endParaRPr lang="nl-NL"/>
          </a:p>
        </p:txBody>
      </p:sp>
    </p:spTree>
    <p:extLst>
      <p:ext uri="{BB962C8B-B14F-4D97-AF65-F5344CB8AC3E}">
        <p14:creationId xmlns:p14="http://schemas.microsoft.com/office/powerpoint/2010/main" val="481701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9C1DC2F-053D-4E1F-92C1-C9A4FFEEEBB0}" type="slidenum">
              <a:rPr lang="nl-NL" smtClean="0"/>
              <a:t>21</a:t>
            </a:fld>
            <a:endParaRPr lang="nl-NL"/>
          </a:p>
        </p:txBody>
      </p:sp>
    </p:spTree>
    <p:extLst>
      <p:ext uri="{BB962C8B-B14F-4D97-AF65-F5344CB8AC3E}">
        <p14:creationId xmlns:p14="http://schemas.microsoft.com/office/powerpoint/2010/main" val="174942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93AF9D4-6D52-47E4-B6DB-207FBDB81644}" type="slidenum">
              <a:rPr kumimoji="0" lang="nl-NL"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nl-NL"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93187" name="Rectangle 2"/>
          <p:cNvSpPr>
            <a:spLocks noGrp="1" noRot="1" noChangeAspect="1" noChangeArrowheads="1" noTextEdit="1"/>
          </p:cNvSpPr>
          <p:nvPr>
            <p:ph type="sldImg"/>
          </p:nvPr>
        </p:nvSpPr>
        <p:spPr>
          <a:xfrm>
            <a:off x="3249613" y="504825"/>
            <a:ext cx="3373437" cy="2530475"/>
          </a:xfrm>
          <a:ln/>
        </p:spPr>
      </p:sp>
      <p:sp>
        <p:nvSpPr>
          <p:cNvPr id="93188" name="Rectangle 3"/>
          <p:cNvSpPr>
            <a:spLocks noGrp="1" noChangeArrowheads="1"/>
          </p:cNvSpPr>
          <p:nvPr>
            <p:ph type="body" idx="1"/>
          </p:nvPr>
        </p:nvSpPr>
        <p:spPr>
          <a:noFill/>
          <a:ln/>
        </p:spPr>
        <p:txBody>
          <a:bodyPr/>
          <a:lstStyle/>
          <a:p>
            <a:pPr eaLnBrk="1" hangingPunct="1"/>
            <a:endParaRPr lang="nl-NL" dirty="0" smtClean="0"/>
          </a:p>
        </p:txBody>
      </p:sp>
    </p:spTree>
    <p:extLst>
      <p:ext uri="{BB962C8B-B14F-4D97-AF65-F5344CB8AC3E}">
        <p14:creationId xmlns:p14="http://schemas.microsoft.com/office/powerpoint/2010/main" val="933736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552350-8EED-4150-AA07-73907D6207FA}" type="datetimeFigureOut">
              <a:rPr lang="nl-NL" smtClean="0"/>
              <a:t>24-11-2021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3156171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52350-8EED-4150-AA07-73907D6207FA}" type="datetimeFigureOut">
              <a:rPr lang="nl-NL" smtClean="0"/>
              <a:t>24-11-2021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11370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52350-8EED-4150-AA07-73907D6207FA}" type="datetimeFigureOut">
              <a:rPr lang="nl-NL" smtClean="0"/>
              <a:t>24-11-2021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32556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E7F3B28-1EF3-448A-A0A0-2E535C888EB7}" type="slidenum">
              <a:rPr lang="en-US"/>
              <a:pPr>
                <a:defRPr/>
              </a:pPr>
              <a:t>‹nr.›</a:t>
            </a:fld>
            <a:endParaRPr lang="en-US"/>
          </a:p>
        </p:txBody>
      </p:sp>
    </p:spTree>
    <p:extLst>
      <p:ext uri="{BB962C8B-B14F-4D97-AF65-F5344CB8AC3E}">
        <p14:creationId xmlns:p14="http://schemas.microsoft.com/office/powerpoint/2010/main" val="134918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52350-8EED-4150-AA07-73907D6207FA}" type="datetimeFigureOut">
              <a:rPr lang="nl-NL" smtClean="0"/>
              <a:t>24-11-2021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390765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552350-8EED-4150-AA07-73907D6207FA}" type="datetimeFigureOut">
              <a:rPr lang="nl-NL" smtClean="0"/>
              <a:t>24-11-2021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311433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552350-8EED-4150-AA07-73907D6207FA}" type="datetimeFigureOut">
              <a:rPr lang="nl-NL" smtClean="0"/>
              <a:t>24-11-2021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309004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552350-8EED-4150-AA07-73907D6207FA}" type="datetimeFigureOut">
              <a:rPr lang="nl-NL" smtClean="0"/>
              <a:t>24-11-2021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180123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552350-8EED-4150-AA07-73907D6207FA}" type="datetimeFigureOut">
              <a:rPr lang="nl-NL" smtClean="0"/>
              <a:t>24-11-2021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73546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52350-8EED-4150-AA07-73907D6207FA}" type="datetimeFigureOut">
              <a:rPr lang="nl-NL" smtClean="0"/>
              <a:t>24-11-2021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247551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552350-8EED-4150-AA07-73907D6207FA}" type="datetimeFigureOut">
              <a:rPr lang="nl-NL" smtClean="0"/>
              <a:t>24-11-2021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84358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552350-8EED-4150-AA07-73907D6207FA}" type="datetimeFigureOut">
              <a:rPr lang="nl-NL" smtClean="0"/>
              <a:t>24-11-2021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89ED95B-7CAF-44C5-8247-7C86F23F3683}" type="slidenum">
              <a:rPr lang="nl-NL" smtClean="0"/>
              <a:t>‹nr.›</a:t>
            </a:fld>
            <a:endParaRPr lang="nl-NL"/>
          </a:p>
        </p:txBody>
      </p:sp>
    </p:spTree>
    <p:extLst>
      <p:ext uri="{BB962C8B-B14F-4D97-AF65-F5344CB8AC3E}">
        <p14:creationId xmlns:p14="http://schemas.microsoft.com/office/powerpoint/2010/main" val="2471856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52350-8EED-4150-AA07-73907D6207FA}" type="datetimeFigureOut">
              <a:rPr lang="nl-NL" smtClean="0"/>
              <a:t>24-11-2021</a:t>
            </a:fld>
            <a:endParaRPr lang="nl-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ED95B-7CAF-44C5-8247-7C86F23F3683}" type="slidenum">
              <a:rPr lang="nl-NL" smtClean="0"/>
              <a:t>‹nr.›</a:t>
            </a:fld>
            <a:endParaRPr lang="nl-NL"/>
          </a:p>
        </p:txBody>
      </p:sp>
    </p:spTree>
    <p:extLst>
      <p:ext uri="{BB962C8B-B14F-4D97-AF65-F5344CB8AC3E}">
        <p14:creationId xmlns:p14="http://schemas.microsoft.com/office/powerpoint/2010/main" val="2062186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lcW4m9T7tmk" TargetMode="External"/><Relationship Id="rId2" Type="http://schemas.openxmlformats.org/officeDocument/2006/relationships/hyperlink" Target="https://www.youtube.com/watch?v=wdhL-T6tQco" TargetMode="External"/><Relationship Id="rId1" Type="http://schemas.openxmlformats.org/officeDocument/2006/relationships/slideLayout" Target="../slideLayouts/slideLayout7.xml"/><Relationship Id="rId4" Type="http://schemas.openxmlformats.org/officeDocument/2006/relationships/hyperlink" Target="https://www.youtube.com/watch?v=dIZpb93NYl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4jtmOZaIvS0&amp;hl=n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9387" y="115887"/>
            <a:ext cx="8620483" cy="10639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3600" b="1" dirty="0" smtClean="0">
                <a:solidFill>
                  <a:schemeClr val="accent2"/>
                </a:solidFill>
                <a:latin typeface="+mn-lt"/>
              </a:rPr>
              <a:t>Hs 11 - </a:t>
            </a:r>
            <a:r>
              <a:rPr lang="nl-NL" sz="3600" b="1" dirty="0">
                <a:solidFill>
                  <a:schemeClr val="accent2"/>
                </a:solidFill>
                <a:latin typeface="+mn-lt"/>
              </a:rPr>
              <a:t>DNA </a:t>
            </a:r>
            <a:r>
              <a:rPr lang="nl-NL" sz="3600" b="1" dirty="0" err="1">
                <a:solidFill>
                  <a:schemeClr val="accent2"/>
                </a:solidFill>
                <a:latin typeface="+mn-lt"/>
              </a:rPr>
              <a:t>replication</a:t>
            </a:r>
            <a:r>
              <a:rPr lang="nl-NL" sz="3600" b="1" dirty="0">
                <a:solidFill>
                  <a:schemeClr val="accent2"/>
                </a:solidFill>
                <a:latin typeface="+mn-lt"/>
              </a:rPr>
              <a:t> </a:t>
            </a:r>
            <a:r>
              <a:rPr lang="nl-NL" sz="3600" b="1" dirty="0" err="1">
                <a:solidFill>
                  <a:schemeClr val="accent2"/>
                </a:solidFill>
                <a:latin typeface="+mn-lt"/>
              </a:rPr>
              <a:t>and</a:t>
            </a:r>
            <a:r>
              <a:rPr lang="nl-NL" sz="3600" b="1" dirty="0">
                <a:solidFill>
                  <a:schemeClr val="accent2"/>
                </a:solidFill>
                <a:latin typeface="+mn-lt"/>
              </a:rPr>
              <a:t> </a:t>
            </a:r>
            <a:r>
              <a:rPr lang="nl-NL" sz="3600" b="1" dirty="0" err="1" smtClean="0">
                <a:solidFill>
                  <a:schemeClr val="accent2"/>
                </a:solidFill>
                <a:latin typeface="+mn-lt"/>
              </a:rPr>
              <a:t>recombination</a:t>
            </a:r>
            <a:endParaRPr lang="en-US" sz="3600" b="1" dirty="0" smtClean="0">
              <a:solidFill>
                <a:schemeClr val="accent2"/>
              </a:solidFill>
              <a:latin typeface="+mn-lt"/>
            </a:endParaRPr>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804" y="1179870"/>
            <a:ext cx="7349871" cy="5452116"/>
          </a:xfrm>
          <a:prstGeom prst="rect">
            <a:avLst/>
          </a:prstGeom>
        </p:spPr>
      </p:pic>
    </p:spTree>
    <p:extLst>
      <p:ext uri="{BB962C8B-B14F-4D97-AF65-F5344CB8AC3E}">
        <p14:creationId xmlns:p14="http://schemas.microsoft.com/office/powerpoint/2010/main" val="2952847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ric.ku.dk/Research/Groth_Group/groth_homepage_2012_fi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00" y="-26008013"/>
            <a:ext cx="481012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Books\Biology_Campbell_Figures\16_labeled_images\16_22a_ChromatinPacking-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585" y="1991247"/>
            <a:ext cx="5359694" cy="28630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Thema10_Genetica2\Genetica_2_JurreHageman\genetica_2_editie_10\11_Labeled_Art_and_Photos\Labeled_Art_and_Photos\11_15_Figure_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32170" y="4289544"/>
            <a:ext cx="2903220" cy="119850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41368" y="5231091"/>
            <a:ext cx="8874056" cy="1200329"/>
          </a:xfrm>
          <a:prstGeom prst="rect">
            <a:avLst/>
          </a:prstGeom>
          <a:noFill/>
        </p:spPr>
        <p:txBody>
          <a:bodyPr wrap="square" rtlCol="0">
            <a:spAutoFit/>
          </a:bodyPr>
          <a:lstStyle/>
          <a:p>
            <a:r>
              <a:rPr lang="nl-NL" sz="2400" u="sng" dirty="0">
                <a:latin typeface="Calibri" panose="020F0502020204030204" pitchFamily="34" charset="0"/>
                <a:cs typeface="Calibri" panose="020F0502020204030204" pitchFamily="34" charset="0"/>
              </a:rPr>
              <a:t>Bij replicatie: </a:t>
            </a:r>
            <a:endParaRPr lang="nl-NL" sz="2400" u="sng" dirty="0" smtClean="0">
              <a:latin typeface="Calibri" panose="020F0502020204030204" pitchFamily="34" charset="0"/>
              <a:cs typeface="Calibri" panose="020F0502020204030204" pitchFamily="34" charset="0"/>
            </a:endParaRPr>
          </a:p>
          <a:p>
            <a:r>
              <a:rPr lang="nl-NL" sz="2400" dirty="0" smtClean="0">
                <a:latin typeface="Calibri" panose="020F0502020204030204" pitchFamily="34" charset="0"/>
                <a:cs typeface="Calibri" panose="020F0502020204030204" pitchFamily="34" charset="0"/>
              </a:rPr>
              <a:t>- Strippen </a:t>
            </a:r>
            <a:r>
              <a:rPr lang="nl-NL" sz="2400" dirty="0" err="1">
                <a:latin typeface="Calibri" panose="020F0502020204030204" pitchFamily="34" charset="0"/>
                <a:cs typeface="Calibri" panose="020F0502020204030204" pitchFamily="34" charset="0"/>
              </a:rPr>
              <a:t>histonen</a:t>
            </a:r>
            <a:r>
              <a:rPr lang="nl-NL" sz="2400" dirty="0">
                <a:latin typeface="Calibri" panose="020F0502020204030204" pitchFamily="34" charset="0"/>
                <a:cs typeface="Calibri" panose="020F0502020204030204" pitchFamily="34" charset="0"/>
              </a:rPr>
              <a:t> &amp; </a:t>
            </a:r>
            <a:r>
              <a:rPr lang="nl-NL" sz="2400" dirty="0" err="1">
                <a:latin typeface="Calibri" panose="020F0502020204030204" pitchFamily="34" charset="0"/>
                <a:cs typeface="Calibri" panose="020F0502020204030204" pitchFamily="34" charset="0"/>
              </a:rPr>
              <a:t>reassemblage</a:t>
            </a:r>
            <a:r>
              <a:rPr lang="nl-NL" sz="2400" dirty="0">
                <a:latin typeface="Calibri" panose="020F0502020204030204" pitchFamily="34" charset="0"/>
                <a:cs typeface="Calibri" panose="020F0502020204030204" pitchFamily="34" charset="0"/>
              </a:rPr>
              <a:t> </a:t>
            </a:r>
            <a:r>
              <a:rPr lang="nl-NL" sz="2400" dirty="0" err="1" smtClean="0">
                <a:latin typeface="Calibri" panose="020F0502020204030204" pitchFamily="34" charset="0"/>
                <a:cs typeface="Calibri" panose="020F0502020204030204" pitchFamily="34" charset="0"/>
              </a:rPr>
              <a:t>histonen</a:t>
            </a:r>
            <a:r>
              <a:rPr lang="nl-NL" sz="2400" dirty="0" smtClean="0">
                <a:latin typeface="Calibri" panose="020F0502020204030204" pitchFamily="34" charset="0"/>
                <a:cs typeface="Calibri" panose="020F0502020204030204" pitchFamily="34" charset="0"/>
              </a:rPr>
              <a:t> (Hergebruik </a:t>
            </a:r>
            <a:r>
              <a:rPr lang="nl-NL" sz="2400" b="1" dirty="0">
                <a:latin typeface="Calibri" panose="020F0502020204030204" pitchFamily="34" charset="0"/>
                <a:cs typeface="Calibri" panose="020F0502020204030204" pitchFamily="34" charset="0"/>
              </a:rPr>
              <a:t>en </a:t>
            </a:r>
            <a:r>
              <a:rPr lang="nl-NL" sz="2400" dirty="0" smtClean="0">
                <a:latin typeface="Calibri" panose="020F0502020204030204" pitchFamily="34" charset="0"/>
                <a:cs typeface="Calibri" panose="020F0502020204030204" pitchFamily="34" charset="0"/>
              </a:rPr>
              <a:t>nieuw) </a:t>
            </a:r>
            <a:endParaRPr lang="nl-NL" sz="2400" dirty="0">
              <a:latin typeface="Calibri" panose="020F0502020204030204" pitchFamily="34" charset="0"/>
              <a:cs typeface="Calibri" panose="020F0502020204030204" pitchFamily="34" charset="0"/>
            </a:endParaRPr>
          </a:p>
          <a:p>
            <a:r>
              <a:rPr lang="nl-NL" sz="2400" dirty="0" smtClean="0">
                <a:latin typeface="Calibri" panose="020F0502020204030204" pitchFamily="34" charset="0"/>
                <a:cs typeface="Calibri" panose="020F0502020204030204" pitchFamily="34" charset="0"/>
              </a:rPr>
              <a:t>- Assembly </a:t>
            </a:r>
            <a:r>
              <a:rPr lang="nl-NL" sz="2400" dirty="0">
                <a:latin typeface="Calibri" panose="020F0502020204030204" pitchFamily="34" charset="0"/>
                <a:cs typeface="Calibri" panose="020F0502020204030204" pitchFamily="34" charset="0"/>
              </a:rPr>
              <a:t>door </a:t>
            </a:r>
            <a:r>
              <a:rPr lang="nl-NL" sz="2400" dirty="0" err="1">
                <a:latin typeface="Calibri" panose="020F0502020204030204" pitchFamily="34" charset="0"/>
                <a:cs typeface="Calibri" panose="020F0502020204030204" pitchFamily="34" charset="0"/>
              </a:rPr>
              <a:t>chromatin</a:t>
            </a:r>
            <a:r>
              <a:rPr lang="nl-NL" sz="2400" dirty="0">
                <a:latin typeface="Calibri" panose="020F0502020204030204" pitchFamily="34" charset="0"/>
                <a:cs typeface="Calibri" panose="020F0502020204030204" pitchFamily="34" charset="0"/>
              </a:rPr>
              <a:t> </a:t>
            </a:r>
            <a:r>
              <a:rPr lang="nl-NL" sz="2400" dirty="0" err="1">
                <a:latin typeface="Calibri" panose="020F0502020204030204" pitchFamily="34" charset="0"/>
                <a:cs typeface="Calibri" panose="020F0502020204030204" pitchFamily="34" charset="0"/>
              </a:rPr>
              <a:t>assembly</a:t>
            </a:r>
            <a:r>
              <a:rPr lang="nl-NL" sz="2400" dirty="0">
                <a:latin typeface="Calibri" panose="020F0502020204030204" pitchFamily="34" charset="0"/>
                <a:cs typeface="Calibri" panose="020F0502020204030204" pitchFamily="34" charset="0"/>
              </a:rPr>
              <a:t> factors</a:t>
            </a:r>
          </a:p>
        </p:txBody>
      </p:sp>
      <p:sp>
        <p:nvSpPr>
          <p:cNvPr id="4" name="Tekstvak 3"/>
          <p:cNvSpPr txBox="1"/>
          <p:nvPr/>
        </p:nvSpPr>
        <p:spPr>
          <a:xfrm>
            <a:off x="302585" y="909872"/>
            <a:ext cx="8272464" cy="830997"/>
          </a:xfrm>
          <a:prstGeom prst="rect">
            <a:avLst/>
          </a:prstGeom>
          <a:noFill/>
        </p:spPr>
        <p:txBody>
          <a:bodyPr wrap="square" rtlCol="0">
            <a:spAutoFit/>
          </a:bodyPr>
          <a:lstStyle/>
          <a:p>
            <a:r>
              <a:rPr lang="en-US" sz="2400" b="1" dirty="0" err="1" smtClean="0">
                <a:latin typeface="Calibri" panose="020F0502020204030204" pitchFamily="34" charset="0"/>
                <a:cs typeface="Calibri" panose="020F0502020204030204" pitchFamily="34" charset="0"/>
              </a:rPr>
              <a:t>Histonen</a:t>
            </a:r>
            <a:r>
              <a:rPr lang="en-US" sz="2400" b="1" dirty="0" smtClean="0">
                <a:latin typeface="Calibri" panose="020F0502020204030204" pitchFamily="34" charset="0"/>
                <a:cs typeface="Calibri" panose="020F0502020204030204" pitchFamily="34" charset="0"/>
              </a:rPr>
              <a:t>/</a:t>
            </a:r>
            <a:r>
              <a:rPr lang="en-US" sz="2400" b="1" dirty="0" err="1" smtClean="0">
                <a:latin typeface="Calibri" panose="020F0502020204030204" pitchFamily="34" charset="0"/>
                <a:cs typeface="Calibri" panose="020F0502020204030204" pitchFamily="34" charset="0"/>
              </a:rPr>
              <a:t>chromatine</a:t>
            </a:r>
            <a:endParaRPr lang="nl-NL" sz="2400" b="1" dirty="0">
              <a:latin typeface="Calibri" panose="020F0502020204030204" pitchFamily="34" charset="0"/>
              <a:cs typeface="Calibri" panose="020F0502020204030204" pitchFamily="34" charset="0"/>
            </a:endParaRPr>
          </a:p>
          <a:p>
            <a:r>
              <a:rPr lang="nl-NL" sz="2400" dirty="0" smtClean="0">
                <a:latin typeface="Calibri" panose="020F0502020204030204" pitchFamily="34" charset="0"/>
                <a:cs typeface="Calibri" panose="020F0502020204030204" pitchFamily="34" charset="0"/>
              </a:rPr>
              <a:t>Waarom? </a:t>
            </a:r>
            <a:r>
              <a:rPr lang="nl-NL" sz="2400" dirty="0" smtClean="0">
                <a:latin typeface="Calibri" panose="020F0502020204030204" pitchFamily="34" charset="0"/>
                <a:cs typeface="Calibri" panose="020F0502020204030204" pitchFamily="34" charset="0"/>
                <a:sym typeface="Wingdings" panose="05000000000000000000" pitchFamily="2" charset="2"/>
              </a:rPr>
              <a:t> </a:t>
            </a:r>
            <a:r>
              <a:rPr lang="nl-NL" sz="2400" dirty="0" smtClean="0">
                <a:latin typeface="Calibri" panose="020F0502020204030204" pitchFamily="34" charset="0"/>
                <a:cs typeface="Calibri" panose="020F0502020204030204" pitchFamily="34" charset="0"/>
              </a:rPr>
              <a:t>Voor stabiliteit van het DNA en voor gen regulatie</a:t>
            </a:r>
            <a:endParaRPr lang="nl-NL" sz="2400" dirty="0">
              <a:latin typeface="Calibri" panose="020F0502020204030204" pitchFamily="34" charset="0"/>
              <a:cs typeface="Calibri" panose="020F0502020204030204" pitchFamily="34" charset="0"/>
            </a:endParaRPr>
          </a:p>
        </p:txBody>
      </p:sp>
      <p:sp>
        <p:nvSpPr>
          <p:cNvPr id="7" name="Rechthoek 6"/>
          <p:cNvSpPr/>
          <p:nvPr/>
        </p:nvSpPr>
        <p:spPr>
          <a:xfrm>
            <a:off x="241368" y="356572"/>
            <a:ext cx="8272464" cy="397032"/>
          </a:xfrm>
          <a:prstGeom prst="rect">
            <a:avLst/>
          </a:prstGeom>
        </p:spPr>
        <p:txBody>
          <a:bodyPr wrap="square">
            <a:spAutoFit/>
          </a:bodyPr>
          <a:lstStyle/>
          <a:p>
            <a:pPr marL="361950" lvl="0" indent="-361950">
              <a:lnSpc>
                <a:spcPct val="55000"/>
              </a:lnSpc>
              <a:spcBef>
                <a:spcPct val="50000"/>
              </a:spcBef>
            </a:pPr>
            <a:r>
              <a:rPr lang="en-US" sz="3600" b="1" dirty="0">
                <a:solidFill>
                  <a:srgbClr val="FF6600"/>
                </a:solidFill>
              </a:rPr>
              <a:t>DNA </a:t>
            </a:r>
            <a:r>
              <a:rPr lang="en-US" sz="3600" b="1" dirty="0" err="1">
                <a:solidFill>
                  <a:srgbClr val="FF6600"/>
                </a:solidFill>
              </a:rPr>
              <a:t>replicatie</a:t>
            </a:r>
            <a:r>
              <a:rPr lang="en-US" sz="3600" b="1" dirty="0">
                <a:solidFill>
                  <a:srgbClr val="FF6600"/>
                </a:solidFill>
              </a:rPr>
              <a:t> </a:t>
            </a:r>
            <a:r>
              <a:rPr lang="en-US" sz="3600" b="1" dirty="0" smtClean="0">
                <a:solidFill>
                  <a:srgbClr val="FF6600"/>
                </a:solidFill>
              </a:rPr>
              <a:t>(extra in </a:t>
            </a:r>
            <a:r>
              <a:rPr lang="en-US" sz="3600" b="1" dirty="0" err="1" smtClean="0">
                <a:solidFill>
                  <a:srgbClr val="FF6600"/>
                </a:solidFill>
              </a:rPr>
              <a:t>eukaryoten</a:t>
            </a:r>
            <a:r>
              <a:rPr lang="en-US" sz="3600" b="1" dirty="0" smtClean="0">
                <a:solidFill>
                  <a:srgbClr val="FF6600"/>
                </a:solidFill>
              </a:rPr>
              <a:t>)</a:t>
            </a:r>
            <a:endParaRPr lang="en-US" sz="3600" b="1" dirty="0">
              <a:solidFill>
                <a:srgbClr val="FF6600"/>
              </a:solidFill>
            </a:endParaRPr>
          </a:p>
        </p:txBody>
      </p:sp>
    </p:spTree>
    <p:extLst>
      <p:ext uri="{BB962C8B-B14F-4D97-AF65-F5344CB8AC3E}">
        <p14:creationId xmlns:p14="http://schemas.microsoft.com/office/powerpoint/2010/main" val="37214908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666814" y="560642"/>
            <a:ext cx="7947025" cy="5016758"/>
          </a:xfrm>
          <a:prstGeom prst="rect">
            <a:avLst/>
          </a:prstGeom>
          <a:noFill/>
          <a:ln w="9525">
            <a:noFill/>
            <a:miter lim="800000"/>
            <a:headEnd/>
            <a:tailEnd/>
          </a:ln>
        </p:spPr>
        <p:txBody>
          <a:bodyPr>
            <a:spAutoFit/>
          </a:bodyPr>
          <a:lstStyle/>
          <a:p>
            <a:pPr>
              <a:spcBef>
                <a:spcPct val="50000"/>
              </a:spcBef>
            </a:pPr>
            <a:r>
              <a:rPr lang="nl-NL" sz="2800" b="1" dirty="0" smtClean="0">
                <a:solidFill>
                  <a:srgbClr val="FF6600"/>
                </a:solidFill>
                <a:latin typeface="Calibri" panose="020F0502020204030204" pitchFamily="34" charset="0"/>
                <a:cs typeface="Calibri" panose="020F0502020204030204" pitchFamily="34" charset="0"/>
              </a:rPr>
              <a:t>Onderzoek m.b.v. ‘</a:t>
            </a:r>
            <a:r>
              <a:rPr lang="nl-NL" sz="2800" b="1" dirty="0" err="1" smtClean="0">
                <a:solidFill>
                  <a:srgbClr val="FF6600"/>
                </a:solidFill>
                <a:latin typeface="Calibri" panose="020F0502020204030204" pitchFamily="34" charset="0"/>
                <a:cs typeface="Calibri" panose="020F0502020204030204" pitchFamily="34" charset="0"/>
              </a:rPr>
              <a:t>Conditional</a:t>
            </a:r>
            <a:r>
              <a:rPr lang="nl-NL" sz="2800" b="1" dirty="0" smtClean="0">
                <a:solidFill>
                  <a:srgbClr val="FF6600"/>
                </a:solidFill>
                <a:latin typeface="Calibri" panose="020F0502020204030204" pitchFamily="34" charset="0"/>
                <a:cs typeface="Calibri" panose="020F0502020204030204" pitchFamily="34" charset="0"/>
              </a:rPr>
              <a:t> </a:t>
            </a:r>
            <a:r>
              <a:rPr lang="nl-NL" sz="2800" b="1" dirty="0" err="1" smtClean="0">
                <a:solidFill>
                  <a:srgbClr val="FF6600"/>
                </a:solidFill>
                <a:latin typeface="Calibri" panose="020F0502020204030204" pitchFamily="34" charset="0"/>
                <a:cs typeface="Calibri" panose="020F0502020204030204" pitchFamily="34" charset="0"/>
              </a:rPr>
              <a:t>mutants</a:t>
            </a:r>
            <a:r>
              <a:rPr lang="nl-NL" sz="2800" b="1" dirty="0" smtClean="0">
                <a:solidFill>
                  <a:srgbClr val="FF6600"/>
                </a:solidFill>
                <a:latin typeface="Calibri" panose="020F0502020204030204" pitchFamily="34" charset="0"/>
                <a:cs typeface="Calibri" panose="020F0502020204030204" pitchFamily="34" charset="0"/>
              </a:rPr>
              <a:t>’                    bijvoorbeeld een </a:t>
            </a:r>
            <a:r>
              <a:rPr lang="nl-NL" sz="2800" b="1" dirty="0" err="1" smtClean="0">
                <a:solidFill>
                  <a:srgbClr val="FF6600"/>
                </a:solidFill>
                <a:latin typeface="Calibri" panose="020F0502020204030204" pitchFamily="34" charset="0"/>
                <a:cs typeface="Calibri" panose="020F0502020204030204" pitchFamily="34" charset="0"/>
              </a:rPr>
              <a:t>temperatuur-gevoelige</a:t>
            </a:r>
            <a:r>
              <a:rPr lang="nl-NL" sz="2800" b="1" dirty="0" smtClean="0">
                <a:solidFill>
                  <a:srgbClr val="FF6600"/>
                </a:solidFill>
                <a:latin typeface="Calibri" panose="020F0502020204030204" pitchFamily="34" charset="0"/>
                <a:cs typeface="Calibri" panose="020F0502020204030204" pitchFamily="34" charset="0"/>
              </a:rPr>
              <a:t> mutatie</a:t>
            </a:r>
            <a:endParaRPr lang="nl-NL" sz="2800" b="1" dirty="0">
              <a:solidFill>
                <a:srgbClr val="FF6600"/>
              </a:solidFill>
              <a:latin typeface="Calibri" panose="020F0502020204030204" pitchFamily="34" charset="0"/>
              <a:cs typeface="Calibri" panose="020F0502020204030204" pitchFamily="34" charset="0"/>
            </a:endParaRPr>
          </a:p>
          <a:p>
            <a:pPr>
              <a:spcBef>
                <a:spcPct val="50000"/>
              </a:spcBef>
            </a:pPr>
            <a:r>
              <a:rPr lang="nl-NL" sz="2400" i="1" dirty="0" smtClean="0">
                <a:latin typeface="Calibri" panose="020F0502020204030204" pitchFamily="34" charset="0"/>
                <a:cs typeface="Calibri" panose="020F0502020204030204" pitchFamily="34" charset="0"/>
              </a:rPr>
              <a:t>At </a:t>
            </a:r>
            <a:r>
              <a:rPr lang="nl-NL" sz="2400" i="1" dirty="0">
                <a:latin typeface="Calibri" panose="020F0502020204030204" pitchFamily="34" charset="0"/>
                <a:cs typeface="Calibri" panose="020F0502020204030204" pitchFamily="34" charset="0"/>
              </a:rPr>
              <a:t>a “</a:t>
            </a:r>
            <a:r>
              <a:rPr lang="nl-NL" sz="2400" i="1" dirty="0" err="1">
                <a:latin typeface="Calibri" panose="020F0502020204030204" pitchFamily="34" charset="0"/>
                <a:cs typeface="Calibri" panose="020F0502020204030204" pitchFamily="34" charset="0"/>
              </a:rPr>
              <a:t>permissive</a:t>
            </a:r>
            <a:r>
              <a:rPr lang="nl-NL" sz="2400" i="1" dirty="0">
                <a:latin typeface="Calibri" panose="020F0502020204030204" pitchFamily="34" charset="0"/>
                <a:cs typeface="Calibri" panose="020F0502020204030204" pitchFamily="34" charset="0"/>
              </a:rPr>
              <a:t>” </a:t>
            </a:r>
            <a:r>
              <a:rPr lang="nl-NL" sz="2400" i="1" dirty="0" err="1">
                <a:latin typeface="Calibri" panose="020F0502020204030204" pitchFamily="34" charset="0"/>
                <a:cs typeface="Calibri" panose="020F0502020204030204" pitchFamily="34" charset="0"/>
              </a:rPr>
              <a:t>temperature</a:t>
            </a:r>
            <a:r>
              <a:rPr lang="nl-NL" sz="2400" i="1" dirty="0">
                <a:latin typeface="Calibri" panose="020F0502020204030204" pitchFamily="34" charset="0"/>
                <a:cs typeface="Calibri" panose="020F0502020204030204" pitchFamily="34" charset="0"/>
              </a:rPr>
              <a:t>, a mutant gene product </a:t>
            </a:r>
            <a:r>
              <a:rPr lang="nl-NL" sz="2400" i="1" dirty="0" err="1">
                <a:latin typeface="Calibri" panose="020F0502020204030204" pitchFamily="34" charset="0"/>
                <a:cs typeface="Calibri" panose="020F0502020204030204" pitchFamily="34" charset="0"/>
              </a:rPr>
              <a:t>functions</a:t>
            </a:r>
            <a:r>
              <a:rPr lang="nl-NL" sz="2400" i="1" dirty="0">
                <a:latin typeface="Calibri" panose="020F0502020204030204" pitchFamily="34" charset="0"/>
                <a:cs typeface="Calibri" panose="020F0502020204030204" pitchFamily="34" charset="0"/>
              </a:rPr>
              <a:t> </a:t>
            </a:r>
            <a:r>
              <a:rPr lang="nl-NL" sz="2400" i="1" dirty="0" err="1">
                <a:latin typeface="Calibri" panose="020F0502020204030204" pitchFamily="34" charset="0"/>
                <a:cs typeface="Calibri" panose="020F0502020204030204" pitchFamily="34" charset="0"/>
              </a:rPr>
              <a:t>normally</a:t>
            </a:r>
            <a:r>
              <a:rPr lang="nl-NL" sz="2400" i="1" dirty="0">
                <a:latin typeface="Calibri" panose="020F0502020204030204" pitchFamily="34" charset="0"/>
                <a:cs typeface="Calibri" panose="020F0502020204030204" pitchFamily="34" charset="0"/>
              </a:rPr>
              <a:t>, but </a:t>
            </a:r>
            <a:r>
              <a:rPr lang="nl-NL" sz="2400" i="1" dirty="0" err="1">
                <a:latin typeface="Calibri" panose="020F0502020204030204" pitchFamily="34" charset="0"/>
                <a:cs typeface="Calibri" panose="020F0502020204030204" pitchFamily="34" charset="0"/>
              </a:rPr>
              <a:t>it</a:t>
            </a:r>
            <a:r>
              <a:rPr lang="nl-NL" sz="2400" i="1" dirty="0">
                <a:latin typeface="Calibri" panose="020F0502020204030204" pitchFamily="34" charset="0"/>
                <a:cs typeface="Calibri" panose="020F0502020204030204" pitchFamily="34" charset="0"/>
              </a:rPr>
              <a:t> </a:t>
            </a:r>
            <a:r>
              <a:rPr lang="nl-NL" sz="2400" i="1" dirty="0" err="1">
                <a:latin typeface="Calibri" panose="020F0502020204030204" pitchFamily="34" charset="0"/>
                <a:cs typeface="Calibri" panose="020F0502020204030204" pitchFamily="34" charset="0"/>
              </a:rPr>
              <a:t>loses</a:t>
            </a:r>
            <a:r>
              <a:rPr lang="nl-NL" sz="2400" i="1" dirty="0">
                <a:latin typeface="Calibri" panose="020F0502020204030204" pitchFamily="34" charset="0"/>
                <a:cs typeface="Calibri" panose="020F0502020204030204" pitchFamily="34" charset="0"/>
              </a:rPr>
              <a:t> </a:t>
            </a:r>
            <a:r>
              <a:rPr lang="nl-NL" sz="2400" i="1" dirty="0" err="1">
                <a:latin typeface="Calibri" panose="020F0502020204030204" pitchFamily="34" charset="0"/>
                <a:cs typeface="Calibri" panose="020F0502020204030204" pitchFamily="34" charset="0"/>
              </a:rPr>
              <a:t>its</a:t>
            </a:r>
            <a:r>
              <a:rPr lang="nl-NL" sz="2400" i="1" dirty="0">
                <a:latin typeface="Calibri" panose="020F0502020204030204" pitchFamily="34" charset="0"/>
                <a:cs typeface="Calibri" panose="020F0502020204030204" pitchFamily="34" charset="0"/>
              </a:rPr>
              <a:t> </a:t>
            </a:r>
            <a:r>
              <a:rPr lang="nl-NL" sz="2400" i="1" dirty="0" err="1">
                <a:latin typeface="Calibri" panose="020F0502020204030204" pitchFamily="34" charset="0"/>
                <a:cs typeface="Calibri" panose="020F0502020204030204" pitchFamily="34" charset="0"/>
              </a:rPr>
              <a:t>function</a:t>
            </a:r>
            <a:r>
              <a:rPr lang="nl-NL" sz="2400" i="1" dirty="0">
                <a:latin typeface="Calibri" panose="020F0502020204030204" pitchFamily="34" charset="0"/>
                <a:cs typeface="Calibri" panose="020F0502020204030204" pitchFamily="34" charset="0"/>
              </a:rPr>
              <a:t> at a different, “</a:t>
            </a:r>
            <a:r>
              <a:rPr lang="nl-NL" sz="2400" i="1" dirty="0" err="1">
                <a:latin typeface="Calibri" panose="020F0502020204030204" pitchFamily="34" charset="0"/>
                <a:cs typeface="Calibri" panose="020F0502020204030204" pitchFamily="34" charset="0"/>
              </a:rPr>
              <a:t>restrictive</a:t>
            </a:r>
            <a:r>
              <a:rPr lang="nl-NL" sz="2400" i="1" dirty="0">
                <a:latin typeface="Calibri" panose="020F0502020204030204" pitchFamily="34" charset="0"/>
                <a:cs typeface="Calibri" panose="020F0502020204030204" pitchFamily="34" charset="0"/>
              </a:rPr>
              <a:t>” </a:t>
            </a:r>
            <a:r>
              <a:rPr lang="nl-NL" sz="2400" i="1" dirty="0" err="1">
                <a:latin typeface="Calibri" panose="020F0502020204030204" pitchFamily="34" charset="0"/>
                <a:cs typeface="Calibri" panose="020F0502020204030204" pitchFamily="34" charset="0"/>
              </a:rPr>
              <a:t>temperature</a:t>
            </a:r>
            <a:r>
              <a:rPr lang="nl-NL" sz="2400" i="1" dirty="0" smtClean="0">
                <a:latin typeface="Calibri" panose="020F0502020204030204" pitchFamily="34" charset="0"/>
                <a:cs typeface="Calibri" panose="020F0502020204030204" pitchFamily="34" charset="0"/>
              </a:rPr>
              <a:t>.</a:t>
            </a:r>
          </a:p>
          <a:p>
            <a:pPr>
              <a:spcBef>
                <a:spcPct val="50000"/>
              </a:spcBef>
            </a:pPr>
            <a:endParaRPr lang="nl-NL" sz="2400" dirty="0">
              <a:latin typeface="Calibri" panose="020F0502020204030204" pitchFamily="34" charset="0"/>
              <a:cs typeface="Calibri" panose="020F0502020204030204" pitchFamily="34" charset="0"/>
            </a:endParaRPr>
          </a:p>
          <a:p>
            <a:pPr>
              <a:spcBef>
                <a:spcPct val="50000"/>
              </a:spcBef>
            </a:pPr>
            <a:r>
              <a:rPr lang="nl-NL" sz="2400" dirty="0" smtClean="0">
                <a:latin typeface="Calibri" panose="020F0502020204030204" pitchFamily="34" charset="0"/>
                <a:cs typeface="Calibri" panose="020F0502020204030204" pitchFamily="34" charset="0"/>
              </a:rPr>
              <a:t>Dus: Het genproduct functioneert prima, totdat de temperatuur boven een bepaald punt komt</a:t>
            </a:r>
          </a:p>
          <a:p>
            <a:pPr>
              <a:spcBef>
                <a:spcPct val="50000"/>
              </a:spcBef>
            </a:pPr>
            <a:r>
              <a:rPr lang="nl-NL" sz="2400" dirty="0" smtClean="0">
                <a:solidFill>
                  <a:srgbClr val="000000"/>
                </a:solidFill>
                <a:latin typeface="Calibri" panose="020F0502020204030204" pitchFamily="34" charset="0"/>
                <a:ea typeface="SimSun" pitchFamily="2"/>
                <a:cs typeface="Calibri" panose="020F0502020204030204" pitchFamily="34" charset="0"/>
              </a:rPr>
              <a:t>Waarom handig? </a:t>
            </a:r>
            <a:r>
              <a:rPr lang="nl-NL" sz="2400" dirty="0" smtClean="0">
                <a:solidFill>
                  <a:srgbClr val="000000"/>
                </a:solidFill>
                <a:latin typeface="Calibri" panose="020F0502020204030204" pitchFamily="34" charset="0"/>
                <a:ea typeface="SimSun" pitchFamily="2"/>
                <a:cs typeface="Calibri" panose="020F0502020204030204" pitchFamily="34" charset="0"/>
                <a:sym typeface="Wingdings" panose="05000000000000000000" pitchFamily="2" charset="2"/>
              </a:rPr>
              <a:t> Mutaties die normaal gesproken lethaal zijn (zoals in replicatie genen) kunnen met deze techniek toch worden gegroeid en bestudeerd. </a:t>
            </a:r>
            <a:endParaRPr lang="nl-NL" sz="2400" dirty="0" smtClean="0">
              <a:solidFill>
                <a:srgbClr val="000000"/>
              </a:solidFill>
              <a:latin typeface="Calibri" panose="020F0502020204030204" pitchFamily="34" charset="0"/>
              <a:ea typeface="SimSun" pitchFamily="2"/>
              <a:cs typeface="Calibri" panose="020F0502020204030204" pitchFamily="34" charset="0"/>
            </a:endParaRPr>
          </a:p>
        </p:txBody>
      </p:sp>
    </p:spTree>
    <p:extLst>
      <p:ext uri="{BB962C8B-B14F-4D97-AF65-F5344CB8AC3E}">
        <p14:creationId xmlns:p14="http://schemas.microsoft.com/office/powerpoint/2010/main" val="2381755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241368" y="850315"/>
            <a:ext cx="7302432" cy="5016758"/>
          </a:xfrm>
          <a:prstGeom prst="rect">
            <a:avLst/>
          </a:prstGeom>
          <a:noFill/>
          <a:ln w="9525">
            <a:noFill/>
            <a:miter lim="800000"/>
            <a:headEnd/>
            <a:tailEnd/>
          </a:ln>
        </p:spPr>
        <p:txBody>
          <a:bodyPr wrap="square">
            <a:spAutoFit/>
          </a:bodyPr>
          <a:lstStyle/>
          <a:p>
            <a:pPr marL="271463" indent="-271463">
              <a:spcBef>
                <a:spcPct val="50000"/>
              </a:spcBef>
            </a:pPr>
            <a:r>
              <a:rPr lang="en-US" sz="3200" b="1" dirty="0" err="1" smtClean="0"/>
              <a:t>Telomeren</a:t>
            </a:r>
            <a:r>
              <a:rPr lang="en-US" sz="3200" b="1" dirty="0" smtClean="0"/>
              <a:t>:</a:t>
            </a:r>
            <a:endParaRPr lang="en-US" sz="2400" dirty="0"/>
          </a:p>
          <a:p>
            <a:pPr marL="271463" indent="-271463">
              <a:spcBef>
                <a:spcPct val="50000"/>
              </a:spcBef>
              <a:buFontTx/>
              <a:buChar char="•"/>
            </a:pPr>
            <a:r>
              <a:rPr lang="en-US" sz="2400" dirty="0" err="1" smtClean="0"/>
              <a:t>Beschermen</a:t>
            </a:r>
            <a:r>
              <a:rPr lang="en-US" sz="2400" dirty="0" smtClean="0"/>
              <a:t> de </a:t>
            </a:r>
            <a:r>
              <a:rPr lang="en-US" sz="2400" dirty="0" err="1" smtClean="0"/>
              <a:t>uiteinden</a:t>
            </a:r>
            <a:r>
              <a:rPr lang="en-US" sz="2400" dirty="0" smtClean="0"/>
              <a:t> van </a:t>
            </a:r>
            <a:r>
              <a:rPr lang="en-US" sz="2400" dirty="0" err="1" smtClean="0"/>
              <a:t>lineaire</a:t>
            </a:r>
            <a:r>
              <a:rPr lang="en-US" sz="2400" dirty="0" smtClean="0"/>
              <a:t> DNA </a:t>
            </a:r>
            <a:r>
              <a:rPr lang="en-US" sz="2400" dirty="0" err="1" smtClean="0"/>
              <a:t>molekulen</a:t>
            </a:r>
            <a:r>
              <a:rPr lang="en-US" sz="2400" dirty="0" smtClean="0"/>
              <a:t> (</a:t>
            </a:r>
            <a:r>
              <a:rPr lang="en-US" sz="2400" dirty="0" err="1" smtClean="0"/>
              <a:t>chromosomen</a:t>
            </a:r>
            <a:r>
              <a:rPr lang="en-US" sz="2400" dirty="0" smtClean="0"/>
              <a:t> </a:t>
            </a:r>
            <a:r>
              <a:rPr lang="en-US" sz="2400" dirty="0"/>
              <a:t>in </a:t>
            </a:r>
            <a:r>
              <a:rPr lang="en-US" sz="2400" dirty="0" err="1" smtClean="0"/>
              <a:t>eukaryoten</a:t>
            </a:r>
            <a:r>
              <a:rPr lang="en-US" sz="2400" dirty="0" smtClean="0"/>
              <a:t>) </a:t>
            </a:r>
            <a:r>
              <a:rPr lang="en-US" sz="2400" dirty="0" err="1" smtClean="0"/>
              <a:t>tegen</a:t>
            </a:r>
            <a:r>
              <a:rPr lang="en-US" sz="2400" dirty="0" smtClean="0"/>
              <a:t>:</a:t>
            </a:r>
          </a:p>
          <a:p>
            <a:pPr marL="728663" lvl="1" indent="-271463">
              <a:spcBef>
                <a:spcPct val="50000"/>
              </a:spcBef>
              <a:buFontTx/>
              <a:buChar char="•"/>
            </a:pPr>
            <a:r>
              <a:rPr lang="en-US" sz="2400" dirty="0" err="1"/>
              <a:t>Fragmentatie</a:t>
            </a:r>
            <a:r>
              <a:rPr lang="en-US" sz="2400" dirty="0"/>
              <a:t> van het </a:t>
            </a:r>
            <a:r>
              <a:rPr lang="en-US" sz="2400" dirty="0" err="1"/>
              <a:t>chromosoom</a:t>
            </a:r>
            <a:endParaRPr lang="en-US" sz="2400" dirty="0"/>
          </a:p>
          <a:p>
            <a:pPr marL="728663" lvl="1" indent="-271463">
              <a:spcBef>
                <a:spcPct val="50000"/>
              </a:spcBef>
              <a:buFontTx/>
              <a:buChar char="•"/>
            </a:pPr>
            <a:r>
              <a:rPr lang="en-US" sz="2400" dirty="0" err="1"/>
              <a:t>Ligatie</a:t>
            </a:r>
            <a:r>
              <a:rPr lang="en-US" sz="2400" dirty="0"/>
              <a:t> (random) van 2 </a:t>
            </a:r>
            <a:r>
              <a:rPr lang="en-US" sz="2400" dirty="0" err="1"/>
              <a:t>verschillende</a:t>
            </a:r>
            <a:r>
              <a:rPr lang="en-US" sz="2400" dirty="0"/>
              <a:t> </a:t>
            </a:r>
            <a:r>
              <a:rPr lang="en-US" sz="2400" dirty="0" err="1"/>
              <a:t>chromosomen</a:t>
            </a:r>
            <a:endParaRPr lang="nl-NL" sz="2400" dirty="0"/>
          </a:p>
          <a:p>
            <a:pPr marL="728663" lvl="1" indent="-271463">
              <a:spcBef>
                <a:spcPct val="50000"/>
              </a:spcBef>
              <a:buFontTx/>
              <a:buChar char="•"/>
            </a:pPr>
            <a:endParaRPr lang="en-US" sz="2400" dirty="0"/>
          </a:p>
          <a:p>
            <a:pPr marL="271463" indent="-271463">
              <a:spcBef>
                <a:spcPct val="50000"/>
              </a:spcBef>
              <a:buFontTx/>
              <a:buChar char="•"/>
            </a:pPr>
            <a:r>
              <a:rPr lang="en-US" sz="2400" dirty="0" err="1" smtClean="0"/>
              <a:t>Bevatten</a:t>
            </a:r>
            <a:r>
              <a:rPr lang="en-US" sz="2400" dirty="0" smtClean="0"/>
              <a:t> </a:t>
            </a:r>
            <a:r>
              <a:rPr lang="en-US" sz="2400" dirty="0" err="1" smtClean="0"/>
              <a:t>lange</a:t>
            </a:r>
            <a:r>
              <a:rPr lang="en-US" sz="2400" dirty="0" smtClean="0"/>
              <a:t> </a:t>
            </a:r>
            <a:r>
              <a:rPr lang="en-US" sz="2400" dirty="0" err="1" smtClean="0"/>
              <a:t>stukken</a:t>
            </a:r>
            <a:r>
              <a:rPr lang="en-US" sz="2400" dirty="0" smtClean="0"/>
              <a:t> </a:t>
            </a:r>
            <a:r>
              <a:rPr lang="en-US" sz="2400" dirty="0" err="1" smtClean="0"/>
              <a:t>repeterend</a:t>
            </a:r>
            <a:r>
              <a:rPr lang="en-US" sz="2400" dirty="0" smtClean="0"/>
              <a:t> DNA-</a:t>
            </a:r>
            <a:r>
              <a:rPr lang="en-US" sz="2400" dirty="0" err="1" smtClean="0"/>
              <a:t>sequentie</a:t>
            </a:r>
            <a:r>
              <a:rPr lang="en-US" sz="2400" dirty="0" smtClean="0"/>
              <a:t>,   3</a:t>
            </a:r>
            <a:r>
              <a:rPr lang="en-US" sz="2400" dirty="0"/>
              <a:t>’-</a:t>
            </a:r>
            <a:r>
              <a:rPr lang="en-US" sz="2400" dirty="0" smtClean="0"/>
              <a:t>eind </a:t>
            </a:r>
            <a:r>
              <a:rPr lang="en-US" sz="2400" dirty="0"/>
              <a:t>is </a:t>
            </a:r>
            <a:r>
              <a:rPr lang="en-US" sz="2400" dirty="0" smtClean="0"/>
              <a:t>G-</a:t>
            </a:r>
            <a:r>
              <a:rPr lang="en-US" sz="2400" dirty="0" err="1" smtClean="0"/>
              <a:t>rijk</a:t>
            </a:r>
            <a:r>
              <a:rPr lang="en-US" sz="2400" dirty="0" smtClean="0"/>
              <a:t>, en ‘loops’ </a:t>
            </a:r>
            <a:r>
              <a:rPr lang="en-US" sz="2400" dirty="0" err="1" smtClean="0"/>
              <a:t>kunnen</a:t>
            </a:r>
            <a:r>
              <a:rPr lang="en-US" sz="2400" dirty="0" smtClean="0"/>
              <a:t> </a:t>
            </a:r>
            <a:r>
              <a:rPr lang="en-US" sz="2400" dirty="0" err="1" smtClean="0"/>
              <a:t>worden</a:t>
            </a:r>
            <a:r>
              <a:rPr lang="en-US" sz="2400" dirty="0" smtClean="0"/>
              <a:t> </a:t>
            </a:r>
            <a:r>
              <a:rPr lang="en-US" sz="2400" dirty="0" err="1" smtClean="0"/>
              <a:t>gevormd</a:t>
            </a:r>
            <a:r>
              <a:rPr lang="en-US" sz="2400" dirty="0" smtClean="0"/>
              <a:t> </a:t>
            </a:r>
            <a:r>
              <a:rPr lang="en-US" sz="2400" dirty="0" err="1" smtClean="0"/>
              <a:t>daardoor</a:t>
            </a:r>
            <a:endParaRPr lang="en-US" sz="2400" dirty="0"/>
          </a:p>
          <a:p>
            <a:pPr marL="271463" indent="-271463">
              <a:spcBef>
                <a:spcPct val="50000"/>
              </a:spcBef>
              <a:buFontTx/>
              <a:buChar char="•"/>
            </a:pPr>
            <a:r>
              <a:rPr lang="en-US" sz="2400" dirty="0" err="1" smtClean="0"/>
              <a:t>Bevat</a:t>
            </a:r>
            <a:r>
              <a:rPr lang="en-US" sz="2400" dirty="0" smtClean="0"/>
              <a:t> </a:t>
            </a:r>
            <a:r>
              <a:rPr lang="en-US" sz="2400" dirty="0" err="1" smtClean="0"/>
              <a:t>specifieke</a:t>
            </a:r>
            <a:r>
              <a:rPr lang="en-US" sz="2400" dirty="0" smtClean="0"/>
              <a:t> </a:t>
            </a:r>
            <a:r>
              <a:rPr lang="en-US" sz="2400" dirty="0" err="1" smtClean="0"/>
              <a:t>telomeer-geassocieerde</a:t>
            </a:r>
            <a:r>
              <a:rPr lang="en-US" sz="2400" dirty="0" smtClean="0"/>
              <a:t> </a:t>
            </a:r>
            <a:r>
              <a:rPr lang="en-US" sz="2400" dirty="0" err="1" smtClean="0"/>
              <a:t>eiwitten</a:t>
            </a:r>
            <a:endParaRPr lang="en-US" sz="2400" dirty="0"/>
          </a:p>
        </p:txBody>
      </p:sp>
      <p:pic>
        <p:nvPicPr>
          <p:cNvPr id="2" name="Afbeelding 1"/>
          <p:cNvPicPr>
            <a:picLocks noChangeAspect="1"/>
          </p:cNvPicPr>
          <p:nvPr/>
        </p:nvPicPr>
        <p:blipFill>
          <a:blip r:embed="rId2"/>
          <a:stretch>
            <a:fillRect/>
          </a:stretch>
        </p:blipFill>
        <p:spPr>
          <a:xfrm>
            <a:off x="7170310" y="4170068"/>
            <a:ext cx="1851471" cy="1889256"/>
          </a:xfrm>
          <a:prstGeom prst="rect">
            <a:avLst/>
          </a:prstGeom>
        </p:spPr>
      </p:pic>
      <p:sp>
        <p:nvSpPr>
          <p:cNvPr id="3" name="Rechthoek 2"/>
          <p:cNvSpPr/>
          <p:nvPr/>
        </p:nvSpPr>
        <p:spPr>
          <a:xfrm>
            <a:off x="5829300" y="6251575"/>
            <a:ext cx="3248025" cy="338554"/>
          </a:xfrm>
          <a:prstGeom prst="rect">
            <a:avLst/>
          </a:prstGeom>
        </p:spPr>
        <p:txBody>
          <a:bodyPr wrap="square">
            <a:spAutoFit/>
          </a:bodyPr>
          <a:lstStyle/>
          <a:p>
            <a:r>
              <a:rPr lang="nl-NL" sz="800" dirty="0"/>
              <a:t>https://www.hopkinsmedicine.org/news/media/releases/accurate_telomere_length_test_influences_treatment_decisions_for_certain_diseases</a:t>
            </a:r>
          </a:p>
        </p:txBody>
      </p:sp>
      <p:sp>
        <p:nvSpPr>
          <p:cNvPr id="5" name="Rechthoek 4"/>
          <p:cNvSpPr/>
          <p:nvPr/>
        </p:nvSpPr>
        <p:spPr>
          <a:xfrm>
            <a:off x="241368" y="328737"/>
            <a:ext cx="8272464" cy="397032"/>
          </a:xfrm>
          <a:prstGeom prst="rect">
            <a:avLst/>
          </a:prstGeom>
        </p:spPr>
        <p:txBody>
          <a:bodyPr wrap="square">
            <a:spAutoFit/>
          </a:bodyPr>
          <a:lstStyle/>
          <a:p>
            <a:pPr marL="361950" lvl="0" indent="-361950">
              <a:lnSpc>
                <a:spcPct val="55000"/>
              </a:lnSpc>
              <a:spcBef>
                <a:spcPct val="50000"/>
              </a:spcBef>
            </a:pPr>
            <a:r>
              <a:rPr lang="en-US" sz="3600" b="1" dirty="0">
                <a:solidFill>
                  <a:srgbClr val="FF6600"/>
                </a:solidFill>
              </a:rPr>
              <a:t>DNA </a:t>
            </a:r>
            <a:r>
              <a:rPr lang="en-US" sz="3600" b="1" dirty="0" err="1">
                <a:solidFill>
                  <a:srgbClr val="FF6600"/>
                </a:solidFill>
              </a:rPr>
              <a:t>replicatie</a:t>
            </a:r>
            <a:r>
              <a:rPr lang="en-US" sz="3600" b="1" dirty="0">
                <a:solidFill>
                  <a:srgbClr val="FF6600"/>
                </a:solidFill>
              </a:rPr>
              <a:t> </a:t>
            </a:r>
            <a:r>
              <a:rPr lang="en-US" sz="3600" b="1" dirty="0" smtClean="0">
                <a:solidFill>
                  <a:srgbClr val="FF6600"/>
                </a:solidFill>
              </a:rPr>
              <a:t>(extra in </a:t>
            </a:r>
            <a:r>
              <a:rPr lang="en-US" sz="3600" b="1" dirty="0" err="1" smtClean="0">
                <a:solidFill>
                  <a:srgbClr val="FF6600"/>
                </a:solidFill>
              </a:rPr>
              <a:t>eukaryoten</a:t>
            </a:r>
            <a:r>
              <a:rPr lang="en-US" sz="3600" b="1" dirty="0" smtClean="0">
                <a:solidFill>
                  <a:srgbClr val="FF6600"/>
                </a:solidFill>
              </a:rPr>
              <a:t>)</a:t>
            </a:r>
            <a:endParaRPr lang="en-US" sz="3600" b="1" dirty="0">
              <a:solidFill>
                <a:srgbClr val="FF6600"/>
              </a:solidFill>
            </a:endParaRPr>
          </a:p>
        </p:txBody>
      </p:sp>
    </p:spTree>
    <p:extLst>
      <p:ext uri="{BB962C8B-B14F-4D97-AF65-F5344CB8AC3E}">
        <p14:creationId xmlns:p14="http://schemas.microsoft.com/office/powerpoint/2010/main" val="215220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6"/>
          <p:cNvSpPr>
            <a:spLocks noGrp="1" noChangeArrowheads="1"/>
          </p:cNvSpPr>
          <p:nvPr>
            <p:ph type="title"/>
          </p:nvPr>
        </p:nvSpPr>
        <p:spPr>
          <a:xfrm>
            <a:off x="239773" y="2592169"/>
            <a:ext cx="2462212" cy="2470150"/>
          </a:xfrm>
        </p:spPr>
        <p:txBody>
          <a:bodyPr/>
          <a:lstStyle/>
          <a:p>
            <a:pPr eaLnBrk="1" hangingPunct="1"/>
            <a:r>
              <a:rPr lang="nl-NL" sz="3200" dirty="0" smtClean="0">
                <a:latin typeface="+mn-lt"/>
              </a:rPr>
              <a:t>Het </a:t>
            </a:r>
            <a:r>
              <a:rPr lang="nl-NL" sz="3200" dirty="0" err="1" smtClean="0">
                <a:latin typeface="+mn-lt"/>
              </a:rPr>
              <a:t>telomeer</a:t>
            </a:r>
            <a:r>
              <a:rPr lang="nl-NL" sz="3200" dirty="0" smtClean="0">
                <a:latin typeface="+mn-lt"/>
              </a:rPr>
              <a:t/>
            </a:r>
            <a:br>
              <a:rPr lang="nl-NL" sz="3200" dirty="0" smtClean="0">
                <a:latin typeface="+mn-lt"/>
              </a:rPr>
            </a:br>
            <a:r>
              <a:rPr lang="nl-NL" sz="3200" dirty="0" smtClean="0">
                <a:latin typeface="+mn-lt"/>
              </a:rPr>
              <a:t>probleem tijdens replicatie</a:t>
            </a:r>
          </a:p>
        </p:txBody>
      </p:sp>
      <p:sp>
        <p:nvSpPr>
          <p:cNvPr id="4" name="TextBox 3"/>
          <p:cNvSpPr txBox="1"/>
          <p:nvPr/>
        </p:nvSpPr>
        <p:spPr>
          <a:xfrm>
            <a:off x="239773" y="6378256"/>
            <a:ext cx="1078301"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11-16</a:t>
            </a:r>
            <a:endParaRPr lang="nl-NL" dirty="0">
              <a:solidFill>
                <a:schemeClr val="accent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420" y="163908"/>
            <a:ext cx="4267200" cy="6583680"/>
          </a:xfrm>
          <a:prstGeom prst="rect">
            <a:avLst/>
          </a:prstGeom>
        </p:spPr>
      </p:pic>
      <p:sp>
        <p:nvSpPr>
          <p:cNvPr id="3" name="Rechthoek 2"/>
          <p:cNvSpPr/>
          <p:nvPr/>
        </p:nvSpPr>
        <p:spPr>
          <a:xfrm>
            <a:off x="239773" y="264651"/>
            <a:ext cx="3157696" cy="1569660"/>
          </a:xfrm>
          <a:prstGeom prst="rect">
            <a:avLst/>
          </a:prstGeom>
        </p:spPr>
        <p:txBody>
          <a:bodyPr wrap="square">
            <a:spAutoFit/>
          </a:bodyPr>
          <a:lstStyle/>
          <a:p>
            <a:r>
              <a:rPr lang="nl-NL" sz="3200" b="1" dirty="0">
                <a:solidFill>
                  <a:srgbClr val="FF6600"/>
                </a:solidFill>
              </a:rPr>
              <a:t>DNA replicatie (extra in eukaryoten)</a:t>
            </a:r>
          </a:p>
        </p:txBody>
      </p:sp>
    </p:spTree>
    <p:extLst>
      <p:ext uri="{BB962C8B-B14F-4D97-AF65-F5344CB8AC3E}">
        <p14:creationId xmlns:p14="http://schemas.microsoft.com/office/powerpoint/2010/main" val="2312240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529" y="1395599"/>
            <a:ext cx="3721554" cy="1569660"/>
          </a:xfrm>
          <a:prstGeom prst="rect">
            <a:avLst/>
          </a:prstGeom>
          <a:noFill/>
        </p:spPr>
        <p:txBody>
          <a:bodyPr wrap="square" rtlCol="0">
            <a:spAutoFit/>
          </a:bodyPr>
          <a:lstStyle/>
          <a:p>
            <a:r>
              <a:rPr lang="nl-NL" sz="2400" dirty="0" smtClean="0">
                <a:latin typeface="Calibri" panose="020F0502020204030204" pitchFamily="34" charset="0"/>
                <a:cs typeface="Calibri" panose="020F0502020204030204" pitchFamily="34" charset="0"/>
              </a:rPr>
              <a:t>Replicatie van het </a:t>
            </a:r>
            <a:r>
              <a:rPr lang="nl-NL" sz="2400" dirty="0" err="1" smtClean="0">
                <a:latin typeface="Calibri" panose="020F0502020204030204" pitchFamily="34" charset="0"/>
                <a:cs typeface="Calibri" panose="020F0502020204030204" pitchFamily="34" charset="0"/>
              </a:rPr>
              <a:t>telomeer</a:t>
            </a:r>
            <a:r>
              <a:rPr lang="nl-NL" sz="2400" dirty="0" smtClean="0">
                <a:latin typeface="Calibri" panose="020F0502020204030204" pitchFamily="34" charset="0"/>
                <a:cs typeface="Calibri" panose="020F0502020204030204" pitchFamily="34" charset="0"/>
              </a:rPr>
              <a:t> </a:t>
            </a:r>
            <a:r>
              <a:rPr lang="nl-NL" sz="2400" dirty="0" smtClean="0">
                <a:latin typeface="Calibri" panose="020F0502020204030204" pitchFamily="34" charset="0"/>
                <a:cs typeface="Calibri" panose="020F0502020204030204" pitchFamily="34" charset="0"/>
                <a:sym typeface="Wingdings" panose="05000000000000000000" pitchFamily="2" charset="2"/>
              </a:rPr>
              <a:t> oplossing </a:t>
            </a:r>
            <a:r>
              <a:rPr lang="nl-NL" sz="2400" u="sng" dirty="0" err="1" smtClean="0">
                <a:latin typeface="Calibri" panose="020F0502020204030204" pitchFamily="34" charset="0"/>
                <a:cs typeface="Calibri" panose="020F0502020204030204" pitchFamily="34" charset="0"/>
                <a:sym typeface="Wingdings" panose="05000000000000000000" pitchFamily="2" charset="2"/>
              </a:rPr>
              <a:t>telomerase</a:t>
            </a:r>
            <a:endParaRPr lang="nl-NL" sz="2400" dirty="0" smtClean="0">
              <a:latin typeface="Calibri" panose="020F0502020204030204" pitchFamily="34" charset="0"/>
              <a:cs typeface="Calibri" panose="020F0502020204030204" pitchFamily="34" charset="0"/>
              <a:sym typeface="Wingdings" panose="05000000000000000000" pitchFamily="2" charset="2"/>
            </a:endParaRPr>
          </a:p>
          <a:p>
            <a:endParaRPr lang="nl-NL" sz="2400" dirty="0" smtClean="0">
              <a:latin typeface="Calibri" panose="020F0502020204030204" pitchFamily="34" charset="0"/>
              <a:cs typeface="Calibri" panose="020F0502020204030204" pitchFamily="34" charset="0"/>
              <a:sym typeface="Wingdings" panose="05000000000000000000" pitchFamily="2" charset="2"/>
            </a:endParaRPr>
          </a:p>
          <a:p>
            <a:r>
              <a:rPr lang="nl-NL" sz="2400" dirty="0" smtClean="0">
                <a:latin typeface="Calibri" panose="020F0502020204030204" pitchFamily="34" charset="0"/>
                <a:cs typeface="Calibri" panose="020F0502020204030204" pitchFamily="34" charset="0"/>
              </a:rPr>
              <a:t>Model: werking </a:t>
            </a:r>
            <a:r>
              <a:rPr lang="nl-NL" sz="2400" dirty="0" err="1" smtClean="0">
                <a:latin typeface="Calibri" panose="020F0502020204030204" pitchFamily="34" charset="0"/>
                <a:cs typeface="Calibri" panose="020F0502020204030204" pitchFamily="34" charset="0"/>
              </a:rPr>
              <a:t>telomerase</a:t>
            </a:r>
            <a:endParaRPr lang="nl-NL" sz="2400" dirty="0">
              <a:latin typeface="Calibri" panose="020F0502020204030204" pitchFamily="34" charset="0"/>
              <a:cs typeface="Calibri" panose="020F0502020204030204" pitchFamily="34" charset="0"/>
            </a:endParaRPr>
          </a:p>
        </p:txBody>
      </p:sp>
      <p:sp>
        <p:nvSpPr>
          <p:cNvPr id="9" name="Tekstvak 8"/>
          <p:cNvSpPr txBox="1"/>
          <p:nvPr/>
        </p:nvSpPr>
        <p:spPr>
          <a:xfrm>
            <a:off x="1320302" y="4311651"/>
            <a:ext cx="1408527" cy="369332"/>
          </a:xfrm>
          <a:prstGeom prst="rect">
            <a:avLst/>
          </a:prstGeom>
          <a:noFill/>
        </p:spPr>
        <p:txBody>
          <a:bodyPr wrap="none" rtlCol="0">
            <a:spAutoFit/>
          </a:bodyPr>
          <a:lstStyle/>
          <a:p>
            <a:r>
              <a:rPr lang="nl-NL" i="1" dirty="0" err="1">
                <a:latin typeface="Calibri" panose="020F0502020204030204" pitchFamily="34" charset="0"/>
                <a:cs typeface="Calibri" panose="020F0502020204030204" pitchFamily="34" charset="0"/>
              </a:rPr>
              <a:t>T</a:t>
            </a:r>
            <a:r>
              <a:rPr lang="nl-NL" i="1" dirty="0" err="1" smtClean="0">
                <a:latin typeface="Calibri" panose="020F0502020204030204" pitchFamily="34" charset="0"/>
                <a:cs typeface="Calibri" panose="020F0502020204030204" pitchFamily="34" charset="0"/>
              </a:rPr>
              <a:t>etrahymena</a:t>
            </a:r>
            <a:endParaRPr lang="nl-NL" i="1" dirty="0">
              <a:latin typeface="Calibri" panose="020F0502020204030204" pitchFamily="34" charset="0"/>
              <a:cs typeface="Calibri" panose="020F0502020204030204" pitchFamily="34" charset="0"/>
            </a:endParaRPr>
          </a:p>
        </p:txBody>
      </p:sp>
      <p:pic>
        <p:nvPicPr>
          <p:cNvPr id="2" name="Afbeelding 1"/>
          <p:cNvPicPr>
            <a:picLocks noChangeAspect="1"/>
          </p:cNvPicPr>
          <p:nvPr/>
        </p:nvPicPr>
        <p:blipFill>
          <a:blip r:embed="rId3"/>
          <a:stretch>
            <a:fillRect/>
          </a:stretch>
        </p:blipFill>
        <p:spPr>
          <a:xfrm>
            <a:off x="316983" y="3150909"/>
            <a:ext cx="967907" cy="1530074"/>
          </a:xfrm>
          <a:prstGeom prst="rect">
            <a:avLst/>
          </a:prstGeom>
        </p:spPr>
      </p:pic>
      <p:sp>
        <p:nvSpPr>
          <p:cNvPr id="11" name="Text Box 6"/>
          <p:cNvSpPr txBox="1">
            <a:spLocks noChangeArrowheads="1"/>
          </p:cNvSpPr>
          <p:nvPr/>
        </p:nvSpPr>
        <p:spPr bwMode="auto">
          <a:xfrm>
            <a:off x="255297" y="4980934"/>
            <a:ext cx="3810381" cy="1169551"/>
          </a:xfrm>
          <a:prstGeom prst="rect">
            <a:avLst/>
          </a:prstGeom>
          <a:noFill/>
          <a:ln w="9525">
            <a:noFill/>
            <a:miter lim="800000"/>
            <a:headEnd/>
            <a:tailEnd/>
          </a:ln>
        </p:spPr>
        <p:txBody>
          <a:bodyPr wrap="square">
            <a:spAutoFit/>
          </a:bodyPr>
          <a:lstStyle/>
          <a:p>
            <a:pPr>
              <a:spcBef>
                <a:spcPct val="50000"/>
              </a:spcBef>
            </a:pPr>
            <a:r>
              <a:rPr lang="en-US" sz="2000" dirty="0">
                <a:latin typeface="Calibri" panose="020F0502020204030204" pitchFamily="34" charset="0"/>
                <a:cs typeface="Calibri" panose="020F0502020204030204" pitchFamily="34" charset="0"/>
              </a:rPr>
              <a:t>Telomerase = </a:t>
            </a:r>
            <a:r>
              <a:rPr lang="en-US" sz="2000" dirty="0" err="1" smtClean="0">
                <a:latin typeface="Calibri" panose="020F0502020204030204" pitchFamily="34" charset="0"/>
                <a:cs typeface="Calibri" panose="020F0502020204030204" pitchFamily="34" charset="0"/>
              </a:rPr>
              <a:t>ribonucleoproteine</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bevat</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dus</a:t>
            </a:r>
            <a:r>
              <a:rPr lang="en-US" sz="2000" dirty="0" smtClean="0">
                <a:latin typeface="Calibri" panose="020F0502020204030204" pitchFamily="34" charset="0"/>
                <a:cs typeface="Calibri" panose="020F0502020204030204" pitchFamily="34" charset="0"/>
              </a:rPr>
              <a:t> RNA </a:t>
            </a:r>
            <a:r>
              <a:rPr lang="en-US" sz="2000" dirty="0" err="1" smtClean="0">
                <a:latin typeface="Calibri" panose="020F0502020204030204" pitchFamily="34" charset="0"/>
                <a:cs typeface="Calibri" panose="020F0502020204030204" pitchFamily="34" charset="0"/>
              </a:rPr>
              <a:t>en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eiwit</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RNA is </a:t>
            </a:r>
            <a:r>
              <a:rPr lang="en-US" sz="2000" dirty="0" smtClean="0">
                <a:latin typeface="Calibri" panose="020F0502020204030204" pitchFamily="34" charset="0"/>
                <a:cs typeface="Calibri" panose="020F0502020204030204" pitchFamily="34" charset="0"/>
              </a:rPr>
              <a:t>de </a:t>
            </a:r>
            <a:r>
              <a:rPr lang="en-US" sz="2000" dirty="0" err="1" smtClean="0">
                <a:latin typeface="Calibri" panose="020F0502020204030204" pitchFamily="34" charset="0"/>
                <a:cs typeface="Calibri" panose="020F0502020204030204" pitchFamily="34" charset="0"/>
              </a:rPr>
              <a:t>gids</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en</a:t>
            </a:r>
            <a:r>
              <a:rPr lang="en-US" sz="2000" dirty="0" smtClean="0">
                <a:latin typeface="Calibri" panose="020F0502020204030204" pitchFamily="34" charset="0"/>
                <a:cs typeface="Calibri" panose="020F0502020204030204" pitchFamily="34" charset="0"/>
              </a:rPr>
              <a:t> de template</a:t>
            </a:r>
            <a:endParaRPr lang="nl-NL" sz="2000" dirty="0">
              <a:latin typeface="Calibri" panose="020F0502020204030204" pitchFamily="34" charset="0"/>
              <a:cs typeface="Calibri" panose="020F0502020204030204" pitchFamily="34" charset="0"/>
            </a:endParaRPr>
          </a:p>
        </p:txBody>
      </p:sp>
      <p:sp>
        <p:nvSpPr>
          <p:cNvPr id="10" name="Rechthoek 9"/>
          <p:cNvSpPr/>
          <p:nvPr/>
        </p:nvSpPr>
        <p:spPr>
          <a:xfrm>
            <a:off x="172529" y="141539"/>
            <a:ext cx="3721554" cy="1077218"/>
          </a:xfrm>
          <a:prstGeom prst="rect">
            <a:avLst/>
          </a:prstGeom>
        </p:spPr>
        <p:txBody>
          <a:bodyPr wrap="square">
            <a:spAutoFit/>
          </a:bodyPr>
          <a:lstStyle/>
          <a:p>
            <a:r>
              <a:rPr lang="nl-NL" sz="3200" b="1" dirty="0">
                <a:solidFill>
                  <a:srgbClr val="FF6600"/>
                </a:solidFill>
              </a:rPr>
              <a:t>DNA replicatie (extra in eukaryoten)</a:t>
            </a:r>
          </a:p>
        </p:txBody>
      </p:sp>
      <p:pic>
        <p:nvPicPr>
          <p:cNvPr id="5" name="Afbeelding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953" y="21444"/>
            <a:ext cx="3202316" cy="6781375"/>
          </a:xfrm>
          <a:prstGeom prst="rect">
            <a:avLst/>
          </a:prstGeom>
        </p:spPr>
      </p:pic>
      <p:sp>
        <p:nvSpPr>
          <p:cNvPr id="12" name="TextBox 3"/>
          <p:cNvSpPr txBox="1"/>
          <p:nvPr/>
        </p:nvSpPr>
        <p:spPr>
          <a:xfrm>
            <a:off x="3894083" y="6358104"/>
            <a:ext cx="1217303"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a:t>
            </a:r>
            <a:r>
              <a:rPr lang="nl-NL" dirty="0" smtClean="0">
                <a:solidFill>
                  <a:schemeClr val="accent2"/>
                </a:solidFill>
              </a:rPr>
              <a:t>11-17</a:t>
            </a:r>
            <a:endParaRPr lang="nl-NL" dirty="0">
              <a:solidFill>
                <a:schemeClr val="accent2"/>
              </a:solidFill>
            </a:endParaRPr>
          </a:p>
        </p:txBody>
      </p:sp>
    </p:spTree>
    <p:extLst>
      <p:ext uri="{BB962C8B-B14F-4D97-AF65-F5344CB8AC3E}">
        <p14:creationId xmlns:p14="http://schemas.microsoft.com/office/powerpoint/2010/main" val="27235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 descr="telomeres-2"/>
          <p:cNvPicPr>
            <a:picLocks noChangeAspect="1" noChangeArrowheads="1"/>
          </p:cNvPicPr>
          <p:nvPr/>
        </p:nvPicPr>
        <p:blipFill>
          <a:blip r:embed="rId2" cstate="print"/>
          <a:srcRect/>
          <a:stretch>
            <a:fillRect/>
          </a:stretch>
        </p:blipFill>
        <p:spPr bwMode="auto">
          <a:xfrm>
            <a:off x="842963" y="242888"/>
            <a:ext cx="7246937" cy="5889625"/>
          </a:xfrm>
          <a:prstGeom prst="rect">
            <a:avLst/>
          </a:prstGeom>
          <a:noFill/>
          <a:ln w="9525">
            <a:noFill/>
            <a:miter lim="800000"/>
            <a:headEnd/>
            <a:tailEnd/>
          </a:ln>
        </p:spPr>
      </p:pic>
      <p:sp>
        <p:nvSpPr>
          <p:cNvPr id="34819" name="Rectangle 6"/>
          <p:cNvSpPr>
            <a:spLocks noChangeArrowheads="1"/>
          </p:cNvSpPr>
          <p:nvPr/>
        </p:nvSpPr>
        <p:spPr bwMode="auto">
          <a:xfrm>
            <a:off x="1222375" y="6419850"/>
            <a:ext cx="6654800" cy="304800"/>
          </a:xfrm>
          <a:prstGeom prst="rect">
            <a:avLst/>
          </a:prstGeom>
          <a:noFill/>
          <a:ln w="9525">
            <a:noFill/>
            <a:miter lim="800000"/>
            <a:headEnd/>
            <a:tailEnd/>
          </a:ln>
        </p:spPr>
        <p:txBody>
          <a:bodyPr wrap="none">
            <a:spAutoFit/>
          </a:bodyPr>
          <a:lstStyle/>
          <a:p>
            <a:r>
              <a:rPr lang="nl-NL" sz="1400"/>
              <a:t>http://www.geneticsandhealth.com/2007/01/13/telomeres-telomerase-and-disease/</a:t>
            </a:r>
          </a:p>
        </p:txBody>
      </p:sp>
    </p:spTree>
    <p:extLst>
      <p:ext uri="{BB962C8B-B14F-4D97-AF65-F5344CB8AC3E}">
        <p14:creationId xmlns:p14="http://schemas.microsoft.com/office/powerpoint/2010/main" val="3211096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576248" y="651944"/>
            <a:ext cx="7791465" cy="2677656"/>
          </a:xfrm>
          <a:prstGeom prst="rect">
            <a:avLst/>
          </a:prstGeom>
          <a:noFill/>
          <a:ln w="9525">
            <a:noFill/>
            <a:miter lim="800000"/>
            <a:headEnd/>
            <a:tailEnd/>
          </a:ln>
        </p:spPr>
        <p:txBody>
          <a:bodyPr wrap="square">
            <a:spAutoFit/>
          </a:bodyPr>
          <a:lstStyle/>
          <a:p>
            <a:pPr>
              <a:spcBef>
                <a:spcPct val="50000"/>
              </a:spcBef>
            </a:pPr>
            <a:r>
              <a:rPr lang="en-US" sz="2800" b="1" dirty="0">
                <a:solidFill>
                  <a:srgbClr val="FF6600"/>
                </a:solidFill>
              </a:rPr>
              <a:t>Role of Telomeres and Telomerase in Cancer and Aging?</a:t>
            </a:r>
          </a:p>
          <a:p>
            <a:pPr>
              <a:spcBef>
                <a:spcPct val="50000"/>
              </a:spcBef>
            </a:pPr>
            <a:endParaRPr lang="en-US" sz="2800" b="1" dirty="0">
              <a:solidFill>
                <a:srgbClr val="FF6600"/>
              </a:solidFill>
            </a:endParaRPr>
          </a:p>
          <a:p>
            <a:pPr>
              <a:spcBef>
                <a:spcPct val="50000"/>
              </a:spcBef>
            </a:pPr>
            <a:r>
              <a:rPr lang="en-US" sz="2800" b="1" dirty="0" err="1" smtClean="0"/>
              <a:t>Einde</a:t>
            </a:r>
            <a:r>
              <a:rPr lang="en-US" sz="2800" b="1" dirty="0" smtClean="0"/>
              <a:t> </a:t>
            </a:r>
            <a:r>
              <a:rPr lang="en-US" sz="2800" b="1" dirty="0" err="1" smtClean="0"/>
              <a:t>Hoofdstuk</a:t>
            </a:r>
            <a:r>
              <a:rPr lang="en-US" sz="2800" b="1" dirty="0" smtClean="0"/>
              <a:t>: Telomeres: The key to a long life </a:t>
            </a:r>
            <a:r>
              <a:rPr lang="en-US" sz="2800" b="1" dirty="0"/>
              <a:t>p. </a:t>
            </a:r>
            <a:r>
              <a:rPr lang="en-US" sz="2800" b="1" dirty="0" smtClean="0"/>
              <a:t>296 (12</a:t>
            </a:r>
            <a:r>
              <a:rPr lang="en-US" sz="2800" b="1" baseline="30000" dirty="0" smtClean="0"/>
              <a:t>th</a:t>
            </a:r>
            <a:r>
              <a:rPr lang="en-US" sz="2800" b="1" dirty="0" smtClean="0"/>
              <a:t> ed.)</a:t>
            </a:r>
            <a:endParaRPr lang="nl-NL" sz="2800" b="1" dirty="0"/>
          </a:p>
        </p:txBody>
      </p:sp>
      <p:pic>
        <p:nvPicPr>
          <p:cNvPr id="35843" name="Picture 6" descr="Telomerase 2"/>
          <p:cNvPicPr>
            <a:picLocks noChangeAspect="1" noChangeArrowheads="1"/>
          </p:cNvPicPr>
          <p:nvPr/>
        </p:nvPicPr>
        <p:blipFill>
          <a:blip r:embed="rId2" cstate="print"/>
          <a:srcRect/>
          <a:stretch>
            <a:fillRect/>
          </a:stretch>
        </p:blipFill>
        <p:spPr bwMode="auto">
          <a:xfrm>
            <a:off x="5635625" y="3548063"/>
            <a:ext cx="2732088" cy="2732087"/>
          </a:xfrm>
          <a:prstGeom prst="rect">
            <a:avLst/>
          </a:prstGeom>
          <a:noFill/>
          <a:ln w="9525">
            <a:noFill/>
            <a:miter lim="800000"/>
            <a:headEnd/>
            <a:tailEnd/>
          </a:ln>
        </p:spPr>
      </p:pic>
    </p:spTree>
    <p:extLst>
      <p:ext uri="{BB962C8B-B14F-4D97-AF65-F5344CB8AC3E}">
        <p14:creationId xmlns:p14="http://schemas.microsoft.com/office/powerpoint/2010/main" val="486250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1"/>
          <p:cNvSpPr txBox="1"/>
          <p:nvPr/>
        </p:nvSpPr>
        <p:spPr>
          <a:xfrm>
            <a:off x="472965" y="1600200"/>
            <a:ext cx="7969469" cy="3785652"/>
          </a:xfrm>
          <a:prstGeom prst="rect">
            <a:avLst/>
          </a:prstGeom>
          <a:noFill/>
        </p:spPr>
        <p:txBody>
          <a:bodyPr wrap="square" rtlCol="0">
            <a:spAutoFit/>
          </a:bodyPr>
          <a:lstStyle/>
          <a:p>
            <a:r>
              <a:rPr lang="nl-NL" sz="2400" dirty="0" smtClean="0"/>
              <a:t>Op BB </a:t>
            </a:r>
            <a:r>
              <a:rPr lang="nl-NL" sz="2400" dirty="0" smtClean="0">
                <a:sym typeface="Wingdings" panose="05000000000000000000" pitchFamily="2" charset="2"/>
              </a:rPr>
              <a:t> </a:t>
            </a:r>
            <a:r>
              <a:rPr lang="nl-NL" sz="2400" dirty="0" err="1" smtClean="0"/>
              <a:t>Powerpoint</a:t>
            </a:r>
            <a:r>
              <a:rPr lang="nl-NL" sz="2400" dirty="0" smtClean="0"/>
              <a:t>: Opdrachten Hs 11 tijdelijk </a:t>
            </a:r>
            <a:r>
              <a:rPr lang="nl-NL" sz="2400" dirty="0" smtClean="0"/>
              <a:t>openen of papieren versie (uitgedeeld)</a:t>
            </a:r>
            <a:endParaRPr lang="nl-NL" sz="2400" dirty="0" smtClean="0"/>
          </a:p>
          <a:p>
            <a:endParaRPr lang="nl-NL" sz="2400" dirty="0"/>
          </a:p>
          <a:p>
            <a:r>
              <a:rPr lang="nl-NL" sz="2400" dirty="0" smtClean="0"/>
              <a:t>Alle vragen maken liefst in groepjes. Gebruik boek en/of andere bronnen.</a:t>
            </a:r>
          </a:p>
          <a:p>
            <a:endParaRPr lang="nl-NL" sz="2400" dirty="0"/>
          </a:p>
          <a:p>
            <a:r>
              <a:rPr lang="nl-NL" sz="2400" dirty="0" smtClean="0"/>
              <a:t>15 minuten</a:t>
            </a:r>
          </a:p>
          <a:p>
            <a:endParaRPr lang="nl-NL" sz="2400" dirty="0"/>
          </a:p>
          <a:p>
            <a:r>
              <a:rPr lang="nl-NL" sz="2400" dirty="0" smtClean="0"/>
              <a:t>Daarna plenair beantwoorden v/d vragen en afronding met  filmpje(s)</a:t>
            </a:r>
            <a:endParaRPr lang="nl-NL" sz="2400" dirty="0"/>
          </a:p>
        </p:txBody>
      </p:sp>
      <p:sp>
        <p:nvSpPr>
          <p:cNvPr id="3" name="Text Box 4"/>
          <p:cNvSpPr txBox="1">
            <a:spLocks noChangeArrowheads="1"/>
          </p:cNvSpPr>
          <p:nvPr/>
        </p:nvSpPr>
        <p:spPr bwMode="auto">
          <a:xfrm>
            <a:off x="472965" y="639981"/>
            <a:ext cx="7373938" cy="584775"/>
          </a:xfrm>
          <a:prstGeom prst="rect">
            <a:avLst/>
          </a:prstGeom>
          <a:noFill/>
          <a:ln w="9525">
            <a:noFill/>
            <a:miter lim="800000"/>
            <a:headEnd/>
            <a:tailEnd/>
          </a:ln>
        </p:spPr>
        <p:txBody>
          <a:bodyPr>
            <a:spAutoFit/>
          </a:bodyPr>
          <a:lstStyle/>
          <a:p>
            <a:pPr>
              <a:spcBef>
                <a:spcPct val="50000"/>
              </a:spcBef>
            </a:pPr>
            <a:r>
              <a:rPr lang="en-US" sz="3200" b="1" dirty="0" err="1" smtClean="0">
                <a:solidFill>
                  <a:srgbClr val="FF6600"/>
                </a:solidFill>
              </a:rPr>
              <a:t>Opdrachten</a:t>
            </a:r>
            <a:r>
              <a:rPr lang="en-US" sz="3200" b="1" dirty="0" smtClean="0">
                <a:solidFill>
                  <a:srgbClr val="FF6600"/>
                </a:solidFill>
              </a:rPr>
              <a:t> </a:t>
            </a:r>
            <a:endParaRPr lang="en-US" sz="3200" dirty="0">
              <a:solidFill>
                <a:srgbClr val="FF6600"/>
              </a:solidFill>
            </a:endParaRPr>
          </a:p>
        </p:txBody>
      </p:sp>
    </p:spTree>
    <p:extLst>
      <p:ext uri="{BB962C8B-B14F-4D97-AF65-F5344CB8AC3E}">
        <p14:creationId xmlns:p14="http://schemas.microsoft.com/office/powerpoint/2010/main" val="1219785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571500" y="671513"/>
            <a:ext cx="7373938" cy="1323439"/>
          </a:xfrm>
          <a:prstGeom prst="rect">
            <a:avLst/>
          </a:prstGeom>
          <a:noFill/>
          <a:ln w="9525">
            <a:noFill/>
            <a:miter lim="800000"/>
            <a:headEnd/>
            <a:tailEnd/>
          </a:ln>
        </p:spPr>
        <p:txBody>
          <a:bodyPr>
            <a:spAutoFit/>
          </a:bodyPr>
          <a:lstStyle/>
          <a:p>
            <a:pPr>
              <a:spcBef>
                <a:spcPct val="50000"/>
              </a:spcBef>
            </a:pPr>
            <a:r>
              <a:rPr lang="en-US" sz="3200" b="1" dirty="0" err="1" smtClean="0">
                <a:solidFill>
                  <a:srgbClr val="FF6600"/>
                </a:solidFill>
              </a:rPr>
              <a:t>Vraag</a:t>
            </a:r>
            <a:r>
              <a:rPr lang="en-US" sz="3200" b="1" dirty="0">
                <a:solidFill>
                  <a:srgbClr val="FF6600"/>
                </a:solidFill>
              </a:rPr>
              <a:t>: </a:t>
            </a:r>
            <a:r>
              <a:rPr lang="en-US" sz="3200" b="1" dirty="0" smtClean="0">
                <a:solidFill>
                  <a:srgbClr val="FF6600"/>
                </a:solidFill>
              </a:rPr>
              <a:t>multiple choice</a:t>
            </a:r>
          </a:p>
          <a:p>
            <a:pPr>
              <a:spcBef>
                <a:spcPct val="50000"/>
              </a:spcBef>
            </a:pPr>
            <a:r>
              <a:rPr lang="en-US" sz="3200" dirty="0" smtClean="0"/>
              <a:t>All </a:t>
            </a:r>
            <a:r>
              <a:rPr lang="en-US" sz="3200" dirty="0"/>
              <a:t>known bacterial DNA polymerases……</a:t>
            </a:r>
            <a:r>
              <a:rPr lang="en-US" sz="3200" dirty="0" smtClean="0"/>
              <a:t> </a:t>
            </a:r>
            <a:endParaRPr lang="en-US" sz="3200" dirty="0"/>
          </a:p>
        </p:txBody>
      </p:sp>
      <p:sp>
        <p:nvSpPr>
          <p:cNvPr id="3" name="Rectangle 3"/>
          <p:cNvSpPr txBox="1">
            <a:spLocks noChangeArrowheads="1"/>
          </p:cNvSpPr>
          <p:nvPr/>
        </p:nvSpPr>
        <p:spPr>
          <a:xfrm>
            <a:off x="685800" y="2338388"/>
            <a:ext cx="6572250" cy="3203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Clr>
                <a:srgbClr val="0000CC"/>
              </a:buClr>
              <a:buFontTx/>
              <a:buAutoNum type="arabicPeriod"/>
            </a:pPr>
            <a:r>
              <a:rPr lang="en-US" dirty="0" smtClean="0"/>
              <a:t>can initiate DNA chain synthesis.</a:t>
            </a:r>
          </a:p>
          <a:p>
            <a:pPr marL="609600" indent="-609600">
              <a:buClr>
                <a:srgbClr val="0000CC"/>
              </a:buClr>
              <a:buFontTx/>
              <a:buAutoNum type="arabicPeriod"/>
            </a:pPr>
            <a:r>
              <a:rPr lang="en-US" dirty="0" smtClean="0"/>
              <a:t>have 5</a:t>
            </a:r>
            <a:r>
              <a:rPr lang="en-US" dirty="0" smtClean="0">
                <a:sym typeface="Symbol" pitchFamily="18" charset="2"/>
              </a:rPr>
              <a:t></a:t>
            </a:r>
            <a:r>
              <a:rPr lang="en-US" dirty="0" smtClean="0"/>
              <a:t> to 3</a:t>
            </a:r>
            <a:r>
              <a:rPr lang="en-US" dirty="0" smtClean="0">
                <a:sym typeface="Symbol" pitchFamily="18" charset="2"/>
              </a:rPr>
              <a:t></a:t>
            </a:r>
            <a:r>
              <a:rPr lang="en-US" dirty="0" smtClean="0"/>
              <a:t> polymerization activity.</a:t>
            </a:r>
          </a:p>
          <a:p>
            <a:pPr marL="609600" indent="-609600">
              <a:buClr>
                <a:srgbClr val="0000CC"/>
              </a:buClr>
              <a:buFontTx/>
              <a:buAutoNum type="arabicPeriod"/>
            </a:pPr>
            <a:r>
              <a:rPr lang="en-US" dirty="0" smtClean="0"/>
              <a:t>have 5</a:t>
            </a:r>
            <a:r>
              <a:rPr lang="en-US" dirty="0" smtClean="0">
                <a:sym typeface="Symbol" pitchFamily="18" charset="2"/>
              </a:rPr>
              <a:t></a:t>
            </a:r>
            <a:r>
              <a:rPr lang="en-US" dirty="0" smtClean="0"/>
              <a:t> to 3</a:t>
            </a:r>
            <a:r>
              <a:rPr lang="en-US" dirty="0" smtClean="0">
                <a:sym typeface="Symbol" pitchFamily="18" charset="2"/>
              </a:rPr>
              <a:t></a:t>
            </a:r>
            <a:r>
              <a:rPr lang="en-US" dirty="0" smtClean="0"/>
              <a:t> exonuclease activity.</a:t>
            </a:r>
          </a:p>
          <a:p>
            <a:pPr marL="609600" indent="-609600">
              <a:buClr>
                <a:srgbClr val="0000CC"/>
              </a:buClr>
              <a:buFontTx/>
              <a:buAutoNum type="arabicPeriod"/>
            </a:pPr>
            <a:r>
              <a:rPr lang="en-US" dirty="0" smtClean="0"/>
              <a:t>have 3</a:t>
            </a:r>
            <a:r>
              <a:rPr lang="en-US" dirty="0" smtClean="0">
                <a:sym typeface="Symbol" pitchFamily="18" charset="2"/>
              </a:rPr>
              <a:t></a:t>
            </a:r>
            <a:r>
              <a:rPr lang="en-US" dirty="0" smtClean="0"/>
              <a:t> to 5</a:t>
            </a:r>
            <a:r>
              <a:rPr lang="en-US" dirty="0" smtClean="0">
                <a:sym typeface="Symbol" pitchFamily="18" charset="2"/>
              </a:rPr>
              <a:t></a:t>
            </a:r>
            <a:r>
              <a:rPr lang="en-US" dirty="0" smtClean="0"/>
              <a:t> polymerization activity.</a:t>
            </a:r>
          </a:p>
          <a:p>
            <a:pPr marL="609600" indent="-609600">
              <a:buClr>
                <a:srgbClr val="0000CC"/>
              </a:buClr>
              <a:buFontTx/>
              <a:buAutoNum type="arabicPeriod"/>
            </a:pPr>
            <a:r>
              <a:rPr lang="en-US" dirty="0" smtClean="0"/>
              <a:t>All of the above.</a:t>
            </a:r>
          </a:p>
        </p:txBody>
      </p:sp>
    </p:spTree>
    <p:extLst>
      <p:ext uri="{BB962C8B-B14F-4D97-AF65-F5344CB8AC3E}">
        <p14:creationId xmlns:p14="http://schemas.microsoft.com/office/powerpoint/2010/main" val="3962943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571500" y="671513"/>
            <a:ext cx="7373938" cy="1323439"/>
          </a:xfrm>
          <a:prstGeom prst="rect">
            <a:avLst/>
          </a:prstGeom>
          <a:noFill/>
          <a:ln w="9525">
            <a:noFill/>
            <a:miter lim="800000"/>
            <a:headEnd/>
            <a:tailEnd/>
          </a:ln>
        </p:spPr>
        <p:txBody>
          <a:bodyPr>
            <a:spAutoFit/>
          </a:bodyPr>
          <a:lstStyle/>
          <a:p>
            <a:pPr>
              <a:spcBef>
                <a:spcPct val="50000"/>
              </a:spcBef>
            </a:pPr>
            <a:r>
              <a:rPr lang="en-US" sz="3200" b="1" dirty="0" err="1" smtClean="0">
                <a:solidFill>
                  <a:srgbClr val="FF6600"/>
                </a:solidFill>
              </a:rPr>
              <a:t>Vraag</a:t>
            </a:r>
            <a:r>
              <a:rPr lang="en-US" sz="3200" b="1" dirty="0">
                <a:solidFill>
                  <a:srgbClr val="FF6600"/>
                </a:solidFill>
              </a:rPr>
              <a:t>: </a:t>
            </a:r>
            <a:r>
              <a:rPr lang="en-US" sz="3200" b="1" dirty="0" smtClean="0">
                <a:solidFill>
                  <a:srgbClr val="FF6600"/>
                </a:solidFill>
              </a:rPr>
              <a:t>multiple choice</a:t>
            </a:r>
          </a:p>
          <a:p>
            <a:pPr>
              <a:spcBef>
                <a:spcPct val="50000"/>
              </a:spcBef>
            </a:pPr>
            <a:r>
              <a:rPr lang="en-US" sz="3200" dirty="0" smtClean="0"/>
              <a:t>All </a:t>
            </a:r>
            <a:r>
              <a:rPr lang="en-US" sz="3200" dirty="0"/>
              <a:t>known bacterial DNA polymerases……</a:t>
            </a:r>
            <a:r>
              <a:rPr lang="en-US" sz="3200" dirty="0" smtClean="0"/>
              <a:t> </a:t>
            </a:r>
            <a:endParaRPr lang="en-US" sz="3200" dirty="0"/>
          </a:p>
        </p:txBody>
      </p:sp>
      <p:sp>
        <p:nvSpPr>
          <p:cNvPr id="3" name="Rectangle 3"/>
          <p:cNvSpPr txBox="1">
            <a:spLocks noChangeArrowheads="1"/>
          </p:cNvSpPr>
          <p:nvPr/>
        </p:nvSpPr>
        <p:spPr>
          <a:xfrm>
            <a:off x="685800" y="2338388"/>
            <a:ext cx="6572250" cy="3203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Clr>
                <a:srgbClr val="0000CC"/>
              </a:buClr>
              <a:buFontTx/>
              <a:buAutoNum type="arabicPeriod"/>
            </a:pPr>
            <a:r>
              <a:rPr lang="en-US" dirty="0" smtClean="0"/>
              <a:t>can initiate DNA chain synthesis.</a:t>
            </a:r>
          </a:p>
          <a:p>
            <a:pPr marL="609600" indent="-609600">
              <a:buClr>
                <a:srgbClr val="0000CC"/>
              </a:buClr>
              <a:buFontTx/>
              <a:buAutoNum type="arabicPeriod"/>
            </a:pPr>
            <a:r>
              <a:rPr lang="en-US" dirty="0" smtClean="0"/>
              <a:t>have 5</a:t>
            </a:r>
            <a:r>
              <a:rPr lang="en-US" dirty="0" smtClean="0">
                <a:sym typeface="Symbol" pitchFamily="18" charset="2"/>
              </a:rPr>
              <a:t></a:t>
            </a:r>
            <a:r>
              <a:rPr lang="en-US" dirty="0" smtClean="0"/>
              <a:t> to 3</a:t>
            </a:r>
            <a:r>
              <a:rPr lang="en-US" dirty="0" smtClean="0">
                <a:sym typeface="Symbol" pitchFamily="18" charset="2"/>
              </a:rPr>
              <a:t></a:t>
            </a:r>
            <a:r>
              <a:rPr lang="en-US" dirty="0" smtClean="0"/>
              <a:t> polymerization activity.</a:t>
            </a:r>
          </a:p>
          <a:p>
            <a:pPr marL="609600" indent="-609600">
              <a:buClr>
                <a:srgbClr val="0000CC"/>
              </a:buClr>
              <a:buFontTx/>
              <a:buAutoNum type="arabicPeriod"/>
            </a:pPr>
            <a:r>
              <a:rPr lang="en-US" dirty="0" smtClean="0"/>
              <a:t>have 5</a:t>
            </a:r>
            <a:r>
              <a:rPr lang="en-US" dirty="0" smtClean="0">
                <a:sym typeface="Symbol" pitchFamily="18" charset="2"/>
              </a:rPr>
              <a:t></a:t>
            </a:r>
            <a:r>
              <a:rPr lang="en-US" dirty="0" smtClean="0"/>
              <a:t> to 3</a:t>
            </a:r>
            <a:r>
              <a:rPr lang="en-US" dirty="0" smtClean="0">
                <a:sym typeface="Symbol" pitchFamily="18" charset="2"/>
              </a:rPr>
              <a:t></a:t>
            </a:r>
            <a:r>
              <a:rPr lang="en-US" dirty="0" smtClean="0"/>
              <a:t> exonuclease activity.</a:t>
            </a:r>
          </a:p>
          <a:p>
            <a:pPr marL="609600" indent="-609600">
              <a:buClr>
                <a:srgbClr val="0000CC"/>
              </a:buClr>
              <a:buFontTx/>
              <a:buAutoNum type="arabicPeriod"/>
            </a:pPr>
            <a:r>
              <a:rPr lang="en-US" dirty="0" smtClean="0"/>
              <a:t>have 3</a:t>
            </a:r>
            <a:r>
              <a:rPr lang="en-US" dirty="0" smtClean="0">
                <a:sym typeface="Symbol" pitchFamily="18" charset="2"/>
              </a:rPr>
              <a:t></a:t>
            </a:r>
            <a:r>
              <a:rPr lang="en-US" dirty="0" smtClean="0"/>
              <a:t> to 5</a:t>
            </a:r>
            <a:r>
              <a:rPr lang="en-US" dirty="0" smtClean="0">
                <a:sym typeface="Symbol" pitchFamily="18" charset="2"/>
              </a:rPr>
              <a:t></a:t>
            </a:r>
            <a:r>
              <a:rPr lang="en-US" dirty="0" smtClean="0"/>
              <a:t> polymerization activity.</a:t>
            </a:r>
          </a:p>
          <a:p>
            <a:pPr marL="609600" indent="-609600">
              <a:buClr>
                <a:srgbClr val="0000CC"/>
              </a:buClr>
              <a:buFontTx/>
              <a:buAutoNum type="arabicPeriod"/>
            </a:pPr>
            <a:r>
              <a:rPr lang="en-US" dirty="0" smtClean="0"/>
              <a:t>All of the above.</a:t>
            </a:r>
          </a:p>
        </p:txBody>
      </p:sp>
      <p:sp>
        <p:nvSpPr>
          <p:cNvPr id="2" name="Rechthoek 1"/>
          <p:cNvSpPr/>
          <p:nvPr/>
        </p:nvSpPr>
        <p:spPr>
          <a:xfrm>
            <a:off x="5778062" y="5762288"/>
            <a:ext cx="2372328" cy="369332"/>
          </a:xfrm>
          <a:prstGeom prst="rect">
            <a:avLst/>
          </a:prstGeom>
        </p:spPr>
        <p:txBody>
          <a:bodyPr wrap="square">
            <a:spAutoFit/>
          </a:bodyPr>
          <a:lstStyle/>
          <a:p>
            <a:r>
              <a:rPr lang="nl-NL" dirty="0"/>
              <a:t>Antwoord 2 is goed.</a:t>
            </a:r>
          </a:p>
        </p:txBody>
      </p:sp>
    </p:spTree>
    <p:extLst>
      <p:ext uri="{BB962C8B-B14F-4D97-AF65-F5344CB8AC3E}">
        <p14:creationId xmlns:p14="http://schemas.microsoft.com/office/powerpoint/2010/main" val="307432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773" y="6378256"/>
            <a:ext cx="1078301"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11-1</a:t>
            </a:r>
            <a:endParaRPr lang="nl-NL" dirty="0">
              <a:solidFill>
                <a:schemeClr val="accent2"/>
              </a:solidFill>
            </a:endParaRPr>
          </a:p>
        </p:txBody>
      </p:sp>
      <p:sp>
        <p:nvSpPr>
          <p:cNvPr id="4" name="Rectangle 2"/>
          <p:cNvSpPr txBox="1">
            <a:spLocks noChangeArrowheads="1"/>
          </p:cNvSpPr>
          <p:nvPr/>
        </p:nvSpPr>
        <p:spPr>
          <a:xfrm>
            <a:off x="239773" y="271164"/>
            <a:ext cx="3478212" cy="7858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solidFill>
                  <a:schemeClr val="accent2"/>
                </a:solidFill>
              </a:rPr>
              <a:t>DNA </a:t>
            </a:r>
            <a:r>
              <a:rPr lang="en-US" b="1" dirty="0" err="1" smtClean="0">
                <a:solidFill>
                  <a:schemeClr val="accent2"/>
                </a:solidFill>
              </a:rPr>
              <a:t>replicatie</a:t>
            </a:r>
            <a:r>
              <a:rPr lang="en-US" b="1" dirty="0" smtClean="0">
                <a:solidFill>
                  <a:schemeClr val="accent2"/>
                </a:solidFill>
              </a:rPr>
              <a:t> is </a:t>
            </a:r>
          </a:p>
          <a:p>
            <a:pPr marL="0" indent="0">
              <a:buNone/>
            </a:pPr>
            <a:r>
              <a:rPr lang="en-US" b="1" u="sng" dirty="0" smtClean="0">
                <a:solidFill>
                  <a:schemeClr val="accent2"/>
                </a:solidFill>
              </a:rPr>
              <a:t>semi</a:t>
            </a:r>
            <a:r>
              <a:rPr lang="en-US" b="1" dirty="0" smtClean="0">
                <a:solidFill>
                  <a:schemeClr val="accent2"/>
                </a:solidFill>
              </a:rPr>
              <a:t>-</a:t>
            </a:r>
            <a:r>
              <a:rPr lang="en-US" b="1" dirty="0" err="1" smtClean="0">
                <a:solidFill>
                  <a:schemeClr val="accent2"/>
                </a:solidFill>
              </a:rPr>
              <a:t>conservatief</a:t>
            </a:r>
            <a:endParaRPr lang="en-US" b="1" dirty="0" smtClean="0">
              <a:solidFill>
                <a:schemeClr val="accent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017" y="163908"/>
            <a:ext cx="2956560" cy="6583680"/>
          </a:xfrm>
          <a:prstGeom prst="rect">
            <a:avLst/>
          </a:prstGeom>
        </p:spPr>
      </p:pic>
    </p:spTree>
    <p:extLst>
      <p:ext uri="{BB962C8B-B14F-4D97-AF65-F5344CB8AC3E}">
        <p14:creationId xmlns:p14="http://schemas.microsoft.com/office/powerpoint/2010/main" val="776285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571500" y="671513"/>
            <a:ext cx="7373938" cy="584775"/>
          </a:xfrm>
          <a:prstGeom prst="rect">
            <a:avLst/>
          </a:prstGeom>
          <a:noFill/>
          <a:ln w="9525">
            <a:noFill/>
            <a:miter lim="800000"/>
            <a:headEnd/>
            <a:tailEnd/>
          </a:ln>
        </p:spPr>
        <p:txBody>
          <a:bodyPr>
            <a:spAutoFit/>
          </a:bodyPr>
          <a:lstStyle/>
          <a:p>
            <a:pPr>
              <a:spcBef>
                <a:spcPct val="50000"/>
              </a:spcBef>
            </a:pPr>
            <a:r>
              <a:rPr lang="en-US" sz="3200" b="1" dirty="0" err="1" smtClean="0">
                <a:solidFill>
                  <a:srgbClr val="FF6600"/>
                </a:solidFill>
              </a:rPr>
              <a:t>Vraag</a:t>
            </a:r>
            <a:r>
              <a:rPr lang="en-US" sz="3200" b="1" dirty="0" smtClean="0">
                <a:solidFill>
                  <a:srgbClr val="FF6600"/>
                </a:solidFill>
              </a:rPr>
              <a:t>:</a:t>
            </a:r>
            <a:endParaRPr lang="en-US" sz="3200" dirty="0">
              <a:solidFill>
                <a:srgbClr val="FF6600"/>
              </a:solidFill>
            </a:endParaRPr>
          </a:p>
        </p:txBody>
      </p:sp>
      <p:sp>
        <p:nvSpPr>
          <p:cNvPr id="4" name="Text Box 2"/>
          <p:cNvSpPr txBox="1">
            <a:spLocks noChangeArrowheads="1"/>
          </p:cNvSpPr>
          <p:nvPr/>
        </p:nvSpPr>
        <p:spPr bwMode="auto">
          <a:xfrm>
            <a:off x="571500" y="1446788"/>
            <a:ext cx="8010525" cy="4296561"/>
          </a:xfrm>
          <a:prstGeom prst="rect">
            <a:avLst/>
          </a:prstGeom>
          <a:noFill/>
          <a:ln w="9525">
            <a:noFill/>
            <a:miter lim="800000"/>
            <a:headEnd/>
            <a:tailEnd/>
          </a:ln>
        </p:spPr>
        <p:txBody>
          <a:bodyPr wrap="square">
            <a:spAutoFit/>
          </a:bodyPr>
          <a:lstStyle/>
          <a:p>
            <a:pPr marL="452438" indent="-452438">
              <a:lnSpc>
                <a:spcPct val="60000"/>
              </a:lnSpc>
              <a:spcBef>
                <a:spcPct val="50000"/>
              </a:spcBef>
            </a:pPr>
            <a:r>
              <a:rPr lang="en-US" sz="2400" b="1" dirty="0" smtClean="0"/>
              <a:t>Several </a:t>
            </a:r>
            <a:r>
              <a:rPr lang="en-US" sz="2400" b="1" dirty="0"/>
              <a:t>temperature-sensitive mutant strains of </a:t>
            </a:r>
          </a:p>
          <a:p>
            <a:pPr marL="452438" indent="-452438">
              <a:lnSpc>
                <a:spcPct val="60000"/>
              </a:lnSpc>
              <a:spcBef>
                <a:spcPct val="50000"/>
              </a:spcBef>
            </a:pPr>
            <a:r>
              <a:rPr lang="en-US" sz="2400" b="1" i="1" dirty="0"/>
              <a:t>E. coli</a:t>
            </a:r>
            <a:r>
              <a:rPr lang="en-US" sz="2400" b="1" dirty="0"/>
              <a:t> display various characteristics. Predict what enzyme</a:t>
            </a:r>
          </a:p>
          <a:p>
            <a:pPr marL="452438" indent="-452438">
              <a:lnSpc>
                <a:spcPct val="60000"/>
              </a:lnSpc>
              <a:spcBef>
                <a:spcPct val="50000"/>
              </a:spcBef>
            </a:pPr>
            <a:r>
              <a:rPr lang="en-US" sz="2400" b="1" dirty="0"/>
              <a:t>or function is being affected by each mutation.</a:t>
            </a:r>
          </a:p>
          <a:p>
            <a:pPr marL="452438" indent="-452438">
              <a:spcBef>
                <a:spcPct val="50000"/>
              </a:spcBef>
            </a:pPr>
            <a:endParaRPr lang="en-US" sz="2400" b="1" dirty="0"/>
          </a:p>
          <a:p>
            <a:pPr marL="457200" indent="-457200">
              <a:spcBef>
                <a:spcPct val="50000"/>
              </a:spcBef>
              <a:buFont typeface="+mj-lt"/>
              <a:buAutoNum type="alphaLcParenR"/>
            </a:pPr>
            <a:r>
              <a:rPr lang="en-US" sz="2000" dirty="0"/>
              <a:t>Newly synthesized DNA contains many mismatched base pairs.</a:t>
            </a:r>
          </a:p>
          <a:p>
            <a:pPr marL="457200" indent="-457200">
              <a:spcBef>
                <a:spcPct val="50000"/>
              </a:spcBef>
              <a:buFont typeface="+mj-lt"/>
              <a:buAutoNum type="alphaLcParenR"/>
            </a:pPr>
            <a:r>
              <a:rPr lang="en-US" sz="2000" dirty="0"/>
              <a:t>Okazaki fragments accumulate, and DNA synthesis is never completed</a:t>
            </a:r>
          </a:p>
          <a:p>
            <a:pPr marL="457200" indent="-457200">
              <a:spcBef>
                <a:spcPct val="50000"/>
              </a:spcBef>
              <a:buFont typeface="+mj-lt"/>
              <a:buAutoNum type="alphaLcParenR"/>
            </a:pPr>
            <a:r>
              <a:rPr lang="en-US" sz="2000" dirty="0"/>
              <a:t>No initiation occurs</a:t>
            </a:r>
          </a:p>
          <a:p>
            <a:pPr marL="457200" indent="-457200">
              <a:spcBef>
                <a:spcPct val="50000"/>
              </a:spcBef>
              <a:buFont typeface="+mj-lt"/>
              <a:buAutoNum type="alphaLcParenR"/>
            </a:pPr>
            <a:r>
              <a:rPr lang="en-US" sz="2000" dirty="0"/>
              <a:t>Synthesis is very low</a:t>
            </a:r>
          </a:p>
          <a:p>
            <a:pPr marL="457200" indent="-457200">
              <a:spcBef>
                <a:spcPct val="50000"/>
              </a:spcBef>
              <a:buFont typeface="+mj-lt"/>
              <a:buAutoNum type="alphaLcParenR"/>
            </a:pPr>
            <a:r>
              <a:rPr lang="en-US" sz="2000" dirty="0" err="1"/>
              <a:t>Supercoiled</a:t>
            </a:r>
            <a:r>
              <a:rPr lang="en-US" sz="2000" dirty="0"/>
              <a:t> strands are found to remain following replication, which is never completed</a:t>
            </a:r>
            <a:endParaRPr lang="nl-NL" sz="2000" dirty="0"/>
          </a:p>
        </p:txBody>
      </p:sp>
    </p:spTree>
    <p:extLst>
      <p:ext uri="{BB962C8B-B14F-4D97-AF65-F5344CB8AC3E}">
        <p14:creationId xmlns:p14="http://schemas.microsoft.com/office/powerpoint/2010/main" val="2761700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571500" y="202489"/>
            <a:ext cx="7373938" cy="584775"/>
          </a:xfrm>
          <a:prstGeom prst="rect">
            <a:avLst/>
          </a:prstGeom>
          <a:noFill/>
          <a:ln w="9525">
            <a:noFill/>
            <a:miter lim="800000"/>
            <a:headEnd/>
            <a:tailEnd/>
          </a:ln>
        </p:spPr>
        <p:txBody>
          <a:bodyPr>
            <a:spAutoFit/>
          </a:bodyPr>
          <a:lstStyle/>
          <a:p>
            <a:pPr>
              <a:spcBef>
                <a:spcPct val="50000"/>
              </a:spcBef>
            </a:pPr>
            <a:r>
              <a:rPr lang="en-US" sz="3200" b="1" dirty="0" err="1" smtClean="0">
                <a:solidFill>
                  <a:schemeClr val="accent2"/>
                </a:solidFill>
              </a:rPr>
              <a:t>Vraag</a:t>
            </a:r>
            <a:r>
              <a:rPr lang="en-US" sz="3200" b="1" dirty="0" smtClean="0">
                <a:solidFill>
                  <a:schemeClr val="accent2"/>
                </a:solidFill>
              </a:rPr>
              <a:t>:</a:t>
            </a:r>
            <a:endParaRPr lang="en-US" sz="3200" dirty="0">
              <a:solidFill>
                <a:srgbClr val="0000CC"/>
              </a:solidFill>
            </a:endParaRPr>
          </a:p>
        </p:txBody>
      </p:sp>
      <p:sp>
        <p:nvSpPr>
          <p:cNvPr id="4" name="Text Box 2"/>
          <p:cNvSpPr txBox="1">
            <a:spLocks noChangeArrowheads="1"/>
          </p:cNvSpPr>
          <p:nvPr/>
        </p:nvSpPr>
        <p:spPr bwMode="auto">
          <a:xfrm>
            <a:off x="571500" y="931781"/>
            <a:ext cx="8374380" cy="5490734"/>
          </a:xfrm>
          <a:prstGeom prst="rect">
            <a:avLst/>
          </a:prstGeom>
          <a:noFill/>
          <a:ln w="9525">
            <a:noFill/>
            <a:miter lim="800000"/>
            <a:headEnd/>
            <a:tailEnd/>
          </a:ln>
        </p:spPr>
        <p:txBody>
          <a:bodyPr wrap="square">
            <a:spAutoFit/>
          </a:bodyPr>
          <a:lstStyle/>
          <a:p>
            <a:pPr marL="452438" indent="-452438">
              <a:lnSpc>
                <a:spcPct val="60000"/>
              </a:lnSpc>
              <a:spcBef>
                <a:spcPct val="50000"/>
              </a:spcBef>
            </a:pPr>
            <a:r>
              <a:rPr lang="en-US" sz="2200" b="1" dirty="0" smtClean="0"/>
              <a:t>Several </a:t>
            </a:r>
            <a:r>
              <a:rPr lang="en-US" sz="2200" b="1" dirty="0"/>
              <a:t>temperature-sensitive mutant strains of </a:t>
            </a:r>
            <a:endParaRPr lang="en-US" sz="2200" b="1" dirty="0" smtClean="0"/>
          </a:p>
          <a:p>
            <a:pPr marL="452438" indent="-452438">
              <a:lnSpc>
                <a:spcPct val="60000"/>
              </a:lnSpc>
              <a:spcBef>
                <a:spcPct val="50000"/>
              </a:spcBef>
            </a:pPr>
            <a:r>
              <a:rPr lang="en-US" sz="2200" b="1" i="1" dirty="0" smtClean="0"/>
              <a:t>E. coli</a:t>
            </a:r>
            <a:r>
              <a:rPr lang="en-US" sz="2200" b="1" dirty="0" smtClean="0"/>
              <a:t> display various characteristics. Predict what enzyme</a:t>
            </a:r>
          </a:p>
          <a:p>
            <a:pPr marL="452438" indent="-452438">
              <a:lnSpc>
                <a:spcPct val="60000"/>
              </a:lnSpc>
              <a:spcBef>
                <a:spcPct val="50000"/>
              </a:spcBef>
            </a:pPr>
            <a:r>
              <a:rPr lang="en-US" sz="2200" b="1" dirty="0" smtClean="0"/>
              <a:t>or </a:t>
            </a:r>
            <a:r>
              <a:rPr lang="en-US" sz="2200" b="1" dirty="0"/>
              <a:t>function is being affected by each mutation</a:t>
            </a:r>
            <a:r>
              <a:rPr lang="en-US" sz="2200" b="1" dirty="0" smtClean="0"/>
              <a:t>.</a:t>
            </a:r>
          </a:p>
          <a:p>
            <a:pPr marL="452438" indent="-452438">
              <a:lnSpc>
                <a:spcPct val="60000"/>
              </a:lnSpc>
              <a:spcBef>
                <a:spcPct val="50000"/>
              </a:spcBef>
            </a:pPr>
            <a:endParaRPr lang="en-US" sz="2200" b="1" dirty="0"/>
          </a:p>
          <a:p>
            <a:pPr marL="457200" indent="-457200">
              <a:lnSpc>
                <a:spcPts val="1800"/>
              </a:lnSpc>
              <a:spcBef>
                <a:spcPct val="50000"/>
              </a:spcBef>
              <a:buFont typeface="+mj-lt"/>
              <a:buAutoNum type="alphaLcParenR"/>
            </a:pPr>
            <a:r>
              <a:rPr lang="en-US" sz="2000" dirty="0" smtClean="0"/>
              <a:t>Newly </a:t>
            </a:r>
            <a:r>
              <a:rPr lang="en-US" sz="2000" dirty="0"/>
              <a:t>synthesized DNA contains many mismatched base pairs</a:t>
            </a:r>
            <a:r>
              <a:rPr lang="en-US" sz="2000" dirty="0" smtClean="0"/>
              <a:t>.</a:t>
            </a:r>
          </a:p>
          <a:p>
            <a:pPr lvl="1">
              <a:lnSpc>
                <a:spcPts val="1800"/>
              </a:lnSpc>
              <a:spcBef>
                <a:spcPct val="50000"/>
              </a:spcBef>
            </a:pPr>
            <a:r>
              <a:rPr lang="en-US" sz="2000" dirty="0" smtClean="0">
                <a:solidFill>
                  <a:srgbClr val="00B0F0"/>
                </a:solidFill>
              </a:rPr>
              <a:t>Proofreading </a:t>
            </a:r>
            <a:r>
              <a:rPr lang="en-US" sz="2000" dirty="0" err="1" smtClean="0">
                <a:solidFill>
                  <a:srgbClr val="00B0F0"/>
                </a:solidFill>
              </a:rPr>
              <a:t>acticiteit</a:t>
            </a:r>
            <a:r>
              <a:rPr lang="en-US" sz="2000" dirty="0" smtClean="0">
                <a:solidFill>
                  <a:srgbClr val="00B0F0"/>
                </a:solidFill>
              </a:rPr>
              <a:t> van DNA polymerase III is </a:t>
            </a:r>
            <a:r>
              <a:rPr lang="en-US" sz="2000" dirty="0" err="1" smtClean="0">
                <a:solidFill>
                  <a:srgbClr val="00B0F0"/>
                </a:solidFill>
              </a:rPr>
              <a:t>kapot</a:t>
            </a:r>
            <a:endParaRPr lang="en-US" sz="2000" dirty="0">
              <a:solidFill>
                <a:srgbClr val="00B0F0"/>
              </a:solidFill>
            </a:endParaRPr>
          </a:p>
          <a:p>
            <a:pPr marL="457200" indent="-457200">
              <a:lnSpc>
                <a:spcPts val="1800"/>
              </a:lnSpc>
              <a:spcBef>
                <a:spcPct val="50000"/>
              </a:spcBef>
              <a:buFont typeface="+mj-lt"/>
              <a:buAutoNum type="alphaLcParenR"/>
            </a:pPr>
            <a:r>
              <a:rPr lang="en-US" sz="2000" dirty="0"/>
              <a:t>Okazaki fragments accumulate, and DNA synthesis is never </a:t>
            </a:r>
            <a:r>
              <a:rPr lang="en-US" sz="2000" dirty="0" smtClean="0"/>
              <a:t>completed</a:t>
            </a:r>
          </a:p>
          <a:p>
            <a:pPr lvl="1">
              <a:lnSpc>
                <a:spcPts val="1800"/>
              </a:lnSpc>
              <a:spcBef>
                <a:spcPct val="50000"/>
              </a:spcBef>
            </a:pPr>
            <a:r>
              <a:rPr lang="en-US" sz="2000" dirty="0" smtClean="0">
                <a:solidFill>
                  <a:srgbClr val="00B0F0"/>
                </a:solidFill>
              </a:rPr>
              <a:t>Ligase of Polymerase I</a:t>
            </a:r>
            <a:endParaRPr lang="en-US" sz="2000" dirty="0">
              <a:solidFill>
                <a:srgbClr val="00B0F0"/>
              </a:solidFill>
            </a:endParaRPr>
          </a:p>
          <a:p>
            <a:pPr marL="457200" indent="-457200">
              <a:lnSpc>
                <a:spcPts val="1800"/>
              </a:lnSpc>
              <a:spcBef>
                <a:spcPct val="50000"/>
              </a:spcBef>
              <a:buFont typeface="+mj-lt"/>
              <a:buAutoNum type="alphaLcParenR"/>
            </a:pPr>
            <a:r>
              <a:rPr lang="en-US" sz="2000" dirty="0"/>
              <a:t>No initiation </a:t>
            </a:r>
            <a:r>
              <a:rPr lang="en-US" sz="2000" dirty="0" smtClean="0"/>
              <a:t>occurs</a:t>
            </a:r>
          </a:p>
          <a:p>
            <a:pPr lvl="1">
              <a:lnSpc>
                <a:spcPts val="1800"/>
              </a:lnSpc>
              <a:spcBef>
                <a:spcPct val="50000"/>
              </a:spcBef>
            </a:pPr>
            <a:r>
              <a:rPr lang="en-US" sz="2000" dirty="0" smtClean="0">
                <a:solidFill>
                  <a:srgbClr val="00B0F0"/>
                </a:solidFill>
              </a:rPr>
              <a:t>RNA-primase</a:t>
            </a:r>
            <a:endParaRPr lang="en-US" sz="2000" dirty="0">
              <a:solidFill>
                <a:srgbClr val="00B0F0"/>
              </a:solidFill>
            </a:endParaRPr>
          </a:p>
          <a:p>
            <a:pPr marL="457200" indent="-457200">
              <a:lnSpc>
                <a:spcPts val="1800"/>
              </a:lnSpc>
              <a:spcBef>
                <a:spcPct val="50000"/>
              </a:spcBef>
              <a:buFont typeface="+mj-lt"/>
              <a:buAutoNum type="alphaLcParenR"/>
            </a:pPr>
            <a:r>
              <a:rPr lang="en-US" sz="2000" dirty="0"/>
              <a:t>Synthesis is very </a:t>
            </a:r>
            <a:r>
              <a:rPr lang="en-US" sz="2000" dirty="0" smtClean="0"/>
              <a:t>low </a:t>
            </a:r>
            <a:endParaRPr lang="en-US" sz="2000" dirty="0"/>
          </a:p>
          <a:p>
            <a:pPr lvl="1">
              <a:lnSpc>
                <a:spcPts val="1800"/>
              </a:lnSpc>
              <a:spcBef>
                <a:spcPct val="50000"/>
              </a:spcBef>
            </a:pPr>
            <a:r>
              <a:rPr lang="en-US" sz="2000" dirty="0" smtClean="0">
                <a:solidFill>
                  <a:srgbClr val="00B0F0"/>
                </a:solidFill>
              </a:rPr>
              <a:t>DNA polymerase III </a:t>
            </a:r>
          </a:p>
          <a:p>
            <a:pPr marL="457200" indent="-457200">
              <a:lnSpc>
                <a:spcPts val="1800"/>
              </a:lnSpc>
              <a:spcBef>
                <a:spcPct val="50000"/>
              </a:spcBef>
              <a:buFont typeface="+mj-lt"/>
              <a:buAutoNum type="alphaLcParenR"/>
            </a:pPr>
            <a:r>
              <a:rPr lang="en-US" sz="2000" dirty="0" smtClean="0"/>
              <a:t>Supercoiled </a:t>
            </a:r>
            <a:r>
              <a:rPr lang="en-US" sz="2000" dirty="0"/>
              <a:t>strands are found to remain following replication, which is never </a:t>
            </a:r>
            <a:r>
              <a:rPr lang="en-US" sz="2000" dirty="0" smtClean="0"/>
              <a:t>completed</a:t>
            </a:r>
          </a:p>
          <a:p>
            <a:pPr lvl="1">
              <a:lnSpc>
                <a:spcPts val="1800"/>
              </a:lnSpc>
              <a:spcBef>
                <a:spcPct val="50000"/>
              </a:spcBef>
            </a:pPr>
            <a:r>
              <a:rPr lang="en-US" sz="2000" dirty="0" smtClean="0">
                <a:solidFill>
                  <a:srgbClr val="00B0F0"/>
                </a:solidFill>
              </a:rPr>
              <a:t>Gyrase/topoisomerase</a:t>
            </a:r>
            <a:endParaRPr lang="nl-NL" sz="2000" dirty="0">
              <a:solidFill>
                <a:srgbClr val="00B0F0"/>
              </a:solidFill>
            </a:endParaRPr>
          </a:p>
        </p:txBody>
      </p:sp>
    </p:spTree>
    <p:extLst>
      <p:ext uri="{BB962C8B-B14F-4D97-AF65-F5344CB8AC3E}">
        <p14:creationId xmlns:p14="http://schemas.microsoft.com/office/powerpoint/2010/main" val="410279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682625" y="985838"/>
            <a:ext cx="7373938" cy="3447098"/>
          </a:xfrm>
          <a:prstGeom prst="rect">
            <a:avLst/>
          </a:prstGeom>
          <a:noFill/>
          <a:ln w="9525">
            <a:noFill/>
            <a:miter lim="800000"/>
            <a:headEnd/>
            <a:tailEnd/>
          </a:ln>
        </p:spPr>
        <p:txBody>
          <a:bodyPr>
            <a:spAutoFit/>
          </a:bodyPr>
          <a:lstStyle/>
          <a:p>
            <a:pPr>
              <a:spcBef>
                <a:spcPct val="50000"/>
              </a:spcBef>
            </a:pPr>
            <a:r>
              <a:rPr lang="en-US" sz="3200" b="1" dirty="0" err="1" smtClean="0">
                <a:solidFill>
                  <a:srgbClr val="FF6600"/>
                </a:solidFill>
              </a:rPr>
              <a:t>Vraag</a:t>
            </a:r>
            <a:r>
              <a:rPr lang="en-US" sz="3200" b="1" dirty="0" smtClean="0">
                <a:solidFill>
                  <a:srgbClr val="FF6600"/>
                </a:solidFill>
              </a:rPr>
              <a:t>: </a:t>
            </a:r>
            <a:endParaRPr lang="en-US" sz="3200" b="1" dirty="0">
              <a:solidFill>
                <a:srgbClr val="FF6600"/>
              </a:solidFill>
            </a:endParaRPr>
          </a:p>
          <a:p>
            <a:pPr>
              <a:spcBef>
                <a:spcPct val="50000"/>
              </a:spcBef>
            </a:pPr>
            <a:endParaRPr lang="en-US" sz="2000" dirty="0"/>
          </a:p>
          <a:p>
            <a:pPr>
              <a:spcBef>
                <a:spcPct val="50000"/>
              </a:spcBef>
            </a:pPr>
            <a:r>
              <a:rPr lang="en-US" sz="2400" dirty="0"/>
              <a:t>The genome of the fruit fly </a:t>
            </a:r>
            <a:r>
              <a:rPr lang="en-US" sz="2400" i="1" dirty="0"/>
              <a:t>Drosophila melanogaster</a:t>
            </a:r>
            <a:r>
              <a:rPr lang="en-US" sz="2400" dirty="0"/>
              <a:t> consists of approximately 1,6 x 10</a:t>
            </a:r>
            <a:r>
              <a:rPr lang="en-US" sz="2400" baseline="30000" dirty="0"/>
              <a:t>8</a:t>
            </a:r>
            <a:r>
              <a:rPr lang="en-US" sz="2400" dirty="0"/>
              <a:t> </a:t>
            </a:r>
            <a:r>
              <a:rPr lang="en-US" sz="2400" dirty="0" err="1"/>
              <a:t>basepairs</a:t>
            </a:r>
            <a:r>
              <a:rPr lang="en-US" sz="2400" dirty="0"/>
              <a:t>. DNA synthesis occurs at a rate of 30 </a:t>
            </a:r>
            <a:r>
              <a:rPr lang="en-US" sz="2400" dirty="0" err="1"/>
              <a:t>basepairs</a:t>
            </a:r>
            <a:r>
              <a:rPr lang="en-US" sz="2400" dirty="0"/>
              <a:t> per second. In the early embryo, the entire genome is replicated in 5 minutes. How many bidirectional origins of synthesis are required to accomplish this?</a:t>
            </a:r>
            <a:endParaRPr lang="nl-NL" sz="2400" dirty="0"/>
          </a:p>
        </p:txBody>
      </p:sp>
    </p:spTree>
    <p:extLst>
      <p:ext uri="{BB962C8B-B14F-4D97-AF65-F5344CB8AC3E}">
        <p14:creationId xmlns:p14="http://schemas.microsoft.com/office/powerpoint/2010/main" val="44132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588031" y="347334"/>
            <a:ext cx="8217009" cy="3077766"/>
          </a:xfrm>
          <a:prstGeom prst="rect">
            <a:avLst/>
          </a:prstGeom>
          <a:noFill/>
          <a:ln w="9525">
            <a:noFill/>
            <a:miter lim="800000"/>
            <a:headEnd/>
            <a:tailEnd/>
          </a:ln>
        </p:spPr>
        <p:txBody>
          <a:bodyPr wrap="square">
            <a:spAutoFit/>
          </a:bodyPr>
          <a:lstStyle/>
          <a:p>
            <a:pPr>
              <a:spcBef>
                <a:spcPct val="50000"/>
              </a:spcBef>
            </a:pPr>
            <a:r>
              <a:rPr lang="en-US" sz="3200" b="1" dirty="0" err="1" smtClean="0">
                <a:solidFill>
                  <a:srgbClr val="FF6600"/>
                </a:solidFill>
              </a:rPr>
              <a:t>Vraag</a:t>
            </a:r>
            <a:r>
              <a:rPr lang="en-US" sz="3200" b="1" dirty="0" smtClean="0">
                <a:solidFill>
                  <a:srgbClr val="FF6600"/>
                </a:solidFill>
              </a:rPr>
              <a:t>: </a:t>
            </a:r>
            <a:endParaRPr lang="en-US" sz="3200" b="1" dirty="0">
              <a:solidFill>
                <a:srgbClr val="FF6600"/>
              </a:solidFill>
            </a:endParaRPr>
          </a:p>
          <a:p>
            <a:pPr>
              <a:spcBef>
                <a:spcPct val="50000"/>
              </a:spcBef>
            </a:pPr>
            <a:endParaRPr lang="en-US" sz="2000" dirty="0"/>
          </a:p>
          <a:p>
            <a:pPr>
              <a:spcBef>
                <a:spcPct val="50000"/>
              </a:spcBef>
            </a:pPr>
            <a:r>
              <a:rPr lang="en-US" sz="2400" dirty="0"/>
              <a:t>The genome of the fruit fly </a:t>
            </a:r>
            <a:r>
              <a:rPr lang="en-US" sz="2400" i="1" dirty="0"/>
              <a:t>Drosophila melanogaster</a:t>
            </a:r>
            <a:r>
              <a:rPr lang="en-US" sz="2400" dirty="0"/>
              <a:t> consists of approximately 1,6 x 10</a:t>
            </a:r>
            <a:r>
              <a:rPr lang="en-US" sz="2400" baseline="30000" dirty="0"/>
              <a:t>8</a:t>
            </a:r>
            <a:r>
              <a:rPr lang="en-US" sz="2400" dirty="0"/>
              <a:t> </a:t>
            </a:r>
            <a:r>
              <a:rPr lang="en-US" sz="2400" dirty="0" err="1"/>
              <a:t>basepairs</a:t>
            </a:r>
            <a:r>
              <a:rPr lang="en-US" sz="2400" dirty="0"/>
              <a:t>. DNA synthesis occurs at a rate of 30 </a:t>
            </a:r>
            <a:r>
              <a:rPr lang="en-US" sz="2400" dirty="0" err="1"/>
              <a:t>basepairs</a:t>
            </a:r>
            <a:r>
              <a:rPr lang="en-US" sz="2400" dirty="0"/>
              <a:t> per second. In the early embryo, the entire genome is replicated in 5 minutes. How many bidirectional origins of synthesis are required to accomplish this?</a:t>
            </a:r>
            <a:endParaRPr lang="nl-NL" sz="2400" dirty="0"/>
          </a:p>
        </p:txBody>
      </p:sp>
      <p:sp>
        <p:nvSpPr>
          <p:cNvPr id="2" name="Tekstvak 1"/>
          <p:cNvSpPr txBox="1"/>
          <p:nvPr/>
        </p:nvSpPr>
        <p:spPr>
          <a:xfrm>
            <a:off x="588031" y="3878317"/>
            <a:ext cx="7859111" cy="1631216"/>
          </a:xfrm>
          <a:prstGeom prst="rect">
            <a:avLst/>
          </a:prstGeom>
          <a:noFill/>
        </p:spPr>
        <p:txBody>
          <a:bodyPr wrap="square" rtlCol="0">
            <a:spAutoFit/>
          </a:bodyPr>
          <a:lstStyle/>
          <a:p>
            <a:r>
              <a:rPr lang="nl-NL" sz="2000" dirty="0" smtClean="0">
                <a:solidFill>
                  <a:srgbClr val="00B0F0"/>
                </a:solidFill>
              </a:rPr>
              <a:t>5 minutes = 5x60 = 300 secondes</a:t>
            </a:r>
          </a:p>
          <a:p>
            <a:endParaRPr lang="nl-NL" sz="2000" dirty="0" smtClean="0">
              <a:solidFill>
                <a:srgbClr val="00B0F0"/>
              </a:solidFill>
            </a:endParaRPr>
          </a:p>
          <a:p>
            <a:r>
              <a:rPr lang="nl-NL" sz="2000" dirty="0" smtClean="0">
                <a:solidFill>
                  <a:srgbClr val="00B0F0"/>
                </a:solidFill>
              </a:rPr>
              <a:t>30 </a:t>
            </a:r>
            <a:r>
              <a:rPr lang="nl-NL" sz="2000" dirty="0" err="1" smtClean="0">
                <a:solidFill>
                  <a:srgbClr val="00B0F0"/>
                </a:solidFill>
              </a:rPr>
              <a:t>bp</a:t>
            </a:r>
            <a:r>
              <a:rPr lang="nl-NL" sz="2000" dirty="0" smtClean="0">
                <a:solidFill>
                  <a:srgbClr val="00B0F0"/>
                </a:solidFill>
              </a:rPr>
              <a:t>/sec = 9.000 </a:t>
            </a:r>
            <a:r>
              <a:rPr lang="nl-NL" sz="2000" dirty="0" err="1" smtClean="0">
                <a:solidFill>
                  <a:srgbClr val="00B0F0"/>
                </a:solidFill>
              </a:rPr>
              <a:t>bp</a:t>
            </a:r>
            <a:r>
              <a:rPr lang="nl-NL" sz="2000" dirty="0" smtClean="0">
                <a:solidFill>
                  <a:srgbClr val="00B0F0"/>
                </a:solidFill>
              </a:rPr>
              <a:t> / 300 sec, maar </a:t>
            </a:r>
            <a:r>
              <a:rPr lang="nl-NL" sz="2000" dirty="0" err="1" smtClean="0">
                <a:solidFill>
                  <a:srgbClr val="00B0F0"/>
                </a:solidFill>
              </a:rPr>
              <a:t>bidirectioneel</a:t>
            </a:r>
            <a:r>
              <a:rPr lang="nl-NL" sz="2000" dirty="0" smtClean="0">
                <a:solidFill>
                  <a:srgbClr val="00B0F0"/>
                </a:solidFill>
              </a:rPr>
              <a:t> dus 18.000 </a:t>
            </a:r>
            <a:r>
              <a:rPr lang="nl-NL" sz="2000" dirty="0" err="1" smtClean="0">
                <a:solidFill>
                  <a:srgbClr val="00B0F0"/>
                </a:solidFill>
              </a:rPr>
              <a:t>bp</a:t>
            </a:r>
            <a:r>
              <a:rPr lang="nl-NL" sz="2000" dirty="0" smtClean="0">
                <a:solidFill>
                  <a:srgbClr val="00B0F0"/>
                </a:solidFill>
              </a:rPr>
              <a:t>/300 sec</a:t>
            </a:r>
          </a:p>
          <a:p>
            <a:endParaRPr lang="nl-NL" sz="2000" dirty="0">
              <a:solidFill>
                <a:srgbClr val="00B0F0"/>
              </a:solidFill>
            </a:endParaRPr>
          </a:p>
          <a:p>
            <a:r>
              <a:rPr lang="nl-NL" sz="2000" dirty="0" smtClean="0">
                <a:solidFill>
                  <a:srgbClr val="00B0F0"/>
                </a:solidFill>
              </a:rPr>
              <a:t>1,6 x 10</a:t>
            </a:r>
            <a:r>
              <a:rPr lang="nl-NL" sz="2000" baseline="30000" dirty="0" smtClean="0">
                <a:solidFill>
                  <a:srgbClr val="00B0F0"/>
                </a:solidFill>
              </a:rPr>
              <a:t>8</a:t>
            </a:r>
            <a:r>
              <a:rPr lang="nl-NL" sz="2000" dirty="0" smtClean="0">
                <a:solidFill>
                  <a:srgbClr val="00B0F0"/>
                </a:solidFill>
              </a:rPr>
              <a:t> </a:t>
            </a:r>
            <a:r>
              <a:rPr lang="nl-NL" sz="2000" dirty="0" err="1" smtClean="0">
                <a:solidFill>
                  <a:srgbClr val="00B0F0"/>
                </a:solidFill>
              </a:rPr>
              <a:t>bp</a:t>
            </a:r>
            <a:r>
              <a:rPr lang="nl-NL" sz="2000" dirty="0" smtClean="0">
                <a:solidFill>
                  <a:srgbClr val="00B0F0"/>
                </a:solidFill>
              </a:rPr>
              <a:t> / 18.000 </a:t>
            </a:r>
            <a:r>
              <a:rPr lang="nl-NL" sz="2000" dirty="0" err="1" smtClean="0">
                <a:solidFill>
                  <a:srgbClr val="00B0F0"/>
                </a:solidFill>
              </a:rPr>
              <a:t>bp</a:t>
            </a:r>
            <a:r>
              <a:rPr lang="nl-NL" sz="2000" dirty="0" smtClean="0">
                <a:solidFill>
                  <a:srgbClr val="00B0F0"/>
                </a:solidFill>
              </a:rPr>
              <a:t> = 8.888 of 8.889 </a:t>
            </a:r>
            <a:r>
              <a:rPr lang="nl-NL" sz="2000" dirty="0" err="1" smtClean="0">
                <a:solidFill>
                  <a:srgbClr val="00B0F0"/>
                </a:solidFill>
              </a:rPr>
              <a:t>origins</a:t>
            </a:r>
            <a:endParaRPr lang="nl-NL" sz="2000" dirty="0">
              <a:solidFill>
                <a:srgbClr val="00B0F0"/>
              </a:solidFill>
            </a:endParaRPr>
          </a:p>
        </p:txBody>
      </p:sp>
    </p:spTree>
    <p:extLst>
      <p:ext uri="{BB962C8B-B14F-4D97-AF65-F5344CB8AC3E}">
        <p14:creationId xmlns:p14="http://schemas.microsoft.com/office/powerpoint/2010/main" val="425738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7" name="Picture 5" descr="16_16BactDNARep_U"/>
          <p:cNvPicPr>
            <a:picLocks noChangeAspect="1" noChangeArrowheads="1"/>
          </p:cNvPicPr>
          <p:nvPr/>
        </p:nvPicPr>
        <p:blipFill>
          <a:blip r:embed="rId3" cstate="print"/>
          <a:srcRect/>
          <a:stretch>
            <a:fillRect/>
          </a:stretch>
        </p:blipFill>
        <p:spPr bwMode="auto">
          <a:xfrm>
            <a:off x="250825" y="1557338"/>
            <a:ext cx="8642350" cy="4678362"/>
          </a:xfrm>
          <a:prstGeom prst="rect">
            <a:avLst/>
          </a:prstGeom>
          <a:noFill/>
          <a:ln w="9525">
            <a:noFill/>
            <a:miter lim="800000"/>
            <a:headEnd/>
            <a:tailEnd/>
          </a:ln>
        </p:spPr>
      </p:pic>
      <p:sp>
        <p:nvSpPr>
          <p:cNvPr id="54278" name="Text Box 6"/>
          <p:cNvSpPr txBox="1">
            <a:spLocks noChangeArrowheads="1"/>
          </p:cNvSpPr>
          <p:nvPr/>
        </p:nvSpPr>
        <p:spPr bwMode="auto">
          <a:xfrm>
            <a:off x="663575" y="3497263"/>
            <a:ext cx="3111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333399"/>
                </a:solidFill>
                <a:effectLst/>
                <a:uLnTx/>
                <a:uFillTx/>
                <a:latin typeface="Arial" charset="0"/>
                <a:ea typeface="+mn-ea"/>
                <a:cs typeface="+mn-cs"/>
              </a:rPr>
              <a:t>1</a:t>
            </a:r>
            <a:endParaRPr kumimoji="0" lang="nl-NL" sz="1800" b="1" i="0" u="none" strike="noStrike" kern="1200" cap="none" spc="0" normalizeH="0" baseline="0" noProof="0" dirty="0">
              <a:ln>
                <a:noFill/>
              </a:ln>
              <a:solidFill>
                <a:srgbClr val="333399"/>
              </a:solidFill>
              <a:effectLst/>
              <a:uLnTx/>
              <a:uFillTx/>
              <a:latin typeface="Arial" charset="0"/>
              <a:ea typeface="+mn-ea"/>
              <a:cs typeface="+mn-cs"/>
            </a:endParaRPr>
          </a:p>
        </p:txBody>
      </p:sp>
      <p:sp>
        <p:nvSpPr>
          <p:cNvPr id="54279" name="Text Box 7"/>
          <p:cNvSpPr txBox="1">
            <a:spLocks noChangeArrowheads="1"/>
          </p:cNvSpPr>
          <p:nvPr/>
        </p:nvSpPr>
        <p:spPr bwMode="auto">
          <a:xfrm>
            <a:off x="1311275" y="3209925"/>
            <a:ext cx="3111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333399"/>
                </a:solidFill>
                <a:effectLst/>
                <a:uLnTx/>
                <a:uFillTx/>
                <a:latin typeface="Arial" charset="0"/>
                <a:ea typeface="+mn-ea"/>
                <a:cs typeface="+mn-cs"/>
              </a:rPr>
              <a:t>2</a:t>
            </a:r>
            <a:endParaRPr kumimoji="0" lang="nl-NL" sz="1800" b="1" i="0" u="none" strike="noStrike" kern="1200" cap="none" spc="0" normalizeH="0" baseline="0" noProof="0">
              <a:ln>
                <a:noFill/>
              </a:ln>
              <a:solidFill>
                <a:srgbClr val="333399"/>
              </a:solidFill>
              <a:effectLst/>
              <a:uLnTx/>
              <a:uFillTx/>
              <a:latin typeface="Arial" charset="0"/>
              <a:ea typeface="+mn-ea"/>
              <a:cs typeface="+mn-cs"/>
            </a:endParaRPr>
          </a:p>
        </p:txBody>
      </p:sp>
      <p:sp>
        <p:nvSpPr>
          <p:cNvPr id="54280" name="Text Box 8"/>
          <p:cNvSpPr txBox="1">
            <a:spLocks noChangeArrowheads="1"/>
          </p:cNvSpPr>
          <p:nvPr/>
        </p:nvSpPr>
        <p:spPr bwMode="auto">
          <a:xfrm>
            <a:off x="2176463" y="2994025"/>
            <a:ext cx="3111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333399"/>
                </a:solidFill>
                <a:effectLst/>
                <a:uLnTx/>
                <a:uFillTx/>
                <a:latin typeface="Arial" charset="0"/>
                <a:ea typeface="+mn-ea"/>
                <a:cs typeface="+mn-cs"/>
              </a:rPr>
              <a:t>3</a:t>
            </a:r>
            <a:endParaRPr kumimoji="0" lang="nl-NL" sz="1800" b="1" i="0" u="none" strike="noStrike" kern="1200" cap="none" spc="0" normalizeH="0" baseline="0" noProof="0">
              <a:ln>
                <a:noFill/>
              </a:ln>
              <a:solidFill>
                <a:srgbClr val="333399"/>
              </a:solidFill>
              <a:effectLst/>
              <a:uLnTx/>
              <a:uFillTx/>
              <a:latin typeface="Arial" charset="0"/>
              <a:ea typeface="+mn-ea"/>
              <a:cs typeface="+mn-cs"/>
            </a:endParaRPr>
          </a:p>
        </p:txBody>
      </p:sp>
      <p:sp>
        <p:nvSpPr>
          <p:cNvPr id="54281" name="Text Box 9"/>
          <p:cNvSpPr txBox="1">
            <a:spLocks noChangeArrowheads="1"/>
          </p:cNvSpPr>
          <p:nvPr/>
        </p:nvSpPr>
        <p:spPr bwMode="auto">
          <a:xfrm>
            <a:off x="1600200" y="4865688"/>
            <a:ext cx="3111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333399"/>
                </a:solidFill>
                <a:effectLst/>
                <a:uLnTx/>
                <a:uFillTx/>
                <a:latin typeface="Arial" charset="0"/>
                <a:ea typeface="+mn-ea"/>
                <a:cs typeface="+mn-cs"/>
              </a:rPr>
              <a:t>4</a:t>
            </a:r>
            <a:endParaRPr kumimoji="0" lang="nl-NL" sz="1800" b="1" i="0" u="none" strike="noStrike" kern="1200" cap="none" spc="0" normalizeH="0" baseline="0" noProof="0">
              <a:ln>
                <a:noFill/>
              </a:ln>
              <a:solidFill>
                <a:srgbClr val="333399"/>
              </a:solidFill>
              <a:effectLst/>
              <a:uLnTx/>
              <a:uFillTx/>
              <a:latin typeface="Arial" charset="0"/>
              <a:ea typeface="+mn-ea"/>
              <a:cs typeface="+mn-cs"/>
            </a:endParaRPr>
          </a:p>
        </p:txBody>
      </p:sp>
      <p:sp>
        <p:nvSpPr>
          <p:cNvPr id="54282" name="Text Box 10"/>
          <p:cNvSpPr txBox="1">
            <a:spLocks noChangeArrowheads="1"/>
          </p:cNvSpPr>
          <p:nvPr/>
        </p:nvSpPr>
        <p:spPr bwMode="auto">
          <a:xfrm>
            <a:off x="3111500" y="5010150"/>
            <a:ext cx="3111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333399"/>
                </a:solidFill>
                <a:effectLst/>
                <a:uLnTx/>
                <a:uFillTx/>
                <a:latin typeface="Arial" charset="0"/>
                <a:ea typeface="+mn-ea"/>
                <a:cs typeface="+mn-cs"/>
              </a:rPr>
              <a:t>5</a:t>
            </a:r>
            <a:endParaRPr kumimoji="0" lang="nl-NL" sz="1800" b="1" i="0" u="none" strike="noStrike" kern="1200" cap="none" spc="0" normalizeH="0" baseline="0" noProof="0">
              <a:ln>
                <a:noFill/>
              </a:ln>
              <a:solidFill>
                <a:srgbClr val="333399"/>
              </a:solidFill>
              <a:effectLst/>
              <a:uLnTx/>
              <a:uFillTx/>
              <a:latin typeface="Arial" charset="0"/>
              <a:ea typeface="+mn-ea"/>
              <a:cs typeface="+mn-cs"/>
            </a:endParaRPr>
          </a:p>
        </p:txBody>
      </p:sp>
      <p:sp>
        <p:nvSpPr>
          <p:cNvPr id="54283" name="Text Box 11"/>
          <p:cNvSpPr txBox="1">
            <a:spLocks noChangeArrowheads="1"/>
          </p:cNvSpPr>
          <p:nvPr/>
        </p:nvSpPr>
        <p:spPr bwMode="auto">
          <a:xfrm>
            <a:off x="5343525" y="5081588"/>
            <a:ext cx="3111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333399"/>
                </a:solidFill>
                <a:effectLst/>
                <a:uLnTx/>
                <a:uFillTx/>
                <a:latin typeface="Arial" charset="0"/>
                <a:ea typeface="+mn-ea"/>
                <a:cs typeface="+mn-cs"/>
              </a:rPr>
              <a:t>6</a:t>
            </a:r>
            <a:endParaRPr kumimoji="0" lang="nl-NL" sz="1800" b="1" i="0" u="none" strike="noStrike" kern="1200" cap="none" spc="0" normalizeH="0" baseline="0" noProof="0">
              <a:ln>
                <a:noFill/>
              </a:ln>
              <a:solidFill>
                <a:srgbClr val="333399"/>
              </a:solidFill>
              <a:effectLst/>
              <a:uLnTx/>
              <a:uFillTx/>
              <a:latin typeface="Arial" charset="0"/>
              <a:ea typeface="+mn-ea"/>
              <a:cs typeface="+mn-cs"/>
            </a:endParaRPr>
          </a:p>
        </p:txBody>
      </p:sp>
      <p:sp>
        <p:nvSpPr>
          <p:cNvPr id="54284" name="Text Box 12"/>
          <p:cNvSpPr txBox="1">
            <a:spLocks noChangeArrowheads="1"/>
          </p:cNvSpPr>
          <p:nvPr/>
        </p:nvSpPr>
        <p:spPr bwMode="auto">
          <a:xfrm>
            <a:off x="6351588" y="5657850"/>
            <a:ext cx="3111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333399"/>
                </a:solidFill>
                <a:effectLst/>
                <a:uLnTx/>
                <a:uFillTx/>
                <a:latin typeface="Arial" charset="0"/>
                <a:ea typeface="+mn-ea"/>
                <a:cs typeface="+mn-cs"/>
              </a:rPr>
              <a:t>7</a:t>
            </a:r>
            <a:endParaRPr kumimoji="0" lang="nl-NL" sz="1800" b="1" i="0" u="none" strike="noStrike" kern="1200" cap="none" spc="0" normalizeH="0" baseline="0" noProof="0">
              <a:ln>
                <a:noFill/>
              </a:ln>
              <a:solidFill>
                <a:srgbClr val="333399"/>
              </a:solidFill>
              <a:effectLst/>
              <a:uLnTx/>
              <a:uFillTx/>
              <a:latin typeface="Arial" charset="0"/>
              <a:ea typeface="+mn-ea"/>
              <a:cs typeface="+mn-cs"/>
            </a:endParaRPr>
          </a:p>
        </p:txBody>
      </p:sp>
      <p:sp>
        <p:nvSpPr>
          <p:cNvPr id="54285" name="Text Box 13"/>
          <p:cNvSpPr txBox="1">
            <a:spLocks noChangeArrowheads="1"/>
          </p:cNvSpPr>
          <p:nvPr/>
        </p:nvSpPr>
        <p:spPr bwMode="auto">
          <a:xfrm>
            <a:off x="7793038" y="5370513"/>
            <a:ext cx="3111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333399"/>
                </a:solidFill>
                <a:effectLst/>
                <a:uLnTx/>
                <a:uFillTx/>
                <a:latin typeface="Arial" charset="0"/>
                <a:ea typeface="+mn-ea"/>
                <a:cs typeface="+mn-cs"/>
              </a:rPr>
              <a:t>8</a:t>
            </a:r>
            <a:endParaRPr kumimoji="0" lang="nl-NL" sz="1800" b="1" i="0" u="none" strike="noStrike" kern="1200" cap="none" spc="0" normalizeH="0" baseline="0" noProof="0">
              <a:ln>
                <a:noFill/>
              </a:ln>
              <a:solidFill>
                <a:srgbClr val="333399"/>
              </a:solidFill>
              <a:effectLst/>
              <a:uLnTx/>
              <a:uFillTx/>
              <a:latin typeface="Arial" charset="0"/>
              <a:ea typeface="+mn-ea"/>
              <a:cs typeface="+mn-cs"/>
            </a:endParaRPr>
          </a:p>
        </p:txBody>
      </p:sp>
      <p:sp>
        <p:nvSpPr>
          <p:cNvPr id="54275" name="Text Box 16"/>
          <p:cNvSpPr txBox="1">
            <a:spLocks noChangeArrowheads="1"/>
          </p:cNvSpPr>
          <p:nvPr/>
        </p:nvSpPr>
        <p:spPr bwMode="auto">
          <a:xfrm>
            <a:off x="7199039" y="102876"/>
            <a:ext cx="1394742" cy="707886"/>
          </a:xfrm>
          <a:prstGeom prst="rect">
            <a:avLst/>
          </a:prstGeom>
          <a:noFill/>
          <a:ln w="9525">
            <a:noFill/>
            <a:miter lim="800000"/>
            <a:headEnd/>
            <a:tailEnd/>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err="1" smtClean="0">
                <a:ln>
                  <a:noFill/>
                </a:ln>
                <a:solidFill>
                  <a:srgbClr val="FF6600"/>
                </a:solidFill>
                <a:effectLst/>
                <a:uLnTx/>
                <a:uFillTx/>
                <a:latin typeface="Calibri" panose="020F0502020204030204" pitchFamily="34" charset="0"/>
                <a:ea typeface="+mn-ea"/>
                <a:cs typeface="Calibri" panose="020F0502020204030204" pitchFamily="34" charset="0"/>
              </a:rPr>
              <a:t>Vraag</a:t>
            </a:r>
            <a:endParaRPr kumimoji="0" lang="nl-NL" sz="4000" b="1" i="0" u="none" strike="noStrike" kern="1200" cap="none" spc="0" normalizeH="0" baseline="0" noProof="0" dirty="0">
              <a:ln>
                <a:noFill/>
              </a:ln>
              <a:solidFill>
                <a:srgbClr val="FF6600"/>
              </a:solidFill>
              <a:effectLst/>
              <a:uLnTx/>
              <a:uFillTx/>
              <a:latin typeface="Calibri" panose="020F0502020204030204" pitchFamily="34" charset="0"/>
              <a:ea typeface="+mn-ea"/>
              <a:cs typeface="Calibri" panose="020F0502020204030204" pitchFamily="34" charset="0"/>
            </a:endParaRPr>
          </a:p>
        </p:txBody>
      </p:sp>
      <p:sp>
        <p:nvSpPr>
          <p:cNvPr id="54276" name="Line 17"/>
          <p:cNvSpPr>
            <a:spLocks noChangeShapeType="1"/>
          </p:cNvSpPr>
          <p:nvPr/>
        </p:nvSpPr>
        <p:spPr bwMode="auto">
          <a:xfrm>
            <a:off x="1216025" y="1628800"/>
            <a:ext cx="4176713" cy="0"/>
          </a:xfrm>
          <a:prstGeom prst="line">
            <a:avLst/>
          </a:prstGeom>
          <a:noFill/>
          <a:ln w="57150">
            <a:solidFill>
              <a:srgbClr val="FF0000"/>
            </a:solidFill>
            <a:round/>
            <a:headEnd type="triangle" w="med" len="me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 name="Tekstvak 1"/>
          <p:cNvSpPr txBox="1"/>
          <p:nvPr/>
        </p:nvSpPr>
        <p:spPr>
          <a:xfrm>
            <a:off x="301885" y="354737"/>
            <a:ext cx="5197215" cy="1754326"/>
          </a:xfrm>
          <a:prstGeom prst="rect">
            <a:avLst/>
          </a:prstGeom>
          <a:solidFill>
            <a:schemeClr val="bg1"/>
          </a:solid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Indicate</a:t>
            </a:r>
            <a:r>
              <a:rPr kumimoji="0" lang="en-US" sz="1800" b="0" i="0" u="none" strike="noStrike" kern="1200" cap="none" spc="0" normalizeH="0" noProof="0" dirty="0" smtClean="0">
                <a:ln>
                  <a:noFill/>
                </a:ln>
                <a:solidFill>
                  <a:srgbClr val="000000"/>
                </a:solidFill>
                <a:effectLst/>
                <a:uLnTx/>
                <a:uFillTx/>
                <a:latin typeface="Calibri" panose="020F0502020204030204" pitchFamily="34" charset="0"/>
                <a:cs typeface="Calibri" panose="020F0502020204030204" pitchFamily="34" charset="0"/>
              </a:rPr>
              <a:t> what are the</a:t>
            </a: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 </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5’ </a:t>
            </a: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and </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3’ </a:t>
            </a: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sites</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Indicate for each number what is depicted, and describe</a:t>
            </a:r>
            <a:r>
              <a:rPr kumimoji="0" lang="en-US" sz="1800" b="0" i="0" u="none" strike="noStrike" kern="1200" cap="none" spc="0" normalizeH="0" noProof="0" dirty="0" smtClean="0">
                <a:ln>
                  <a:noFill/>
                </a:ln>
                <a:solidFill>
                  <a:srgbClr val="000000"/>
                </a:solidFill>
                <a:effectLst/>
                <a:uLnTx/>
                <a:uFillTx/>
                <a:latin typeface="Calibri" panose="020F0502020204030204" pitchFamily="34" charset="0"/>
                <a:cs typeface="Calibri" panose="020F0502020204030204" pitchFamily="34" charset="0"/>
              </a:rPr>
              <a:t> (if possible) the enzymatic activity</a:t>
            </a:r>
            <a:endPar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endParaRPr>
          </a:p>
          <a:p>
            <a:pPr marL="342900" indent="-342900">
              <a:buFont typeface="+mj-lt"/>
              <a:buAutoNum type="arabicPeriod"/>
            </a:pPr>
            <a:r>
              <a:rPr lang="en-US" dirty="0" smtClean="0">
                <a:solidFill>
                  <a:srgbClr val="000000"/>
                </a:solidFill>
                <a:latin typeface="Calibri" panose="020F0502020204030204" pitchFamily="34" charset="0"/>
                <a:cs typeface="Calibri" panose="020F0502020204030204" pitchFamily="34" charset="0"/>
              </a:rPr>
              <a:t>(Practice for at home: Draw a scheme like this for the </a:t>
            </a:r>
            <a:r>
              <a:rPr lang="en-US" dirty="0" err="1" smtClean="0">
                <a:solidFill>
                  <a:srgbClr val="000000"/>
                </a:solidFill>
                <a:latin typeface="Calibri" panose="020F0502020204030204" pitchFamily="34" charset="0"/>
                <a:cs typeface="Calibri" panose="020F0502020204030204" pitchFamily="34" charset="0"/>
              </a:rPr>
              <a:t>righthand</a:t>
            </a:r>
            <a:r>
              <a:rPr lang="en-US" dirty="0" smtClean="0">
                <a:solidFill>
                  <a:srgbClr val="000000"/>
                </a:solidFill>
                <a:latin typeface="Calibri" panose="020F0502020204030204" pitchFamily="34" charset="0"/>
                <a:cs typeface="Calibri" panose="020F0502020204030204" pitchFamily="34" charset="0"/>
              </a:rPr>
              <a:t> site </a:t>
            </a:r>
            <a:r>
              <a:rPr lang="nl-NL" dirty="0" smtClean="0">
                <a:latin typeface="Calibri" panose="020F0502020204030204" pitchFamily="34" charset="0"/>
                <a:cs typeface="Calibri" panose="020F0502020204030204" pitchFamily="34" charset="0"/>
              </a:rPr>
              <a:t>of </a:t>
            </a:r>
            <a:r>
              <a:rPr lang="nl-NL" dirty="0" err="1" smtClean="0">
                <a:latin typeface="Calibri" panose="020F0502020204030204" pitchFamily="34" charset="0"/>
                <a:cs typeface="Calibri" panose="020F0502020204030204" pitchFamily="34" charset="0"/>
              </a:rPr>
              <a:t>the</a:t>
            </a:r>
            <a:r>
              <a:rPr lang="nl-NL" dirty="0" smtClean="0">
                <a:latin typeface="Calibri" panose="020F0502020204030204" pitchFamily="34" charset="0"/>
                <a:cs typeface="Calibri" panose="020F0502020204030204" pitchFamily="34" charset="0"/>
              </a:rPr>
              <a:t> </a:t>
            </a:r>
            <a:r>
              <a:rPr lang="nl-NL" dirty="0" err="1" smtClean="0">
                <a:latin typeface="Calibri" panose="020F0502020204030204" pitchFamily="34" charset="0"/>
                <a:cs typeface="Calibri" panose="020F0502020204030204" pitchFamily="34" charset="0"/>
              </a:rPr>
              <a:t>replication</a:t>
            </a:r>
            <a:r>
              <a:rPr lang="nl-NL" dirty="0" smtClean="0">
                <a:latin typeface="Calibri" panose="020F0502020204030204" pitchFamily="34" charset="0"/>
                <a:cs typeface="Calibri" panose="020F0502020204030204" pitchFamily="34" charset="0"/>
              </a:rPr>
              <a:t> </a:t>
            </a:r>
            <a:r>
              <a:rPr lang="nl-NL" dirty="0" err="1" smtClean="0">
                <a:latin typeface="Calibri" panose="020F0502020204030204" pitchFamily="34" charset="0"/>
                <a:cs typeface="Calibri" panose="020F0502020204030204" pitchFamily="34" charset="0"/>
              </a:rPr>
              <a:t>bubble</a:t>
            </a:r>
            <a:r>
              <a:rPr lang="nl-NL" dirty="0" smtClean="0">
                <a:latin typeface="Calibri" panose="020F0502020204030204" pitchFamily="34" charset="0"/>
                <a:cs typeface="Calibri" panose="020F0502020204030204" pitchFamily="34" charset="0"/>
              </a:rPr>
              <a:t>)</a:t>
            </a:r>
          </a:p>
          <a:p>
            <a:pPr marL="342900" indent="-342900">
              <a:buFont typeface="+mj-lt"/>
              <a:buAutoNum type="arabicPeriod"/>
            </a:pPr>
            <a:endParaRPr lang="nl-NL" dirty="0">
              <a:latin typeface="Calibri" panose="020F0502020204030204" pitchFamily="34" charset="0"/>
              <a:cs typeface="Calibri" panose="020F0502020204030204" pitchFamily="34" charset="0"/>
            </a:endParaRPr>
          </a:p>
        </p:txBody>
      </p:sp>
      <p:sp>
        <p:nvSpPr>
          <p:cNvPr id="3" name="Rechthoek 2"/>
          <p:cNvSpPr/>
          <p:nvPr/>
        </p:nvSpPr>
        <p:spPr>
          <a:xfrm>
            <a:off x="7244255" y="1442545"/>
            <a:ext cx="1813035" cy="2134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629097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630053" y="204951"/>
            <a:ext cx="3137338" cy="969441"/>
          </a:xfrm>
        </p:spPr>
        <p:txBody>
          <a:bodyPr>
            <a:normAutofit fontScale="90000"/>
          </a:bodyPr>
          <a:lstStyle/>
          <a:p>
            <a:r>
              <a:rPr lang="nl-NL" sz="3600" b="1" dirty="0" err="1" smtClean="0">
                <a:solidFill>
                  <a:srgbClr val="FF6600"/>
                </a:solidFill>
                <a:latin typeface="Calibri" panose="020F0502020204030204" pitchFamily="34" charset="0"/>
                <a:cs typeface="Calibri" panose="020F0502020204030204" pitchFamily="34" charset="0"/>
              </a:rPr>
              <a:t>Replisome</a:t>
            </a:r>
            <a:r>
              <a:rPr lang="nl-NL" sz="3600" b="1" dirty="0" smtClean="0">
                <a:solidFill>
                  <a:srgbClr val="FF6600"/>
                </a:solidFill>
                <a:latin typeface="Calibri" panose="020F0502020204030204" pitchFamily="34" charset="0"/>
                <a:cs typeface="Calibri" panose="020F0502020204030204" pitchFamily="34" charset="0"/>
              </a:rPr>
              <a:t> overall</a:t>
            </a:r>
            <a:endParaRPr lang="nl-NL" sz="3600" b="1" dirty="0">
              <a:solidFill>
                <a:srgbClr val="FF6600"/>
              </a:solidFill>
              <a:latin typeface="Calibri" panose="020F0502020204030204" pitchFamily="34" charset="0"/>
              <a:cs typeface="Calibri" panose="020F0502020204030204" pitchFamily="34" charset="0"/>
            </a:endParaRPr>
          </a:p>
        </p:txBody>
      </p:sp>
      <p:pic>
        <p:nvPicPr>
          <p:cNvPr id="5" name="Picture 4" descr="16_16BactDNARep_L"/>
          <p:cNvPicPr>
            <a:picLocks noChangeAspect="1" noChangeArrowheads="1"/>
          </p:cNvPicPr>
          <p:nvPr/>
        </p:nvPicPr>
        <p:blipFill>
          <a:blip r:embed="rId3" cstate="print"/>
          <a:srcRect/>
          <a:stretch>
            <a:fillRect/>
          </a:stretch>
        </p:blipFill>
        <p:spPr bwMode="auto">
          <a:xfrm>
            <a:off x="450975" y="1905648"/>
            <a:ext cx="8316416" cy="4406545"/>
          </a:xfrm>
          <a:prstGeom prst="rect">
            <a:avLst/>
          </a:prstGeom>
          <a:noFill/>
          <a:ln w="9525">
            <a:noFill/>
            <a:miter lim="800000"/>
            <a:headEnd/>
            <a:tailEnd/>
          </a:ln>
        </p:spPr>
      </p:pic>
      <p:sp>
        <p:nvSpPr>
          <p:cNvPr id="2" name="Tekstvak 1"/>
          <p:cNvSpPr txBox="1"/>
          <p:nvPr/>
        </p:nvSpPr>
        <p:spPr>
          <a:xfrm>
            <a:off x="212071" y="3739588"/>
            <a:ext cx="1351343" cy="369332"/>
          </a:xfrm>
          <a:prstGeom prst="rect">
            <a:avLst/>
          </a:prstGeom>
          <a:noFill/>
        </p:spPr>
        <p:txBody>
          <a:bodyPr wrap="square" rtlCol="0">
            <a:spAutoFit/>
          </a:bodyPr>
          <a:lstStyle/>
          <a:p>
            <a:r>
              <a:rPr lang="nl-NL" dirty="0" smtClean="0">
                <a:latin typeface="Calibri" panose="020F0502020204030204" pitchFamily="34" charset="0"/>
                <a:cs typeface="Calibri" panose="020F0502020204030204" pitchFamily="34" charset="0"/>
              </a:rPr>
              <a:t>1. Helicase</a:t>
            </a:r>
            <a:endParaRPr lang="nl-NL" dirty="0">
              <a:latin typeface="Calibri" panose="020F0502020204030204" pitchFamily="34" charset="0"/>
              <a:cs typeface="Calibri" panose="020F0502020204030204" pitchFamily="34" charset="0"/>
            </a:endParaRPr>
          </a:p>
        </p:txBody>
      </p:sp>
      <p:sp>
        <p:nvSpPr>
          <p:cNvPr id="6" name="Tekstvak 5"/>
          <p:cNvSpPr txBox="1"/>
          <p:nvPr/>
        </p:nvSpPr>
        <p:spPr>
          <a:xfrm>
            <a:off x="1144742" y="3062913"/>
            <a:ext cx="1475948" cy="646331"/>
          </a:xfrm>
          <a:prstGeom prst="rect">
            <a:avLst/>
          </a:prstGeom>
          <a:noFill/>
        </p:spPr>
        <p:txBody>
          <a:bodyPr wrap="square" rtlCol="0">
            <a:spAutoFit/>
          </a:bodyPr>
          <a:lstStyle/>
          <a:p>
            <a:r>
              <a:rPr lang="nl-NL" dirty="0" smtClean="0">
                <a:latin typeface="Calibri" panose="020F0502020204030204" pitchFamily="34" charset="0"/>
                <a:cs typeface="Calibri" panose="020F0502020204030204" pitchFamily="34" charset="0"/>
              </a:rPr>
              <a:t>2. ss binding </a:t>
            </a:r>
            <a:r>
              <a:rPr lang="nl-NL" dirty="0" err="1" smtClean="0">
                <a:latin typeface="Calibri" panose="020F0502020204030204" pitchFamily="34" charset="0"/>
                <a:cs typeface="Calibri" panose="020F0502020204030204" pitchFamily="34" charset="0"/>
              </a:rPr>
              <a:t>protein</a:t>
            </a:r>
            <a:endParaRPr lang="nl-NL" dirty="0">
              <a:latin typeface="Calibri" panose="020F0502020204030204" pitchFamily="34" charset="0"/>
              <a:cs typeface="Calibri" panose="020F0502020204030204" pitchFamily="34" charset="0"/>
            </a:endParaRPr>
          </a:p>
        </p:txBody>
      </p:sp>
      <p:sp>
        <p:nvSpPr>
          <p:cNvPr id="7" name="Tekstvak 6"/>
          <p:cNvSpPr txBox="1"/>
          <p:nvPr/>
        </p:nvSpPr>
        <p:spPr>
          <a:xfrm>
            <a:off x="212071" y="122622"/>
            <a:ext cx="5197215" cy="1754326"/>
          </a:xfrm>
          <a:prstGeom prst="rect">
            <a:avLst/>
          </a:prstGeom>
          <a:solidFill>
            <a:schemeClr val="bg1"/>
          </a:solid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Indicate</a:t>
            </a:r>
            <a:r>
              <a:rPr kumimoji="0" lang="en-US" sz="1800" b="0" i="0" u="none" strike="noStrike" kern="1200" cap="none" spc="0" normalizeH="0" noProof="0" dirty="0" smtClean="0">
                <a:ln>
                  <a:noFill/>
                </a:ln>
                <a:solidFill>
                  <a:srgbClr val="000000"/>
                </a:solidFill>
                <a:effectLst/>
                <a:uLnTx/>
                <a:uFillTx/>
                <a:latin typeface="Calibri" panose="020F0502020204030204" pitchFamily="34" charset="0"/>
                <a:cs typeface="Calibri" panose="020F0502020204030204" pitchFamily="34" charset="0"/>
              </a:rPr>
              <a:t> what are the</a:t>
            </a: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 </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5’ </a:t>
            </a: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and </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3’ </a:t>
            </a: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sites</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mj-lt"/>
              <a:buAutoNum type="arabicPeriod"/>
              <a:tabLst/>
              <a:defRPr/>
            </a:pPr>
            <a:r>
              <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rPr>
              <a:t>Indicate for each number what is depicted, and describe</a:t>
            </a:r>
            <a:r>
              <a:rPr kumimoji="0" lang="en-US" sz="1800" b="0" i="0" u="none" strike="noStrike" kern="1200" cap="none" spc="0" normalizeH="0" noProof="0" dirty="0" smtClean="0">
                <a:ln>
                  <a:noFill/>
                </a:ln>
                <a:solidFill>
                  <a:srgbClr val="000000"/>
                </a:solidFill>
                <a:effectLst/>
                <a:uLnTx/>
                <a:uFillTx/>
                <a:latin typeface="Calibri" panose="020F0502020204030204" pitchFamily="34" charset="0"/>
                <a:cs typeface="Calibri" panose="020F0502020204030204" pitchFamily="34" charset="0"/>
              </a:rPr>
              <a:t> (if possible) the enzymatic activity</a:t>
            </a:r>
            <a:endParaRPr kumimoji="0" lang="en-US" sz="1800" b="0" i="0" u="none" strike="noStrike" kern="1200" cap="none" spc="0" normalizeH="0" baseline="0" noProof="0" dirty="0" smtClean="0">
              <a:ln>
                <a:noFill/>
              </a:ln>
              <a:solidFill>
                <a:srgbClr val="000000"/>
              </a:solidFill>
              <a:effectLst/>
              <a:uLnTx/>
              <a:uFillTx/>
              <a:latin typeface="Calibri" panose="020F0502020204030204" pitchFamily="34" charset="0"/>
              <a:cs typeface="Calibri" panose="020F0502020204030204" pitchFamily="34" charset="0"/>
            </a:endParaRPr>
          </a:p>
          <a:p>
            <a:pPr marL="342900" indent="-342900">
              <a:buFont typeface="+mj-lt"/>
              <a:buAutoNum type="arabicPeriod"/>
            </a:pPr>
            <a:r>
              <a:rPr lang="en-US" dirty="0" smtClean="0">
                <a:solidFill>
                  <a:srgbClr val="000000"/>
                </a:solidFill>
                <a:latin typeface="Calibri" panose="020F0502020204030204" pitchFamily="34" charset="0"/>
                <a:cs typeface="Calibri" panose="020F0502020204030204" pitchFamily="34" charset="0"/>
              </a:rPr>
              <a:t>(Practice for at home: Draw a scheme like this for the </a:t>
            </a:r>
            <a:r>
              <a:rPr lang="en-US" dirty="0" err="1" smtClean="0">
                <a:solidFill>
                  <a:srgbClr val="000000"/>
                </a:solidFill>
                <a:latin typeface="Calibri" panose="020F0502020204030204" pitchFamily="34" charset="0"/>
                <a:cs typeface="Calibri" panose="020F0502020204030204" pitchFamily="34" charset="0"/>
              </a:rPr>
              <a:t>righthand</a:t>
            </a:r>
            <a:r>
              <a:rPr lang="en-US" dirty="0" smtClean="0">
                <a:solidFill>
                  <a:srgbClr val="000000"/>
                </a:solidFill>
                <a:latin typeface="Calibri" panose="020F0502020204030204" pitchFamily="34" charset="0"/>
                <a:cs typeface="Calibri" panose="020F0502020204030204" pitchFamily="34" charset="0"/>
              </a:rPr>
              <a:t> site </a:t>
            </a:r>
            <a:r>
              <a:rPr lang="nl-NL" dirty="0" smtClean="0">
                <a:latin typeface="Calibri" panose="020F0502020204030204" pitchFamily="34" charset="0"/>
                <a:cs typeface="Calibri" panose="020F0502020204030204" pitchFamily="34" charset="0"/>
              </a:rPr>
              <a:t>of </a:t>
            </a:r>
            <a:r>
              <a:rPr lang="nl-NL" dirty="0" err="1" smtClean="0">
                <a:latin typeface="Calibri" panose="020F0502020204030204" pitchFamily="34" charset="0"/>
                <a:cs typeface="Calibri" panose="020F0502020204030204" pitchFamily="34" charset="0"/>
              </a:rPr>
              <a:t>the</a:t>
            </a:r>
            <a:r>
              <a:rPr lang="nl-NL" dirty="0" smtClean="0">
                <a:latin typeface="Calibri" panose="020F0502020204030204" pitchFamily="34" charset="0"/>
                <a:cs typeface="Calibri" panose="020F0502020204030204" pitchFamily="34" charset="0"/>
              </a:rPr>
              <a:t> </a:t>
            </a:r>
            <a:r>
              <a:rPr lang="nl-NL" dirty="0" err="1" smtClean="0">
                <a:latin typeface="Calibri" panose="020F0502020204030204" pitchFamily="34" charset="0"/>
                <a:cs typeface="Calibri" panose="020F0502020204030204" pitchFamily="34" charset="0"/>
              </a:rPr>
              <a:t>replication</a:t>
            </a:r>
            <a:r>
              <a:rPr lang="nl-NL" dirty="0" smtClean="0">
                <a:latin typeface="Calibri" panose="020F0502020204030204" pitchFamily="34" charset="0"/>
                <a:cs typeface="Calibri" panose="020F0502020204030204" pitchFamily="34" charset="0"/>
              </a:rPr>
              <a:t> </a:t>
            </a:r>
            <a:r>
              <a:rPr lang="nl-NL" dirty="0" err="1" smtClean="0">
                <a:latin typeface="Calibri" panose="020F0502020204030204" pitchFamily="34" charset="0"/>
                <a:cs typeface="Calibri" panose="020F0502020204030204" pitchFamily="34" charset="0"/>
              </a:rPr>
              <a:t>bubble</a:t>
            </a:r>
            <a:r>
              <a:rPr lang="nl-NL" dirty="0" smtClean="0">
                <a:latin typeface="Calibri" panose="020F0502020204030204" pitchFamily="34" charset="0"/>
                <a:cs typeface="Calibri" panose="020F0502020204030204" pitchFamily="34" charset="0"/>
              </a:rPr>
              <a:t>)</a:t>
            </a:r>
          </a:p>
          <a:p>
            <a:pPr marL="342900" indent="-342900">
              <a:buFont typeface="+mj-lt"/>
              <a:buAutoNum type="arabicPeriod"/>
            </a:pPr>
            <a:endParaRPr lang="nl-NL" dirty="0">
              <a:latin typeface="Calibri" panose="020F0502020204030204" pitchFamily="34" charset="0"/>
              <a:cs typeface="Calibri" panose="020F0502020204030204" pitchFamily="34" charset="0"/>
            </a:endParaRPr>
          </a:p>
        </p:txBody>
      </p:sp>
      <p:sp>
        <p:nvSpPr>
          <p:cNvPr id="8" name="TextBox 3"/>
          <p:cNvSpPr txBox="1"/>
          <p:nvPr/>
        </p:nvSpPr>
        <p:spPr>
          <a:xfrm>
            <a:off x="212071" y="6433435"/>
            <a:ext cx="3906558" cy="276999"/>
          </a:xfrm>
          <a:prstGeom prst="rect">
            <a:avLst/>
          </a:prstGeom>
          <a:noFill/>
        </p:spPr>
        <p:txBody>
          <a:bodyPr wrap="square" rtlCol="0">
            <a:spAutoFit/>
          </a:bodyPr>
          <a:lstStyle/>
          <a:p>
            <a:r>
              <a:rPr lang="nl-NL" sz="1200" dirty="0" smtClean="0">
                <a:solidFill>
                  <a:schemeClr val="accent2"/>
                </a:solidFill>
              </a:rPr>
              <a:t>Campbell, </a:t>
            </a:r>
            <a:r>
              <a:rPr lang="nl-NL" sz="1200" dirty="0" err="1" smtClean="0">
                <a:solidFill>
                  <a:schemeClr val="accent2"/>
                </a:solidFill>
              </a:rPr>
              <a:t>biology</a:t>
            </a:r>
            <a:r>
              <a:rPr lang="nl-NL" sz="1200" dirty="0" smtClean="0">
                <a:solidFill>
                  <a:schemeClr val="accent2"/>
                </a:solidFill>
              </a:rPr>
              <a:t>, </a:t>
            </a:r>
            <a:r>
              <a:rPr lang="nl-NL" sz="1200" dirty="0" err="1" smtClean="0">
                <a:solidFill>
                  <a:schemeClr val="accent2"/>
                </a:solidFill>
              </a:rPr>
              <a:t>figure</a:t>
            </a:r>
            <a:r>
              <a:rPr lang="nl-NL" sz="1200" dirty="0" smtClean="0">
                <a:solidFill>
                  <a:schemeClr val="accent2"/>
                </a:solidFill>
              </a:rPr>
              <a:t> </a:t>
            </a:r>
            <a:r>
              <a:rPr lang="nl-NL" sz="1200" dirty="0" err="1" smtClean="0">
                <a:solidFill>
                  <a:schemeClr val="accent2"/>
                </a:solidFill>
              </a:rPr>
              <a:t>replication</a:t>
            </a:r>
            <a:endParaRPr lang="nl-NL" sz="1200" dirty="0">
              <a:solidFill>
                <a:schemeClr val="accent2"/>
              </a:solidFill>
            </a:endParaRPr>
          </a:p>
        </p:txBody>
      </p:sp>
    </p:spTree>
    <p:extLst>
      <p:ext uri="{BB962C8B-B14F-4D97-AF65-F5344CB8AC3E}">
        <p14:creationId xmlns:p14="http://schemas.microsoft.com/office/powerpoint/2010/main" val="1129886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2470" y="1015365"/>
            <a:ext cx="7515225" cy="3631763"/>
          </a:xfrm>
          <a:prstGeom prst="rect">
            <a:avLst/>
          </a:prstGeom>
          <a:noFill/>
        </p:spPr>
        <p:txBody>
          <a:bodyPr wrap="square" rtlCol="0">
            <a:spAutoFit/>
          </a:bodyPr>
          <a:lstStyle/>
          <a:p>
            <a:r>
              <a:rPr lang="nl-NL" sz="3200" b="1" dirty="0" smtClean="0">
                <a:solidFill>
                  <a:srgbClr val="FF6600"/>
                </a:solidFill>
              </a:rPr>
              <a:t>Filmpjes ter lering en vermaak:</a:t>
            </a:r>
          </a:p>
          <a:p>
            <a:endParaRPr lang="nl-NL" dirty="0" smtClean="0"/>
          </a:p>
          <a:p>
            <a:endParaRPr lang="nl-NL" dirty="0"/>
          </a:p>
          <a:p>
            <a:r>
              <a:rPr lang="nl-NL" dirty="0" smtClean="0"/>
              <a:t>Mr W’s Rap, </a:t>
            </a:r>
            <a:r>
              <a:rPr lang="nl-NL" dirty="0" err="1" smtClean="0"/>
              <a:t>Dna</a:t>
            </a:r>
            <a:r>
              <a:rPr lang="nl-NL" dirty="0" smtClean="0"/>
              <a:t>, </a:t>
            </a:r>
            <a:r>
              <a:rPr lang="nl-NL" dirty="0" err="1" smtClean="0"/>
              <a:t>Fantastic</a:t>
            </a:r>
            <a:r>
              <a:rPr lang="nl-NL" dirty="0" smtClean="0"/>
              <a:t> (DNA </a:t>
            </a:r>
            <a:r>
              <a:rPr lang="nl-NL" dirty="0" err="1" smtClean="0"/>
              <a:t>structure</a:t>
            </a:r>
            <a:r>
              <a:rPr lang="nl-NL" dirty="0" smtClean="0"/>
              <a:t> </a:t>
            </a:r>
            <a:r>
              <a:rPr lang="nl-NL" dirty="0" err="1" smtClean="0"/>
              <a:t>and</a:t>
            </a:r>
            <a:r>
              <a:rPr lang="nl-NL" dirty="0" smtClean="0"/>
              <a:t> </a:t>
            </a:r>
            <a:r>
              <a:rPr lang="nl-NL" dirty="0" err="1" smtClean="0"/>
              <a:t>mutation</a:t>
            </a:r>
            <a:r>
              <a:rPr lang="nl-NL" dirty="0" smtClean="0"/>
              <a:t>, 4-5 min)</a:t>
            </a:r>
          </a:p>
          <a:p>
            <a:r>
              <a:rPr lang="nl-NL" dirty="0">
                <a:hlinkClick r:id="rId2"/>
              </a:rPr>
              <a:t>https://</a:t>
            </a:r>
            <a:r>
              <a:rPr lang="nl-NL" dirty="0" smtClean="0">
                <a:hlinkClick r:id="rId2"/>
              </a:rPr>
              <a:t>www.youtube.com/watch?v=wdhL-T6tQco</a:t>
            </a:r>
            <a:endParaRPr lang="nl-NL" dirty="0" smtClean="0"/>
          </a:p>
          <a:p>
            <a:endParaRPr lang="nl-NL" dirty="0" smtClean="0"/>
          </a:p>
          <a:p>
            <a:r>
              <a:rPr lang="nl-NL" dirty="0" smtClean="0"/>
              <a:t>Centrale </a:t>
            </a:r>
            <a:r>
              <a:rPr lang="nl-NL" dirty="0"/>
              <a:t>dogma song (DNA/replicatie/transcriptie/translatie in 3 min): </a:t>
            </a:r>
            <a:r>
              <a:rPr lang="nl-NL" dirty="0">
                <a:hlinkClick r:id="rId3"/>
              </a:rPr>
              <a:t>https://www.youtube.com/watch?v=lcW4m9T7tmk</a:t>
            </a:r>
            <a:endParaRPr lang="nl-NL" dirty="0"/>
          </a:p>
          <a:p>
            <a:endParaRPr lang="nl-NL" dirty="0" smtClean="0"/>
          </a:p>
          <a:p>
            <a:r>
              <a:rPr lang="nl-NL" dirty="0" smtClean="0"/>
              <a:t>DNA </a:t>
            </a:r>
            <a:r>
              <a:rPr lang="nl-NL" dirty="0" err="1" smtClean="0"/>
              <a:t>replication</a:t>
            </a:r>
            <a:r>
              <a:rPr lang="nl-NL" dirty="0" smtClean="0"/>
              <a:t> song (3-4 min)</a:t>
            </a:r>
          </a:p>
          <a:p>
            <a:r>
              <a:rPr lang="nl-NL" dirty="0">
                <a:hlinkClick r:id="rId4"/>
              </a:rPr>
              <a:t>https://</a:t>
            </a:r>
            <a:r>
              <a:rPr lang="nl-NL" dirty="0" smtClean="0">
                <a:hlinkClick r:id="rId4"/>
              </a:rPr>
              <a:t>www.youtube.com/watch?v=dIZpb93NYlw</a:t>
            </a:r>
            <a:endParaRPr lang="nl-NL" dirty="0" smtClean="0"/>
          </a:p>
          <a:p>
            <a:endParaRPr lang="nl-NL" dirty="0"/>
          </a:p>
        </p:txBody>
      </p:sp>
    </p:spTree>
    <p:extLst>
      <p:ext uri="{BB962C8B-B14F-4D97-AF65-F5344CB8AC3E}">
        <p14:creationId xmlns:p14="http://schemas.microsoft.com/office/powerpoint/2010/main" val="2246461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6"/>
          <p:cNvSpPr txBox="1">
            <a:spLocks noChangeArrowheads="1"/>
          </p:cNvSpPr>
          <p:nvPr/>
        </p:nvSpPr>
        <p:spPr bwMode="auto">
          <a:xfrm>
            <a:off x="1336675" y="1366838"/>
            <a:ext cx="6672263" cy="366712"/>
          </a:xfrm>
          <a:prstGeom prst="rect">
            <a:avLst/>
          </a:prstGeom>
          <a:noFill/>
          <a:ln w="9525">
            <a:noFill/>
            <a:miter lim="800000"/>
            <a:headEnd/>
            <a:tailEnd/>
          </a:ln>
        </p:spPr>
        <p:txBody>
          <a:bodyPr>
            <a:spAutoFit/>
          </a:bodyPr>
          <a:lstStyle/>
          <a:p>
            <a:pPr>
              <a:spcBef>
                <a:spcPct val="50000"/>
              </a:spcBef>
            </a:pPr>
            <a:endParaRPr lang="nl-NL"/>
          </a:p>
        </p:txBody>
      </p:sp>
      <p:sp>
        <p:nvSpPr>
          <p:cNvPr id="17411" name="Text Box 7"/>
          <p:cNvSpPr txBox="1">
            <a:spLocks noChangeArrowheads="1"/>
          </p:cNvSpPr>
          <p:nvPr/>
        </p:nvSpPr>
        <p:spPr bwMode="auto">
          <a:xfrm>
            <a:off x="740458" y="332523"/>
            <a:ext cx="7324725" cy="5986254"/>
          </a:xfrm>
          <a:prstGeom prst="rect">
            <a:avLst/>
          </a:prstGeom>
          <a:noFill/>
          <a:ln w="9525">
            <a:noFill/>
            <a:miter lim="800000"/>
            <a:headEnd/>
            <a:tailEnd/>
          </a:ln>
        </p:spPr>
        <p:txBody>
          <a:bodyPr>
            <a:spAutoFit/>
          </a:bodyPr>
          <a:lstStyle/>
          <a:p>
            <a:pPr marL="342900" indent="-342900">
              <a:spcBef>
                <a:spcPct val="50000"/>
              </a:spcBef>
            </a:pPr>
            <a:r>
              <a:rPr lang="en-US" sz="3200" b="1" dirty="0" err="1">
                <a:solidFill>
                  <a:schemeClr val="accent2"/>
                </a:solidFill>
              </a:rPr>
              <a:t>Voor</a:t>
            </a:r>
            <a:r>
              <a:rPr lang="en-US" sz="3200" b="1" dirty="0">
                <a:solidFill>
                  <a:schemeClr val="accent2"/>
                </a:solidFill>
              </a:rPr>
              <a:t> DNA-</a:t>
            </a:r>
            <a:r>
              <a:rPr lang="en-US" sz="3200" b="1" dirty="0" err="1">
                <a:solidFill>
                  <a:schemeClr val="accent2"/>
                </a:solidFill>
              </a:rPr>
              <a:t>replicatie</a:t>
            </a:r>
            <a:r>
              <a:rPr lang="en-US" sz="3200" b="1" dirty="0">
                <a:solidFill>
                  <a:schemeClr val="accent2"/>
                </a:solidFill>
              </a:rPr>
              <a:t> is </a:t>
            </a:r>
            <a:r>
              <a:rPr lang="en-US" sz="3200" b="1" dirty="0" err="1">
                <a:solidFill>
                  <a:schemeClr val="accent2"/>
                </a:solidFill>
              </a:rPr>
              <a:t>nodig</a:t>
            </a:r>
            <a:r>
              <a:rPr lang="en-US" sz="3200" b="1" dirty="0">
                <a:solidFill>
                  <a:schemeClr val="accent2"/>
                </a:solidFill>
              </a:rPr>
              <a:t>:</a:t>
            </a:r>
            <a:endParaRPr lang="en-US" b="1" dirty="0">
              <a:solidFill>
                <a:schemeClr val="accent2"/>
              </a:solidFill>
            </a:endParaRPr>
          </a:p>
          <a:p>
            <a:pPr marL="342900" indent="-342900">
              <a:spcBef>
                <a:spcPct val="50000"/>
              </a:spcBef>
            </a:pPr>
            <a:endParaRPr lang="en-US" b="1" dirty="0">
              <a:solidFill>
                <a:schemeClr val="accent2"/>
              </a:solidFill>
            </a:endParaRPr>
          </a:p>
          <a:p>
            <a:pPr marL="342900" indent="-342900">
              <a:spcBef>
                <a:spcPct val="50000"/>
              </a:spcBef>
              <a:buFontTx/>
              <a:buAutoNum type="arabicPeriod"/>
            </a:pPr>
            <a:r>
              <a:rPr lang="en-US" sz="2400" dirty="0" err="1"/>
              <a:t>Ontwinden</a:t>
            </a:r>
            <a:r>
              <a:rPr lang="en-US" sz="2400" dirty="0"/>
              <a:t> </a:t>
            </a:r>
            <a:r>
              <a:rPr lang="en-US" sz="2400" dirty="0" err="1"/>
              <a:t>en</a:t>
            </a:r>
            <a:r>
              <a:rPr lang="en-US" sz="2400" dirty="0"/>
              <a:t> </a:t>
            </a:r>
            <a:r>
              <a:rPr lang="en-US" sz="2400" dirty="0" err="1"/>
              <a:t>openbreken</a:t>
            </a:r>
            <a:r>
              <a:rPr lang="en-US" sz="2400" dirty="0"/>
              <a:t> DNA-helix</a:t>
            </a:r>
          </a:p>
          <a:p>
            <a:pPr marL="342900" indent="-342900">
              <a:spcBef>
                <a:spcPct val="50000"/>
              </a:spcBef>
              <a:buFontTx/>
              <a:buAutoNum type="arabicPeriod"/>
            </a:pPr>
            <a:r>
              <a:rPr lang="en-US" sz="2400" dirty="0" err="1"/>
              <a:t>Wegnemen</a:t>
            </a:r>
            <a:r>
              <a:rPr lang="en-US" sz="2400" dirty="0"/>
              <a:t> spanning op de helix (supercoiling)</a:t>
            </a:r>
          </a:p>
          <a:p>
            <a:pPr marL="342900" indent="-342900">
              <a:spcBef>
                <a:spcPct val="50000"/>
              </a:spcBef>
              <a:buFontTx/>
              <a:buAutoNum type="arabicPeriod"/>
            </a:pPr>
            <a:r>
              <a:rPr lang="en-US" sz="2400" dirty="0"/>
              <a:t>RNA-primer </a:t>
            </a:r>
            <a:r>
              <a:rPr lang="en-US" sz="2400" dirty="0" err="1"/>
              <a:t>als</a:t>
            </a:r>
            <a:r>
              <a:rPr lang="en-US" sz="2400" dirty="0"/>
              <a:t> </a:t>
            </a:r>
            <a:r>
              <a:rPr lang="en-US" sz="2400" dirty="0" err="1"/>
              <a:t>initiatie</a:t>
            </a:r>
            <a:endParaRPr lang="en-US" sz="2400" dirty="0"/>
          </a:p>
          <a:p>
            <a:pPr marL="342900" indent="-342900">
              <a:spcBef>
                <a:spcPct val="50000"/>
              </a:spcBef>
              <a:buFontTx/>
              <a:buAutoNum type="arabicPeriod"/>
            </a:pPr>
            <a:r>
              <a:rPr lang="en-US" sz="2400" dirty="0"/>
              <a:t>Continue / discontinue </a:t>
            </a:r>
            <a:r>
              <a:rPr lang="en-US" sz="2400" dirty="0" err="1"/>
              <a:t>synthese</a:t>
            </a:r>
            <a:endParaRPr lang="en-US" sz="2400" dirty="0"/>
          </a:p>
          <a:p>
            <a:pPr marL="342900" indent="-342900">
              <a:spcBef>
                <a:spcPct val="50000"/>
              </a:spcBef>
              <a:buFontTx/>
              <a:buAutoNum type="arabicPeriod"/>
            </a:pPr>
            <a:r>
              <a:rPr lang="en-US" sz="2400" dirty="0" err="1"/>
              <a:t>Weghalen</a:t>
            </a:r>
            <a:r>
              <a:rPr lang="en-US" sz="2400" dirty="0"/>
              <a:t> primers</a:t>
            </a:r>
          </a:p>
          <a:p>
            <a:pPr marL="342900" indent="-342900">
              <a:spcBef>
                <a:spcPct val="50000"/>
              </a:spcBef>
              <a:buFontTx/>
              <a:buAutoNum type="arabicPeriod"/>
            </a:pPr>
            <a:r>
              <a:rPr lang="en-US" sz="2400" dirty="0" err="1"/>
              <a:t>Opvullen</a:t>
            </a:r>
            <a:r>
              <a:rPr lang="en-US" sz="2400" dirty="0"/>
              <a:t> </a:t>
            </a:r>
            <a:r>
              <a:rPr lang="en-US" sz="2400" dirty="0" err="1"/>
              <a:t>gaten</a:t>
            </a:r>
            <a:r>
              <a:rPr lang="en-US" sz="2400" dirty="0"/>
              <a:t> </a:t>
            </a:r>
            <a:r>
              <a:rPr lang="en-US" sz="2400" dirty="0" err="1"/>
              <a:t>en</a:t>
            </a:r>
            <a:r>
              <a:rPr lang="en-US" sz="2400" dirty="0"/>
              <a:t> </a:t>
            </a:r>
            <a:r>
              <a:rPr lang="en-US" sz="2400" dirty="0" err="1"/>
              <a:t>ligeren</a:t>
            </a:r>
            <a:endParaRPr lang="en-US" sz="2400" dirty="0"/>
          </a:p>
          <a:p>
            <a:pPr marL="342900" indent="-342900">
              <a:spcBef>
                <a:spcPct val="50000"/>
              </a:spcBef>
              <a:buFontTx/>
              <a:buAutoNum type="arabicPeriod"/>
            </a:pPr>
            <a:r>
              <a:rPr lang="en-US" sz="2400" dirty="0" smtClean="0"/>
              <a:t>Proofreading</a:t>
            </a:r>
          </a:p>
          <a:p>
            <a:pPr marL="342900" indent="-342900">
              <a:spcBef>
                <a:spcPct val="50000"/>
              </a:spcBef>
              <a:buFontTx/>
              <a:buAutoNum type="arabicPeriod"/>
            </a:pPr>
            <a:endParaRPr lang="nl-NL" sz="2400" dirty="0"/>
          </a:p>
          <a:p>
            <a:pPr>
              <a:spcBef>
                <a:spcPct val="50000"/>
              </a:spcBef>
            </a:pPr>
            <a:r>
              <a:rPr lang="nl-NL" sz="2400" dirty="0" smtClean="0"/>
              <a:t>					Hierna in detail besproken voor </a:t>
            </a:r>
            <a:r>
              <a:rPr lang="nl-NL" sz="2400" i="1" dirty="0" smtClean="0"/>
              <a:t>E. coli</a:t>
            </a:r>
            <a:endParaRPr lang="en-US" sz="2400" i="1" dirty="0"/>
          </a:p>
        </p:txBody>
      </p:sp>
    </p:spTree>
    <p:extLst>
      <p:ext uri="{BB962C8B-B14F-4D97-AF65-F5344CB8AC3E}">
        <p14:creationId xmlns:p14="http://schemas.microsoft.com/office/powerpoint/2010/main" val="319910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5"/>
          <p:cNvSpPr txBox="1">
            <a:spLocks noChangeArrowheads="1"/>
          </p:cNvSpPr>
          <p:nvPr/>
        </p:nvSpPr>
        <p:spPr bwMode="auto">
          <a:xfrm>
            <a:off x="5228778" y="263739"/>
            <a:ext cx="3660775" cy="6017032"/>
          </a:xfrm>
          <a:prstGeom prst="rect">
            <a:avLst/>
          </a:prstGeom>
          <a:noFill/>
          <a:ln w="9525">
            <a:noFill/>
            <a:miter lim="800000"/>
            <a:headEnd/>
            <a:tailEnd/>
          </a:ln>
        </p:spPr>
        <p:txBody>
          <a:bodyPr>
            <a:spAutoFit/>
          </a:bodyPr>
          <a:lstStyle/>
          <a:p>
            <a:pPr marL="271463" indent="-271463">
              <a:spcBef>
                <a:spcPct val="50000"/>
              </a:spcBef>
            </a:pPr>
            <a:r>
              <a:rPr lang="en-US" sz="2200" b="1" i="1" dirty="0"/>
              <a:t>1. </a:t>
            </a:r>
            <a:r>
              <a:rPr lang="en-US" sz="2200" b="1" i="1" dirty="0" err="1"/>
              <a:t>Ontwinden</a:t>
            </a:r>
            <a:r>
              <a:rPr lang="en-US" sz="2200" b="1" i="1" dirty="0"/>
              <a:t> </a:t>
            </a:r>
            <a:r>
              <a:rPr lang="en-US" sz="2200" b="1" i="1" dirty="0" err="1"/>
              <a:t>en</a:t>
            </a:r>
            <a:r>
              <a:rPr lang="en-US" sz="2200" b="1" i="1" dirty="0"/>
              <a:t> </a:t>
            </a:r>
            <a:r>
              <a:rPr lang="en-US" sz="2200" b="1" i="1" dirty="0" err="1"/>
              <a:t>openbreken</a:t>
            </a:r>
            <a:r>
              <a:rPr lang="en-US" sz="2200" b="1" i="1" dirty="0"/>
              <a:t>      </a:t>
            </a:r>
          </a:p>
          <a:p>
            <a:pPr marL="271463" indent="-271463"/>
            <a:r>
              <a:rPr lang="en-US" sz="2200" b="1" i="1" dirty="0"/>
              <a:t>    </a:t>
            </a:r>
            <a:r>
              <a:rPr lang="en-US" sz="2200" b="1" i="1" dirty="0" smtClean="0"/>
              <a:t>DNA-helix (</a:t>
            </a:r>
            <a:r>
              <a:rPr lang="en-US" sz="2200" b="1" i="1" dirty="0" err="1" smtClean="0"/>
              <a:t>specifieke</a:t>
            </a:r>
            <a:r>
              <a:rPr lang="en-US" sz="2200" b="1" i="1" dirty="0" smtClean="0"/>
              <a:t> </a:t>
            </a:r>
            <a:r>
              <a:rPr lang="en-US" sz="2200" b="1" i="1" dirty="0" err="1" smtClean="0"/>
              <a:t>plekken</a:t>
            </a:r>
            <a:r>
              <a:rPr lang="en-US" sz="2200" b="1" i="1" dirty="0" smtClean="0"/>
              <a:t>)</a:t>
            </a:r>
            <a:endParaRPr lang="en-US" sz="2200" b="1" i="1" dirty="0"/>
          </a:p>
          <a:p>
            <a:pPr marL="271463">
              <a:spcBef>
                <a:spcPct val="50000"/>
              </a:spcBef>
            </a:pPr>
            <a:r>
              <a:rPr lang="en-US" sz="2200" dirty="0" err="1" smtClean="0"/>
              <a:t>DnaA</a:t>
            </a:r>
            <a:r>
              <a:rPr lang="en-US" sz="2200" dirty="0" smtClean="0"/>
              <a:t> </a:t>
            </a:r>
            <a:r>
              <a:rPr lang="en-US" sz="2200" dirty="0">
                <a:sym typeface="Wingdings" pitchFamily="2" charset="2"/>
              </a:rPr>
              <a:t> </a:t>
            </a:r>
            <a:r>
              <a:rPr lang="en-US" sz="2200" dirty="0" err="1" smtClean="0">
                <a:sym typeface="Wingdings" pitchFamily="2" charset="2"/>
              </a:rPr>
              <a:t>herkennen</a:t>
            </a:r>
            <a:r>
              <a:rPr lang="en-US" sz="2200" dirty="0" smtClean="0">
                <a:sym typeface="Wingdings" pitchFamily="2" charset="2"/>
              </a:rPr>
              <a:t> </a:t>
            </a:r>
            <a:r>
              <a:rPr lang="en-US" sz="2200" i="1" dirty="0" err="1" smtClean="0">
                <a:sym typeface="Wingdings" pitchFamily="2" charset="2"/>
              </a:rPr>
              <a:t>ori</a:t>
            </a:r>
            <a:endParaRPr lang="en-US" sz="2200" i="1" dirty="0">
              <a:sym typeface="Wingdings" pitchFamily="2" charset="2"/>
            </a:endParaRPr>
          </a:p>
          <a:p>
            <a:pPr marL="271463">
              <a:spcBef>
                <a:spcPct val="50000"/>
              </a:spcBef>
            </a:pPr>
            <a:r>
              <a:rPr lang="en-US" sz="2200" dirty="0" err="1">
                <a:sym typeface="Wingdings" pitchFamily="2" charset="2"/>
              </a:rPr>
              <a:t>DnaB</a:t>
            </a:r>
            <a:r>
              <a:rPr lang="en-US" sz="2200" dirty="0">
                <a:sym typeface="Wingdings" pitchFamily="2" charset="2"/>
              </a:rPr>
              <a:t>/C  denature double helix (helicase</a:t>
            </a:r>
            <a:r>
              <a:rPr lang="en-US" sz="2200" dirty="0" smtClean="0">
                <a:sym typeface="Wingdings" pitchFamily="2" charset="2"/>
              </a:rPr>
              <a:t>)</a:t>
            </a:r>
          </a:p>
          <a:p>
            <a:pPr marL="342900" indent="-342900"/>
            <a:endParaRPr lang="en-US" sz="2200" i="1" dirty="0" smtClean="0"/>
          </a:p>
          <a:p>
            <a:pPr marL="342900" indent="-342900"/>
            <a:endParaRPr lang="en-US" sz="2200" i="1" dirty="0" smtClean="0"/>
          </a:p>
          <a:p>
            <a:pPr marL="342900" indent="-342900"/>
            <a:endParaRPr lang="en-US" sz="2200" i="1" dirty="0"/>
          </a:p>
          <a:p>
            <a:pPr marL="342900" indent="-342900"/>
            <a:r>
              <a:rPr lang="en-US" sz="2200" b="1" i="1" dirty="0" smtClean="0"/>
              <a:t>2</a:t>
            </a:r>
            <a:r>
              <a:rPr lang="en-US" sz="2200" b="1" i="1" dirty="0"/>
              <a:t>. </a:t>
            </a:r>
            <a:r>
              <a:rPr lang="en-US" sz="2200" b="1" i="1" dirty="0" err="1"/>
              <a:t>Wegnemen</a:t>
            </a:r>
            <a:r>
              <a:rPr lang="en-US" sz="2200" b="1" i="1" dirty="0"/>
              <a:t> spanning op </a:t>
            </a:r>
          </a:p>
          <a:p>
            <a:pPr marL="342900" indent="-342900"/>
            <a:r>
              <a:rPr lang="en-US" sz="2200" b="1" i="1" dirty="0"/>
              <a:t>    de helix (supercoiling)</a:t>
            </a:r>
          </a:p>
          <a:p>
            <a:pPr marL="271463">
              <a:spcBef>
                <a:spcPct val="50000"/>
              </a:spcBef>
            </a:pPr>
            <a:r>
              <a:rPr lang="en-US" sz="2200" dirty="0" smtClean="0">
                <a:sym typeface="Wingdings" pitchFamily="2" charset="2"/>
              </a:rPr>
              <a:t>Gyrase (topo-isomerase) </a:t>
            </a:r>
            <a:r>
              <a:rPr lang="en-US" sz="2200" dirty="0" err="1" smtClean="0">
                <a:sym typeface="Wingdings" pitchFamily="2" charset="2"/>
              </a:rPr>
              <a:t>neemt</a:t>
            </a:r>
            <a:r>
              <a:rPr lang="en-US" sz="2200" dirty="0" smtClean="0">
                <a:sym typeface="Wingdings" pitchFamily="2" charset="2"/>
              </a:rPr>
              <a:t> </a:t>
            </a:r>
            <a:r>
              <a:rPr lang="en-US" sz="2200" dirty="0">
                <a:sym typeface="Wingdings" pitchFamily="2" charset="2"/>
              </a:rPr>
              <a:t>de </a:t>
            </a:r>
            <a:r>
              <a:rPr lang="en-US" sz="2200" dirty="0" err="1">
                <a:sym typeface="Wingdings" pitchFamily="2" charset="2"/>
              </a:rPr>
              <a:t>toenemende</a:t>
            </a:r>
            <a:r>
              <a:rPr lang="en-US" sz="2200" dirty="0">
                <a:sym typeface="Wingdings" pitchFamily="2" charset="2"/>
              </a:rPr>
              <a:t> </a:t>
            </a:r>
            <a:r>
              <a:rPr lang="en-US" sz="2200" dirty="0" err="1">
                <a:sym typeface="Wingdings" pitchFamily="2" charset="2"/>
              </a:rPr>
              <a:t>druk</a:t>
            </a:r>
            <a:r>
              <a:rPr lang="en-US" sz="2200" dirty="0">
                <a:sym typeface="Wingdings" pitchFamily="2" charset="2"/>
              </a:rPr>
              <a:t> op de helix </a:t>
            </a:r>
            <a:r>
              <a:rPr lang="en-US" sz="2200" dirty="0" err="1">
                <a:sym typeface="Wingdings" pitchFamily="2" charset="2"/>
              </a:rPr>
              <a:t>weg</a:t>
            </a:r>
            <a:r>
              <a:rPr lang="en-US" sz="2200" dirty="0">
                <a:sym typeface="Wingdings" pitchFamily="2" charset="2"/>
              </a:rPr>
              <a:t>, door helix te </a:t>
            </a:r>
            <a:r>
              <a:rPr lang="en-US" sz="2200" dirty="0" err="1">
                <a:sym typeface="Wingdings" pitchFamily="2" charset="2"/>
              </a:rPr>
              <a:t>knippen</a:t>
            </a:r>
            <a:r>
              <a:rPr lang="en-US" sz="2200" dirty="0">
                <a:sym typeface="Wingdings" pitchFamily="2" charset="2"/>
              </a:rPr>
              <a:t>, ‘</a:t>
            </a:r>
            <a:r>
              <a:rPr lang="en-US" sz="2200" dirty="0" err="1">
                <a:sym typeface="Wingdings" pitchFamily="2" charset="2"/>
              </a:rPr>
              <a:t>ontcoilen</a:t>
            </a:r>
            <a:r>
              <a:rPr lang="en-US" sz="2200" dirty="0">
                <a:sym typeface="Wingdings" pitchFamily="2" charset="2"/>
              </a:rPr>
              <a:t>’ </a:t>
            </a:r>
            <a:r>
              <a:rPr lang="en-US" sz="2200" dirty="0" err="1">
                <a:sym typeface="Wingdings" pitchFamily="2" charset="2"/>
              </a:rPr>
              <a:t>en</a:t>
            </a:r>
            <a:r>
              <a:rPr lang="en-US" sz="2200" dirty="0">
                <a:sym typeface="Wingdings" pitchFamily="2" charset="2"/>
              </a:rPr>
              <a:t> </a:t>
            </a:r>
            <a:r>
              <a:rPr lang="en-US" sz="2200" dirty="0" err="1">
                <a:sym typeface="Wingdings" pitchFamily="2" charset="2"/>
              </a:rPr>
              <a:t>weer</a:t>
            </a:r>
            <a:r>
              <a:rPr lang="en-US" sz="2200" dirty="0">
                <a:sym typeface="Wingdings" pitchFamily="2" charset="2"/>
              </a:rPr>
              <a:t> </a:t>
            </a:r>
            <a:r>
              <a:rPr lang="en-US" sz="2200" dirty="0" err="1">
                <a:sym typeface="Wingdings" pitchFamily="2" charset="2"/>
              </a:rPr>
              <a:t>vastplakken</a:t>
            </a:r>
            <a:r>
              <a:rPr lang="en-US" sz="2200" dirty="0">
                <a:sym typeface="Wingdings" pitchFamily="2" charset="2"/>
              </a:rPr>
              <a:t>.</a:t>
            </a:r>
            <a:endParaRPr lang="nl-NL" sz="2200" dirty="0">
              <a:sym typeface="Wingdings" pitchFamily="2" charset="2"/>
            </a:endParaRPr>
          </a:p>
        </p:txBody>
      </p:sp>
      <p:pic>
        <p:nvPicPr>
          <p:cNvPr id="18435" name="Picture 5" descr="11_09Figure-L.jpg"/>
          <p:cNvPicPr>
            <a:picLocks noChangeAspect="1"/>
          </p:cNvPicPr>
          <p:nvPr/>
        </p:nvPicPr>
        <p:blipFill>
          <a:blip r:embed="rId2" cstate="print"/>
          <a:srcRect/>
          <a:stretch>
            <a:fillRect/>
          </a:stretch>
        </p:blipFill>
        <p:spPr bwMode="auto">
          <a:xfrm>
            <a:off x="782638" y="104775"/>
            <a:ext cx="3867150" cy="6675438"/>
          </a:xfrm>
          <a:prstGeom prst="rect">
            <a:avLst/>
          </a:prstGeom>
          <a:noFill/>
          <a:ln w="9525">
            <a:noFill/>
            <a:miter lim="800000"/>
            <a:headEnd/>
            <a:tailEnd/>
          </a:ln>
        </p:spPr>
      </p:pic>
    </p:spTree>
    <p:extLst>
      <p:ext uri="{BB962C8B-B14F-4D97-AF65-F5344CB8AC3E}">
        <p14:creationId xmlns:p14="http://schemas.microsoft.com/office/powerpoint/2010/main" val="2790060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6"/>
          <p:cNvSpPr txBox="1">
            <a:spLocks noChangeArrowheads="1"/>
          </p:cNvSpPr>
          <p:nvPr/>
        </p:nvSpPr>
        <p:spPr bwMode="auto">
          <a:xfrm>
            <a:off x="995363" y="423863"/>
            <a:ext cx="5387975" cy="769937"/>
          </a:xfrm>
          <a:prstGeom prst="rect">
            <a:avLst/>
          </a:prstGeom>
          <a:noFill/>
          <a:ln w="9525">
            <a:noFill/>
            <a:miter lim="800000"/>
            <a:headEnd/>
            <a:tailEnd/>
          </a:ln>
        </p:spPr>
        <p:txBody>
          <a:bodyPr>
            <a:spAutoFit/>
          </a:bodyPr>
          <a:lstStyle/>
          <a:p>
            <a:r>
              <a:rPr lang="en-US" sz="2200" b="1" i="1" dirty="0"/>
              <a:t>3. RNA-primer </a:t>
            </a:r>
            <a:r>
              <a:rPr lang="en-US" sz="2200" b="1" i="1" dirty="0" err="1"/>
              <a:t>als</a:t>
            </a:r>
            <a:r>
              <a:rPr lang="en-US" sz="2200" b="1" i="1" dirty="0"/>
              <a:t> </a:t>
            </a:r>
            <a:r>
              <a:rPr lang="en-US" sz="2200" b="1" i="1" dirty="0" err="1"/>
              <a:t>initiatie</a:t>
            </a:r>
            <a:r>
              <a:rPr lang="en-US" sz="2200" b="1" i="1" dirty="0"/>
              <a:t> </a:t>
            </a:r>
          </a:p>
          <a:p>
            <a:endParaRPr lang="nl-NL" sz="2200" b="1" dirty="0"/>
          </a:p>
        </p:txBody>
      </p:sp>
      <p:sp>
        <p:nvSpPr>
          <p:cNvPr id="4" name="TextBox 3"/>
          <p:cNvSpPr txBox="1"/>
          <p:nvPr/>
        </p:nvSpPr>
        <p:spPr>
          <a:xfrm>
            <a:off x="239773" y="6378256"/>
            <a:ext cx="1078301"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11-10</a:t>
            </a:r>
            <a:endParaRPr lang="nl-NL" dirty="0">
              <a:solidFill>
                <a:schemeClr val="accent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73" y="2331859"/>
            <a:ext cx="8546592" cy="2676144"/>
          </a:xfrm>
          <a:prstGeom prst="rect">
            <a:avLst/>
          </a:prstGeom>
        </p:spPr>
      </p:pic>
    </p:spTree>
    <p:extLst>
      <p:ext uri="{BB962C8B-B14F-4D97-AF65-F5344CB8AC3E}">
        <p14:creationId xmlns:p14="http://schemas.microsoft.com/office/powerpoint/2010/main" val="2313429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61" y="344793"/>
            <a:ext cx="5681570" cy="5679450"/>
          </a:xfrm>
          <a:prstGeom prst="rect">
            <a:avLst/>
          </a:prstGeom>
          <a:ln>
            <a:solidFill>
              <a:schemeClr val="tx1"/>
            </a:solidFill>
          </a:ln>
        </p:spPr>
      </p:pic>
      <p:sp>
        <p:nvSpPr>
          <p:cNvPr id="20482" name="Text Box 3"/>
          <p:cNvSpPr txBox="1">
            <a:spLocks noChangeArrowheads="1"/>
          </p:cNvSpPr>
          <p:nvPr/>
        </p:nvSpPr>
        <p:spPr bwMode="auto">
          <a:xfrm>
            <a:off x="5862152" y="799511"/>
            <a:ext cx="3213835" cy="4493538"/>
          </a:xfrm>
          <a:prstGeom prst="rect">
            <a:avLst/>
          </a:prstGeom>
          <a:noFill/>
          <a:ln w="9525">
            <a:noFill/>
            <a:miter lim="800000"/>
            <a:headEnd/>
            <a:tailEnd/>
          </a:ln>
        </p:spPr>
        <p:txBody>
          <a:bodyPr wrap="square">
            <a:spAutoFit/>
          </a:bodyPr>
          <a:lstStyle/>
          <a:p>
            <a:pPr marL="342900" indent="-342900"/>
            <a:r>
              <a:rPr lang="en-US" sz="2200" b="1" i="1" dirty="0"/>
              <a:t>4. Continue / discontinue </a:t>
            </a:r>
          </a:p>
          <a:p>
            <a:pPr marL="271463" indent="-271463"/>
            <a:r>
              <a:rPr lang="en-US" sz="2200" b="1" i="1" dirty="0"/>
              <a:t>    </a:t>
            </a:r>
            <a:r>
              <a:rPr lang="en-US" sz="2200" b="1" i="1" dirty="0" err="1" smtClean="0"/>
              <a:t>synthese</a:t>
            </a:r>
            <a:r>
              <a:rPr lang="en-US" sz="2200" b="1" i="1" dirty="0" smtClean="0"/>
              <a:t> (polymerase III 5’</a:t>
            </a:r>
            <a:r>
              <a:rPr lang="en-US" sz="2200" b="1" i="1" dirty="0" smtClean="0">
                <a:sym typeface="Wingdings" panose="05000000000000000000" pitchFamily="2" charset="2"/>
              </a:rPr>
              <a:t> 3’ polymerase </a:t>
            </a:r>
            <a:r>
              <a:rPr lang="en-US" sz="2200" b="1" i="1" dirty="0" err="1" smtClean="0">
                <a:sym typeface="Wingdings" panose="05000000000000000000" pitchFamily="2" charset="2"/>
              </a:rPr>
              <a:t>activiteit</a:t>
            </a:r>
            <a:r>
              <a:rPr lang="en-US" sz="2200" b="1" i="1" dirty="0" smtClean="0">
                <a:sym typeface="Wingdings" panose="05000000000000000000" pitchFamily="2" charset="2"/>
              </a:rPr>
              <a:t>)</a:t>
            </a:r>
            <a:endParaRPr lang="en-US" sz="2200" b="1" i="1" dirty="0"/>
          </a:p>
          <a:p>
            <a:pPr marL="342900" indent="-342900"/>
            <a:endParaRPr lang="en-US" sz="2200" b="1" i="1" dirty="0" smtClean="0"/>
          </a:p>
          <a:p>
            <a:pPr marL="271463" indent="-271463"/>
            <a:r>
              <a:rPr lang="en-US" sz="2200" b="1" i="1" dirty="0" smtClean="0"/>
              <a:t>5</a:t>
            </a:r>
            <a:r>
              <a:rPr lang="en-US" sz="2200" b="1" i="1" dirty="0"/>
              <a:t>. </a:t>
            </a:r>
            <a:r>
              <a:rPr lang="en-US" sz="2200" b="1" i="1" dirty="0" err="1"/>
              <a:t>Weghalen</a:t>
            </a:r>
            <a:r>
              <a:rPr lang="en-US" sz="2200" b="1" i="1" dirty="0"/>
              <a:t> </a:t>
            </a:r>
            <a:r>
              <a:rPr lang="en-US" sz="2200" b="1" i="1" dirty="0" smtClean="0"/>
              <a:t>primers (polymerase I, 5’</a:t>
            </a:r>
            <a:r>
              <a:rPr lang="en-US" sz="2200" b="1" i="1" dirty="0" smtClean="0">
                <a:sym typeface="Wingdings" panose="05000000000000000000" pitchFamily="2" charset="2"/>
              </a:rPr>
              <a:t> 3’ exonuclease </a:t>
            </a:r>
            <a:r>
              <a:rPr lang="en-US" sz="2200" b="1" i="1" dirty="0" err="1" smtClean="0">
                <a:sym typeface="Wingdings" panose="05000000000000000000" pitchFamily="2" charset="2"/>
              </a:rPr>
              <a:t>activiteit</a:t>
            </a:r>
            <a:r>
              <a:rPr lang="en-US" sz="2200" b="1" i="1" dirty="0" smtClean="0">
                <a:sym typeface="Wingdings" panose="05000000000000000000" pitchFamily="2" charset="2"/>
              </a:rPr>
              <a:t>)</a:t>
            </a:r>
            <a:endParaRPr lang="en-US" sz="2200" b="1" i="1" dirty="0" smtClean="0"/>
          </a:p>
          <a:p>
            <a:pPr marL="342900" indent="-342900"/>
            <a:endParaRPr lang="en-US" sz="2200" b="1" i="1" dirty="0"/>
          </a:p>
          <a:p>
            <a:pPr marL="271463" indent="-271463"/>
            <a:r>
              <a:rPr lang="en-US" sz="2200" b="1" i="1" dirty="0" smtClean="0"/>
              <a:t>6</a:t>
            </a:r>
            <a:r>
              <a:rPr lang="en-US" sz="2200" b="1" i="1" dirty="0"/>
              <a:t>. </a:t>
            </a:r>
            <a:r>
              <a:rPr lang="en-US" sz="2200" b="1" i="1" dirty="0" err="1"/>
              <a:t>Opvullen</a:t>
            </a:r>
            <a:r>
              <a:rPr lang="en-US" sz="2200" b="1" i="1" dirty="0"/>
              <a:t> </a:t>
            </a:r>
            <a:r>
              <a:rPr lang="en-US" sz="2200" b="1" i="1" dirty="0" err="1"/>
              <a:t>gaten</a:t>
            </a:r>
            <a:r>
              <a:rPr lang="en-US" sz="2200" b="1" i="1" dirty="0"/>
              <a:t> </a:t>
            </a:r>
            <a:r>
              <a:rPr lang="en-US" sz="2200" b="1" i="1" dirty="0" smtClean="0"/>
              <a:t>(polymerase I, 5’</a:t>
            </a:r>
            <a:r>
              <a:rPr lang="en-US" sz="2200" b="1" i="1" dirty="0" smtClean="0">
                <a:sym typeface="Wingdings" panose="05000000000000000000" pitchFamily="2" charset="2"/>
              </a:rPr>
              <a:t> 3’polymerase </a:t>
            </a:r>
            <a:r>
              <a:rPr lang="en-US" sz="2200" b="1" i="1" dirty="0" err="1" smtClean="0">
                <a:sym typeface="Wingdings" panose="05000000000000000000" pitchFamily="2" charset="2"/>
              </a:rPr>
              <a:t>activiteit</a:t>
            </a:r>
            <a:r>
              <a:rPr lang="en-US" sz="2200" b="1" i="1" dirty="0" smtClean="0">
                <a:sym typeface="Wingdings" panose="05000000000000000000" pitchFamily="2" charset="2"/>
              </a:rPr>
              <a:t>) </a:t>
            </a:r>
            <a:r>
              <a:rPr lang="en-US" sz="2200" b="1" i="1" dirty="0" err="1" smtClean="0"/>
              <a:t>en</a:t>
            </a:r>
            <a:r>
              <a:rPr lang="en-US" sz="2200" b="1" i="1" dirty="0" smtClean="0"/>
              <a:t> </a:t>
            </a:r>
            <a:r>
              <a:rPr lang="en-US" sz="2200" b="1" i="1" dirty="0" err="1" smtClean="0"/>
              <a:t>ligeren</a:t>
            </a:r>
            <a:r>
              <a:rPr lang="en-US" sz="2200" b="1" i="1" dirty="0" smtClean="0"/>
              <a:t> (ligase)</a:t>
            </a:r>
            <a:endParaRPr lang="nl-NL" sz="2200" b="1" i="1" dirty="0"/>
          </a:p>
        </p:txBody>
      </p:sp>
      <p:sp>
        <p:nvSpPr>
          <p:cNvPr id="6" name="TextBox 5"/>
          <p:cNvSpPr txBox="1"/>
          <p:nvPr/>
        </p:nvSpPr>
        <p:spPr>
          <a:xfrm>
            <a:off x="239773" y="6378256"/>
            <a:ext cx="1078301"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11-11</a:t>
            </a:r>
            <a:endParaRPr lang="nl-NL" dirty="0">
              <a:solidFill>
                <a:schemeClr val="accent2"/>
              </a:solidFill>
            </a:endParaRPr>
          </a:p>
        </p:txBody>
      </p:sp>
      <p:cxnSp>
        <p:nvCxnSpPr>
          <p:cNvPr id="4" name="Rechte verbindingslijn met pijl 3"/>
          <p:cNvCxnSpPr/>
          <p:nvPr/>
        </p:nvCxnSpPr>
        <p:spPr>
          <a:xfrm flipH="1">
            <a:off x="5276578" y="1012641"/>
            <a:ext cx="585574" cy="7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921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6"/>
          <p:cNvSpPr txBox="1">
            <a:spLocks noChangeArrowheads="1"/>
          </p:cNvSpPr>
          <p:nvPr/>
        </p:nvSpPr>
        <p:spPr bwMode="auto">
          <a:xfrm>
            <a:off x="197650" y="291747"/>
            <a:ext cx="5598015" cy="1569660"/>
          </a:xfrm>
          <a:prstGeom prst="rect">
            <a:avLst/>
          </a:prstGeom>
          <a:noFill/>
          <a:ln w="9525">
            <a:noFill/>
            <a:miter lim="800000"/>
            <a:headEnd/>
            <a:tailEnd/>
          </a:ln>
        </p:spPr>
        <p:txBody>
          <a:bodyPr wrap="square">
            <a:spAutoFit/>
          </a:bodyPr>
          <a:lstStyle/>
          <a:p>
            <a:pPr>
              <a:spcBef>
                <a:spcPct val="50000"/>
              </a:spcBef>
            </a:pPr>
            <a:r>
              <a:rPr lang="en-US" sz="2400" dirty="0" err="1" smtClean="0"/>
              <a:t>Beide</a:t>
            </a:r>
            <a:r>
              <a:rPr lang="en-US" sz="2400" dirty="0" smtClean="0"/>
              <a:t> strands </a:t>
            </a:r>
            <a:r>
              <a:rPr lang="en-US" sz="2400" dirty="0" err="1" smtClean="0"/>
              <a:t>kunnen</a:t>
            </a:r>
            <a:r>
              <a:rPr lang="en-US" sz="2400" dirty="0" smtClean="0"/>
              <a:t> </a:t>
            </a:r>
            <a:r>
              <a:rPr lang="en-US" sz="2400" dirty="0" err="1" smtClean="0"/>
              <a:t>toch</a:t>
            </a:r>
            <a:r>
              <a:rPr lang="en-US" sz="2400" dirty="0" smtClean="0"/>
              <a:t> </a:t>
            </a:r>
            <a:r>
              <a:rPr lang="en-US" sz="2400" dirty="0" err="1" smtClean="0"/>
              <a:t>tegelijkertijd</a:t>
            </a:r>
            <a:r>
              <a:rPr lang="en-US" sz="2400" dirty="0" smtClean="0"/>
              <a:t> </a:t>
            </a:r>
            <a:r>
              <a:rPr lang="en-US" sz="2400" dirty="0" err="1" smtClean="0"/>
              <a:t>gerepliceerd</a:t>
            </a:r>
            <a:r>
              <a:rPr lang="en-US" sz="2400" dirty="0" smtClean="0"/>
              <a:t> </a:t>
            </a:r>
            <a:r>
              <a:rPr lang="en-US" sz="2400" dirty="0" err="1" smtClean="0"/>
              <a:t>worden</a:t>
            </a:r>
            <a:r>
              <a:rPr lang="en-US" sz="2400" dirty="0" smtClean="0"/>
              <a:t> (</a:t>
            </a:r>
            <a:r>
              <a:rPr lang="en-US" sz="2400" dirty="0"/>
              <a:t>van 5’ </a:t>
            </a:r>
            <a:r>
              <a:rPr lang="en-US" sz="2400" dirty="0">
                <a:sym typeface="Wingdings" pitchFamily="2" charset="2"/>
              </a:rPr>
              <a:t> 3</a:t>
            </a:r>
            <a:r>
              <a:rPr lang="en-US" sz="2400" dirty="0" smtClean="0">
                <a:sym typeface="Wingdings" pitchFamily="2" charset="2"/>
              </a:rPr>
              <a:t>’)</a:t>
            </a:r>
            <a:r>
              <a:rPr lang="en-US" sz="2400" dirty="0" smtClean="0"/>
              <a:t>, </a:t>
            </a:r>
            <a:r>
              <a:rPr lang="en-US" sz="2400" dirty="0" err="1" smtClean="0"/>
              <a:t>m.b.v</a:t>
            </a:r>
            <a:r>
              <a:rPr lang="en-US" sz="2400" dirty="0" smtClean="0"/>
              <a:t>. </a:t>
            </a:r>
            <a:r>
              <a:rPr lang="en-US" sz="2400" dirty="0" err="1" smtClean="0"/>
              <a:t>een</a:t>
            </a:r>
            <a:r>
              <a:rPr lang="en-US" sz="2400" dirty="0" smtClean="0"/>
              <a:t> </a:t>
            </a:r>
            <a:r>
              <a:rPr lang="en-US" sz="2400" dirty="0" err="1" smtClean="0"/>
              <a:t>dimeer</a:t>
            </a:r>
            <a:r>
              <a:rPr lang="en-US" sz="2400" dirty="0" smtClean="0"/>
              <a:t> van polymerase III </a:t>
            </a:r>
            <a:r>
              <a:rPr lang="en-US" sz="2400" dirty="0" err="1" smtClean="0"/>
              <a:t>en</a:t>
            </a:r>
            <a:r>
              <a:rPr lang="en-US" sz="2400" dirty="0" smtClean="0"/>
              <a:t> </a:t>
            </a:r>
            <a:r>
              <a:rPr lang="en-US" sz="2400" dirty="0" err="1" smtClean="0"/>
              <a:t>een</a:t>
            </a:r>
            <a:r>
              <a:rPr lang="en-US" sz="2400" dirty="0" smtClean="0"/>
              <a:t> ‘loop’ in de lagging strand</a:t>
            </a:r>
            <a:r>
              <a:rPr lang="en-US" sz="2400" dirty="0" smtClean="0">
                <a:sym typeface="Wingdings" pitchFamily="2" charset="2"/>
              </a:rPr>
              <a:t>.</a:t>
            </a:r>
            <a:r>
              <a:rPr lang="en-US" sz="2400" dirty="0" smtClean="0"/>
              <a:t> </a:t>
            </a:r>
            <a:endParaRPr lang="nl-NL" sz="2400" dirty="0"/>
          </a:p>
        </p:txBody>
      </p:sp>
      <p:grpSp>
        <p:nvGrpSpPr>
          <p:cNvPr id="5" name="Groep 4"/>
          <p:cNvGrpSpPr/>
          <p:nvPr/>
        </p:nvGrpSpPr>
        <p:grpSpPr>
          <a:xfrm>
            <a:off x="263422" y="2337400"/>
            <a:ext cx="8546592" cy="4386540"/>
            <a:chOff x="263422" y="2337400"/>
            <a:chExt cx="8546592" cy="438654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22" y="2337400"/>
              <a:ext cx="8546592" cy="4297680"/>
            </a:xfrm>
            <a:prstGeom prst="rect">
              <a:avLst/>
            </a:prstGeom>
          </p:spPr>
        </p:pic>
        <p:sp>
          <p:nvSpPr>
            <p:cNvPr id="4" name="TextBox 3"/>
            <p:cNvSpPr txBox="1"/>
            <p:nvPr/>
          </p:nvSpPr>
          <p:spPr>
            <a:xfrm>
              <a:off x="7594386" y="6354608"/>
              <a:ext cx="1078301"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11-12</a:t>
              </a:r>
              <a:endParaRPr lang="nl-NL" dirty="0">
                <a:solidFill>
                  <a:schemeClr val="accent2"/>
                </a:solidFill>
              </a:endParaRPr>
            </a:p>
          </p:txBody>
        </p:sp>
      </p:grpSp>
      <p:pic>
        <p:nvPicPr>
          <p:cNvPr id="3" name="Afbeelding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5665" y="231594"/>
            <a:ext cx="3124088" cy="2042548"/>
          </a:xfrm>
          <a:prstGeom prst="rect">
            <a:avLst/>
          </a:prstGeom>
          <a:ln>
            <a:solidFill>
              <a:schemeClr val="tx1"/>
            </a:solidFill>
          </a:ln>
        </p:spPr>
      </p:pic>
      <p:sp>
        <p:nvSpPr>
          <p:cNvPr id="7" name="TextBox 3"/>
          <p:cNvSpPr txBox="1"/>
          <p:nvPr/>
        </p:nvSpPr>
        <p:spPr>
          <a:xfrm>
            <a:off x="8064060" y="2249588"/>
            <a:ext cx="938048"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a:t>
            </a:r>
            <a:r>
              <a:rPr lang="nl-NL" dirty="0" smtClean="0">
                <a:solidFill>
                  <a:schemeClr val="accent2"/>
                </a:solidFill>
              </a:rPr>
              <a:t>11-9</a:t>
            </a:r>
            <a:endParaRPr lang="nl-NL" dirty="0">
              <a:solidFill>
                <a:schemeClr val="accent2"/>
              </a:solidFill>
            </a:endParaRPr>
          </a:p>
        </p:txBody>
      </p:sp>
    </p:spTree>
    <p:extLst>
      <p:ext uri="{BB962C8B-B14F-4D97-AF65-F5344CB8AC3E}">
        <p14:creationId xmlns:p14="http://schemas.microsoft.com/office/powerpoint/2010/main" val="286070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7"/>
          <p:cNvSpPr txBox="1">
            <a:spLocks noChangeArrowheads="1"/>
          </p:cNvSpPr>
          <p:nvPr/>
        </p:nvSpPr>
        <p:spPr bwMode="auto">
          <a:xfrm>
            <a:off x="4951413" y="158750"/>
            <a:ext cx="2808287" cy="366713"/>
          </a:xfrm>
          <a:prstGeom prst="rect">
            <a:avLst/>
          </a:prstGeom>
          <a:noFill/>
          <a:ln w="9525">
            <a:noFill/>
            <a:miter lim="800000"/>
            <a:headEnd/>
            <a:tailEnd/>
          </a:ln>
        </p:spPr>
        <p:txBody>
          <a:bodyPr>
            <a:spAutoFit/>
          </a:bodyPr>
          <a:lstStyle/>
          <a:p>
            <a:endParaRPr lang="nl-NL"/>
          </a:p>
        </p:txBody>
      </p:sp>
      <p:sp>
        <p:nvSpPr>
          <p:cNvPr id="22531" name="Text Box 8"/>
          <p:cNvSpPr txBox="1">
            <a:spLocks noChangeArrowheads="1"/>
          </p:cNvSpPr>
          <p:nvPr/>
        </p:nvSpPr>
        <p:spPr bwMode="auto">
          <a:xfrm>
            <a:off x="3903406" y="357188"/>
            <a:ext cx="4413507" cy="584775"/>
          </a:xfrm>
          <a:prstGeom prst="rect">
            <a:avLst/>
          </a:prstGeom>
          <a:noFill/>
          <a:ln w="9525">
            <a:noFill/>
            <a:miter lim="800000"/>
            <a:headEnd/>
            <a:tailEnd/>
          </a:ln>
        </p:spPr>
        <p:txBody>
          <a:bodyPr wrap="square">
            <a:spAutoFit/>
          </a:bodyPr>
          <a:lstStyle/>
          <a:p>
            <a:pPr>
              <a:spcBef>
                <a:spcPct val="50000"/>
              </a:spcBef>
            </a:pPr>
            <a:r>
              <a:rPr lang="nl-NL" sz="3200" b="1" dirty="0" smtClean="0">
                <a:solidFill>
                  <a:schemeClr val="accent2"/>
                </a:solidFill>
              </a:rPr>
              <a:t>Samenvatting replicatie</a:t>
            </a:r>
            <a:endParaRPr lang="nl-NL" sz="3200" b="1" dirty="0">
              <a:solidFill>
                <a:schemeClr val="accent2"/>
              </a:solidFill>
            </a:endParaRPr>
          </a:p>
        </p:txBody>
      </p:sp>
      <p:sp>
        <p:nvSpPr>
          <p:cNvPr id="22533" name="TextBox 8">
            <a:hlinkClick r:id="rId3"/>
          </p:cNvPr>
          <p:cNvSpPr txBox="1">
            <a:spLocks noChangeArrowheads="1"/>
          </p:cNvSpPr>
          <p:nvPr/>
        </p:nvSpPr>
        <p:spPr bwMode="auto">
          <a:xfrm>
            <a:off x="6005513" y="5611813"/>
            <a:ext cx="2468562" cy="400050"/>
          </a:xfrm>
          <a:prstGeom prst="rect">
            <a:avLst/>
          </a:prstGeom>
          <a:noFill/>
          <a:ln w="9525">
            <a:noFill/>
            <a:miter lim="800000"/>
            <a:headEnd/>
            <a:tailEnd/>
          </a:ln>
        </p:spPr>
        <p:txBody>
          <a:bodyPr wrap="none">
            <a:spAutoFit/>
          </a:bodyPr>
          <a:lstStyle/>
          <a:p>
            <a:r>
              <a:rPr lang="en-US" sz="2000" dirty="0" err="1">
                <a:latin typeface="Calibri" pitchFamily="34" charset="0"/>
              </a:rPr>
              <a:t>Filmpje</a:t>
            </a:r>
            <a:r>
              <a:rPr lang="en-US" sz="2000" dirty="0">
                <a:latin typeface="Calibri" pitchFamily="34" charset="0"/>
              </a:rPr>
              <a:t> lagging strand</a:t>
            </a:r>
            <a:endParaRPr lang="nl-NL" sz="2000" dirty="0">
              <a:latin typeface="Calibri" pitchFamily="34" charset="0"/>
            </a:endParaRPr>
          </a:p>
        </p:txBody>
      </p:sp>
      <p:sp>
        <p:nvSpPr>
          <p:cNvPr id="6" name="TextBox 5"/>
          <p:cNvSpPr txBox="1"/>
          <p:nvPr/>
        </p:nvSpPr>
        <p:spPr>
          <a:xfrm>
            <a:off x="239773" y="6378256"/>
            <a:ext cx="1078301" cy="369332"/>
          </a:xfrm>
          <a:prstGeom prst="rect">
            <a:avLst/>
          </a:prstGeom>
          <a:noFill/>
        </p:spPr>
        <p:txBody>
          <a:bodyPr wrap="square" rtlCol="0">
            <a:spAutoFit/>
          </a:bodyPr>
          <a:lstStyle/>
          <a:p>
            <a:r>
              <a:rPr lang="nl-NL" dirty="0" err="1" smtClean="0">
                <a:solidFill>
                  <a:schemeClr val="accent2"/>
                </a:solidFill>
              </a:rPr>
              <a:t>Fig</a:t>
            </a:r>
            <a:r>
              <a:rPr lang="nl-NL" dirty="0" smtClean="0">
                <a:solidFill>
                  <a:schemeClr val="accent2"/>
                </a:solidFill>
              </a:rPr>
              <a:t> 11-13</a:t>
            </a:r>
            <a:endParaRPr lang="nl-NL" dirty="0">
              <a:solidFill>
                <a:schemeClr val="accent2"/>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685" y="1410217"/>
            <a:ext cx="8916424" cy="3790434"/>
          </a:xfrm>
          <a:prstGeom prst="rect">
            <a:avLst/>
          </a:prstGeom>
        </p:spPr>
      </p:pic>
      <p:sp>
        <p:nvSpPr>
          <p:cNvPr id="3" name="Rechthoek 2"/>
          <p:cNvSpPr/>
          <p:nvPr/>
        </p:nvSpPr>
        <p:spPr>
          <a:xfrm>
            <a:off x="6005513" y="6211669"/>
            <a:ext cx="2846824" cy="215444"/>
          </a:xfrm>
          <a:prstGeom prst="rect">
            <a:avLst/>
          </a:prstGeom>
        </p:spPr>
        <p:txBody>
          <a:bodyPr wrap="square">
            <a:spAutoFit/>
          </a:bodyPr>
          <a:lstStyle/>
          <a:p>
            <a:r>
              <a:rPr lang="nl-NL" sz="800" dirty="0"/>
              <a:t>http://www.youtube.com/watch?v=4jtmOZaIvS0&amp;hl=nl</a:t>
            </a:r>
          </a:p>
        </p:txBody>
      </p:sp>
    </p:spTree>
    <p:extLst>
      <p:ext uri="{BB962C8B-B14F-4D97-AF65-F5344CB8AC3E}">
        <p14:creationId xmlns:p14="http://schemas.microsoft.com/office/powerpoint/2010/main" val="2731255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50838" y="492125"/>
            <a:ext cx="8793162" cy="5130635"/>
          </a:xfrm>
          <a:prstGeom prst="rect">
            <a:avLst/>
          </a:prstGeom>
          <a:noFill/>
          <a:ln w="9525">
            <a:noFill/>
            <a:miter lim="800000"/>
            <a:headEnd/>
            <a:tailEnd/>
          </a:ln>
        </p:spPr>
        <p:txBody>
          <a:bodyPr wrap="square">
            <a:spAutoFit/>
          </a:bodyPr>
          <a:lstStyle/>
          <a:p>
            <a:pPr marL="361950" indent="-361950">
              <a:spcBef>
                <a:spcPct val="50000"/>
              </a:spcBef>
            </a:pPr>
            <a:endParaRPr lang="en-US" sz="2800" b="1" dirty="0"/>
          </a:p>
          <a:p>
            <a:pPr marL="361950" indent="-361950">
              <a:lnSpc>
                <a:spcPct val="55000"/>
              </a:lnSpc>
              <a:spcBef>
                <a:spcPct val="50000"/>
              </a:spcBef>
            </a:pPr>
            <a:r>
              <a:rPr lang="en-US" sz="2800" b="1" dirty="0">
                <a:solidFill>
                  <a:schemeClr val="accent2"/>
                </a:solidFill>
              </a:rPr>
              <a:t>DNA </a:t>
            </a:r>
            <a:r>
              <a:rPr lang="en-US" sz="2800" b="1" dirty="0" err="1">
                <a:solidFill>
                  <a:schemeClr val="accent2"/>
                </a:solidFill>
              </a:rPr>
              <a:t>replicatie</a:t>
            </a:r>
            <a:r>
              <a:rPr lang="en-US" sz="2800" b="1" dirty="0">
                <a:solidFill>
                  <a:schemeClr val="accent2"/>
                </a:solidFill>
              </a:rPr>
              <a:t> in </a:t>
            </a:r>
            <a:r>
              <a:rPr lang="en-US" sz="2800" b="1" dirty="0" err="1">
                <a:solidFill>
                  <a:schemeClr val="accent2"/>
                </a:solidFill>
              </a:rPr>
              <a:t>eukaryoten</a:t>
            </a:r>
            <a:r>
              <a:rPr lang="en-US" sz="2800" b="1" dirty="0">
                <a:solidFill>
                  <a:schemeClr val="accent2"/>
                </a:solidFill>
              </a:rPr>
              <a:t> </a:t>
            </a:r>
            <a:r>
              <a:rPr lang="en-US" sz="2800" b="1" dirty="0" smtClean="0">
                <a:solidFill>
                  <a:schemeClr val="accent2"/>
                </a:solidFill>
              </a:rPr>
              <a:t>(</a:t>
            </a:r>
            <a:r>
              <a:rPr lang="en-US" sz="2800" b="1" dirty="0" err="1" smtClean="0">
                <a:solidFill>
                  <a:schemeClr val="accent2"/>
                </a:solidFill>
              </a:rPr>
              <a:t>vgl</a:t>
            </a:r>
            <a:r>
              <a:rPr lang="en-US" sz="2800" b="1" dirty="0" smtClean="0">
                <a:solidFill>
                  <a:schemeClr val="accent2"/>
                </a:solidFill>
              </a:rPr>
              <a:t>. </a:t>
            </a:r>
            <a:r>
              <a:rPr lang="en-US" sz="2800" b="1" dirty="0">
                <a:solidFill>
                  <a:schemeClr val="accent2"/>
                </a:solidFill>
              </a:rPr>
              <a:t>met </a:t>
            </a:r>
            <a:r>
              <a:rPr lang="en-US" sz="2800" b="1" dirty="0" err="1">
                <a:solidFill>
                  <a:schemeClr val="accent2"/>
                </a:solidFill>
              </a:rPr>
              <a:t>prokaryoten</a:t>
            </a:r>
            <a:r>
              <a:rPr lang="en-US" sz="2800" b="1" dirty="0">
                <a:solidFill>
                  <a:schemeClr val="accent2"/>
                </a:solidFill>
              </a:rPr>
              <a:t>):</a:t>
            </a:r>
          </a:p>
          <a:p>
            <a:pPr marL="361950" indent="-361950">
              <a:spcBef>
                <a:spcPct val="50000"/>
              </a:spcBef>
            </a:pPr>
            <a:endParaRPr lang="en-US" dirty="0">
              <a:solidFill>
                <a:schemeClr val="accent2"/>
              </a:solidFill>
            </a:endParaRPr>
          </a:p>
          <a:p>
            <a:pPr marL="361950" indent="-361950">
              <a:spcBef>
                <a:spcPct val="50000"/>
              </a:spcBef>
              <a:buFontTx/>
              <a:buChar char="•"/>
            </a:pPr>
            <a:r>
              <a:rPr lang="en-US" sz="2400" dirty="0" err="1"/>
              <a:t>Grotere</a:t>
            </a:r>
            <a:r>
              <a:rPr lang="en-US" sz="2400" dirty="0"/>
              <a:t> </a:t>
            </a:r>
            <a:r>
              <a:rPr lang="en-US" sz="2400" dirty="0" err="1"/>
              <a:t>hoeveelheid</a:t>
            </a:r>
            <a:r>
              <a:rPr lang="en-US" sz="2400" dirty="0"/>
              <a:t> DNA </a:t>
            </a:r>
            <a:r>
              <a:rPr lang="en-US" sz="2400" dirty="0" err="1"/>
              <a:t>te</a:t>
            </a:r>
            <a:r>
              <a:rPr lang="en-US" sz="2400" dirty="0"/>
              <a:t> </a:t>
            </a:r>
            <a:r>
              <a:rPr lang="en-US" sz="2400" dirty="0" err="1"/>
              <a:t>repliceren</a:t>
            </a:r>
            <a:endParaRPr lang="en-US" sz="2400" dirty="0"/>
          </a:p>
          <a:p>
            <a:pPr marL="361950" indent="-361950">
              <a:spcBef>
                <a:spcPct val="50000"/>
              </a:spcBef>
              <a:buFontTx/>
              <a:buChar char="•"/>
            </a:pPr>
            <a:r>
              <a:rPr lang="en-US" sz="2400" dirty="0"/>
              <a:t>DNA minder </a:t>
            </a:r>
            <a:r>
              <a:rPr lang="en-US" sz="2400" dirty="0" err="1"/>
              <a:t>goed</a:t>
            </a:r>
            <a:r>
              <a:rPr lang="en-US" sz="2400" dirty="0"/>
              <a:t> </a:t>
            </a:r>
            <a:r>
              <a:rPr lang="en-US" sz="2400" dirty="0" err="1"/>
              <a:t>toegankelijk</a:t>
            </a:r>
            <a:r>
              <a:rPr lang="en-US" sz="2400" dirty="0"/>
              <a:t> door </a:t>
            </a:r>
            <a:r>
              <a:rPr lang="en-US" sz="2400" dirty="0" smtClean="0"/>
              <a:t>de </a:t>
            </a:r>
            <a:r>
              <a:rPr lang="en-US" sz="2400" dirty="0" err="1" smtClean="0"/>
              <a:t>aanwezige</a:t>
            </a:r>
            <a:r>
              <a:rPr lang="en-US" sz="2400" dirty="0" smtClean="0"/>
              <a:t> </a:t>
            </a:r>
            <a:r>
              <a:rPr lang="en-US" sz="2400" dirty="0" err="1" smtClean="0"/>
              <a:t>histon</a:t>
            </a:r>
            <a:r>
              <a:rPr lang="en-US" sz="2400" dirty="0" smtClean="0"/>
              <a:t> </a:t>
            </a:r>
            <a:r>
              <a:rPr lang="en-US" sz="2400" dirty="0" err="1"/>
              <a:t>eiwitten</a:t>
            </a:r>
            <a:endParaRPr lang="en-US" sz="2400" dirty="0"/>
          </a:p>
          <a:p>
            <a:pPr marL="361950" indent="-361950">
              <a:spcBef>
                <a:spcPct val="50000"/>
              </a:spcBef>
              <a:buFontTx/>
              <a:buChar char="•"/>
            </a:pPr>
            <a:r>
              <a:rPr lang="en-US" sz="2400" dirty="0" err="1"/>
              <a:t>Meerdere</a:t>
            </a:r>
            <a:r>
              <a:rPr lang="en-US" sz="2400" dirty="0"/>
              <a:t> “origins of replication”, 250 – 25.000 replicons</a:t>
            </a:r>
          </a:p>
          <a:p>
            <a:pPr marL="361950" indent="-361950">
              <a:spcBef>
                <a:spcPct val="50000"/>
              </a:spcBef>
              <a:buFontTx/>
              <a:buChar char="•"/>
            </a:pPr>
            <a:r>
              <a:rPr lang="en-US" sz="2400" dirty="0" err="1"/>
              <a:t>Veel</a:t>
            </a:r>
            <a:r>
              <a:rPr lang="en-US" sz="2400" dirty="0"/>
              <a:t> </a:t>
            </a:r>
            <a:r>
              <a:rPr lang="en-US" sz="2400" dirty="0" err="1"/>
              <a:t>meer</a:t>
            </a:r>
            <a:r>
              <a:rPr lang="en-US" sz="2400" dirty="0"/>
              <a:t> </a:t>
            </a:r>
            <a:r>
              <a:rPr lang="en-US" sz="2400" dirty="0" err="1"/>
              <a:t>kopie</a:t>
            </a:r>
            <a:r>
              <a:rPr lang="en-US" sz="2400" dirty="0" err="1">
                <a:cs typeface="Arial" charset="0"/>
              </a:rPr>
              <a:t>ë</a:t>
            </a:r>
            <a:r>
              <a:rPr lang="en-US" sz="2400" dirty="0" err="1"/>
              <a:t>n</a:t>
            </a:r>
            <a:r>
              <a:rPr lang="en-US" sz="2400" dirty="0"/>
              <a:t> van polymerase </a:t>
            </a:r>
            <a:r>
              <a:rPr lang="en-US" sz="2400" dirty="0" err="1"/>
              <a:t>eiwitten</a:t>
            </a:r>
            <a:r>
              <a:rPr lang="en-US" sz="2400" dirty="0"/>
              <a:t> </a:t>
            </a:r>
            <a:r>
              <a:rPr lang="en-US" sz="2400" dirty="0" err="1"/>
              <a:t>aanwezig</a:t>
            </a:r>
            <a:endParaRPr lang="en-US" sz="2400" dirty="0"/>
          </a:p>
          <a:p>
            <a:pPr marL="361950" indent="-361950">
              <a:spcBef>
                <a:spcPct val="50000"/>
              </a:spcBef>
              <a:buFontTx/>
              <a:buChar char="•"/>
            </a:pPr>
            <a:r>
              <a:rPr lang="en-US" sz="2400" dirty="0"/>
              <a:t>DNA </a:t>
            </a:r>
            <a:r>
              <a:rPr lang="en-US" sz="2400" dirty="0" err="1" smtClean="0"/>
              <a:t>synthese</a:t>
            </a:r>
            <a:r>
              <a:rPr lang="en-US" sz="2400" dirty="0" smtClean="0"/>
              <a:t> (polymerase </a:t>
            </a:r>
            <a:r>
              <a:rPr lang="en-US" sz="2400" dirty="0" err="1" smtClean="0"/>
              <a:t>activiteit</a:t>
            </a:r>
            <a:r>
              <a:rPr lang="en-US" sz="2400" dirty="0" smtClean="0"/>
              <a:t>) </a:t>
            </a:r>
            <a:r>
              <a:rPr lang="en-US" sz="2400" dirty="0" err="1"/>
              <a:t>verloopt</a:t>
            </a:r>
            <a:r>
              <a:rPr lang="en-US" sz="2400" dirty="0"/>
              <a:t> </a:t>
            </a:r>
            <a:r>
              <a:rPr lang="en-US" sz="2400" dirty="0" err="1"/>
              <a:t>veel</a:t>
            </a:r>
            <a:r>
              <a:rPr lang="en-US" sz="2400" dirty="0"/>
              <a:t> </a:t>
            </a:r>
            <a:r>
              <a:rPr lang="en-US" sz="2400" dirty="0" err="1" smtClean="0"/>
              <a:t>langzamer</a:t>
            </a:r>
            <a:endParaRPr lang="en-US" sz="2400" dirty="0" smtClean="0"/>
          </a:p>
          <a:p>
            <a:pPr marL="361950" indent="-361950">
              <a:spcBef>
                <a:spcPct val="50000"/>
              </a:spcBef>
              <a:buFontTx/>
              <a:buChar char="•"/>
            </a:pPr>
            <a:r>
              <a:rPr lang="en-US" sz="2400" dirty="0" err="1" smtClean="0"/>
              <a:t>Totale</a:t>
            </a:r>
            <a:r>
              <a:rPr lang="en-US" sz="2400" dirty="0" smtClean="0"/>
              <a:t> (</a:t>
            </a:r>
            <a:r>
              <a:rPr lang="en-US" sz="2400" dirty="0" err="1" smtClean="0"/>
              <a:t>netto</a:t>
            </a:r>
            <a:r>
              <a:rPr lang="en-US" sz="2400" dirty="0" smtClean="0"/>
              <a:t>) </a:t>
            </a:r>
            <a:r>
              <a:rPr lang="en-US" sz="2400" dirty="0" err="1" smtClean="0"/>
              <a:t>synthese</a:t>
            </a:r>
            <a:r>
              <a:rPr lang="en-US" sz="2400" dirty="0" smtClean="0"/>
              <a:t> </a:t>
            </a:r>
            <a:r>
              <a:rPr lang="en-US" sz="2400" dirty="0" err="1" smtClean="0"/>
              <a:t>sneller</a:t>
            </a:r>
            <a:endParaRPr lang="en-US" sz="2400" dirty="0"/>
          </a:p>
          <a:p>
            <a:pPr marL="361950" indent="-361950">
              <a:spcBef>
                <a:spcPct val="50000"/>
              </a:spcBef>
            </a:pPr>
            <a:endParaRPr lang="nl-NL" dirty="0"/>
          </a:p>
        </p:txBody>
      </p:sp>
    </p:spTree>
    <p:extLst>
      <p:ext uri="{BB962C8B-B14F-4D97-AF65-F5344CB8AC3E}">
        <p14:creationId xmlns:p14="http://schemas.microsoft.com/office/powerpoint/2010/main" val="1692497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4DF52CD1518440A9410417543192CF" ma:contentTypeVersion="14" ma:contentTypeDescription="Een nieuw document maken." ma:contentTypeScope="" ma:versionID="6bea1c7b9161d6dde0b3c7fb1e5c3171">
  <xsd:schema xmlns:xsd="http://www.w3.org/2001/XMLSchema" xmlns:xs="http://www.w3.org/2001/XMLSchema" xmlns:p="http://schemas.microsoft.com/office/2006/metadata/properties" xmlns:ns3="d665bda0-32f6-4388-bc96-c7f43a2006b3" xmlns:ns4="41d31240-3f9b-4160-aa9d-7e114304e6cc" targetNamespace="http://schemas.microsoft.com/office/2006/metadata/properties" ma:root="true" ma:fieldsID="88bb3e02a4d78147ff6b1b4e62499f13" ns3:_="" ns4:_="">
    <xsd:import namespace="d665bda0-32f6-4388-bc96-c7f43a2006b3"/>
    <xsd:import namespace="41d31240-3f9b-4160-aa9d-7e114304e6c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65bda0-32f6-4388-bc96-c7f43a2006b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1d31240-3f9b-4160-aa9d-7e114304e6cc" elementFormDefault="qualified">
    <xsd:import namespace="http://schemas.microsoft.com/office/2006/documentManagement/types"/>
    <xsd:import namespace="http://schemas.microsoft.com/office/infopath/2007/PartnerControls"/>
    <xsd:element name="SharedWithUsers" ma:index="12"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description="" ma:internalName="SharedWithDetails" ma:readOnly="true">
      <xsd:simpleType>
        <xsd:restriction base="dms:Note">
          <xsd:maxLength value="255"/>
        </xsd:restriction>
      </xsd:simpleType>
    </xsd:element>
    <xsd:element name="SharingHintHash" ma:index="14" nillable="true" ma:displayName="Hint-hash delen"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E68E5A-157D-432D-96E8-48783CE8E0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65bda0-32f6-4388-bc96-c7f43a2006b3"/>
    <ds:schemaRef ds:uri="41d31240-3f9b-4160-aa9d-7e114304e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08A7A5-B189-4F6D-B20F-60F3D747221D}">
  <ds:schemaRefs>
    <ds:schemaRef ds:uri="http://schemas.microsoft.com/office/2006/documentManagement/types"/>
    <ds:schemaRef ds:uri="http://schemas.microsoft.com/office/infopath/2007/PartnerControls"/>
    <ds:schemaRef ds:uri="41d31240-3f9b-4160-aa9d-7e114304e6cc"/>
    <ds:schemaRef ds:uri="http://purl.org/dc/elements/1.1/"/>
    <ds:schemaRef ds:uri="http://schemas.microsoft.com/office/2006/metadata/properties"/>
    <ds:schemaRef ds:uri="http://purl.org/dc/terms/"/>
    <ds:schemaRef ds:uri="http://schemas.openxmlformats.org/package/2006/metadata/core-properties"/>
    <ds:schemaRef ds:uri="d665bda0-32f6-4388-bc96-c7f43a2006b3"/>
    <ds:schemaRef ds:uri="http://www.w3.org/XML/1998/namespace"/>
    <ds:schemaRef ds:uri="http://purl.org/dc/dcmitype/"/>
  </ds:schemaRefs>
</ds:datastoreItem>
</file>

<file path=customXml/itemProps3.xml><?xml version="1.0" encoding="utf-8"?>
<ds:datastoreItem xmlns:ds="http://schemas.openxmlformats.org/officeDocument/2006/customXml" ds:itemID="{79B27E65-8385-4F2D-BAF9-8273F213ED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2007</TotalTime>
  <Words>1585</Words>
  <Application>Microsoft Office PowerPoint</Application>
  <PresentationFormat>Diavoorstelling (4:3)</PresentationFormat>
  <Paragraphs>226</Paragraphs>
  <Slides>26</Slides>
  <Notes>10</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26</vt:i4>
      </vt:variant>
    </vt:vector>
  </HeadingPairs>
  <TitlesOfParts>
    <vt:vector size="34" baseType="lpstr">
      <vt:lpstr>SimSun</vt:lpstr>
      <vt:lpstr>Arial</vt:lpstr>
      <vt:lpstr>Calibri</vt:lpstr>
      <vt:lpstr>Calibri Light</vt:lpstr>
      <vt:lpstr>Symbol</vt:lpstr>
      <vt:lpstr>Tahoma</vt:lpstr>
      <vt:lpstr>Wingdings</vt:lpstr>
      <vt:lpstr>Office Theme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Het telomeer probleem tijdens replicatie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Replisome overall</vt:lpstr>
      <vt:lpstr>PowerPoint-presentatie</vt:lpstr>
    </vt:vector>
  </TitlesOfParts>
  <Company>Hanzehogeschool Groningen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Pool WA, Wietske</dc:creator>
  <cp:lastModifiedBy>Pool WA, Wietske</cp:lastModifiedBy>
  <cp:revision>58</cp:revision>
  <cp:lastPrinted>2019-11-19T15:26:21Z</cp:lastPrinted>
  <dcterms:created xsi:type="dcterms:W3CDTF">2017-06-07T12:31:32Z</dcterms:created>
  <dcterms:modified xsi:type="dcterms:W3CDTF">2021-11-24T08:34:01Z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0x010100FD4DF52CD1518440A9410417543192CF</vt:lpwstr>
  </property>
</Properties>
</file>