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66" r:id="rId3"/>
    <p:sldId id="267" r:id="rId4"/>
    <p:sldId id="277" r:id="rId5"/>
    <p:sldId id="263" r:id="rId6"/>
    <p:sldId id="279" r:id="rId7"/>
    <p:sldId id="281" r:id="rId8"/>
    <p:sldId id="282" r:id="rId9"/>
    <p:sldId id="283" r:id="rId10"/>
    <p:sldId id="286" r:id="rId11"/>
    <p:sldId id="351" r:id="rId12"/>
    <p:sldId id="314" r:id="rId13"/>
    <p:sldId id="360" r:id="rId14"/>
    <p:sldId id="354" r:id="rId15"/>
    <p:sldId id="355" r:id="rId16"/>
    <p:sldId id="359" r:id="rId17"/>
    <p:sldId id="337" r:id="rId18"/>
    <p:sldId id="362" r:id="rId19"/>
    <p:sldId id="363" r:id="rId20"/>
    <p:sldId id="364" r:id="rId21"/>
    <p:sldId id="366" r:id="rId22"/>
    <p:sldId id="365" r:id="rId23"/>
    <p:sldId id="368" r:id="rId24"/>
    <p:sldId id="369" r:id="rId25"/>
    <p:sldId id="370" r:id="rId26"/>
    <p:sldId id="371" r:id="rId27"/>
    <p:sldId id="372" r:id="rId28"/>
    <p:sldId id="378" r:id="rId29"/>
    <p:sldId id="379" r:id="rId30"/>
    <p:sldId id="380" r:id="rId31"/>
    <p:sldId id="3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90476" autoAdjust="0"/>
  </p:normalViewPr>
  <p:slideViewPr>
    <p:cSldViewPr snapToGrid="0">
      <p:cViewPr varScale="1">
        <p:scale>
          <a:sx n="65" d="100"/>
          <a:sy n="65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E93E5-E9BC-49F9-A94E-E91E68E23AA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FC8E-3A82-48C6-B6C4-BE76ED8641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sofH466lqk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l.wikipedia.org/wiki/Prote%C3%AFne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nl.wikipedia.org/wiki/Pre-mRNA" TargetMode="External"/><Relationship Id="rId5" Type="http://schemas.openxmlformats.org/officeDocument/2006/relationships/hyperlink" Target="http://nl.wikipedia.org/wiki/Intron" TargetMode="External"/><Relationship Id="rId4" Type="http://schemas.openxmlformats.org/officeDocument/2006/relationships/hyperlink" Target="http://nl.wikipedia.org/wiki/Ribonucle%C3%AFnezuur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523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5684D-CF78-44DD-A37E-CD63BE441649}" type="slidenum">
              <a:rPr lang="nl-NL" smtClean="0"/>
              <a:pPr/>
              <a:t>14</a:t>
            </a:fld>
            <a:endParaRPr lang="nl-NL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Van </a:t>
            </a:r>
            <a:r>
              <a:rPr lang="en-US" dirty="0" err="1" smtClean="0"/>
              <a:t>dichterbij</a:t>
            </a:r>
            <a:r>
              <a:rPr lang="en-US" dirty="0" smtClean="0"/>
              <a:t> </a:t>
            </a:r>
            <a:r>
              <a:rPr lang="en-US" dirty="0" err="1" smtClean="0"/>
              <a:t>bekeken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Tripletten</a:t>
            </a:r>
            <a:r>
              <a:rPr lang="en-US" dirty="0" smtClean="0"/>
              <a:t> (</a:t>
            </a:r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doubletten</a:t>
            </a:r>
            <a:r>
              <a:rPr lang="en-US" dirty="0" smtClean="0"/>
              <a:t>?)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Template strand</a:t>
            </a:r>
          </a:p>
          <a:p>
            <a:pPr eaLnBrk="1" hangingPunct="1"/>
            <a:r>
              <a:rPr lang="en-US" dirty="0" smtClean="0"/>
              <a:t>Coding strand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van 5’ </a:t>
            </a:r>
            <a:r>
              <a:rPr lang="en-US" dirty="0" err="1" smtClean="0"/>
              <a:t>naar</a:t>
            </a:r>
            <a:r>
              <a:rPr lang="en-US" dirty="0" smtClean="0"/>
              <a:t> 3’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300 </a:t>
            </a:r>
            <a:r>
              <a:rPr lang="en-US" dirty="0" err="1" smtClean="0"/>
              <a:t>nuc</a:t>
            </a:r>
            <a:r>
              <a:rPr lang="en-US" dirty="0" smtClean="0"/>
              <a:t> = 100 </a:t>
            </a:r>
            <a:r>
              <a:rPr lang="en-US" dirty="0" err="1" smtClean="0"/>
              <a:t>az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Reading frame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313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8B265-A022-4248-8DF9-A7BD50A147A2}" type="slidenum">
              <a:rPr lang="nl-NL" smtClean="0"/>
              <a:pPr/>
              <a:t>15</a:t>
            </a:fld>
            <a:endParaRPr lang="nl-NL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Nirenberg, begin </a:t>
            </a:r>
            <a:r>
              <a:rPr lang="en-US" dirty="0" err="1" smtClean="0"/>
              <a:t>jaren</a:t>
            </a:r>
            <a:r>
              <a:rPr lang="en-US" dirty="0" smtClean="0"/>
              <a:t> 60 </a:t>
            </a:r>
            <a:r>
              <a:rPr lang="en-US" dirty="0" err="1" smtClean="0"/>
              <a:t>begonnen</a:t>
            </a:r>
            <a:r>
              <a:rPr lang="en-US" dirty="0" smtClean="0"/>
              <a:t> met </a:t>
            </a:r>
            <a:r>
              <a:rPr lang="en-US" dirty="0" err="1" smtClean="0"/>
              <a:t>decoderen</a:t>
            </a:r>
            <a:r>
              <a:rPr lang="en-US" dirty="0" smtClean="0"/>
              <a:t>. </a:t>
            </a:r>
            <a:r>
              <a:rPr lang="en-US" dirty="0" err="1" smtClean="0"/>
              <a:t>Eerst</a:t>
            </a:r>
            <a:r>
              <a:rPr lang="en-US" dirty="0" smtClean="0"/>
              <a:t> poly U, </a:t>
            </a:r>
            <a:r>
              <a:rPr lang="en-US" dirty="0" err="1" smtClean="0"/>
              <a:t>daarna</a:t>
            </a:r>
            <a:r>
              <a:rPr lang="en-US" dirty="0" smtClean="0"/>
              <a:t> de </a:t>
            </a:r>
            <a:r>
              <a:rPr lang="en-US" dirty="0" err="1" smtClean="0"/>
              <a:t>anderen</a:t>
            </a:r>
            <a:r>
              <a:rPr lang="en-US" dirty="0" smtClean="0"/>
              <a:t>. In vitro. </a:t>
            </a:r>
            <a:r>
              <a:rPr lang="en-US" dirty="0" err="1" smtClean="0"/>
              <a:t>Midden</a:t>
            </a:r>
            <a:r>
              <a:rPr lang="en-US" dirty="0" smtClean="0"/>
              <a:t> </a:t>
            </a:r>
            <a:r>
              <a:rPr lang="en-US" dirty="0" err="1" smtClean="0"/>
              <a:t>jaren</a:t>
            </a:r>
            <a:r>
              <a:rPr lang="en-US" dirty="0" smtClean="0"/>
              <a:t> 60 </a:t>
            </a:r>
            <a:r>
              <a:rPr lang="en-US" dirty="0" err="1" smtClean="0"/>
              <a:t>klaar</a:t>
            </a:r>
            <a:r>
              <a:rPr lang="en-US" dirty="0" smtClean="0"/>
              <a:t> met de codes. In vitro!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2 </a:t>
            </a:r>
            <a:r>
              <a:rPr lang="en-US" dirty="0" err="1" smtClean="0"/>
              <a:t>nucleotiden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genoeg</a:t>
            </a:r>
            <a:r>
              <a:rPr lang="en-US" dirty="0" smtClean="0"/>
              <a:t>, </a:t>
            </a:r>
            <a:r>
              <a:rPr lang="en-US" dirty="0" err="1" smtClean="0"/>
              <a:t>als</a:t>
            </a:r>
            <a:r>
              <a:rPr lang="en-US" dirty="0" smtClean="0"/>
              <a:t> codon?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64 codes, 20 </a:t>
            </a:r>
            <a:r>
              <a:rPr lang="en-US" dirty="0" err="1" smtClean="0"/>
              <a:t>az</a:t>
            </a:r>
            <a:r>
              <a:rPr lang="en-US" dirty="0" smtClean="0"/>
              <a:t>, 3 </a:t>
            </a:r>
            <a:r>
              <a:rPr lang="en-US" dirty="0" err="1" smtClean="0"/>
              <a:t>stopcodons</a:t>
            </a:r>
            <a:r>
              <a:rPr lang="en-US" dirty="0" smtClean="0"/>
              <a:t> (</a:t>
            </a:r>
            <a:r>
              <a:rPr lang="en-US" dirty="0" err="1" smtClean="0"/>
              <a:t>translatie</a:t>
            </a:r>
            <a:r>
              <a:rPr lang="en-US" dirty="0" smtClean="0"/>
              <a:t>!), 1 </a:t>
            </a:r>
            <a:r>
              <a:rPr lang="en-US" dirty="0" err="1" smtClean="0"/>
              <a:t>startcodon</a:t>
            </a:r>
            <a:r>
              <a:rPr lang="en-US" dirty="0" smtClean="0"/>
              <a:t> (</a:t>
            </a:r>
            <a:r>
              <a:rPr lang="en-US" dirty="0" err="1" smtClean="0"/>
              <a:t>translatie</a:t>
            </a:r>
            <a:r>
              <a:rPr lang="en-US" dirty="0" smtClean="0"/>
              <a:t>!) Start- en </a:t>
            </a:r>
            <a:r>
              <a:rPr lang="en-US" dirty="0" err="1" smtClean="0"/>
              <a:t>stopcodon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ribosoom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codons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1 </a:t>
            </a:r>
            <a:r>
              <a:rPr lang="en-US" dirty="0" err="1" smtClean="0"/>
              <a:t>az</a:t>
            </a:r>
            <a:r>
              <a:rPr lang="en-US" dirty="0" smtClean="0"/>
              <a:t>,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derde</a:t>
            </a:r>
            <a:r>
              <a:rPr lang="en-US" dirty="0" smtClean="0"/>
              <a:t> </a:t>
            </a:r>
            <a:r>
              <a:rPr lang="en-US" dirty="0" err="1" smtClean="0"/>
              <a:t>nuc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afwijken</a:t>
            </a:r>
            <a:r>
              <a:rPr lang="en-US" dirty="0" smtClean="0"/>
              <a:t>. </a:t>
            </a:r>
            <a:r>
              <a:rPr lang="en-US" dirty="0" err="1" smtClean="0"/>
              <a:t>Redundantie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Sterke</a:t>
            </a:r>
            <a:r>
              <a:rPr lang="en-US" dirty="0" smtClean="0"/>
              <a:t> overlap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organismes</a:t>
            </a:r>
            <a:r>
              <a:rPr lang="en-US" dirty="0" smtClean="0"/>
              <a:t> (</a:t>
            </a:r>
            <a:r>
              <a:rPr lang="en-US" b="1" dirty="0" err="1" smtClean="0"/>
              <a:t>universele</a:t>
            </a:r>
            <a:r>
              <a:rPr lang="en-US" b="1" dirty="0" smtClean="0"/>
              <a:t> code</a:t>
            </a:r>
            <a:r>
              <a:rPr lang="en-US" dirty="0" smtClean="0"/>
              <a:t>)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sommige</a:t>
            </a:r>
            <a:r>
              <a:rPr lang="en-US" dirty="0" smtClean="0"/>
              <a:t> </a:t>
            </a:r>
            <a:r>
              <a:rPr lang="en-US" dirty="0" err="1" smtClean="0"/>
              <a:t>eencelligen</a:t>
            </a:r>
            <a:r>
              <a:rPr lang="en-US" dirty="0" smtClean="0"/>
              <a:t> en </a:t>
            </a:r>
            <a:r>
              <a:rPr lang="en-US" dirty="0" err="1" smtClean="0"/>
              <a:t>organellen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afwijkingen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Codon</a:t>
            </a:r>
            <a:r>
              <a:rPr lang="en-US" dirty="0" smtClean="0"/>
              <a:t> preference.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Oefening</a:t>
            </a:r>
            <a:r>
              <a:rPr lang="en-US" dirty="0" smtClean="0"/>
              <a:t> 6 </a:t>
            </a:r>
            <a:r>
              <a:rPr lang="en-US" dirty="0" err="1" smtClean="0"/>
              <a:t>readingframes</a:t>
            </a:r>
            <a:r>
              <a:rPr lang="en-US" dirty="0" smtClean="0"/>
              <a:t> op </a:t>
            </a:r>
            <a:r>
              <a:rPr lang="en-US" dirty="0" err="1" smtClean="0"/>
              <a:t>bord</a:t>
            </a:r>
            <a:r>
              <a:rPr lang="en-US" dirty="0" smtClean="0"/>
              <a:t> </a:t>
            </a:r>
            <a:r>
              <a:rPr lang="en-US" dirty="0" err="1" smtClean="0"/>
              <a:t>zetten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>
                <a:latin typeface="Courier New" pitchFamily="49" charset="0"/>
              </a:rPr>
              <a:t>ATGCCTGGGAACCAATGGAATTGA</a:t>
            </a:r>
          </a:p>
          <a:p>
            <a:pPr eaLnBrk="1" hangingPunct="1"/>
            <a:r>
              <a:rPr lang="en-US" dirty="0" smtClean="0">
                <a:latin typeface="Courier New" pitchFamily="49" charset="0"/>
              </a:rPr>
              <a:t>TACGGACCCTTGGTTACCTTAACT</a:t>
            </a:r>
          </a:p>
          <a:p>
            <a:pPr eaLnBrk="1" hangingPunct="1"/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>
                <a:latin typeface="Courier New" pitchFamily="49" charset="0"/>
              </a:rPr>
              <a:t>Reading frame </a:t>
            </a:r>
            <a:r>
              <a:rPr lang="en-US" dirty="0" err="1" smtClean="0">
                <a:latin typeface="Courier New" pitchFamily="49" charset="0"/>
              </a:rPr>
              <a:t>wordt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bepaald</a:t>
            </a:r>
            <a:r>
              <a:rPr lang="en-US" dirty="0" smtClean="0">
                <a:latin typeface="Courier New" pitchFamily="49" charset="0"/>
              </a:rPr>
              <a:t> door </a:t>
            </a:r>
            <a:r>
              <a:rPr lang="en-US" dirty="0" err="1" smtClean="0">
                <a:latin typeface="Courier New" pitchFamily="49" charset="0"/>
              </a:rPr>
              <a:t>promotersequentie</a:t>
            </a:r>
            <a:endParaRPr lang="en-US" dirty="0" smtClean="0">
              <a:latin typeface="Courier New" pitchFamily="49" charset="0"/>
            </a:endParaRPr>
          </a:p>
          <a:p>
            <a:pPr eaLnBrk="1" hangingPunct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8642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4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079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 </a:t>
            </a:r>
            <a:r>
              <a:rPr lang="en-US" b="1" dirty="0" err="1" smtClean="0"/>
              <a:t>Promotersequentie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bepaald</a:t>
            </a:r>
            <a:r>
              <a:rPr lang="en-US" baseline="0" dirty="0" smtClean="0"/>
              <a:t> w</a:t>
            </a:r>
            <a:r>
              <a:rPr lang="en-US" dirty="0" smtClean="0"/>
              <a:t>at het reading frame is,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strand de template is. </a:t>
            </a:r>
            <a:r>
              <a:rPr lang="en-US" dirty="0" err="1" smtClean="0"/>
              <a:t>Zegt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welk</a:t>
            </a:r>
            <a:r>
              <a:rPr lang="en-US" dirty="0" smtClean="0"/>
              <a:t> van de twee strands de </a:t>
            </a:r>
            <a:r>
              <a:rPr lang="en-US" b="1" dirty="0" smtClean="0"/>
              <a:t>template</a:t>
            </a:r>
            <a:r>
              <a:rPr lang="en-US" dirty="0" smtClean="0"/>
              <a:t> is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non-template (coding). In de </a:t>
            </a:r>
            <a:r>
              <a:rPr lang="en-US" dirty="0" err="1" smtClean="0"/>
              <a:t>promotorsequentie</a:t>
            </a:r>
            <a:r>
              <a:rPr lang="en-US" dirty="0" smtClean="0"/>
              <a:t> zit het </a:t>
            </a:r>
            <a:r>
              <a:rPr lang="en-US" dirty="0" err="1" smtClean="0"/>
              <a:t>transcriptiestartpunt</a:t>
            </a:r>
            <a:r>
              <a:rPr lang="en-US" dirty="0" smtClean="0"/>
              <a:t>, </a:t>
            </a:r>
            <a:r>
              <a:rPr lang="en-US" dirty="0" err="1" smtClean="0"/>
              <a:t>begint</a:t>
            </a:r>
            <a:r>
              <a:rPr lang="en-US" dirty="0" smtClean="0"/>
              <a:t> </a:t>
            </a:r>
            <a:r>
              <a:rPr lang="en-US" dirty="0" err="1" smtClean="0"/>
              <a:t>tientallen</a:t>
            </a:r>
            <a:r>
              <a:rPr lang="en-US" dirty="0" smtClean="0"/>
              <a:t> </a:t>
            </a:r>
            <a:r>
              <a:rPr lang="en-US" dirty="0" err="1" smtClean="0"/>
              <a:t>nuc</a:t>
            </a:r>
            <a:r>
              <a:rPr lang="en-US" dirty="0" smtClean="0"/>
              <a:t> </a:t>
            </a:r>
            <a:r>
              <a:rPr lang="en-US" dirty="0" err="1" smtClean="0"/>
              <a:t>ervoor</a:t>
            </a:r>
            <a:r>
              <a:rPr lang="en-US" dirty="0" smtClean="0"/>
              <a:t>. Let op: Het </a:t>
            </a:r>
            <a:r>
              <a:rPr lang="en-US" dirty="0" err="1" smtClean="0"/>
              <a:t>startpunt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transcriptie</a:t>
            </a:r>
            <a:r>
              <a:rPr lang="en-US" dirty="0" smtClean="0"/>
              <a:t> is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het </a:t>
            </a:r>
            <a:r>
              <a:rPr lang="en-US" dirty="0" err="1" smtClean="0"/>
              <a:t>startpunt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translatie</a:t>
            </a:r>
            <a:r>
              <a:rPr lang="en-US" dirty="0" smtClean="0"/>
              <a:t>!!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RNA polymerase,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eukaryoten</a:t>
            </a:r>
            <a:r>
              <a:rPr lang="en-US" dirty="0" smtClean="0"/>
              <a:t> RNA polymerase</a:t>
            </a:r>
            <a:r>
              <a:rPr lang="en-US" b="1" dirty="0" smtClean="0"/>
              <a:t> II</a:t>
            </a:r>
            <a:r>
              <a:rPr lang="en-US" dirty="0" smtClean="0"/>
              <a:t> (</a:t>
            </a:r>
            <a:r>
              <a:rPr lang="en-US" dirty="0" err="1" smtClean="0"/>
              <a:t>waar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DNA polymerase I </a:t>
            </a:r>
            <a:r>
              <a:rPr lang="en-US" dirty="0" err="1" smtClean="0"/>
              <a:t>en</a:t>
            </a:r>
            <a:r>
              <a:rPr lang="en-US" dirty="0" smtClean="0"/>
              <a:t> III nog maar </a:t>
            </a:r>
            <a:r>
              <a:rPr lang="en-US" dirty="0" err="1" smtClean="0"/>
              <a:t>weer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? I </a:t>
            </a:r>
            <a:r>
              <a:rPr lang="en-US" dirty="0" err="1" smtClean="0"/>
              <a:t>vervanging</a:t>
            </a:r>
            <a:r>
              <a:rPr lang="en-US" dirty="0" smtClean="0"/>
              <a:t> RNA-primers, III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replicatie</a:t>
            </a:r>
            <a:r>
              <a:rPr lang="en-US" dirty="0" smtClean="0"/>
              <a:t>)) (RNA polymerase I </a:t>
            </a:r>
            <a:r>
              <a:rPr lang="en-US" dirty="0" err="1" smtClean="0"/>
              <a:t>en</a:t>
            </a:r>
            <a:r>
              <a:rPr lang="en-US" dirty="0" smtClean="0"/>
              <a:t> III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transcriptie</a:t>
            </a:r>
            <a:r>
              <a:rPr lang="en-US" dirty="0" smtClean="0"/>
              <a:t> van </a:t>
            </a:r>
            <a:r>
              <a:rPr lang="en-US" dirty="0" err="1" smtClean="0"/>
              <a:t>stukken</a:t>
            </a:r>
            <a:r>
              <a:rPr lang="en-US" dirty="0" smtClean="0"/>
              <a:t> DNA die </a:t>
            </a:r>
            <a:r>
              <a:rPr lang="en-US" dirty="0" err="1" smtClean="0"/>
              <a:t>niet</a:t>
            </a:r>
            <a:r>
              <a:rPr lang="en-US" dirty="0" smtClean="0"/>
              <a:t> tot </a:t>
            </a:r>
            <a:r>
              <a:rPr lang="en-US" dirty="0" err="1" smtClean="0"/>
              <a:t>eiwitten</a:t>
            </a:r>
            <a:r>
              <a:rPr lang="en-US" dirty="0" smtClean="0"/>
              <a:t> </a:t>
            </a:r>
            <a:r>
              <a:rPr lang="en-US" dirty="0" err="1" smtClean="0"/>
              <a:t>leiden</a:t>
            </a:r>
            <a:r>
              <a:rPr lang="en-US" dirty="0" smtClean="0"/>
              <a:t>, DNA polymerase II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transcriptie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gap,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langzaam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zonder</a:t>
            </a:r>
            <a:r>
              <a:rPr lang="en-US" dirty="0" smtClean="0"/>
              <a:t> proofreading)</a:t>
            </a:r>
          </a:p>
          <a:p>
            <a:pPr eaLnBrk="1" hangingPunct="1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Transcription unit </a:t>
            </a:r>
            <a:r>
              <a:rPr lang="en-US" dirty="0" smtClean="0"/>
              <a:t>is het hele </a:t>
            </a:r>
            <a:r>
              <a:rPr lang="en-US" dirty="0" err="1" smtClean="0"/>
              <a:t>gedeelte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overgeschreven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, (van start- tot </a:t>
            </a:r>
            <a:r>
              <a:rPr lang="en-US" dirty="0" err="1" smtClean="0"/>
              <a:t>stopcodon</a:t>
            </a:r>
            <a:r>
              <a:rPr lang="en-US" dirty="0" smtClean="0"/>
              <a:t>).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transcriptie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primer 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replicatie</a:t>
            </a:r>
            <a:r>
              <a:rPr lang="en-US" dirty="0" smtClean="0"/>
              <a:t>., </a:t>
            </a:r>
            <a:r>
              <a:rPr lang="en-US" dirty="0" err="1" smtClean="0"/>
              <a:t>transcriptie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van 5’naar 3’. De strands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. </a:t>
            </a:r>
            <a:r>
              <a:rPr lang="en-US" dirty="0" err="1" smtClean="0"/>
              <a:t>Dit</a:t>
            </a:r>
            <a:r>
              <a:rPr lang="en-US" dirty="0" smtClean="0"/>
              <a:t> is </a:t>
            </a:r>
            <a:r>
              <a:rPr lang="en-US" dirty="0" err="1" smtClean="0"/>
              <a:t>geen</a:t>
            </a:r>
            <a:r>
              <a:rPr lang="en-US" dirty="0" smtClean="0"/>
              <a:t> bubble! Wat was </a:t>
            </a:r>
            <a:r>
              <a:rPr lang="en-US" dirty="0" err="1" smtClean="0"/>
              <a:t>een</a:t>
            </a:r>
            <a:r>
              <a:rPr lang="en-US" dirty="0" smtClean="0"/>
              <a:t> bubble? Wat is het </a:t>
            </a:r>
            <a:r>
              <a:rPr lang="en-US" dirty="0" err="1" smtClean="0"/>
              <a:t>verschil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Termen</a:t>
            </a:r>
            <a:r>
              <a:rPr lang="en-US" dirty="0" smtClean="0"/>
              <a:t>: Promoter terminator, Upstream, downstream, </a:t>
            </a:r>
            <a:r>
              <a:rPr lang="en-US" dirty="0" err="1" smtClean="0"/>
              <a:t>Initiatie</a:t>
            </a:r>
            <a:r>
              <a:rPr lang="en-US" dirty="0" smtClean="0"/>
              <a:t>, </a:t>
            </a:r>
            <a:r>
              <a:rPr lang="en-US" dirty="0" err="1" smtClean="0"/>
              <a:t>elongatie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terminatie</a:t>
            </a:r>
            <a:endParaRPr lang="en-US" dirty="0" smtClean="0"/>
          </a:p>
          <a:p>
            <a:pPr eaLnBrk="1" hangingPunct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meerdere</a:t>
            </a:r>
            <a:r>
              <a:rPr lang="en-US" dirty="0" smtClean="0"/>
              <a:t> polymerases </a:t>
            </a:r>
            <a:r>
              <a:rPr lang="en-US" dirty="0" err="1" smtClean="0"/>
              <a:t>tegelijkertijd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“</a:t>
            </a:r>
            <a:r>
              <a:rPr lang="en-US" dirty="0" err="1" smtClean="0"/>
              <a:t>rijden</a:t>
            </a:r>
            <a:r>
              <a:rPr lang="en-US" dirty="0" smtClean="0"/>
              <a:t>”.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eiwit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Terminatie</a:t>
            </a:r>
            <a:r>
              <a:rPr lang="en-US" dirty="0" smtClean="0"/>
              <a:t> door </a:t>
            </a:r>
            <a:r>
              <a:rPr lang="en-US" b="1" dirty="0" err="1" smtClean="0"/>
              <a:t>terminatiesequentie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b="1" dirty="0" err="1" smtClean="0"/>
              <a:t>prokaryoten</a:t>
            </a:r>
            <a:r>
              <a:rPr lang="en-US" dirty="0" smtClean="0"/>
              <a:t>. Het </a:t>
            </a:r>
            <a:r>
              <a:rPr lang="en-US" dirty="0" err="1" smtClean="0"/>
              <a:t>gevormd</a:t>
            </a:r>
            <a:r>
              <a:rPr lang="en-US" b="1" dirty="0" smtClean="0"/>
              <a:t> RNA</a:t>
            </a:r>
            <a:r>
              <a:rPr lang="en-US" dirty="0" smtClean="0"/>
              <a:t>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r>
              <a:rPr lang="en-US" dirty="0" err="1" smtClean="0"/>
              <a:t>ervoor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RNA polymerase </a:t>
            </a:r>
            <a:r>
              <a:rPr lang="en-US" dirty="0" err="1" smtClean="0"/>
              <a:t>loslaat</a:t>
            </a:r>
            <a:r>
              <a:rPr lang="en-US" dirty="0" smtClean="0"/>
              <a:t> van het DNA </a:t>
            </a:r>
            <a:r>
              <a:rPr lang="en-US" dirty="0" err="1" smtClean="0"/>
              <a:t>en</a:t>
            </a:r>
            <a:r>
              <a:rPr lang="en-US" dirty="0" smtClean="0"/>
              <a:t> RNA. Stem-loop </a:t>
            </a:r>
            <a:r>
              <a:rPr lang="en-US" dirty="0" err="1" smtClean="0"/>
              <a:t>structuur</a:t>
            </a:r>
            <a:r>
              <a:rPr lang="en-US" dirty="0" smtClean="0"/>
              <a:t>. (</a:t>
            </a:r>
            <a:r>
              <a:rPr lang="en-US" dirty="0" err="1" smtClean="0"/>
              <a:t>Tekenen</a:t>
            </a:r>
            <a:r>
              <a:rPr lang="en-US" dirty="0" smtClean="0"/>
              <a:t>!). In </a:t>
            </a:r>
            <a:r>
              <a:rPr lang="en-US" b="1" dirty="0" err="1" smtClean="0"/>
              <a:t>eukaryoten</a:t>
            </a:r>
            <a:r>
              <a:rPr lang="en-US" dirty="0" smtClean="0"/>
              <a:t> </a:t>
            </a:r>
            <a:r>
              <a:rPr lang="en-US" dirty="0" err="1" smtClean="0"/>
              <a:t>schrijft</a:t>
            </a:r>
            <a:r>
              <a:rPr lang="en-US" dirty="0" smtClean="0"/>
              <a:t> de polymerase door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signaal</a:t>
            </a:r>
            <a:r>
              <a:rPr lang="en-US" dirty="0" smtClean="0"/>
              <a:t> (</a:t>
            </a:r>
            <a:r>
              <a:rPr lang="en-US" b="1" dirty="0" smtClean="0"/>
              <a:t>poly </a:t>
            </a:r>
            <a:r>
              <a:rPr lang="en-US" b="1" dirty="0" err="1" smtClean="0"/>
              <a:t>adenylatie</a:t>
            </a:r>
            <a:r>
              <a:rPr lang="en-US" b="1" dirty="0" smtClean="0"/>
              <a:t> </a:t>
            </a:r>
            <a:r>
              <a:rPr lang="en-US" b="1" dirty="0" err="1" smtClean="0"/>
              <a:t>signaal</a:t>
            </a:r>
            <a:r>
              <a:rPr lang="en-US" dirty="0" smtClean="0"/>
              <a:t>, AAUAAA) </a:t>
            </a:r>
            <a:r>
              <a:rPr lang="en-US" dirty="0" err="1" smtClean="0"/>
              <a:t>heen</a:t>
            </a:r>
            <a:r>
              <a:rPr lang="en-US" dirty="0" smtClean="0"/>
              <a:t>, </a:t>
            </a:r>
            <a:r>
              <a:rPr lang="en-US" dirty="0" err="1" smtClean="0"/>
              <a:t>waardoor</a:t>
            </a:r>
            <a:r>
              <a:rPr lang="en-US" dirty="0" smtClean="0"/>
              <a:t> het RNA-transcript (met het </a:t>
            </a:r>
            <a:r>
              <a:rPr lang="en-US" dirty="0" err="1" smtClean="0"/>
              <a:t>polyadenylatie</a:t>
            </a:r>
            <a:r>
              <a:rPr lang="en-US" dirty="0" smtClean="0"/>
              <a:t> </a:t>
            </a:r>
            <a:r>
              <a:rPr lang="en-US" dirty="0" err="1" smtClean="0"/>
              <a:t>signaal</a:t>
            </a:r>
            <a:r>
              <a:rPr lang="en-US" dirty="0" smtClean="0"/>
              <a:t> </a:t>
            </a:r>
            <a:r>
              <a:rPr lang="en-US" dirty="0" err="1" smtClean="0"/>
              <a:t>eraan</a:t>
            </a:r>
            <a:r>
              <a:rPr lang="en-US" dirty="0" smtClean="0"/>
              <a:t> met nog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stukje</a:t>
            </a:r>
            <a:r>
              <a:rPr lang="en-US" dirty="0" smtClean="0"/>
              <a:t> van 10-35 </a:t>
            </a:r>
            <a:r>
              <a:rPr lang="en-US" dirty="0" err="1" smtClean="0"/>
              <a:t>nuc</a:t>
            </a:r>
            <a:r>
              <a:rPr lang="en-US" dirty="0" smtClean="0"/>
              <a:t> extra) </a:t>
            </a:r>
            <a:r>
              <a:rPr lang="en-US" dirty="0" err="1" smtClean="0"/>
              <a:t>loslaat</a:t>
            </a:r>
            <a:r>
              <a:rPr lang="en-US" dirty="0" smtClean="0"/>
              <a:t> van het </a:t>
            </a:r>
            <a:r>
              <a:rPr lang="en-US" dirty="0" err="1" smtClean="0"/>
              <a:t>enzym</a:t>
            </a:r>
            <a:r>
              <a:rPr lang="en-US" dirty="0" smtClean="0"/>
              <a:t>. De polymerase </a:t>
            </a:r>
            <a:r>
              <a:rPr lang="en-US" dirty="0" err="1" smtClean="0"/>
              <a:t>schrijft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nog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poosje</a:t>
            </a:r>
            <a:r>
              <a:rPr lang="en-US" dirty="0" smtClean="0"/>
              <a:t> door, </a:t>
            </a:r>
            <a:r>
              <a:rPr lang="en-US" dirty="0" err="1" smtClean="0"/>
              <a:t>waarna</a:t>
            </a:r>
            <a:r>
              <a:rPr lang="en-US" dirty="0" smtClean="0"/>
              <a:t> het (</a:t>
            </a:r>
            <a:r>
              <a:rPr lang="en-US" dirty="0" err="1" smtClean="0"/>
              <a:t>spontaan</a:t>
            </a:r>
            <a:r>
              <a:rPr lang="en-US" dirty="0" smtClean="0"/>
              <a:t>?) van het DNA </a:t>
            </a:r>
            <a:r>
              <a:rPr lang="en-US" dirty="0" err="1" smtClean="0"/>
              <a:t>afvalt</a:t>
            </a:r>
            <a:r>
              <a:rPr lang="en-US" dirty="0" smtClean="0"/>
              <a:t>.</a:t>
            </a:r>
            <a:endParaRPr lang="nl-NL" dirty="0" smtClean="0"/>
          </a:p>
          <a:p>
            <a:pPr eaLnBrk="1" hangingPunct="1"/>
            <a:endParaRPr lang="nl-NL" dirty="0" smtClean="0"/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6841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Promotors: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Transcriptie-initiatie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b="1" dirty="0" err="1" smtClean="0"/>
              <a:t>eukaryoten</a:t>
            </a:r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dirty="0" err="1" smtClean="0"/>
              <a:t>Transcriptiefactoren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om RNA-polymerase II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binden</a:t>
            </a:r>
            <a:r>
              <a:rPr lang="en-US" dirty="0" smtClean="0"/>
              <a:t>, </a:t>
            </a:r>
            <a:r>
              <a:rPr lang="en-US" dirty="0" err="1" smtClean="0"/>
              <a:t>zodat</a:t>
            </a:r>
            <a:r>
              <a:rPr lang="en-US" dirty="0" smtClean="0"/>
              <a:t> het </a:t>
            </a:r>
            <a:r>
              <a:rPr lang="en-US" dirty="0" err="1" smtClean="0"/>
              <a:t>transcriptie-initiatiecomplex</a:t>
            </a:r>
            <a:r>
              <a:rPr lang="en-US" dirty="0" smtClean="0"/>
              <a:t> </a:t>
            </a:r>
            <a:r>
              <a:rPr lang="en-US" dirty="0" err="1" smtClean="0"/>
              <a:t>ontstaat</a:t>
            </a:r>
            <a:endParaRPr lang="en-US" dirty="0" smtClean="0"/>
          </a:p>
          <a:p>
            <a:pPr eaLnBrk="1" hangingPunct="1"/>
            <a:r>
              <a:rPr lang="en-US" dirty="0" smtClean="0"/>
              <a:t>TATA box, 25 </a:t>
            </a:r>
            <a:r>
              <a:rPr lang="en-US" dirty="0" err="1" smtClean="0"/>
              <a:t>nuc</a:t>
            </a:r>
            <a:r>
              <a:rPr lang="en-US" dirty="0" smtClean="0"/>
              <a:t> upstream van </a:t>
            </a:r>
            <a:r>
              <a:rPr lang="en-US" dirty="0" err="1" smtClean="0"/>
              <a:t>initiatie</a:t>
            </a:r>
            <a:r>
              <a:rPr lang="en-US" dirty="0" smtClean="0"/>
              <a:t>. </a:t>
            </a:r>
            <a:r>
              <a:rPr lang="en-US" dirty="0" err="1" smtClean="0"/>
              <a:t>Daar</a:t>
            </a:r>
            <a:r>
              <a:rPr lang="en-US" dirty="0" smtClean="0"/>
              <a:t> </a:t>
            </a:r>
            <a:r>
              <a:rPr lang="en-US" dirty="0" err="1" smtClean="0"/>
              <a:t>bindt</a:t>
            </a:r>
            <a:r>
              <a:rPr lang="en-US" dirty="0" smtClean="0"/>
              <a:t> </a:t>
            </a:r>
            <a:r>
              <a:rPr lang="en-US" dirty="0" err="1" smtClean="0"/>
              <a:t>één</a:t>
            </a:r>
            <a:r>
              <a:rPr lang="en-US" dirty="0" smtClean="0"/>
              <a:t> van de </a:t>
            </a:r>
            <a:r>
              <a:rPr lang="en-US" dirty="0" err="1" smtClean="0"/>
              <a:t>transcriptiefactoren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Als</a:t>
            </a:r>
            <a:r>
              <a:rPr lang="en-US" dirty="0" smtClean="0"/>
              <a:t> 1 van de </a:t>
            </a:r>
            <a:r>
              <a:rPr lang="en-US" dirty="0" err="1" smtClean="0"/>
              <a:t>transriptie</a:t>
            </a:r>
            <a:r>
              <a:rPr lang="en-US" dirty="0" smtClean="0"/>
              <a:t> </a:t>
            </a:r>
            <a:r>
              <a:rPr lang="en-US" dirty="0" err="1" smtClean="0"/>
              <a:t>factoren</a:t>
            </a:r>
            <a:r>
              <a:rPr lang="en-US" dirty="0" smtClean="0"/>
              <a:t> </a:t>
            </a:r>
            <a:r>
              <a:rPr lang="en-US" dirty="0" err="1" smtClean="0"/>
              <a:t>ontbreekt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het gen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afgeschreven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b="1" dirty="0" err="1" smtClean="0"/>
              <a:t>prokaryoten</a:t>
            </a:r>
            <a:r>
              <a:rPr lang="en-US" dirty="0" smtClean="0"/>
              <a:t> </a:t>
            </a:r>
            <a:r>
              <a:rPr lang="en-US" dirty="0" err="1" smtClean="0"/>
              <a:t>bindt</a:t>
            </a:r>
            <a:r>
              <a:rPr lang="en-US" dirty="0" smtClean="0"/>
              <a:t> de polymerase </a:t>
            </a:r>
            <a:r>
              <a:rPr lang="en-US" dirty="0" err="1" smtClean="0"/>
              <a:t>zelf</a:t>
            </a:r>
            <a:r>
              <a:rPr lang="en-US" dirty="0" smtClean="0"/>
              <a:t>, </a:t>
            </a:r>
            <a:r>
              <a:rPr lang="en-US" dirty="0" err="1" smtClean="0"/>
              <a:t>mbv</a:t>
            </a:r>
            <a:r>
              <a:rPr lang="en-US" dirty="0" smtClean="0"/>
              <a:t> TATA-box </a:t>
            </a:r>
            <a:r>
              <a:rPr lang="en-US" dirty="0" err="1" smtClean="0"/>
              <a:t>en</a:t>
            </a:r>
            <a:r>
              <a:rPr lang="en-US" dirty="0" smtClean="0"/>
              <a:t> minder </a:t>
            </a:r>
            <a:r>
              <a:rPr lang="en-US" dirty="0" err="1" smtClean="0"/>
              <a:t>transcriptiefactoren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.</a:t>
            </a:r>
            <a:endParaRPr lang="nl-NL" dirty="0" smtClean="0"/>
          </a:p>
          <a:p>
            <a:pPr marL="0" indent="0">
              <a:buFontTx/>
              <a:buNone/>
            </a:pP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7289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Elongatie</a:t>
            </a:r>
            <a:r>
              <a:rPr lang="en-US" dirty="0" smtClean="0"/>
              <a:t>: DNA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r>
              <a:rPr lang="en-US" dirty="0" smtClean="0"/>
              <a:t> </a:t>
            </a:r>
            <a:r>
              <a:rPr lang="en-US" dirty="0" err="1" smtClean="0"/>
              <a:t>gedraaid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afloop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r>
              <a:rPr lang="en-US" dirty="0" smtClean="0"/>
              <a:t> </a:t>
            </a:r>
            <a:r>
              <a:rPr lang="en-US" dirty="0" err="1" smtClean="0"/>
              <a:t>opgewikkeld</a:t>
            </a:r>
            <a:r>
              <a:rPr lang="en-US" dirty="0" smtClean="0"/>
              <a:t>. Het </a:t>
            </a:r>
            <a:r>
              <a:rPr lang="en-US" dirty="0" err="1" smtClean="0"/>
              <a:t>eiwit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b="1" dirty="0" err="1" smtClean="0"/>
              <a:t>zelf</a:t>
            </a:r>
            <a:r>
              <a:rPr lang="en-US" dirty="0" smtClean="0"/>
              <a:t> helicase </a:t>
            </a:r>
            <a:r>
              <a:rPr lang="en-US" dirty="0" err="1" smtClean="0"/>
              <a:t>activiteit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10-20 </a:t>
            </a:r>
            <a:r>
              <a:rPr lang="en-US" dirty="0" err="1" smtClean="0"/>
              <a:t>nuc</a:t>
            </a:r>
            <a:r>
              <a:rPr lang="en-US" dirty="0" smtClean="0"/>
              <a:t> </a:t>
            </a:r>
            <a:r>
              <a:rPr lang="en-US" dirty="0" err="1" smtClean="0"/>
              <a:t>tegelijkertijd</a:t>
            </a:r>
            <a:r>
              <a:rPr lang="en-US" dirty="0" smtClean="0"/>
              <a:t> </a:t>
            </a:r>
            <a:r>
              <a:rPr lang="en-US" dirty="0" err="1" smtClean="0"/>
              <a:t>uiteengedraaid</a:t>
            </a:r>
            <a:r>
              <a:rPr lang="en-US" dirty="0" smtClean="0"/>
              <a:t>, 60 </a:t>
            </a:r>
            <a:r>
              <a:rPr lang="en-US" dirty="0" err="1" smtClean="0"/>
              <a:t>nucleotiden</a:t>
            </a:r>
            <a:r>
              <a:rPr lang="en-US" dirty="0" smtClean="0"/>
              <a:t> per </a:t>
            </a:r>
            <a:r>
              <a:rPr lang="en-US" dirty="0" err="1" smtClean="0"/>
              <a:t>seconde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451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RNAP: </a:t>
            </a:r>
            <a:r>
              <a:rPr lang="en-US" dirty="0" err="1" smtClean="0"/>
              <a:t>rna</a:t>
            </a:r>
            <a:r>
              <a:rPr lang="en-US" dirty="0" smtClean="0"/>
              <a:t> polymerase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69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2"/>
                </a:solidFill>
                <a:hlinkClick r:id="rId3"/>
              </a:rPr>
              <a:t>http://www.youtube.com/watch?v=WsofH466lqk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89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Modificatie</a:t>
            </a:r>
            <a:r>
              <a:rPr lang="en-US" dirty="0" smtClean="0"/>
              <a:t> van het </a:t>
            </a:r>
            <a:r>
              <a:rPr lang="en-US" b="1" dirty="0" smtClean="0"/>
              <a:t>pre-mRNA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transcriptie</a:t>
            </a:r>
            <a:r>
              <a:rPr lang="en-US" dirty="0" smtClean="0"/>
              <a:t>,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het </a:t>
            </a:r>
            <a:r>
              <a:rPr lang="en-US" dirty="0" err="1" smtClean="0"/>
              <a:t>cytoplasma</a:t>
            </a:r>
            <a:r>
              <a:rPr lang="en-US" dirty="0" smtClean="0"/>
              <a:t> </a:t>
            </a:r>
            <a:r>
              <a:rPr lang="en-US" dirty="0" err="1" smtClean="0"/>
              <a:t>ingaan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- 5’ </a:t>
            </a:r>
            <a:r>
              <a:rPr lang="en-US" dirty="0" err="1" smtClean="0"/>
              <a:t>krijgt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5’Cap. </a:t>
            </a:r>
            <a:r>
              <a:rPr lang="en-US" dirty="0" err="1" smtClean="0"/>
              <a:t>Dit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gemodificeerde</a:t>
            </a:r>
            <a:r>
              <a:rPr lang="en-US" dirty="0" smtClean="0"/>
              <a:t> </a:t>
            </a:r>
            <a:r>
              <a:rPr lang="en-US" dirty="0" err="1" smtClean="0"/>
              <a:t>guanide</a:t>
            </a:r>
            <a:r>
              <a:rPr lang="en-US" dirty="0" smtClean="0"/>
              <a:t>.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gebeurt</a:t>
            </a:r>
            <a:r>
              <a:rPr lang="en-US" dirty="0" smtClean="0"/>
              <a:t> al </a:t>
            </a:r>
            <a:r>
              <a:rPr lang="en-US" dirty="0" err="1" smtClean="0"/>
              <a:t>tijdens</a:t>
            </a:r>
            <a:r>
              <a:rPr lang="en-US" dirty="0" smtClean="0"/>
              <a:t> de </a:t>
            </a:r>
            <a:r>
              <a:rPr lang="en-US" dirty="0" err="1" smtClean="0"/>
              <a:t>transcriptie</a:t>
            </a:r>
            <a:r>
              <a:rPr lang="en-US" dirty="0" smtClean="0"/>
              <a:t>.</a:t>
            </a:r>
          </a:p>
          <a:p>
            <a:pPr eaLnBrk="1" hangingPunct="1"/>
            <a:r>
              <a:rPr lang="nl-NL" dirty="0" smtClean="0"/>
              <a:t>- </a:t>
            </a:r>
            <a:r>
              <a:rPr lang="en-US" dirty="0" err="1" smtClean="0"/>
              <a:t>Polyadenilatiesignaal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terminatie</a:t>
            </a:r>
            <a:r>
              <a:rPr lang="en-US" dirty="0" smtClean="0"/>
              <a:t> </a:t>
            </a:r>
            <a:r>
              <a:rPr lang="en-US" dirty="0" err="1" smtClean="0"/>
              <a:t>transcriptie</a:t>
            </a:r>
            <a:r>
              <a:rPr lang="en-US" dirty="0" smtClean="0"/>
              <a:t> </a:t>
            </a:r>
            <a:r>
              <a:rPr lang="en-US" dirty="0" err="1" smtClean="0"/>
              <a:t>herhalen</a:t>
            </a:r>
            <a:r>
              <a:rPr lang="en-US" dirty="0" smtClean="0"/>
              <a:t>. Het 3’ </a:t>
            </a:r>
            <a:r>
              <a:rPr lang="en-US" dirty="0" err="1" smtClean="0"/>
              <a:t>uiteinde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polyA-staart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het </a:t>
            </a:r>
            <a:r>
              <a:rPr lang="en-US" dirty="0" err="1" smtClean="0"/>
              <a:t>polyadenylatiesignaal</a:t>
            </a:r>
            <a:r>
              <a:rPr lang="en-US" dirty="0" smtClean="0"/>
              <a:t>. 50 tot 250 </a:t>
            </a:r>
            <a:r>
              <a:rPr lang="en-US" dirty="0" err="1" smtClean="0"/>
              <a:t>stuks</a:t>
            </a:r>
            <a:r>
              <a:rPr lang="en-US" dirty="0" smtClean="0"/>
              <a:t>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Samen</a:t>
            </a:r>
            <a:r>
              <a:rPr lang="en-US" dirty="0" smtClean="0"/>
              <a:t> </a:t>
            </a:r>
            <a:r>
              <a:rPr lang="en-US" dirty="0" err="1" smtClean="0"/>
              <a:t>belangrijk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 export </a:t>
            </a:r>
            <a:r>
              <a:rPr lang="en-US" dirty="0" err="1" smtClean="0"/>
              <a:t>uit</a:t>
            </a:r>
            <a:r>
              <a:rPr lang="en-US" dirty="0" smtClean="0"/>
              <a:t> nucleus, </a:t>
            </a:r>
            <a:r>
              <a:rPr lang="en-US" dirty="0" err="1" smtClean="0"/>
              <a:t>bescherming</a:t>
            </a:r>
            <a:r>
              <a:rPr lang="en-US" dirty="0" smtClean="0"/>
              <a:t> </a:t>
            </a:r>
            <a:r>
              <a:rPr lang="en-US" dirty="0" err="1" smtClean="0"/>
              <a:t>tegen</a:t>
            </a:r>
            <a:r>
              <a:rPr lang="en-US" dirty="0" smtClean="0"/>
              <a:t> </a:t>
            </a:r>
            <a:r>
              <a:rPr lang="en-US" dirty="0" err="1" smtClean="0"/>
              <a:t>afbraak</a:t>
            </a:r>
            <a:r>
              <a:rPr lang="en-US" dirty="0" smtClean="0"/>
              <a:t>, </a:t>
            </a:r>
            <a:r>
              <a:rPr lang="en-US" dirty="0" err="1" smtClean="0"/>
              <a:t>binden</a:t>
            </a:r>
            <a:r>
              <a:rPr lang="en-US" dirty="0" smtClean="0"/>
              <a:t> van </a:t>
            </a:r>
            <a:r>
              <a:rPr lang="en-US" dirty="0" err="1" smtClean="0"/>
              <a:t>ribosomen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5’.</a:t>
            </a:r>
          </a:p>
          <a:p>
            <a:pPr eaLnBrk="1" hangingPunct="1"/>
            <a:r>
              <a:rPr lang="en-US" dirty="0" smtClean="0"/>
              <a:t>UTR is untranslated region,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veraald</a:t>
            </a:r>
            <a:r>
              <a:rPr lang="en-US" dirty="0" smtClean="0"/>
              <a:t> maar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belangrijk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binden</a:t>
            </a:r>
            <a:r>
              <a:rPr lang="en-US" dirty="0" smtClean="0"/>
              <a:t> </a:t>
            </a:r>
            <a:r>
              <a:rPr lang="en-US" dirty="0" err="1" smtClean="0"/>
              <a:t>ribosomen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transcription unit </a:t>
            </a:r>
            <a:r>
              <a:rPr lang="en-US" dirty="0" err="1" smtClean="0"/>
              <a:t>en</a:t>
            </a:r>
            <a:r>
              <a:rPr lang="en-US" dirty="0" smtClean="0"/>
              <a:t> protein-coding segment </a:t>
            </a:r>
            <a:r>
              <a:rPr lang="en-US" dirty="0" err="1" smtClean="0"/>
              <a:t>noemen</a:t>
            </a:r>
            <a:r>
              <a:rPr lang="en-US" dirty="0" smtClean="0"/>
              <a:t>,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transcription initiation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startcodon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2AB44-A8ED-46E1-8F56-08B63E805D89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Eigenschappen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err="1" smtClean="0"/>
              <a:t>Alkaptonurie</a:t>
            </a:r>
            <a:r>
              <a:rPr lang="en-US" dirty="0" smtClean="0"/>
              <a:t>. Mist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eigenschap</a:t>
            </a:r>
            <a:r>
              <a:rPr lang="en-US" dirty="0" smtClean="0"/>
              <a:t>, het </a:t>
            </a:r>
            <a:r>
              <a:rPr lang="en-US" dirty="0" err="1" smtClean="0"/>
              <a:t>enzym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afbreken</a:t>
            </a:r>
            <a:r>
              <a:rPr lang="en-US" dirty="0" smtClean="0"/>
              <a:t> van </a:t>
            </a:r>
            <a:r>
              <a:rPr lang="en-US" dirty="0" err="1" smtClean="0"/>
              <a:t>alcapton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Oogkleur</a:t>
            </a:r>
            <a:r>
              <a:rPr lang="en-US" dirty="0" smtClean="0"/>
              <a:t> Drosophila. Mist de </a:t>
            </a:r>
            <a:r>
              <a:rPr lang="en-US" dirty="0" err="1" smtClean="0"/>
              <a:t>eigenschap</a:t>
            </a:r>
            <a:r>
              <a:rPr lang="en-US" dirty="0" smtClean="0"/>
              <a:t> (het pigment </a:t>
            </a:r>
            <a:r>
              <a:rPr lang="en-US" dirty="0" err="1" smtClean="0"/>
              <a:t>voor</a:t>
            </a:r>
            <a:r>
              <a:rPr lang="en-US" dirty="0" smtClean="0"/>
              <a:t>) </a:t>
            </a:r>
            <a:r>
              <a:rPr lang="en-US" dirty="0" err="1" smtClean="0"/>
              <a:t>oogkleur</a:t>
            </a:r>
            <a:endParaRPr lang="en-US" dirty="0" smtClean="0"/>
          </a:p>
          <a:p>
            <a:pPr eaLnBrk="1" hangingPunct="1"/>
            <a:r>
              <a:rPr lang="en-US" dirty="0" err="1" smtClean="0"/>
              <a:t>Moeten</a:t>
            </a:r>
            <a:r>
              <a:rPr lang="en-US" dirty="0" smtClean="0"/>
              <a:t> in het DNA </a:t>
            </a:r>
            <a:r>
              <a:rPr lang="en-US" dirty="0" err="1" smtClean="0"/>
              <a:t>zitten</a:t>
            </a:r>
            <a:r>
              <a:rPr lang="en-US" dirty="0" smtClean="0"/>
              <a:t>, op de </a:t>
            </a:r>
            <a:r>
              <a:rPr lang="en-US" dirty="0" err="1" smtClean="0"/>
              <a:t>een</a:t>
            </a:r>
            <a:r>
              <a:rPr lang="en-US" dirty="0" smtClean="0"/>
              <a:t> of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Beadle en Tatum </a:t>
            </a:r>
            <a:r>
              <a:rPr lang="en-US" dirty="0" err="1" smtClean="0"/>
              <a:t>bestralen</a:t>
            </a:r>
            <a:r>
              <a:rPr lang="en-US" dirty="0" smtClean="0"/>
              <a:t> met </a:t>
            </a:r>
            <a:r>
              <a:rPr lang="en-US" dirty="0" err="1" smtClean="0"/>
              <a:t>Röntgen</a:t>
            </a:r>
            <a:r>
              <a:rPr lang="en-US" dirty="0" smtClean="0"/>
              <a:t>, </a:t>
            </a:r>
            <a:r>
              <a:rPr lang="en-US" dirty="0" err="1" smtClean="0"/>
              <a:t>willekeurige</a:t>
            </a:r>
            <a:r>
              <a:rPr lang="en-US" dirty="0" smtClean="0"/>
              <a:t> set </a:t>
            </a:r>
            <a:r>
              <a:rPr lang="en-US" dirty="0" err="1" smtClean="0"/>
              <a:t>mutanten</a:t>
            </a:r>
            <a:r>
              <a:rPr lang="en-US" dirty="0" smtClean="0"/>
              <a:t>,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groeien</a:t>
            </a:r>
            <a:r>
              <a:rPr lang="en-US" dirty="0" smtClean="0"/>
              <a:t> op </a:t>
            </a:r>
            <a:r>
              <a:rPr lang="en-US" dirty="0" err="1" smtClean="0"/>
              <a:t>minimaal</a:t>
            </a:r>
            <a:r>
              <a:rPr lang="en-US" dirty="0" smtClean="0"/>
              <a:t> medium (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zouten</a:t>
            </a:r>
            <a:r>
              <a:rPr lang="en-US" dirty="0" smtClean="0"/>
              <a:t>, glucose en </a:t>
            </a:r>
            <a:r>
              <a:rPr lang="en-US" dirty="0" err="1" smtClean="0"/>
              <a:t>biotine</a:t>
            </a:r>
            <a:r>
              <a:rPr lang="en-US" dirty="0" smtClean="0"/>
              <a:t>), </a:t>
            </a:r>
            <a:r>
              <a:rPr lang="en-US" dirty="0" err="1" smtClean="0"/>
              <a:t>wel</a:t>
            </a:r>
            <a:r>
              <a:rPr lang="en-US" dirty="0" smtClean="0"/>
              <a:t> op </a:t>
            </a:r>
            <a:r>
              <a:rPr lang="en-US" dirty="0" err="1" smtClean="0"/>
              <a:t>compleet</a:t>
            </a:r>
            <a:r>
              <a:rPr lang="en-US" dirty="0" smtClean="0"/>
              <a:t> (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r>
              <a:rPr lang="en-US" dirty="0" smtClean="0"/>
              <a:t> </a:t>
            </a:r>
            <a:r>
              <a:rPr lang="en-US" dirty="0" err="1" smtClean="0"/>
              <a:t>toegevoegd</a:t>
            </a:r>
            <a:r>
              <a:rPr lang="en-US" dirty="0" smtClean="0"/>
              <a:t>). </a:t>
            </a:r>
            <a:r>
              <a:rPr lang="en-US" dirty="0" err="1" smtClean="0"/>
              <a:t>Jaren</a:t>
            </a:r>
            <a:r>
              <a:rPr lang="en-US" dirty="0" smtClean="0"/>
              <a:t> ’40.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Op </a:t>
            </a:r>
            <a:r>
              <a:rPr lang="en-US" b="1" dirty="0" err="1" smtClean="0"/>
              <a:t>Bord</a:t>
            </a:r>
            <a:r>
              <a:rPr lang="en-US" dirty="0" smtClean="0"/>
              <a:t> </a:t>
            </a:r>
            <a:r>
              <a:rPr lang="en-US" dirty="0" err="1" smtClean="0"/>
              <a:t>tekenen</a:t>
            </a:r>
            <a:r>
              <a:rPr lang="en-US" dirty="0" smtClean="0"/>
              <a:t>!</a:t>
            </a:r>
          </a:p>
          <a:p>
            <a:pPr eaLnBrk="1" hangingPunct="1"/>
            <a:endParaRPr lang="en-GB" i="1" dirty="0" smtClean="0"/>
          </a:p>
          <a:p>
            <a:pPr eaLnBrk="1" hangingPunct="1"/>
            <a:r>
              <a:rPr lang="en-GB" i="1" dirty="0" smtClean="0"/>
              <a:t>auxotroph</a:t>
            </a:r>
            <a:endParaRPr lang="nl-NL" dirty="0" smtClean="0"/>
          </a:p>
          <a:p>
            <a:pPr eaLnBrk="1" hangingPunct="1"/>
            <a:r>
              <a:rPr lang="nl-NL" dirty="0" smtClean="0"/>
              <a:t>	letterlijk: “buiten voeders”. Een </a:t>
            </a:r>
            <a:r>
              <a:rPr lang="nl-NL" dirty="0" err="1" smtClean="0"/>
              <a:t>auxotroof</a:t>
            </a:r>
            <a:r>
              <a:rPr lang="nl-NL" dirty="0" smtClean="0"/>
              <a:t> organisme is niet in staat om al zijn benodigde biomoleculen zelf te maken uit eenvoudige </a:t>
            </a:r>
            <a:r>
              <a:rPr lang="nl-NL" dirty="0" err="1" smtClean="0"/>
              <a:t>inorganische</a:t>
            </a:r>
            <a:r>
              <a:rPr lang="nl-NL" dirty="0" smtClean="0"/>
              <a:t> stoffen, en moet deze dus uit de omgeving halen. Mensen zijn bijvoorbeeld </a:t>
            </a:r>
            <a:r>
              <a:rPr lang="nl-NL" dirty="0" err="1" smtClean="0"/>
              <a:t>auxotroof</a:t>
            </a:r>
            <a:r>
              <a:rPr lang="nl-NL" dirty="0" smtClean="0"/>
              <a:t> (zij kunnen veel vitamines, enkele aminozuren en </a:t>
            </a:r>
            <a:r>
              <a:rPr lang="nl-NL" dirty="0" err="1" smtClean="0"/>
              <a:t>sterolen</a:t>
            </a:r>
            <a:r>
              <a:rPr lang="nl-NL" dirty="0" smtClean="0"/>
              <a:t> niet zelf maken, maar halen die uit hun voeding).</a:t>
            </a:r>
          </a:p>
          <a:p>
            <a:pPr eaLnBrk="1" hangingPunct="1"/>
            <a:r>
              <a:rPr lang="nl-NL" dirty="0" smtClean="0"/>
              <a:t>Het tegenovergestelde van </a:t>
            </a:r>
            <a:r>
              <a:rPr lang="nl-NL" dirty="0" err="1" smtClean="0"/>
              <a:t>auxotroof</a:t>
            </a:r>
            <a:r>
              <a:rPr lang="nl-NL" dirty="0" smtClean="0"/>
              <a:t> is </a:t>
            </a:r>
            <a:r>
              <a:rPr lang="nl-NL" dirty="0" err="1" smtClean="0"/>
              <a:t>prototroof</a:t>
            </a:r>
            <a:r>
              <a:rPr lang="nl-NL" dirty="0" smtClean="0"/>
              <a:t> (“zelf voeders”). Veel lagere organismen (schimmels en bacteriën zijn </a:t>
            </a:r>
            <a:r>
              <a:rPr lang="nl-NL" dirty="0" err="1" smtClean="0"/>
              <a:t>prototroof</a:t>
            </a:r>
            <a:r>
              <a:rPr lang="nl-NL" dirty="0" smtClean="0"/>
              <a:t>) </a:t>
            </a:r>
          </a:p>
          <a:p>
            <a:pPr eaLnBrk="1" hangingPunct="1"/>
            <a:endParaRPr lang="nl-NL" dirty="0" smtClean="0"/>
          </a:p>
          <a:p>
            <a:pPr eaLnBrk="1" hangingPunct="1"/>
            <a:r>
              <a:rPr lang="en-US" dirty="0" smtClean="0"/>
              <a:t>20 </a:t>
            </a:r>
            <a:r>
              <a:rPr lang="en-US" dirty="0" err="1" smtClean="0"/>
              <a:t>az</a:t>
            </a:r>
            <a:r>
              <a:rPr lang="en-US" dirty="0" smtClean="0"/>
              <a:t> en </a:t>
            </a:r>
            <a:r>
              <a:rPr lang="en-US" dirty="0" err="1" smtClean="0"/>
              <a:t>allerlei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stoffen</a:t>
            </a:r>
            <a:r>
              <a:rPr lang="en-US" dirty="0" smtClean="0"/>
              <a:t> los </a:t>
            </a:r>
            <a:r>
              <a:rPr lang="en-US" dirty="0" err="1" smtClean="0"/>
              <a:t>toevoegen</a:t>
            </a:r>
            <a:r>
              <a:rPr lang="en-US" dirty="0" smtClean="0"/>
              <a:t> tot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weer</a:t>
            </a:r>
            <a:r>
              <a:rPr lang="en-US" dirty="0" smtClean="0"/>
              <a:t> </a:t>
            </a:r>
            <a:r>
              <a:rPr lang="en-US" dirty="0" err="1" smtClean="0"/>
              <a:t>groei</a:t>
            </a:r>
            <a:r>
              <a:rPr lang="en-US" dirty="0" smtClean="0"/>
              <a:t> was.</a:t>
            </a:r>
          </a:p>
          <a:p>
            <a:pPr eaLnBrk="1" hangingPunct="1"/>
            <a:r>
              <a:rPr lang="en-US" dirty="0" err="1" smtClean="0"/>
              <a:t>Blijkbaar</a:t>
            </a:r>
            <a:r>
              <a:rPr lang="en-US" dirty="0" smtClean="0"/>
              <a:t> </a:t>
            </a:r>
            <a:r>
              <a:rPr lang="en-US" dirty="0" err="1" smtClean="0"/>
              <a:t>ontbraken</a:t>
            </a:r>
            <a:r>
              <a:rPr lang="en-US" dirty="0" smtClean="0"/>
              <a:t> de </a:t>
            </a:r>
            <a:r>
              <a:rPr lang="en-US" dirty="0" err="1" smtClean="0"/>
              <a:t>enzymen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genen</a:t>
            </a:r>
            <a:r>
              <a:rPr lang="en-US" dirty="0" smtClean="0"/>
              <a:t>, die </a:t>
            </a:r>
            <a:r>
              <a:rPr lang="en-US" dirty="0" err="1" smtClean="0"/>
              <a:t>ervoor</a:t>
            </a:r>
            <a:r>
              <a:rPr lang="en-US" dirty="0" smtClean="0"/>
              <a:t> </a:t>
            </a:r>
            <a:r>
              <a:rPr lang="en-US" dirty="0" err="1" smtClean="0"/>
              <a:t>zorgden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i="1" dirty="0" err="1" smtClean="0"/>
              <a:t>N.crassa</a:t>
            </a:r>
            <a:r>
              <a:rPr lang="en-US" dirty="0" smtClean="0"/>
              <a:t> op MM </a:t>
            </a:r>
            <a:r>
              <a:rPr lang="en-US" dirty="0" err="1" smtClean="0"/>
              <a:t>kon</a:t>
            </a:r>
            <a:r>
              <a:rPr lang="en-US" dirty="0" smtClean="0"/>
              <a:t> </a:t>
            </a:r>
            <a:r>
              <a:rPr lang="en-US" dirty="0" err="1" smtClean="0"/>
              <a:t>groeien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die </a:t>
            </a:r>
            <a:r>
              <a:rPr lang="en-US" dirty="0" err="1" smtClean="0"/>
              <a:t>ervoor</a:t>
            </a:r>
            <a:r>
              <a:rPr lang="en-US" dirty="0" smtClean="0"/>
              <a:t> </a:t>
            </a:r>
            <a:r>
              <a:rPr lang="en-US" dirty="0" err="1" smtClean="0"/>
              <a:t>zorgden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benodigde</a:t>
            </a:r>
            <a:r>
              <a:rPr lang="en-US" dirty="0" smtClean="0"/>
              <a:t> </a:t>
            </a:r>
            <a:r>
              <a:rPr lang="en-US" dirty="0" err="1" smtClean="0"/>
              <a:t>aminozuren</a:t>
            </a:r>
            <a:r>
              <a:rPr lang="en-US" dirty="0" smtClean="0"/>
              <a:t> </a:t>
            </a:r>
            <a:r>
              <a:rPr lang="en-US" dirty="0" err="1" smtClean="0"/>
              <a:t>aangemaakt</a:t>
            </a:r>
            <a:r>
              <a:rPr lang="en-US" dirty="0" smtClean="0"/>
              <a:t> </a:t>
            </a:r>
            <a:r>
              <a:rPr lang="en-US" dirty="0" err="1" smtClean="0"/>
              <a:t>konden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.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751594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baseline="0" dirty="0" smtClean="0"/>
              <a:t>https://www.youtube.com/watch?v=YjWuVrzvZYA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1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Intronen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coderende</a:t>
            </a:r>
            <a:r>
              <a:rPr lang="en-US" dirty="0" smtClean="0"/>
              <a:t> </a:t>
            </a:r>
            <a:r>
              <a:rPr lang="en-US" dirty="0" err="1" smtClean="0"/>
              <a:t>sequentie</a:t>
            </a:r>
            <a:r>
              <a:rPr lang="en-US" dirty="0" smtClean="0"/>
              <a:t>,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eruit</a:t>
            </a:r>
            <a:r>
              <a:rPr lang="en-US" dirty="0" smtClean="0"/>
              <a:t> </a:t>
            </a:r>
            <a:r>
              <a:rPr lang="en-US" dirty="0" err="1" smtClean="0"/>
              <a:t>gespliced</a:t>
            </a:r>
            <a:r>
              <a:rPr lang="en-US" dirty="0" smtClean="0"/>
              <a:t>. Ca. 75 % is intron.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Hoe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herkend</a:t>
            </a:r>
            <a:r>
              <a:rPr lang="en-US" dirty="0" smtClean="0"/>
              <a:t>? </a:t>
            </a:r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eind</a:t>
            </a:r>
            <a:r>
              <a:rPr lang="en-US" dirty="0" smtClean="0"/>
              <a:t> van het intron zit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sequentie</a:t>
            </a:r>
            <a:r>
              <a:rPr lang="en-US" dirty="0" smtClean="0"/>
              <a:t> (splice site) die </a:t>
            </a:r>
            <a:r>
              <a:rPr lang="en-US" dirty="0" err="1" smtClean="0"/>
              <a:t>herkend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door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i="1" dirty="0" smtClean="0"/>
              <a:t>small nuclear ribonucleoprotein. </a:t>
            </a:r>
            <a:r>
              <a:rPr lang="en-US" dirty="0" err="1" smtClean="0"/>
              <a:t>snRNP’s</a:t>
            </a:r>
            <a:r>
              <a:rPr lang="en-US" dirty="0" smtClean="0"/>
              <a:t> </a:t>
            </a:r>
            <a:r>
              <a:rPr lang="en-US" dirty="0" err="1" smtClean="0"/>
              <a:t>bestaan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RNA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eiwit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Het small nuclear RNA is 150 </a:t>
            </a:r>
            <a:r>
              <a:rPr lang="en-US" dirty="0" err="1" smtClean="0"/>
              <a:t>nuc</a:t>
            </a:r>
            <a:r>
              <a:rPr lang="en-US" dirty="0" smtClean="0"/>
              <a:t> lang. </a:t>
            </a:r>
          </a:p>
          <a:p>
            <a:pPr eaLnBrk="1" hangingPunct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snRNP’s</a:t>
            </a:r>
            <a:r>
              <a:rPr lang="en-US" dirty="0" smtClean="0"/>
              <a:t> </a:t>
            </a:r>
            <a:r>
              <a:rPr lang="en-US" dirty="0" err="1" smtClean="0"/>
              <a:t>samen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eiwitten</a:t>
            </a:r>
            <a:r>
              <a:rPr lang="en-US" dirty="0" smtClean="0"/>
              <a:t> </a:t>
            </a:r>
            <a:r>
              <a:rPr lang="en-US" dirty="0" err="1" smtClean="0"/>
              <a:t>vormen</a:t>
            </a:r>
            <a:r>
              <a:rPr lang="en-US" dirty="0" smtClean="0"/>
              <a:t> het </a:t>
            </a:r>
            <a:r>
              <a:rPr lang="en-US" b="1" dirty="0" err="1" smtClean="0"/>
              <a:t>spliceosoom</a:t>
            </a:r>
            <a:r>
              <a:rPr lang="en-US" dirty="0" smtClean="0"/>
              <a:t>.</a:t>
            </a:r>
          </a:p>
          <a:p>
            <a:pPr eaLnBrk="1" hangingPunct="1"/>
            <a:r>
              <a:rPr lang="nl-NL" dirty="0" smtClean="0"/>
              <a:t>Filmpje: https://www.youtube.com/watch?v=FVuAwBGw_pQ</a:t>
            </a:r>
          </a:p>
          <a:p>
            <a:pPr marL="0" indent="0">
              <a:buFontTx/>
              <a:buNone/>
            </a:pP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907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Small nuclear ribonucleoprotein. </a:t>
            </a:r>
            <a:r>
              <a:rPr lang="en-US" dirty="0" err="1" smtClean="0"/>
              <a:t>Herkent</a:t>
            </a:r>
            <a:r>
              <a:rPr lang="en-US" dirty="0" smtClean="0"/>
              <a:t> </a:t>
            </a:r>
            <a:r>
              <a:rPr lang="en-US" dirty="0" err="1" smtClean="0"/>
              <a:t>splicesite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medieert</a:t>
            </a:r>
            <a:r>
              <a:rPr lang="en-US" dirty="0" smtClean="0"/>
              <a:t> in </a:t>
            </a:r>
            <a:r>
              <a:rPr lang="en-US" dirty="0" err="1" smtClean="0"/>
              <a:t>knippen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plakken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b="1" dirty="0" err="1" smtClean="0"/>
              <a:t>Ribozym</a:t>
            </a:r>
            <a:r>
              <a:rPr lang="en-US" dirty="0" smtClean="0"/>
              <a:t>,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vooral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 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en-US" dirty="0" err="1" smtClean="0"/>
              <a:t>processen</a:t>
            </a:r>
            <a:r>
              <a:rPr lang="en-US" dirty="0" smtClean="0"/>
              <a:t>. 3D </a:t>
            </a:r>
            <a:r>
              <a:rPr lang="en-US" dirty="0" err="1" smtClean="0"/>
              <a:t>structuur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herkennen</a:t>
            </a:r>
            <a:r>
              <a:rPr lang="en-US" dirty="0" smtClean="0"/>
              <a:t> sites </a:t>
            </a:r>
            <a:r>
              <a:rPr lang="en-US" dirty="0" err="1" smtClean="0"/>
              <a:t>vertellen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Sommige</a:t>
            </a:r>
            <a:r>
              <a:rPr lang="en-US" dirty="0" smtClean="0"/>
              <a:t> </a:t>
            </a:r>
            <a:r>
              <a:rPr lang="en-US" dirty="0" err="1" smtClean="0"/>
              <a:t>organismes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intronen</a:t>
            </a:r>
            <a:r>
              <a:rPr lang="en-US" dirty="0" smtClean="0"/>
              <a:t> die </a:t>
            </a:r>
            <a:r>
              <a:rPr lang="en-US" dirty="0" err="1" smtClean="0"/>
              <a:t>zichzelf</a:t>
            </a:r>
            <a:r>
              <a:rPr lang="en-US" dirty="0" smtClean="0"/>
              <a:t> </a:t>
            </a:r>
            <a:r>
              <a:rPr lang="en-US" dirty="0" err="1" smtClean="0"/>
              <a:t>eruit</a:t>
            </a:r>
            <a:r>
              <a:rPr lang="en-US" dirty="0" smtClean="0"/>
              <a:t> </a:t>
            </a:r>
            <a:r>
              <a:rPr lang="en-US" dirty="0" err="1" smtClean="0"/>
              <a:t>splicen</a:t>
            </a:r>
            <a:r>
              <a:rPr lang="en-US" dirty="0" smtClean="0"/>
              <a:t> (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behalve</a:t>
            </a:r>
            <a:r>
              <a:rPr lang="en-US" dirty="0" smtClean="0"/>
              <a:t> intron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ribozym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katalysatoren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eiwitten</a:t>
            </a:r>
            <a:r>
              <a:rPr lang="en-US" dirty="0" smtClean="0"/>
              <a:t>!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nl-NL" b="1" dirty="0" err="1" smtClean="0"/>
              <a:t>SnRNP's</a:t>
            </a:r>
            <a:r>
              <a:rPr lang="nl-NL" dirty="0" smtClean="0"/>
              <a:t> (uitspraak: "</a:t>
            </a:r>
            <a:r>
              <a:rPr lang="nl-NL" sz="1800" dirty="0" err="1" smtClean="0"/>
              <a:t>snurps</a:t>
            </a:r>
            <a:r>
              <a:rPr lang="nl-NL" dirty="0" smtClean="0"/>
              <a:t>", afkorting van het Engelse </a:t>
            </a:r>
            <a:r>
              <a:rPr lang="nl-NL" i="1" dirty="0" smtClean="0"/>
              <a:t>small </a:t>
            </a:r>
            <a:r>
              <a:rPr lang="nl-NL" i="1" dirty="0" err="1" smtClean="0"/>
              <a:t>nuclear</a:t>
            </a:r>
            <a:r>
              <a:rPr lang="nl-NL" i="1" dirty="0" smtClean="0"/>
              <a:t> </a:t>
            </a:r>
            <a:r>
              <a:rPr lang="nl-NL" i="1" dirty="0" err="1" smtClean="0"/>
              <a:t>ribonucleoproteins</a:t>
            </a:r>
            <a:r>
              <a:rPr lang="nl-NL" dirty="0" smtClean="0"/>
              <a:t>) zijn </a:t>
            </a:r>
            <a:r>
              <a:rPr lang="nl-NL" dirty="0" err="1" smtClean="0"/>
              <a:t>biomoleculaire</a:t>
            </a:r>
            <a:r>
              <a:rPr lang="nl-NL" dirty="0" smtClean="0"/>
              <a:t> complexen, bestaande uit </a:t>
            </a:r>
            <a:r>
              <a:rPr lang="nl-NL" dirty="0" smtClean="0">
                <a:hlinkClick r:id="rId3" tooltip="Proteïne"/>
              </a:rPr>
              <a:t>eiwitten</a:t>
            </a:r>
            <a:r>
              <a:rPr lang="nl-NL" dirty="0" smtClean="0"/>
              <a:t> en </a:t>
            </a:r>
            <a:r>
              <a:rPr lang="nl-NL" dirty="0" smtClean="0">
                <a:hlinkClick r:id="rId4" tooltip="Ribonucleïnezuur"/>
              </a:rPr>
              <a:t>RNA</a:t>
            </a:r>
            <a:r>
              <a:rPr lang="nl-NL" dirty="0" smtClean="0"/>
              <a:t>, die een essentiële rol spelen bij het verwijderen van </a:t>
            </a:r>
            <a:r>
              <a:rPr lang="nl-NL" dirty="0" smtClean="0">
                <a:hlinkClick r:id="rId5" tooltip="Intron"/>
              </a:rPr>
              <a:t>introns</a:t>
            </a:r>
            <a:r>
              <a:rPr lang="nl-NL" dirty="0" smtClean="0"/>
              <a:t> in </a:t>
            </a:r>
            <a:r>
              <a:rPr lang="nl-NL" dirty="0" smtClean="0">
                <a:hlinkClick r:id="rId6" tooltip="Pre-mRNA"/>
              </a:rPr>
              <a:t>pre-mRNA</a:t>
            </a:r>
            <a:r>
              <a:rPr lang="nl-NL" dirty="0" smtClean="0"/>
              <a:t>. </a:t>
            </a:r>
          </a:p>
          <a:p>
            <a:pPr eaLnBrk="1" hangingPunct="1"/>
            <a:r>
              <a:rPr lang="nl-NL" sz="1200" dirty="0" smtClean="0"/>
              <a:t>RNA processing: Animatie </a:t>
            </a:r>
            <a:r>
              <a:rPr lang="nl-NL" sz="1200" dirty="0" err="1" smtClean="0"/>
              <a:t>MasteringBiology</a:t>
            </a:r>
            <a:endParaRPr lang="nl-NL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Wat is dan het nut van een intron?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Filmpje: https://www.youtube.com/watch?v=aVgwr0QpYNE</a:t>
            </a:r>
            <a:endParaRPr lang="nl-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336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Nut van </a:t>
            </a:r>
            <a:r>
              <a:rPr lang="en-US" dirty="0" err="1" smtClean="0"/>
              <a:t>intronen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splicen</a:t>
            </a:r>
            <a:endParaRPr lang="en-US" dirty="0" smtClean="0"/>
          </a:p>
          <a:p>
            <a:pPr eaLnBrk="1" hangingPunct="1"/>
            <a:r>
              <a:rPr lang="en-US" dirty="0" err="1" smtClean="0"/>
              <a:t>Sommige</a:t>
            </a:r>
            <a:r>
              <a:rPr lang="en-US" dirty="0" smtClean="0"/>
              <a:t> </a:t>
            </a:r>
            <a:r>
              <a:rPr lang="en-US" dirty="0" err="1" smtClean="0"/>
              <a:t>intronen</a:t>
            </a:r>
            <a:r>
              <a:rPr lang="en-US" dirty="0" smtClean="0"/>
              <a:t> </a:t>
            </a:r>
            <a:r>
              <a:rPr lang="en-US" dirty="0" err="1" smtClean="0"/>
              <a:t>bevatten</a:t>
            </a:r>
            <a:r>
              <a:rPr lang="en-US" dirty="0" smtClean="0"/>
              <a:t> info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activiteit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gen</a:t>
            </a:r>
          </a:p>
          <a:p>
            <a:pPr eaLnBrk="1" hangingPunct="1"/>
            <a:r>
              <a:rPr lang="en-US" dirty="0" err="1" smtClean="0"/>
              <a:t>Arternative</a:t>
            </a:r>
            <a:r>
              <a:rPr lang="en-US" dirty="0" smtClean="0"/>
              <a:t> RNA-splicing (van 1 gen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eiwitten</a:t>
            </a:r>
            <a:r>
              <a:rPr lang="en-US" dirty="0" smtClean="0"/>
              <a:t>).</a:t>
            </a:r>
          </a:p>
          <a:p>
            <a:pPr eaLnBrk="1" hangingPunct="1"/>
            <a:r>
              <a:rPr lang="en-US" dirty="0" err="1" smtClean="0"/>
              <a:t>Exonen</a:t>
            </a:r>
            <a:r>
              <a:rPr lang="en-US" dirty="0" smtClean="0"/>
              <a:t> </a:t>
            </a:r>
            <a:r>
              <a:rPr lang="en-US" dirty="0" err="1" smtClean="0"/>
              <a:t>coderen</a:t>
            </a:r>
            <a:r>
              <a:rPr lang="en-US" dirty="0" smtClean="0"/>
              <a:t> </a:t>
            </a:r>
            <a:r>
              <a:rPr lang="en-US" dirty="0" err="1" smtClean="0"/>
              <a:t>vaak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domeinen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eiwit</a:t>
            </a:r>
            <a:r>
              <a:rPr lang="en-US" dirty="0" smtClean="0"/>
              <a:t> (</a:t>
            </a:r>
            <a:r>
              <a:rPr lang="en-US" dirty="0" err="1" smtClean="0"/>
              <a:t>b.v</a:t>
            </a:r>
            <a:r>
              <a:rPr lang="en-US" dirty="0" smtClean="0"/>
              <a:t>. </a:t>
            </a:r>
            <a:r>
              <a:rPr lang="en-US" dirty="0" err="1" smtClean="0"/>
              <a:t>membraan</a:t>
            </a:r>
            <a:r>
              <a:rPr lang="en-US" dirty="0" smtClean="0"/>
              <a:t> </a:t>
            </a:r>
            <a:r>
              <a:rPr lang="en-US" dirty="0" err="1" smtClean="0"/>
              <a:t>binden</a:t>
            </a:r>
            <a:r>
              <a:rPr lang="en-US" dirty="0" smtClean="0"/>
              <a:t>, </a:t>
            </a:r>
            <a:r>
              <a:rPr lang="en-US" dirty="0" err="1" smtClean="0"/>
              <a:t>actieve</a:t>
            </a:r>
            <a:r>
              <a:rPr lang="en-US" dirty="0" smtClean="0"/>
              <a:t> site, </a:t>
            </a:r>
            <a:r>
              <a:rPr lang="en-US" dirty="0" err="1" smtClean="0"/>
              <a:t>binden</a:t>
            </a:r>
            <a:r>
              <a:rPr lang="en-US" dirty="0" smtClean="0"/>
              <a:t> van </a:t>
            </a:r>
            <a:r>
              <a:rPr lang="en-US" dirty="0" err="1" smtClean="0"/>
              <a:t>eiwit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Exon shuffling in </a:t>
            </a:r>
            <a:r>
              <a:rPr lang="en-US" dirty="0" err="1" smtClean="0"/>
              <a:t>evolutie</a:t>
            </a:r>
            <a:r>
              <a:rPr lang="en-US" dirty="0" smtClean="0"/>
              <a:t>,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allelen</a:t>
            </a:r>
            <a:r>
              <a:rPr lang="en-US" dirty="0" smtClean="0"/>
              <a:t> of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genen</a:t>
            </a:r>
            <a:r>
              <a:rPr lang="en-US" dirty="0" smtClean="0"/>
              <a:t>, </a:t>
            </a:r>
            <a:r>
              <a:rPr lang="en-US" dirty="0" err="1" smtClean="0"/>
              <a:t>zodat</a:t>
            </a:r>
            <a:r>
              <a:rPr lang="en-US" dirty="0" smtClean="0"/>
              <a:t> crossing overs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kans</a:t>
            </a:r>
            <a:r>
              <a:rPr lang="en-US" dirty="0" smtClean="0"/>
              <a:t> op </a:t>
            </a:r>
            <a:r>
              <a:rPr lang="en-US" dirty="0" err="1" smtClean="0"/>
              <a:t>succes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.</a:t>
            </a:r>
            <a:endParaRPr lang="nl-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607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21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86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D4C39-AB7A-4926-A891-9EC108E8E15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440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D32A3D-93A7-42C4-B9E9-87F587C64D04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Set mutanten die niet meer zonder arginine konden groeien, maar toch verschillend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Een eigenschap is dus eigenlijk aan- of afwezigheid van een bep. enzym.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Voor het eerst 1 gen = 1 enzym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Later 1 gen is 1 eiwit (hoeft niet perse een enzym te zijn)</a:t>
            </a:r>
          </a:p>
          <a:p>
            <a:pPr eaLnBrk="1" hangingPunct="1"/>
            <a:r>
              <a:rPr lang="en-US" smtClean="0"/>
              <a:t>1 gen is 1 polypeptide (een eiwit kan uit meerdere polypetiden bestaan)</a:t>
            </a:r>
          </a:p>
          <a:p>
            <a:pPr eaLnBrk="1" hangingPunct="1"/>
            <a:r>
              <a:rPr lang="nl-NL" smtClean="0"/>
              <a:t>Maar nu: kan ook coderen voor </a:t>
            </a:r>
            <a:r>
              <a:rPr lang="nl-NL" b="1" smtClean="0"/>
              <a:t>RNA</a:t>
            </a:r>
            <a:r>
              <a:rPr lang="nl-NL" smtClean="0"/>
              <a:t>.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nl-NL" smtClean="0"/>
              <a:t>Hoe ga je van gen naar eiwit?</a:t>
            </a:r>
          </a:p>
        </p:txBody>
      </p:sp>
    </p:spTree>
    <p:extLst>
      <p:ext uri="{BB962C8B-B14F-4D97-AF65-F5344CB8AC3E}">
        <p14:creationId xmlns:p14="http://schemas.microsoft.com/office/powerpoint/2010/main" val="366007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RNA kan als enzym fungeren, als antilichaam, kan genen reguleren (andere </a:t>
            </a:r>
            <a:r>
              <a:rPr lang="nl-NL" dirty="0" err="1" smtClean="0"/>
              <a:t>mRNA’s</a:t>
            </a:r>
            <a:r>
              <a:rPr lang="nl-NL" dirty="0" smtClean="0"/>
              <a:t> verhinderen vertaald te worden), kan </a:t>
            </a:r>
            <a:r>
              <a:rPr lang="nl-NL" dirty="0" err="1" smtClean="0"/>
              <a:t>riboswitch</a:t>
            </a:r>
            <a:r>
              <a:rPr lang="nl-NL" dirty="0" smtClean="0"/>
              <a:t> hebben (VitB12).</a:t>
            </a: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EFC8E-3A82-48C6-B6C4-BE76ED8641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kom van aan een enzym (polypeptide, RNA-molecuul) als je een gen hebt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44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3777748" y="9377479"/>
            <a:ext cx="2889938" cy="4936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AF93555-A5C9-4003-8896-083EB2ABA13E}" type="slidenum">
              <a:t>12</a:t>
            </a:fld>
            <a:endParaRPr lang="en-US" sz="12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863600" y="738188"/>
            <a:ext cx="4941888" cy="370681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666911" y="4689520"/>
            <a:ext cx="5335268" cy="6186309"/>
          </a:xfrm>
        </p:spPr>
        <p:txBody>
          <a:bodyPr wrap="square" lIns="91440" tIns="45720" rIns="91440" bIns="45720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eaLnBrk="1" hangingPunct="1"/>
            <a:r>
              <a:rPr lang="en-US" dirty="0" err="1" smtClean="0"/>
              <a:t>Prokaryoot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Transcriptie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translatie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Transcriptie</a:t>
            </a:r>
            <a:r>
              <a:rPr lang="en-US" dirty="0" smtClean="0"/>
              <a:t> </a:t>
            </a:r>
            <a:r>
              <a:rPr lang="en-US" dirty="0" err="1" smtClean="0"/>
              <a:t>lijkt</a:t>
            </a:r>
            <a:r>
              <a:rPr lang="en-US" dirty="0" smtClean="0"/>
              <a:t> op </a:t>
            </a:r>
            <a:r>
              <a:rPr lang="en-US" dirty="0" err="1" smtClean="0"/>
              <a:t>replicatie</a:t>
            </a:r>
            <a:r>
              <a:rPr lang="en-US" dirty="0" smtClean="0"/>
              <a:t>, maar </a:t>
            </a:r>
            <a:r>
              <a:rPr lang="en-US" dirty="0" err="1" smtClean="0"/>
              <a:t>dan</a:t>
            </a:r>
            <a:r>
              <a:rPr lang="en-US" dirty="0" smtClean="0"/>
              <a:t> met RNA </a:t>
            </a:r>
            <a:r>
              <a:rPr lang="en-US" dirty="0" err="1" smtClean="0"/>
              <a:t>ipv</a:t>
            </a:r>
            <a:r>
              <a:rPr lang="en-US" dirty="0" smtClean="0"/>
              <a:t> DNA, </a:t>
            </a:r>
            <a:r>
              <a:rPr lang="en-US" dirty="0" err="1" smtClean="0"/>
              <a:t>slechts</a:t>
            </a:r>
            <a:r>
              <a:rPr lang="en-US" dirty="0" smtClean="0"/>
              <a:t> 1 strand, </a:t>
            </a:r>
            <a:r>
              <a:rPr lang="en-US" dirty="0" err="1" smtClean="0"/>
              <a:t>slechts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het </a:t>
            </a:r>
            <a:r>
              <a:rPr lang="en-US" dirty="0" err="1" smtClean="0"/>
              <a:t>chromosoom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ander</a:t>
            </a:r>
            <a:r>
              <a:rPr lang="en-US" dirty="0" smtClean="0"/>
              <a:t> </a:t>
            </a:r>
            <a:r>
              <a:rPr lang="en-US" dirty="0" err="1" smtClean="0"/>
              <a:t>enzym</a:t>
            </a:r>
            <a:endParaRPr lang="en-US" dirty="0" smtClean="0"/>
          </a:p>
          <a:p>
            <a:pPr eaLnBrk="1" hangingPunct="1"/>
            <a:r>
              <a:rPr lang="en-US" dirty="0" err="1" smtClean="0"/>
              <a:t>Vraag</a:t>
            </a:r>
            <a:r>
              <a:rPr lang="en-US" dirty="0" smtClean="0"/>
              <a:t>: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dirty="0" err="1" smtClean="0"/>
              <a:t>enzym</a:t>
            </a:r>
            <a:r>
              <a:rPr lang="en-US" dirty="0" smtClean="0"/>
              <a:t> was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replicatie</a:t>
            </a:r>
            <a:r>
              <a:rPr lang="en-US" dirty="0" smtClean="0"/>
              <a:t>? DNA polymerase III</a:t>
            </a:r>
          </a:p>
          <a:p>
            <a:pPr eaLnBrk="1" hangingPunct="1"/>
            <a:r>
              <a:rPr lang="en-US" dirty="0" err="1" smtClean="0"/>
              <a:t>Hier</a:t>
            </a:r>
            <a:r>
              <a:rPr lang="en-US" dirty="0" smtClean="0"/>
              <a:t> is het RNA polymerase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DNA </a:t>
            </a:r>
            <a:r>
              <a:rPr lang="en-US" dirty="0" err="1" smtClean="0"/>
              <a:t>en</a:t>
            </a:r>
            <a:r>
              <a:rPr lang="en-US" dirty="0" smtClean="0"/>
              <a:t> RNA </a:t>
            </a:r>
            <a:r>
              <a:rPr lang="en-US" dirty="0" err="1" smtClean="0"/>
              <a:t>uitleggen</a:t>
            </a:r>
            <a:r>
              <a:rPr lang="en-US" dirty="0" smtClean="0"/>
              <a:t> (ribose </a:t>
            </a:r>
            <a:r>
              <a:rPr lang="en-US" dirty="0" err="1" smtClean="0"/>
              <a:t>en</a:t>
            </a:r>
            <a:r>
              <a:rPr lang="en-US" dirty="0" smtClean="0"/>
              <a:t> deoxyribose; uracil </a:t>
            </a:r>
            <a:r>
              <a:rPr lang="en-US" dirty="0" err="1" smtClean="0"/>
              <a:t>en</a:t>
            </a:r>
            <a:r>
              <a:rPr lang="en-US" dirty="0" smtClean="0"/>
              <a:t> thymine; 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ds)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Boodschapper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Ribosoom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81100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5578D4-525D-4874-A063-37CF1CADFA05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65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7FC15-49D9-4222-8677-E79EA49CE74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4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1B07-A4D4-445B-8921-71275A8E045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7A80-D512-4EC0-8E97-EFCBBD2DC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.a.pool@pl.hanze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WsofH466lqk" TargetMode="Externa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jWuVrzvZY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VuAwBGw_pQ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Vgwr0QpYN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53418"/>
          </a:xfrm>
        </p:spPr>
        <p:txBody>
          <a:bodyPr/>
          <a:lstStyle/>
          <a:p>
            <a:r>
              <a:rPr lang="nl-NL" b="1" dirty="0">
                <a:solidFill>
                  <a:srgbClr val="FF6600"/>
                </a:solidFill>
                <a:latin typeface="+mn-lt"/>
              </a:rPr>
              <a:t>Biologie </a:t>
            </a:r>
            <a:r>
              <a:rPr lang="nl-NL" b="1" dirty="0" smtClean="0">
                <a:solidFill>
                  <a:srgbClr val="FF6600"/>
                </a:solidFill>
                <a:latin typeface="+mn-lt"/>
              </a:rPr>
              <a:t>3 – les 3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Wietske Pool</a:t>
            </a:r>
          </a:p>
          <a:p>
            <a:r>
              <a:rPr lang="nl-NL" dirty="0"/>
              <a:t>POWE</a:t>
            </a:r>
          </a:p>
          <a:p>
            <a:r>
              <a:rPr lang="nl-NL" dirty="0">
                <a:hlinkClick r:id="rId2"/>
              </a:rPr>
              <a:t>w.a.pool@pl.hanze.nl</a:t>
            </a:r>
            <a:endParaRPr lang="nl-NL" dirty="0"/>
          </a:p>
          <a:p>
            <a:r>
              <a:rPr lang="nl-NL" dirty="0"/>
              <a:t>D0.106</a:t>
            </a:r>
          </a:p>
        </p:txBody>
      </p:sp>
    </p:spTree>
    <p:extLst>
      <p:ext uri="{BB962C8B-B14F-4D97-AF65-F5344CB8AC3E}">
        <p14:creationId xmlns:p14="http://schemas.microsoft.com/office/powerpoint/2010/main" val="39335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523329" y="1560981"/>
            <a:ext cx="7758113" cy="465455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Een</a:t>
            </a:r>
            <a:r>
              <a:rPr lang="en-US" sz="3200" dirty="0" smtClean="0"/>
              <a:t> gen </a:t>
            </a:r>
            <a:r>
              <a:rPr lang="en-US" sz="3200" dirty="0" err="1" smtClean="0"/>
              <a:t>leidt</a:t>
            </a:r>
            <a:r>
              <a:rPr lang="en-US" sz="3200" dirty="0" smtClean="0"/>
              <a:t> tot </a:t>
            </a:r>
            <a:r>
              <a:rPr lang="en-US" sz="3200" dirty="0" err="1" smtClean="0"/>
              <a:t>een</a:t>
            </a:r>
            <a:r>
              <a:rPr lang="en-US" sz="3200" dirty="0" smtClean="0"/>
              <a:t> polypeptide</a:t>
            </a:r>
          </a:p>
          <a:p>
            <a:endParaRPr lang="en-US" sz="3200" dirty="0"/>
          </a:p>
          <a:p>
            <a:r>
              <a:rPr lang="en-US" sz="3200" dirty="0" err="1" smtClean="0"/>
              <a:t>Dit</a:t>
            </a:r>
            <a:r>
              <a:rPr lang="en-US" sz="3200" dirty="0" smtClean="0"/>
              <a:t> is </a:t>
            </a:r>
            <a:r>
              <a:rPr lang="en-US" sz="3200" dirty="0" err="1" smtClean="0"/>
              <a:t>niet</a:t>
            </a:r>
            <a:r>
              <a:rPr lang="en-US" sz="3200" dirty="0" smtClean="0"/>
              <a:t> </a:t>
            </a:r>
            <a:r>
              <a:rPr lang="en-US" sz="3200" dirty="0" err="1" smtClean="0"/>
              <a:t>helemaal</a:t>
            </a:r>
            <a:r>
              <a:rPr lang="en-US" sz="3200" dirty="0" smtClean="0"/>
              <a:t> correct: </a:t>
            </a:r>
            <a:r>
              <a:rPr lang="en-US" sz="3200" dirty="0" err="1" smtClean="0"/>
              <a:t>alternatieve</a:t>
            </a:r>
            <a:r>
              <a:rPr lang="en-US" sz="3200" dirty="0" smtClean="0"/>
              <a:t> splicing </a:t>
            </a:r>
            <a:r>
              <a:rPr lang="en-US" sz="3200" dirty="0" err="1" smtClean="0"/>
              <a:t>leidt</a:t>
            </a:r>
            <a:r>
              <a:rPr lang="en-US" sz="3200" dirty="0" smtClean="0"/>
              <a:t> in </a:t>
            </a:r>
            <a:r>
              <a:rPr lang="en-US" sz="3200" dirty="0" err="1" smtClean="0"/>
              <a:t>vele</a:t>
            </a:r>
            <a:r>
              <a:rPr lang="en-US" sz="3200" dirty="0" smtClean="0"/>
              <a:t> </a:t>
            </a:r>
            <a:r>
              <a:rPr lang="en-US" sz="3200" dirty="0" err="1" smtClean="0"/>
              <a:t>gevallen</a:t>
            </a:r>
            <a:r>
              <a:rPr lang="en-US" sz="3200" dirty="0" smtClean="0"/>
              <a:t> </a:t>
            </a:r>
            <a:r>
              <a:rPr lang="en-US" sz="3200" dirty="0" err="1" smtClean="0"/>
              <a:t>vaak</a:t>
            </a:r>
            <a:r>
              <a:rPr lang="en-US" sz="3200" dirty="0" smtClean="0"/>
              <a:t> tot </a:t>
            </a:r>
            <a:r>
              <a:rPr lang="en-US" sz="3200" dirty="0" err="1" smtClean="0"/>
              <a:t>meerdere</a:t>
            </a:r>
            <a:r>
              <a:rPr lang="en-US" sz="3200" dirty="0" smtClean="0"/>
              <a:t> polypeptides.</a:t>
            </a:r>
          </a:p>
          <a:p>
            <a:endParaRPr lang="en-US" sz="3200" dirty="0"/>
          </a:p>
          <a:p>
            <a:r>
              <a:rPr lang="en-US" sz="3200" dirty="0" smtClean="0"/>
              <a:t>In het </a:t>
            </a:r>
            <a:r>
              <a:rPr lang="en-US" sz="3200" dirty="0" err="1" smtClean="0"/>
              <a:t>algemeen</a:t>
            </a:r>
            <a:r>
              <a:rPr lang="en-US" sz="3200" dirty="0" smtClean="0"/>
              <a:t> </a:t>
            </a:r>
            <a:r>
              <a:rPr lang="en-US" sz="3200" dirty="0" err="1" smtClean="0"/>
              <a:t>wordt</a:t>
            </a:r>
            <a:r>
              <a:rPr lang="en-US" sz="3200" dirty="0" smtClean="0"/>
              <a:t> in het </a:t>
            </a:r>
            <a:r>
              <a:rPr lang="en-US" sz="3200" dirty="0" err="1" smtClean="0"/>
              <a:t>boek</a:t>
            </a:r>
            <a:r>
              <a:rPr lang="en-US" sz="3200" dirty="0" smtClean="0"/>
              <a:t> </a:t>
            </a:r>
            <a:r>
              <a:rPr lang="en-US" sz="3200" dirty="0" err="1" smtClean="0"/>
              <a:t>geschreven</a:t>
            </a:r>
            <a:r>
              <a:rPr lang="en-US" sz="3200" dirty="0" smtClean="0"/>
              <a:t>: ‘</a:t>
            </a:r>
            <a:r>
              <a:rPr lang="en-US" sz="3200" dirty="0" err="1" smtClean="0"/>
              <a:t>een</a:t>
            </a:r>
            <a:r>
              <a:rPr lang="en-US" sz="3200" dirty="0" smtClean="0"/>
              <a:t> gen </a:t>
            </a:r>
            <a:r>
              <a:rPr lang="en-US" sz="3200" dirty="0" err="1" smtClean="0"/>
              <a:t>leidt</a:t>
            </a:r>
            <a:r>
              <a:rPr lang="en-US" sz="3200" dirty="0" smtClean="0"/>
              <a:t> tot </a:t>
            </a:r>
            <a:r>
              <a:rPr lang="en-US" sz="3200" dirty="0" err="1" smtClean="0"/>
              <a:t>een</a:t>
            </a:r>
            <a:r>
              <a:rPr lang="en-US" sz="3200" dirty="0" smtClean="0"/>
              <a:t> </a:t>
            </a:r>
            <a:r>
              <a:rPr lang="en-US" sz="3200" dirty="0" err="1" smtClean="0"/>
              <a:t>eiwit</a:t>
            </a:r>
            <a:r>
              <a:rPr lang="en-US" sz="3200" dirty="0" smtClean="0"/>
              <a:t>’</a:t>
            </a:r>
            <a:endParaRPr lang="nl-NL" sz="3200" dirty="0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523329" y="535266"/>
            <a:ext cx="8134896" cy="1025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 smtClean="0">
                <a:solidFill>
                  <a:srgbClr val="FF6600"/>
                </a:solidFill>
              </a:rPr>
              <a:t>Uiteindelijk</a:t>
            </a:r>
            <a:r>
              <a:rPr lang="en-US" sz="4000" b="1" dirty="0" smtClean="0">
                <a:solidFill>
                  <a:srgbClr val="FF6600"/>
                </a:solidFill>
              </a:rPr>
              <a:t> …</a:t>
            </a:r>
            <a:endParaRPr lang="nl-NL" sz="4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20050"/>
            <a:ext cx="7772400" cy="1721067"/>
          </a:xfrm>
        </p:spPr>
        <p:txBody>
          <a:bodyPr>
            <a:normAutofit/>
          </a:bodyPr>
          <a:lstStyle/>
          <a:p>
            <a:r>
              <a:rPr lang="nl-NL" sz="4800" b="1" dirty="0">
                <a:solidFill>
                  <a:srgbClr val="FF6600"/>
                </a:solidFill>
                <a:latin typeface="+mn-lt"/>
              </a:rPr>
              <a:t>Het Centrale </a:t>
            </a:r>
            <a:r>
              <a:rPr lang="nl-NL" sz="4800" b="1" dirty="0" smtClean="0">
                <a:solidFill>
                  <a:srgbClr val="FF6600"/>
                </a:solidFill>
                <a:latin typeface="+mn-lt"/>
              </a:rPr>
              <a:t>Dogma:</a:t>
            </a:r>
            <a:r>
              <a:rPr lang="nl-NL" sz="4800" b="1" dirty="0">
                <a:solidFill>
                  <a:srgbClr val="FF6600"/>
                </a:solidFill>
                <a:latin typeface="+mn-lt"/>
              </a:rPr>
              <a:t/>
            </a:r>
            <a:br>
              <a:rPr lang="nl-NL" sz="4800" b="1" dirty="0">
                <a:solidFill>
                  <a:srgbClr val="FF6600"/>
                </a:solidFill>
                <a:latin typeface="+mn-lt"/>
              </a:rPr>
            </a:br>
            <a:r>
              <a:rPr lang="nl-NL" sz="4800" dirty="0">
                <a:latin typeface="+mn-lt"/>
              </a:rPr>
              <a:t>Transcriptie en </a:t>
            </a:r>
            <a:r>
              <a:rPr lang="nl-NL" sz="4800" dirty="0" smtClean="0">
                <a:latin typeface="+mn-lt"/>
              </a:rPr>
              <a:t>translatie</a:t>
            </a:r>
            <a:endParaRPr lang="en-GB" sz="4800" dirty="0"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01" y="3805236"/>
            <a:ext cx="7198608" cy="995363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343723" y="3508449"/>
            <a:ext cx="137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transcriptie</a:t>
            </a:r>
            <a:endParaRPr lang="nl-NL" b="1" dirty="0"/>
          </a:p>
        </p:txBody>
      </p:sp>
      <p:sp>
        <p:nvSpPr>
          <p:cNvPr id="8" name="Tekstvak 7"/>
          <p:cNvSpPr txBox="1"/>
          <p:nvPr/>
        </p:nvSpPr>
        <p:spPr>
          <a:xfrm>
            <a:off x="5185516" y="3508449"/>
            <a:ext cx="137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translatie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7206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ooks\Biology_Campbell_Figures\17_labeled_images\17_03aGeneticInfoFlow_1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916832"/>
            <a:ext cx="4117976" cy="3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ooks\Biology_Campbell_Figures\17_labeled_images\17_03aGeneticInfoFlow_2-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117976" cy="3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ooks\Biology_Campbell_Figures\17_labeled_images\17_03bGeneticInfoFlow_1-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49" y="1428022"/>
            <a:ext cx="3619703" cy="46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Books\Biology_Campbell_Figures\17_labeled_images\17_03bGeneticInfoFlow_2-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24" y="1423147"/>
            <a:ext cx="3619703" cy="46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Books\Biology_Campbell_Figures\17_labeled_images\17_03bGeneticInfoFlow_3-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45" y="1428022"/>
            <a:ext cx="3619703" cy="46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0C7247D-45A0-D843-A82E-60E30A1EADBC}"/>
              </a:ext>
            </a:extLst>
          </p:cNvPr>
          <p:cNvSpPr txBox="1">
            <a:spLocks/>
          </p:cNvSpPr>
          <p:nvPr/>
        </p:nvSpPr>
        <p:spPr>
          <a:xfrm>
            <a:off x="200025" y="125760"/>
            <a:ext cx="8943975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800" b="1" dirty="0" smtClean="0">
                <a:solidFill>
                  <a:srgbClr val="FF6600"/>
                </a:solidFill>
                <a:latin typeface="+mn-lt"/>
              </a:rPr>
              <a:t>Transcriptie en translatie: Bacteriën </a:t>
            </a:r>
            <a:r>
              <a:rPr lang="nl-NL" sz="3800" b="1" dirty="0">
                <a:solidFill>
                  <a:srgbClr val="FF6600"/>
                </a:solidFill>
                <a:latin typeface="+mn-lt"/>
              </a:rPr>
              <a:t>vs. eukaryoten</a:t>
            </a:r>
          </a:p>
        </p:txBody>
      </p:sp>
    </p:spTree>
    <p:extLst>
      <p:ext uri="{BB962C8B-B14F-4D97-AF65-F5344CB8AC3E}">
        <p14:creationId xmlns:p14="http://schemas.microsoft.com/office/powerpoint/2010/main" val="38103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/>
          </p:nvPr>
        </p:nvSpPr>
        <p:spPr>
          <a:xfrm>
            <a:off x="200025" y="1078202"/>
            <a:ext cx="8428143" cy="1132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Problem</a:t>
            </a:r>
            <a:r>
              <a:rPr lang="en-US" sz="3200" dirty="0" smtClean="0"/>
              <a:t>: 4 nucleotides </a:t>
            </a:r>
            <a:r>
              <a:rPr lang="en-US" sz="3200" dirty="0" smtClean="0">
                <a:sym typeface="Wingdings" panose="05000000000000000000" pitchFamily="2" charset="2"/>
              </a:rPr>
              <a:t>	</a:t>
            </a:r>
            <a:r>
              <a:rPr lang="en-US" sz="3200" dirty="0" smtClean="0"/>
              <a:t>20 </a:t>
            </a:r>
            <a:r>
              <a:rPr lang="en-US" sz="3200" dirty="0" err="1" smtClean="0"/>
              <a:t>aminozuren</a:t>
            </a:r>
            <a:r>
              <a:rPr lang="en-US" sz="3200" dirty="0"/>
              <a:t> </a:t>
            </a:r>
            <a:r>
              <a:rPr lang="en-US" sz="3200" dirty="0" smtClean="0"/>
              <a:t>???</a:t>
            </a:r>
            <a:endParaRPr lang="nl-NL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0C7247D-45A0-D843-A82E-60E30A1EADBC}"/>
              </a:ext>
            </a:extLst>
          </p:cNvPr>
          <p:cNvSpPr txBox="1">
            <a:spLocks/>
          </p:cNvSpPr>
          <p:nvPr/>
        </p:nvSpPr>
        <p:spPr>
          <a:xfrm>
            <a:off x="200025" y="125760"/>
            <a:ext cx="8943975" cy="7886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800" b="1" dirty="0" smtClean="0">
                <a:solidFill>
                  <a:srgbClr val="FF6600"/>
                </a:solidFill>
                <a:latin typeface="+mn-lt"/>
              </a:rPr>
              <a:t>Transcriptie en translatie</a:t>
            </a:r>
            <a:endParaRPr lang="nl-NL" sz="38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8" name="Tijdelijke aanduiding voor inhoud 1"/>
          <p:cNvSpPr txBox="1">
            <a:spLocks/>
          </p:cNvSpPr>
          <p:nvPr/>
        </p:nvSpPr>
        <p:spPr>
          <a:xfrm>
            <a:off x="1722120" y="2785081"/>
            <a:ext cx="5877878" cy="3737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Font typeface="Arial" panose="020B0604020202020204" pitchFamily="34" charset="0"/>
              <a:buNone/>
            </a:pPr>
            <a:r>
              <a:rPr lang="en-US" dirty="0" smtClean="0"/>
              <a:t>1 nucleotide = 1 </a:t>
            </a:r>
            <a:r>
              <a:rPr lang="en-US" dirty="0" err="1" smtClean="0"/>
              <a:t>aminozuur</a:t>
            </a:r>
            <a:r>
              <a:rPr lang="en-US" dirty="0" smtClean="0"/>
              <a:t> =</a:t>
            </a:r>
          </a:p>
          <a:p>
            <a:pPr marL="502920" lvl="1" indent="0">
              <a:buFont typeface="Arial" panose="020B0604020202020204" pitchFamily="34" charset="0"/>
              <a:buNone/>
            </a:pPr>
            <a:r>
              <a:rPr lang="en-US" dirty="0" err="1" smtClean="0"/>
              <a:t>maximaal</a:t>
            </a:r>
            <a:r>
              <a:rPr lang="en-US" dirty="0" smtClean="0"/>
              <a:t> 1 x 4 = 4 </a:t>
            </a:r>
            <a:r>
              <a:rPr lang="en-US" dirty="0" err="1" smtClean="0"/>
              <a:t>aminozuren</a:t>
            </a:r>
            <a:r>
              <a:rPr lang="en-US" dirty="0" smtClean="0"/>
              <a:t> </a:t>
            </a:r>
          </a:p>
          <a:p>
            <a:pPr marL="50292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502920" lvl="1" indent="0">
              <a:buFont typeface="Arial" panose="020B0604020202020204" pitchFamily="34" charset="0"/>
              <a:buNone/>
            </a:pPr>
            <a:r>
              <a:rPr lang="en-US" dirty="0" smtClean="0"/>
              <a:t>2 </a:t>
            </a:r>
            <a:r>
              <a:rPr lang="en-US" dirty="0" err="1" smtClean="0"/>
              <a:t>nucleotiden</a:t>
            </a:r>
            <a:r>
              <a:rPr lang="en-US" dirty="0" smtClean="0"/>
              <a:t> = 1 </a:t>
            </a:r>
            <a:r>
              <a:rPr lang="en-US" dirty="0" err="1" smtClean="0"/>
              <a:t>aminozuur</a:t>
            </a:r>
            <a:r>
              <a:rPr lang="en-US" dirty="0" smtClean="0"/>
              <a:t> (4</a:t>
            </a:r>
            <a:r>
              <a:rPr lang="en-US" baseline="30000" dirty="0" smtClean="0"/>
              <a:t>2</a:t>
            </a:r>
            <a:r>
              <a:rPr lang="en-US" dirty="0" smtClean="0"/>
              <a:t>) = </a:t>
            </a:r>
            <a:r>
              <a:rPr lang="en-US" dirty="0" err="1" smtClean="0"/>
              <a:t>maximaal</a:t>
            </a:r>
            <a:r>
              <a:rPr lang="en-US" dirty="0" smtClean="0"/>
              <a:t> 4x4 = 16 </a:t>
            </a:r>
            <a:r>
              <a:rPr lang="en-US" dirty="0" err="1" smtClean="0"/>
              <a:t>aminozuren</a:t>
            </a:r>
            <a:endParaRPr lang="en-US" dirty="0" smtClean="0"/>
          </a:p>
          <a:p>
            <a:pPr marL="50292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50292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502920" lvl="1" indent="0">
              <a:buFont typeface="Arial" panose="020B0604020202020204" pitchFamily="34" charset="0"/>
              <a:buNone/>
            </a:pPr>
            <a:r>
              <a:rPr lang="en-US" sz="2800" dirty="0" smtClean="0"/>
              <a:t>3 </a:t>
            </a:r>
            <a:r>
              <a:rPr lang="en-US" sz="2800" dirty="0" err="1" smtClean="0"/>
              <a:t>nucleotiden</a:t>
            </a:r>
            <a:r>
              <a:rPr lang="en-US" sz="2800" dirty="0" smtClean="0"/>
              <a:t> = 1 </a:t>
            </a:r>
            <a:r>
              <a:rPr lang="en-US" sz="2800" dirty="0" err="1" smtClean="0"/>
              <a:t>aminozuur</a:t>
            </a:r>
            <a:r>
              <a:rPr lang="en-US" sz="2800" dirty="0" smtClean="0"/>
              <a:t> (4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 = 4 x 4 x 4 = 64 </a:t>
            </a:r>
            <a:r>
              <a:rPr lang="nl-NL" sz="2800" dirty="0" smtClean="0"/>
              <a:t> aminozuren</a:t>
            </a:r>
            <a:endParaRPr lang="nl-NL" sz="2800" dirty="0"/>
          </a:p>
        </p:txBody>
      </p:sp>
      <p:sp>
        <p:nvSpPr>
          <p:cNvPr id="9" name="Vermenigvuldigen 8"/>
          <p:cNvSpPr/>
          <p:nvPr/>
        </p:nvSpPr>
        <p:spPr>
          <a:xfrm>
            <a:off x="316846" y="2211185"/>
            <a:ext cx="7992888" cy="3168352"/>
          </a:xfrm>
          <a:prstGeom prst="mathMultiply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17_04GeneInfoFlowTriplet_L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84873" y="1056005"/>
            <a:ext cx="5067300" cy="5448300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6896160" y="564020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2"/>
                </a:solidFill>
              </a:rPr>
              <a:t>Reading frame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6752144" y="5280169"/>
            <a:ext cx="1944216" cy="1224136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0C7247D-45A0-D843-A82E-60E30A1EADBC}"/>
              </a:ext>
            </a:extLst>
          </p:cNvPr>
          <p:cNvSpPr txBox="1">
            <a:spLocks/>
          </p:cNvSpPr>
          <p:nvPr/>
        </p:nvSpPr>
        <p:spPr>
          <a:xfrm>
            <a:off x="748665" y="87345"/>
            <a:ext cx="7648575" cy="7886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800" b="1" dirty="0" smtClean="0">
                <a:solidFill>
                  <a:srgbClr val="FF6600"/>
                </a:solidFill>
                <a:latin typeface="+mn-lt"/>
              </a:rPr>
              <a:t>Transcriptie en translatie</a:t>
            </a:r>
            <a:endParaRPr lang="nl-NL" sz="3800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4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17_05GeneticCode_L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32761" y="125760"/>
            <a:ext cx="5516880" cy="6466138"/>
          </a:xfr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D0C7247D-45A0-D843-A82E-60E30A1EADBC}"/>
              </a:ext>
            </a:extLst>
          </p:cNvPr>
          <p:cNvSpPr txBox="1">
            <a:spLocks/>
          </p:cNvSpPr>
          <p:nvPr/>
        </p:nvSpPr>
        <p:spPr>
          <a:xfrm>
            <a:off x="200025" y="125760"/>
            <a:ext cx="8943975" cy="7886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800" b="1" dirty="0" err="1" smtClean="0">
                <a:solidFill>
                  <a:srgbClr val="FF6600"/>
                </a:solidFill>
                <a:latin typeface="+mn-lt"/>
              </a:rPr>
              <a:t>Codon</a:t>
            </a:r>
            <a:r>
              <a:rPr lang="nl-NL" sz="3800" b="1" dirty="0" smtClean="0">
                <a:solidFill>
                  <a:srgbClr val="FF6600"/>
                </a:solidFill>
                <a:latin typeface="+mn-lt"/>
              </a:rPr>
              <a:t> tabel</a:t>
            </a:r>
            <a:endParaRPr lang="nl-NL" sz="3800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3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07288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Universele code </a:t>
            </a:r>
            <a:br>
              <a:rPr lang="nl-NL" b="1" dirty="0" smtClean="0">
                <a:solidFill>
                  <a:srgbClr val="FF6600"/>
                </a:solidFill>
                <a:latin typeface="+mn-lt"/>
              </a:rPr>
            </a:br>
            <a:r>
              <a:rPr lang="nl-NL" sz="3200" b="1" dirty="0" smtClean="0">
                <a:latin typeface="+mn-lt"/>
              </a:rPr>
              <a:t>uitwisseling genen tussen organismen</a:t>
            </a:r>
            <a:endParaRPr lang="nl-NL" sz="3200" b="1" dirty="0">
              <a:latin typeface="+mn-lt"/>
            </a:endParaRPr>
          </a:p>
        </p:txBody>
      </p:sp>
      <p:pic>
        <p:nvPicPr>
          <p:cNvPr id="4098" name="Picture 2" descr="D:\Books\Biology_Campbell_Figures\17_labeled_images\17_06_CommonGeneticCode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42" y="1772816"/>
            <a:ext cx="5616624" cy="46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3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56142"/>
          </a:xfrm>
        </p:spPr>
        <p:txBody>
          <a:bodyPr/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Transcriptie</a:t>
            </a:r>
            <a:endParaRPr lang="en-GB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r="39045"/>
          <a:stretch/>
        </p:blipFill>
        <p:spPr>
          <a:xfrm>
            <a:off x="1196853" y="3235609"/>
            <a:ext cx="6750293" cy="15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ooks\Biology_Campbell_Figures\17_labeled_images\17_07TranscripStages_1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2" y="1115015"/>
            <a:ext cx="6599187" cy="57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ooks\Biology_Campbell_Figures\17_labeled_images\17_07TranscripStages_2-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92" y="1112386"/>
            <a:ext cx="6599187" cy="57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Books\Biology_Campbell_Figures\17_labeled_images\17_07TranscripStages_3-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4" y="1109757"/>
            <a:ext cx="6599187" cy="577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91" y="-124783"/>
            <a:ext cx="8628979" cy="1143000"/>
          </a:xfrm>
        </p:spPr>
        <p:txBody>
          <a:bodyPr>
            <a:noAutofit/>
          </a:bodyPr>
          <a:lstStyle/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Transcriptie,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algemene termen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xmlns="" id="{27D53855-30B4-3042-8A58-EE34BD8D7544}"/>
              </a:ext>
            </a:extLst>
          </p:cNvPr>
          <p:cNvSpPr txBox="1"/>
          <p:nvPr/>
        </p:nvSpPr>
        <p:spPr>
          <a:xfrm>
            <a:off x="6525243" y="1508963"/>
            <a:ext cx="2648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Geen primer </a:t>
            </a:r>
            <a:r>
              <a:rPr lang="nl-NL" sz="2000" dirty="0" smtClean="0"/>
              <a:t>nodig</a:t>
            </a:r>
            <a:endParaRPr lang="nl-NL" sz="20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xmlns="" id="{C2735D36-94D9-454D-8185-00BC65E8CB09}"/>
              </a:ext>
            </a:extLst>
          </p:cNvPr>
          <p:cNvSpPr/>
          <p:nvPr/>
        </p:nvSpPr>
        <p:spPr>
          <a:xfrm>
            <a:off x="6525243" y="2402524"/>
            <a:ext cx="26487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000" dirty="0"/>
              <a:t>3’ </a:t>
            </a:r>
            <a:r>
              <a:rPr lang="nl-NL" sz="2000" dirty="0">
                <a:sym typeface="Wingdings" pitchFamily="2" charset="2"/>
              </a:rPr>
              <a:t> 5’ DNA streng </a:t>
            </a:r>
          </a:p>
          <a:p>
            <a:r>
              <a:rPr lang="nl-NL" sz="2000" dirty="0">
                <a:sym typeface="Wingdings" pitchFamily="2" charset="2"/>
              </a:rPr>
              <a:t>is </a:t>
            </a:r>
            <a:r>
              <a:rPr lang="nl-NL" sz="2000" dirty="0" smtClean="0">
                <a:sym typeface="Wingdings" pitchFamily="2" charset="2"/>
              </a:rPr>
              <a:t>template, 5’ 3’DNA streng is non-template (</a:t>
            </a:r>
            <a:r>
              <a:rPr lang="nl-NL" sz="2000" dirty="0" err="1" smtClean="0">
                <a:sym typeface="Wingdings" pitchFamily="2" charset="2"/>
              </a:rPr>
              <a:t>coding</a:t>
            </a:r>
            <a:r>
              <a:rPr lang="nl-NL" sz="2000" dirty="0" smtClean="0">
                <a:sym typeface="Wingdings" pitchFamily="2" charset="2"/>
              </a:rPr>
              <a:t>)</a:t>
            </a:r>
            <a:endParaRPr lang="nl-NL" sz="2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xmlns="" id="{44E30B69-3C59-8C4A-BD3A-4B840FE6D481}"/>
              </a:ext>
            </a:extLst>
          </p:cNvPr>
          <p:cNvSpPr/>
          <p:nvPr/>
        </p:nvSpPr>
        <p:spPr>
          <a:xfrm>
            <a:off x="6525243" y="4335800"/>
            <a:ext cx="1977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5’ </a:t>
            </a:r>
            <a:r>
              <a:rPr lang="nl-NL" sz="2000" dirty="0">
                <a:sym typeface="Wingdings" pitchFamily="2" charset="2"/>
              </a:rPr>
              <a:t> 3’ synthese 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xmlns="" id="{DD63122C-F879-0F4E-9C31-5CE1998CA5BE}"/>
              </a:ext>
            </a:extLst>
          </p:cNvPr>
          <p:cNvSpPr/>
          <p:nvPr/>
        </p:nvSpPr>
        <p:spPr>
          <a:xfrm>
            <a:off x="6817041" y="5608357"/>
            <a:ext cx="2010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>
                <a:sym typeface="Wingdings" pitchFamily="2" charset="2"/>
              </a:rPr>
              <a:t>enkelstrengs RNA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63448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71" y="-160302"/>
            <a:ext cx="8892480" cy="1143000"/>
          </a:xfrm>
        </p:spPr>
        <p:txBody>
          <a:bodyPr>
            <a:noAutofit/>
          </a:bodyPr>
          <a:lstStyle/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Transcriptie initiatie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(in eukaryoten)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xmlns="" id="{D233BD88-57DA-BB4A-8622-69706D9FF765}"/>
              </a:ext>
            </a:extLst>
          </p:cNvPr>
          <p:cNvGrpSpPr/>
          <p:nvPr/>
        </p:nvGrpSpPr>
        <p:grpSpPr>
          <a:xfrm>
            <a:off x="581786" y="1353999"/>
            <a:ext cx="6949449" cy="1498937"/>
            <a:chOff x="430863" y="967495"/>
            <a:chExt cx="6949449" cy="1498937"/>
          </a:xfrm>
        </p:grpSpPr>
        <p:pic>
          <p:nvPicPr>
            <p:cNvPr id="2050" name="Picture 2" descr="D:\Books\Biology_Campbell_Figures\17_labeled_images\17_08TranscripInitiation-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193"/>
            <a:stretch/>
          </p:blipFill>
          <p:spPr bwMode="auto">
            <a:xfrm>
              <a:off x="430863" y="967495"/>
              <a:ext cx="6949449" cy="1381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xmlns="" id="{FF157BA9-38D4-534D-B5BD-2D84E122D329}"/>
                </a:ext>
              </a:extLst>
            </p:cNvPr>
            <p:cNvSpPr/>
            <p:nvPr/>
          </p:nvSpPr>
          <p:spPr>
            <a:xfrm>
              <a:off x="1043608" y="2193767"/>
              <a:ext cx="1440160" cy="272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" name="Ovaal 10">
            <a:extLst>
              <a:ext uri="{FF2B5EF4-FFF2-40B4-BE49-F238E27FC236}">
                <a16:creationId xmlns:a16="http://schemas.microsoft.com/office/drawing/2014/main" xmlns="" id="{CF74FB92-E461-4E4B-9A13-4A0DA232022A}"/>
              </a:ext>
            </a:extLst>
          </p:cNvPr>
          <p:cNvSpPr/>
          <p:nvPr/>
        </p:nvSpPr>
        <p:spPr>
          <a:xfrm>
            <a:off x="1626579" y="1571992"/>
            <a:ext cx="1224136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xmlns="" id="{3D5A8469-2330-644A-81F3-19CF28C3FE2B}"/>
              </a:ext>
            </a:extLst>
          </p:cNvPr>
          <p:cNvGrpSpPr/>
          <p:nvPr/>
        </p:nvGrpSpPr>
        <p:grpSpPr>
          <a:xfrm>
            <a:off x="664031" y="2852936"/>
            <a:ext cx="6356241" cy="3757342"/>
            <a:chOff x="430863" y="2551670"/>
            <a:chExt cx="6949449" cy="4128643"/>
          </a:xfrm>
        </p:grpSpPr>
        <p:pic>
          <p:nvPicPr>
            <p:cNvPr id="10" name="Picture 2" descr="D:\Books\Biology_Campbell_Figures\17_labeled_images\17_08TranscripInitiation-L.jpg">
              <a:extLst>
                <a:ext uri="{FF2B5EF4-FFF2-40B4-BE49-F238E27FC236}">
                  <a16:creationId xmlns:a16="http://schemas.microsoft.com/office/drawing/2014/main" xmlns="" id="{DAA6EE9A-1479-2644-82DE-9DC12F8A9A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9"/>
            <a:stretch/>
          </p:blipFill>
          <p:spPr bwMode="auto">
            <a:xfrm>
              <a:off x="430863" y="2551670"/>
              <a:ext cx="6949449" cy="4128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xmlns="" id="{DDCC5E2C-2726-3C48-8B02-16E1B440A540}"/>
                </a:ext>
              </a:extLst>
            </p:cNvPr>
            <p:cNvSpPr/>
            <p:nvPr/>
          </p:nvSpPr>
          <p:spPr>
            <a:xfrm>
              <a:off x="4139952" y="2551670"/>
              <a:ext cx="1152128" cy="157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C2245CB3-D460-D141-80A9-B0DAA51E20BD}"/>
              </a:ext>
            </a:extLst>
          </p:cNvPr>
          <p:cNvSpPr txBox="1"/>
          <p:nvPr/>
        </p:nvSpPr>
        <p:spPr>
          <a:xfrm>
            <a:off x="400357" y="889281"/>
            <a:ext cx="713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RNA polymerase II: mRNA synthese</a:t>
            </a:r>
          </a:p>
        </p:txBody>
      </p:sp>
    </p:spTree>
    <p:extLst>
      <p:ext uri="{BB962C8B-B14F-4D97-AF65-F5344CB8AC3E}">
        <p14:creationId xmlns:p14="http://schemas.microsoft.com/office/powerpoint/2010/main" val="33504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xmlns="" id="{43ECFD7F-3212-DC47-AB69-6A70BF05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34400" cy="4953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A3A3EE2-B58D-3B47-80E2-17523B50B842}"/>
              </a:ext>
            </a:extLst>
          </p:cNvPr>
          <p:cNvSpPr txBox="1">
            <a:spLocks/>
          </p:cNvSpPr>
          <p:nvPr/>
        </p:nvSpPr>
        <p:spPr>
          <a:xfrm>
            <a:off x="587236" y="23688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b="1" dirty="0" err="1">
                <a:solidFill>
                  <a:srgbClr val="FF6600"/>
                </a:solidFill>
                <a:latin typeface="+mn-lt"/>
              </a:rPr>
              <a:t>Chapter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> 17</a:t>
            </a:r>
          </a:p>
          <a:p>
            <a:r>
              <a:rPr lang="nl-NL" sz="4000" b="1" dirty="0" err="1">
                <a:solidFill>
                  <a:srgbClr val="FF6600"/>
                </a:solidFill>
                <a:latin typeface="+mn-lt"/>
              </a:rPr>
              <a:t>Expression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> of </a:t>
            </a:r>
            <a:r>
              <a:rPr lang="nl-NL" sz="4000" b="1" dirty="0" err="1">
                <a:solidFill>
                  <a:srgbClr val="FF6600"/>
                </a:solidFill>
                <a:latin typeface="+mn-lt"/>
              </a:rPr>
              <a:t>genes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03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1143000"/>
          </a:xfrm>
        </p:spPr>
        <p:txBody>
          <a:bodyPr>
            <a:noAutofit/>
          </a:bodyPr>
          <a:lstStyle/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Transcriptie elongatie</a:t>
            </a:r>
          </a:p>
        </p:txBody>
      </p:sp>
      <p:pic>
        <p:nvPicPr>
          <p:cNvPr id="1026" name="Picture 2" descr="D:\Books\Biology_Campbell_Figures\17_labeled_images\17_09TranscripElongation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5544616" cy="47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A53C6DF4-27E7-504B-B4F0-1CFDA8CA1E31}"/>
              </a:ext>
            </a:extLst>
          </p:cNvPr>
          <p:cNvSpPr txBox="1"/>
          <p:nvPr/>
        </p:nvSpPr>
        <p:spPr>
          <a:xfrm>
            <a:off x="6518883" y="1670551"/>
            <a:ext cx="2430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5’ </a:t>
            </a:r>
            <a:r>
              <a:rPr lang="nl-NL" sz="2400" dirty="0">
                <a:sym typeface="Wingdings" pitchFamily="2" charset="2"/>
              </a:rPr>
              <a:t> 3’</a:t>
            </a:r>
          </a:p>
          <a:p>
            <a:endParaRPr lang="nl-NL" sz="2400" dirty="0">
              <a:sym typeface="Wingdings" pitchFamily="2" charset="2"/>
            </a:endParaRPr>
          </a:p>
          <a:p>
            <a:r>
              <a:rPr lang="nl-NL" sz="2400" dirty="0"/>
              <a:t>Let op! U </a:t>
            </a:r>
            <a:r>
              <a:rPr lang="nl-NL" sz="2400" dirty="0" err="1"/>
              <a:t>ipv</a:t>
            </a:r>
            <a:r>
              <a:rPr lang="nl-NL" sz="2400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12940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48963" y="142006"/>
            <a:ext cx="8887533" cy="852499"/>
          </a:xfrm>
        </p:spPr>
        <p:txBody>
          <a:bodyPr>
            <a:normAutofit/>
          </a:bodyPr>
          <a:lstStyle/>
          <a:p>
            <a:r>
              <a:rPr lang="nl-NL" sz="3600" b="1" dirty="0" smtClean="0">
                <a:solidFill>
                  <a:srgbClr val="FF6600"/>
                </a:solidFill>
                <a:latin typeface="+mn-lt"/>
              </a:rPr>
              <a:t>Transcriptie elongatie, detail RNA polymerase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3074" name="Picture 2" descr="https://classconnection.s3.amazonaws.com/287/flashcards/3189287/jpg/picture71367366758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10" y="1339280"/>
            <a:ext cx="6673611" cy="500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80" y="22641"/>
            <a:ext cx="8346995" cy="803513"/>
          </a:xfrm>
        </p:spPr>
        <p:txBody>
          <a:bodyPr>
            <a:noAutofit/>
          </a:bodyPr>
          <a:lstStyle/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Transcriptie terminatie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77280" y="802130"/>
            <a:ext cx="8640960" cy="26280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nl-NL" sz="2400" b="1" dirty="0"/>
              <a:t>Bacteriën: </a:t>
            </a:r>
            <a:r>
              <a:rPr lang="nl-NL" sz="2400" i="1" dirty="0" smtClean="0"/>
              <a:t>Terminatie sequentie </a:t>
            </a:r>
            <a:r>
              <a:rPr lang="nl-NL" sz="2400" dirty="0" smtClean="0"/>
              <a:t>zorgt voor stem-loop in het mRNA, waardoor RNA polymerase los laat. mRNA nu klaar voor translatie.</a:t>
            </a:r>
            <a:endParaRPr lang="nl-NL" sz="2400" dirty="0"/>
          </a:p>
          <a:p>
            <a:pPr marL="0" lvl="0" indent="0">
              <a:buNone/>
            </a:pPr>
            <a:r>
              <a:rPr lang="nl-NL" sz="2400" b="1" dirty="0" smtClean="0"/>
              <a:t>Eukaryoten: </a:t>
            </a:r>
            <a:r>
              <a:rPr lang="nl-NL" sz="2400" i="1" dirty="0" err="1" smtClean="0"/>
              <a:t>Polyadenylatie</a:t>
            </a:r>
            <a:r>
              <a:rPr lang="nl-NL" sz="2400" i="1" dirty="0" smtClean="0"/>
              <a:t> </a:t>
            </a:r>
            <a:r>
              <a:rPr lang="nl-NL" sz="2400" i="1" dirty="0"/>
              <a:t>signaal sequentie </a:t>
            </a:r>
            <a:r>
              <a:rPr lang="nl-NL" sz="2400" dirty="0"/>
              <a:t>(AAUAAA) zorgt voor het loslaten van RNA polymerase II </a:t>
            </a:r>
            <a:r>
              <a:rPr lang="nl-NL" sz="2400" dirty="0" smtClean="0"/>
              <a:t>klein stukje verder downstream v/h signaal. Pre-mRNA nu klaar voor processing.</a:t>
            </a:r>
            <a:endParaRPr lang="nl-NL" sz="2400" dirty="0"/>
          </a:p>
        </p:txBody>
      </p:sp>
      <p:sp>
        <p:nvSpPr>
          <p:cNvPr id="5" name="Rectangle 4"/>
          <p:cNvSpPr/>
          <p:nvPr/>
        </p:nvSpPr>
        <p:spPr>
          <a:xfrm>
            <a:off x="799647" y="4558724"/>
            <a:ext cx="228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nl-NL" sz="2800" b="1" dirty="0" smtClean="0">
                <a:solidFill>
                  <a:prstClr val="black"/>
                </a:solidFill>
              </a:rPr>
              <a:t>Eukaryoten: pre-mRNA</a:t>
            </a:r>
            <a:r>
              <a:rPr lang="nl-NL" sz="2800" b="1" dirty="0">
                <a:solidFill>
                  <a:prstClr val="black"/>
                </a:solidFill>
              </a:rPr>
              <a:t>!</a:t>
            </a:r>
          </a:p>
        </p:txBody>
      </p:sp>
      <p:pic>
        <p:nvPicPr>
          <p:cNvPr id="9" name="Picture 4" descr="D:\Books\Biology_Campbell_Figures\17_labeled_images\17_03bGeneticInfoFlow_1-L.jpg">
            <a:extLst>
              <a:ext uri="{FF2B5EF4-FFF2-40B4-BE49-F238E27FC236}">
                <a16:creationId xmlns:a16="http://schemas.microsoft.com/office/drawing/2014/main" xmlns="" id="{CD751946-6A79-D449-88B9-00D4C736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57" y="3163684"/>
            <a:ext cx="2880320" cy="369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D:\Books\Biology_Campbell_Figures\17_labeled_images\17_03bGeneticInfoFlow_2-L.jpg">
            <a:extLst>
              <a:ext uri="{FF2B5EF4-FFF2-40B4-BE49-F238E27FC236}">
                <a16:creationId xmlns:a16="http://schemas.microsoft.com/office/drawing/2014/main" xmlns="" id="{8D367E37-F904-6F4F-A500-EC22C044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32" y="3158809"/>
            <a:ext cx="2880320" cy="369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7159460" y="5756223"/>
            <a:ext cx="145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5"/>
              </a:rPr>
              <a:t>Filmpje Transcriptie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C94FA52-9CE2-D240-8995-9B5F25B904F4}"/>
              </a:ext>
            </a:extLst>
          </p:cNvPr>
          <p:cNvSpPr txBox="1">
            <a:spLocks/>
          </p:cNvSpPr>
          <p:nvPr/>
        </p:nvSpPr>
        <p:spPr>
          <a:xfrm>
            <a:off x="0" y="308220"/>
            <a:ext cx="9144000" cy="91260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RNA </a:t>
            </a:r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processing eukaryoten, samenvatting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9" name="Picture 3" descr="D:\Books\Biology_Campbell_Figures\17_labeled_images\17_10ProcessingCapTail-L.jpg">
            <a:extLst>
              <a:ext uri="{FF2B5EF4-FFF2-40B4-BE49-F238E27FC236}">
                <a16:creationId xmlns:a16="http://schemas.microsoft.com/office/drawing/2014/main" xmlns="" id="{3274C661-F11C-004F-B00F-AB1194E2B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32235" r="18534" b="4801"/>
          <a:stretch/>
        </p:blipFill>
        <p:spPr bwMode="auto">
          <a:xfrm>
            <a:off x="2125435" y="1628800"/>
            <a:ext cx="5760640" cy="166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BA1B6825-2C4C-4841-9D67-B6D86BE8677F}"/>
              </a:ext>
            </a:extLst>
          </p:cNvPr>
          <p:cNvSpPr txBox="1"/>
          <p:nvPr/>
        </p:nvSpPr>
        <p:spPr>
          <a:xfrm>
            <a:off x="394124" y="2352413"/>
            <a:ext cx="158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pre-mRNA</a:t>
            </a:r>
          </a:p>
        </p:txBody>
      </p:sp>
      <p:pic>
        <p:nvPicPr>
          <p:cNvPr id="11" name="Picture 2" descr="D:\Books\Biology_Campbell_Figures\17_labeled_images\17_11RNASplicing-L.jpg">
            <a:extLst>
              <a:ext uri="{FF2B5EF4-FFF2-40B4-BE49-F238E27FC236}">
                <a16:creationId xmlns:a16="http://schemas.microsoft.com/office/drawing/2014/main" xmlns="" id="{35CE0740-6D2D-2F45-9E32-EF0235635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1" b="8907"/>
          <a:stretch/>
        </p:blipFill>
        <p:spPr bwMode="auto">
          <a:xfrm>
            <a:off x="1194794" y="5234231"/>
            <a:ext cx="7693930" cy="11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xmlns="" id="{7D42DC70-1295-494F-AD2B-B5EAEF9AC0A1}"/>
              </a:ext>
            </a:extLst>
          </p:cNvPr>
          <p:cNvSpPr txBox="1"/>
          <p:nvPr/>
        </p:nvSpPr>
        <p:spPr>
          <a:xfrm>
            <a:off x="394124" y="5234231"/>
            <a:ext cx="144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mRNA</a:t>
            </a:r>
          </a:p>
        </p:txBody>
      </p:sp>
      <p:sp>
        <p:nvSpPr>
          <p:cNvPr id="13" name="Pijl omlaag 12">
            <a:extLst>
              <a:ext uri="{FF2B5EF4-FFF2-40B4-BE49-F238E27FC236}">
                <a16:creationId xmlns:a16="http://schemas.microsoft.com/office/drawing/2014/main" xmlns="" id="{7FCAF54D-02B6-4046-B797-42DD1BEE1D6E}"/>
              </a:ext>
            </a:extLst>
          </p:cNvPr>
          <p:cNvSpPr/>
          <p:nvPr/>
        </p:nvSpPr>
        <p:spPr>
          <a:xfrm>
            <a:off x="4762499" y="3397547"/>
            <a:ext cx="243255" cy="179260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xmlns="" id="{6B6B1B0D-0C32-274F-B1F6-01AEB4194B36}"/>
              </a:ext>
            </a:extLst>
          </p:cNvPr>
          <p:cNvSpPr txBox="1"/>
          <p:nvPr/>
        </p:nvSpPr>
        <p:spPr>
          <a:xfrm>
            <a:off x="5032991" y="3625927"/>
            <a:ext cx="298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nl-NL" sz="2400" dirty="0"/>
              <a:t>5’ Cap</a:t>
            </a:r>
          </a:p>
          <a:p>
            <a:pPr marL="342900" indent="-342900">
              <a:buAutoNum type="arabicPeriod"/>
            </a:pPr>
            <a:r>
              <a:rPr lang="nl-NL" sz="2400" dirty="0"/>
              <a:t>3’ Poly-A </a:t>
            </a:r>
            <a:r>
              <a:rPr lang="nl-NL" sz="2400" dirty="0" err="1"/>
              <a:t>tail</a:t>
            </a:r>
            <a:endParaRPr lang="nl-NL" sz="2400" dirty="0"/>
          </a:p>
          <a:p>
            <a:pPr marL="342900" indent="-342900">
              <a:buAutoNum type="arabicPeriod"/>
            </a:pPr>
            <a:r>
              <a:rPr lang="nl-NL" sz="2400" dirty="0"/>
              <a:t>RNA </a:t>
            </a:r>
            <a:r>
              <a:rPr lang="nl-NL" sz="2400" dirty="0" err="1"/>
              <a:t>splicing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874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07" y="111704"/>
            <a:ext cx="8528975" cy="842443"/>
          </a:xfrm>
        </p:spPr>
        <p:txBody>
          <a:bodyPr>
            <a:noAutofit/>
          </a:bodyPr>
          <a:lstStyle/>
          <a:p>
            <a:pPr algn="l"/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RNA-processing: 5</a:t>
            </a:r>
            <a:r>
              <a:rPr lang="nl-NL" sz="4000" b="1" dirty="0">
                <a:solidFill>
                  <a:srgbClr val="FF6600"/>
                </a:solidFill>
                <a:latin typeface="+mn-lt"/>
              </a:rPr>
              <a:t>’ Cap en 3’ Poly-A </a:t>
            </a:r>
            <a:r>
              <a:rPr lang="nl-NL" sz="4000" b="1" dirty="0" err="1">
                <a:solidFill>
                  <a:srgbClr val="FF6600"/>
                </a:solidFill>
                <a:latin typeface="+mn-lt"/>
              </a:rPr>
              <a:t>tail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xmlns="" id="{7AED0744-C4C2-DC46-9E2F-DB27FE2B3167}"/>
              </a:ext>
            </a:extLst>
          </p:cNvPr>
          <p:cNvGrpSpPr/>
          <p:nvPr/>
        </p:nvGrpSpPr>
        <p:grpSpPr>
          <a:xfrm>
            <a:off x="313382" y="1124744"/>
            <a:ext cx="8830618" cy="2602371"/>
            <a:chOff x="273372" y="1844824"/>
            <a:chExt cx="8830618" cy="2602371"/>
          </a:xfrm>
        </p:grpSpPr>
        <p:pic>
          <p:nvPicPr>
            <p:cNvPr id="3075" name="Picture 3" descr="D:\Books\Biology_Campbell_Figures\17_labeled_images\17_10ProcessingCapTail-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830" b="4801"/>
            <a:stretch/>
          </p:blipFill>
          <p:spPr bwMode="auto">
            <a:xfrm>
              <a:off x="273372" y="1853001"/>
              <a:ext cx="8547100" cy="259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660232" y="1844824"/>
              <a:ext cx="2443758" cy="92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24328" y="2348880"/>
              <a:ext cx="672222" cy="929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078" name="Picture 6" descr="D:\Books\Biology_Campbell_Figures\17_labeled_images\17_10ProcessingCapTail-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63" b="71626"/>
            <a:stretch/>
          </p:blipFill>
          <p:spPr bwMode="auto">
            <a:xfrm>
              <a:off x="7105688" y="2463981"/>
              <a:ext cx="1992096" cy="699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13382" y="4740154"/>
            <a:ext cx="8830618" cy="1584176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nl-NL" sz="2400" b="1" dirty="0"/>
              <a:t>Functies: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nl-NL" sz="2400" dirty="0"/>
              <a:t>Transport </a:t>
            </a:r>
            <a:r>
              <a:rPr lang="nl-NL" sz="2400" dirty="0" err="1"/>
              <a:t>mature</a:t>
            </a:r>
            <a:r>
              <a:rPr lang="nl-NL" sz="2400" dirty="0"/>
              <a:t> RNA van kern naar cytoplasma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nl-NL" sz="2400" dirty="0"/>
              <a:t>Bescherming mRNA tegen afbraak door hydrolytische enzymen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nl-NL" sz="2400" dirty="0"/>
              <a:t>Helpen bij het binden van ribosomen aan 5’ eind in cytoplasma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E4375EFF-705F-E04F-BEE3-5A156690AEC0}"/>
              </a:ext>
            </a:extLst>
          </p:cNvPr>
          <p:cNvSpPr txBox="1"/>
          <p:nvPr/>
        </p:nvSpPr>
        <p:spPr>
          <a:xfrm>
            <a:off x="408211" y="3933419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UTR= </a:t>
            </a:r>
            <a:r>
              <a:rPr lang="nl-NL" sz="2000" u="sng" dirty="0" err="1"/>
              <a:t>u</a:t>
            </a:r>
            <a:r>
              <a:rPr lang="nl-NL" sz="2000" dirty="0" err="1"/>
              <a:t>n</a:t>
            </a:r>
            <a:r>
              <a:rPr lang="nl-NL" sz="2000" u="sng" dirty="0" err="1"/>
              <a:t>t</a:t>
            </a:r>
            <a:r>
              <a:rPr lang="nl-NL" sz="2000" dirty="0" err="1"/>
              <a:t>ranslated</a:t>
            </a:r>
            <a:r>
              <a:rPr lang="nl-NL" sz="2000" dirty="0"/>
              <a:t> </a:t>
            </a:r>
            <a:r>
              <a:rPr lang="nl-NL" sz="2000" u="sng" dirty="0" err="1"/>
              <a:t>r</a:t>
            </a:r>
            <a:r>
              <a:rPr lang="nl-NL" sz="2000" dirty="0" err="1"/>
              <a:t>egion</a:t>
            </a:r>
            <a:endParaRPr lang="nl-NL" sz="2000" dirty="0"/>
          </a:p>
        </p:txBody>
      </p:sp>
      <p:sp>
        <p:nvSpPr>
          <p:cNvPr id="3" name="Tekstvak 2"/>
          <p:cNvSpPr txBox="1"/>
          <p:nvPr/>
        </p:nvSpPr>
        <p:spPr>
          <a:xfrm>
            <a:off x="6990734" y="6324330"/>
            <a:ext cx="18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hlinkClick r:id="rId4"/>
              </a:rPr>
              <a:t>Filmpje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1" y="0"/>
            <a:ext cx="8411589" cy="944725"/>
          </a:xfrm>
        </p:spPr>
        <p:txBody>
          <a:bodyPr>
            <a:noAutofit/>
          </a:bodyPr>
          <a:lstStyle/>
          <a:p>
            <a:pPr algn="l"/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RNA-processing: RNA </a:t>
            </a:r>
            <a:r>
              <a:rPr lang="nl-NL" sz="4000" b="1" dirty="0" err="1" smtClean="0">
                <a:solidFill>
                  <a:srgbClr val="FF6600"/>
                </a:solidFill>
                <a:latin typeface="+mn-lt"/>
              </a:rPr>
              <a:t>splicing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2361" y="883991"/>
            <a:ext cx="871296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Splicing is </a:t>
            </a:r>
            <a:r>
              <a:rPr lang="en-US" sz="2800" dirty="0" err="1" smtClean="0"/>
              <a:t>als</a:t>
            </a:r>
            <a:r>
              <a:rPr lang="en-US" sz="2800" dirty="0" smtClean="0"/>
              <a:t> het ‘</a:t>
            </a:r>
            <a:r>
              <a:rPr lang="en-US" sz="2800" dirty="0" err="1" smtClean="0"/>
              <a:t>editen</a:t>
            </a:r>
            <a:r>
              <a:rPr lang="en-US" sz="2800" dirty="0" smtClean="0"/>
              <a:t>’ van </a:t>
            </a:r>
            <a:r>
              <a:rPr lang="en-US" sz="2800" dirty="0" err="1" smtClean="0"/>
              <a:t>een</a:t>
            </a:r>
            <a:r>
              <a:rPr lang="en-US" sz="2800" dirty="0" smtClean="0"/>
              <a:t> film</a:t>
            </a:r>
          </a:p>
          <a:p>
            <a:pPr marL="0" indent="0">
              <a:buNone/>
            </a:pPr>
            <a:r>
              <a:rPr lang="en-US" sz="2800" b="1" dirty="0" smtClean="0"/>
              <a:t>Introns</a:t>
            </a:r>
            <a:r>
              <a:rPr lang="en-US" sz="2800" dirty="0"/>
              <a:t>: </a:t>
            </a:r>
            <a:r>
              <a:rPr lang="en-US" sz="2800" dirty="0" smtClean="0"/>
              <a:t>“intervening” </a:t>
            </a:r>
            <a:r>
              <a:rPr lang="en-US" sz="2800" dirty="0" err="1" smtClean="0"/>
              <a:t>sequenties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Exons: </a:t>
            </a:r>
            <a:r>
              <a:rPr lang="en-US" sz="2800" dirty="0" smtClean="0"/>
              <a:t>“expressed” </a:t>
            </a:r>
            <a:r>
              <a:rPr lang="en-US" sz="2800" dirty="0" err="1" smtClean="0"/>
              <a:t>sequenties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098" name="Picture 2" descr="D:\Books\Biology_Campbell_Figures\17_labeled_images\17_11RNASplicing-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 bwMode="auto">
          <a:xfrm>
            <a:off x="691190" y="3245083"/>
            <a:ext cx="7693930" cy="28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6769510" y="6138858"/>
            <a:ext cx="175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hlinkClick r:id="rId4"/>
              </a:rPr>
              <a:t>Filmpje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68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627" y="100330"/>
            <a:ext cx="3609373" cy="1101427"/>
          </a:xfrm>
        </p:spPr>
        <p:txBody>
          <a:bodyPr>
            <a:noAutofit/>
          </a:bodyPr>
          <a:lstStyle/>
          <a:p>
            <a:pPr algn="l"/>
            <a:r>
              <a:rPr lang="nl-NL" sz="4000" b="1" dirty="0" smtClean="0">
                <a:solidFill>
                  <a:srgbClr val="FF6600"/>
                </a:solidFill>
                <a:latin typeface="+mn-lt"/>
              </a:rPr>
              <a:t>RNA-processing </a:t>
            </a:r>
            <a:r>
              <a:rPr lang="nl-NL" sz="4000" b="1" dirty="0" err="1" smtClean="0">
                <a:solidFill>
                  <a:srgbClr val="FF6600"/>
                </a:solidFill>
                <a:latin typeface="+mn-lt"/>
              </a:rPr>
              <a:t>Spliceosoom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xmlns="" id="{81C59F85-6CE9-4B49-9297-81B8043FB98A}"/>
              </a:ext>
            </a:extLst>
          </p:cNvPr>
          <p:cNvSpPr txBox="1"/>
          <p:nvPr/>
        </p:nvSpPr>
        <p:spPr>
          <a:xfrm>
            <a:off x="5673039" y="1201757"/>
            <a:ext cx="2567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= Complex </a:t>
            </a:r>
            <a:r>
              <a:rPr lang="nl-NL" dirty="0"/>
              <a:t>van eiwitten en ‘kleine’ </a:t>
            </a:r>
            <a:r>
              <a:rPr lang="nl-NL" dirty="0" smtClean="0"/>
              <a:t>small </a:t>
            </a:r>
            <a:r>
              <a:rPr lang="nl-NL" dirty="0" err="1" smtClean="0"/>
              <a:t>nuclear</a:t>
            </a:r>
            <a:r>
              <a:rPr lang="nl-NL" dirty="0" smtClean="0"/>
              <a:t> </a:t>
            </a:r>
            <a:r>
              <a:rPr lang="nl-NL" dirty="0"/>
              <a:t>RNA </a:t>
            </a:r>
            <a:r>
              <a:rPr lang="nl-NL" dirty="0" smtClean="0"/>
              <a:t>moleculen. </a:t>
            </a:r>
            <a:r>
              <a:rPr lang="nl-NL" dirty="0"/>
              <a:t>Dit wordt ook wel een </a:t>
            </a:r>
            <a:r>
              <a:rPr lang="nl-NL" dirty="0" err="1"/>
              <a:t>ribozyme</a:t>
            </a:r>
            <a:r>
              <a:rPr lang="nl-NL" dirty="0"/>
              <a:t> genoemd</a:t>
            </a:r>
          </a:p>
          <a:p>
            <a:endParaRPr lang="nl-NL" dirty="0"/>
          </a:p>
        </p:txBody>
      </p:sp>
      <p:pic>
        <p:nvPicPr>
          <p:cNvPr id="10" name="Picture 5" descr="17_11snRNPsSpliceosomes_L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8974" y="315980"/>
            <a:ext cx="4953976" cy="6420100"/>
          </a:xfrm>
          <a:noFill/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70F665E9-DEE4-F242-BCC8-40E909C5EA8D}"/>
              </a:ext>
            </a:extLst>
          </p:cNvPr>
          <p:cNvSpPr txBox="1"/>
          <p:nvPr/>
        </p:nvSpPr>
        <p:spPr>
          <a:xfrm>
            <a:off x="5667976" y="2772037"/>
            <a:ext cx="30950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Spliceosoom</a:t>
            </a:r>
            <a:r>
              <a:rPr lang="nl-NL" sz="2000" dirty="0" smtClean="0"/>
              <a:t> bindt aan </a:t>
            </a:r>
            <a:r>
              <a:rPr lang="nl-NL" sz="2000" dirty="0" err="1" smtClean="0"/>
              <a:t>herkennings</a:t>
            </a:r>
            <a:r>
              <a:rPr lang="nl-NL" sz="2000" dirty="0" smtClean="0"/>
              <a:t> sequenties aan begin en eind van een intron. Het intron wordt er uit geknipt.</a:t>
            </a:r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Exonen</a:t>
            </a:r>
            <a:r>
              <a:rPr lang="nl-NL" sz="2000" dirty="0" smtClean="0"/>
              <a:t> worden aan elkaar geplakt en het intron wordt afgebroken</a:t>
            </a:r>
            <a:endParaRPr lang="nl-NL" sz="2000" dirty="0"/>
          </a:p>
        </p:txBody>
      </p:sp>
      <p:sp>
        <p:nvSpPr>
          <p:cNvPr id="9" name="Tekstvak 8"/>
          <p:cNvSpPr txBox="1"/>
          <p:nvPr/>
        </p:nvSpPr>
        <p:spPr>
          <a:xfrm>
            <a:off x="5794565" y="6249912"/>
            <a:ext cx="284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4"/>
              </a:rPr>
              <a:t>Filmpje real time </a:t>
            </a:r>
            <a:r>
              <a:rPr lang="nl-NL" dirty="0" err="1" smtClean="0">
                <a:hlinkClick r:id="rId4"/>
              </a:rPr>
              <a:t>splicen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1729"/>
            <a:ext cx="8627009" cy="971600"/>
          </a:xfrm>
        </p:spPr>
        <p:txBody>
          <a:bodyPr>
            <a:noAutofit/>
          </a:bodyPr>
          <a:lstStyle/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Alternatieve </a:t>
            </a:r>
            <a:r>
              <a:rPr lang="nl-NL" sz="4000" b="1" dirty="0" err="1">
                <a:solidFill>
                  <a:srgbClr val="FF6600"/>
                </a:solidFill>
                <a:latin typeface="+mn-lt"/>
              </a:rPr>
              <a:t>splicing</a:t>
            </a:r>
            <a:endParaRPr lang="nl-NL" sz="40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xmlns="" id="{62873CA8-47AC-8049-A297-F98FB2D812DA}"/>
              </a:ext>
            </a:extLst>
          </p:cNvPr>
          <p:cNvSpPr/>
          <p:nvPr/>
        </p:nvSpPr>
        <p:spPr>
          <a:xfrm>
            <a:off x="251520" y="1163329"/>
            <a:ext cx="8509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b="1" dirty="0"/>
              <a:t>Een </a:t>
            </a:r>
            <a:r>
              <a:rPr lang="nl-NL" sz="2400" dirty="0"/>
              <a:t>gen kan </a:t>
            </a:r>
            <a:r>
              <a:rPr lang="nl-NL" sz="2400" dirty="0" smtClean="0"/>
              <a:t>hiervoor voor </a:t>
            </a:r>
            <a:r>
              <a:rPr lang="nl-NL" sz="2400" b="1" dirty="0"/>
              <a:t>meerdere </a:t>
            </a:r>
            <a:r>
              <a:rPr lang="nl-NL" sz="2400" dirty="0"/>
              <a:t>eiwitten coderen (</a:t>
            </a:r>
            <a:r>
              <a:rPr lang="nl-NL" sz="2400" dirty="0" err="1"/>
              <a:t>isoformen</a:t>
            </a:r>
            <a:r>
              <a:rPr lang="nl-NL" sz="2400" dirty="0" smtClean="0"/>
              <a:t>). Dit is dus een uitzondering op 1 gen </a:t>
            </a:r>
            <a:r>
              <a:rPr lang="nl-NL" sz="2400" dirty="0" smtClean="0">
                <a:sym typeface="Wingdings" panose="05000000000000000000" pitchFamily="2" charset="2"/>
              </a:rPr>
              <a:t> 1 eiwit hypothese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6" name="Picture 5" descr="17_12ExonsDomains_L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48981" y="2363658"/>
            <a:ext cx="4129548" cy="3833922"/>
          </a:xfrm>
          <a:noFill/>
        </p:spPr>
      </p:pic>
      <p:sp>
        <p:nvSpPr>
          <p:cNvPr id="3" name="Rechthoek 2"/>
          <p:cNvSpPr/>
          <p:nvPr/>
        </p:nvSpPr>
        <p:spPr>
          <a:xfrm>
            <a:off x="251520" y="2596594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800" dirty="0" smtClean="0"/>
              <a:t>Waarom?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Verschillende </a:t>
            </a:r>
            <a:r>
              <a:rPr lang="nl-NL" sz="2000" dirty="0" err="1"/>
              <a:t>isovorm</a:t>
            </a:r>
            <a:r>
              <a:rPr lang="nl-NL" sz="2000" dirty="0"/>
              <a:t> nodig in verschillend </a:t>
            </a:r>
            <a:r>
              <a:rPr lang="nl-NL" sz="2000" dirty="0" smtClean="0"/>
              <a:t>celtype, bijv</a:t>
            </a:r>
            <a:r>
              <a:rPr lang="nl-NL" sz="2000" dirty="0"/>
              <a:t>. niet alle </a:t>
            </a:r>
            <a:r>
              <a:rPr lang="nl-NL" sz="2000" dirty="0" err="1"/>
              <a:t>exonen</a:t>
            </a:r>
            <a:r>
              <a:rPr lang="nl-NL" sz="2000" dirty="0"/>
              <a:t> gebruiken, elk </a:t>
            </a:r>
            <a:r>
              <a:rPr lang="nl-NL" sz="2000" dirty="0" err="1"/>
              <a:t>exon</a:t>
            </a:r>
            <a:r>
              <a:rPr lang="nl-NL" sz="2000" dirty="0"/>
              <a:t> heeft zijn eigen actieve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Vorm van </a:t>
            </a:r>
            <a:r>
              <a:rPr lang="nl-NL" sz="2000" dirty="0" err="1"/>
              <a:t>efficient</a:t>
            </a:r>
            <a:r>
              <a:rPr lang="nl-NL" sz="2000" dirty="0"/>
              <a:t> </a:t>
            </a:r>
            <a:r>
              <a:rPr lang="nl-NL" sz="2000" dirty="0" smtClean="0"/>
              <a:t>gebruik </a:t>
            </a:r>
            <a:r>
              <a:rPr lang="nl-NL" sz="2000" dirty="0"/>
              <a:t>van het </a:t>
            </a:r>
            <a:r>
              <a:rPr lang="nl-NL" sz="2000" dirty="0" smtClean="0"/>
              <a:t>genoom, 1 code voor </a:t>
            </a:r>
            <a:r>
              <a:rPr lang="nl-NL" sz="2000" dirty="0" err="1" smtClean="0"/>
              <a:t>meederen</a:t>
            </a:r>
            <a:r>
              <a:rPr lang="nl-NL" sz="2000" dirty="0" smtClean="0"/>
              <a:t> eiwitten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smtClean="0"/>
              <a:t>Mogelijkheid voor </a:t>
            </a:r>
            <a:r>
              <a:rPr lang="nl-NL" sz="2000" dirty="0" err="1" smtClean="0"/>
              <a:t>exon</a:t>
            </a:r>
            <a:r>
              <a:rPr lang="nl-NL" sz="2000" dirty="0" smtClean="0"/>
              <a:t> </a:t>
            </a:r>
            <a:r>
              <a:rPr lang="nl-NL" sz="2000" dirty="0" err="1" smtClean="0"/>
              <a:t>shuffling</a:t>
            </a:r>
            <a:r>
              <a:rPr lang="nl-NL" sz="2000" dirty="0" smtClean="0"/>
              <a:t>, uitwisseling </a:t>
            </a:r>
            <a:r>
              <a:rPr lang="nl-NL" sz="2000" dirty="0" err="1" smtClean="0"/>
              <a:t>exonen</a:t>
            </a:r>
            <a:r>
              <a:rPr lang="nl-NL" sz="2000" dirty="0" smtClean="0"/>
              <a:t>, relevant in een evolutionair kader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1166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56" y="44624"/>
            <a:ext cx="6948264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Samenvatting transcriptie (1)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704856" cy="532859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l-NL" sz="2400" dirty="0"/>
              <a:t>1 gen is 1 enzym? Eiwit? Polypeptide? </a:t>
            </a:r>
            <a:endParaRPr lang="nl-NL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nl-NL" sz="2400" dirty="0" smtClean="0"/>
              <a:t>     =&gt; Verschillende </a:t>
            </a:r>
            <a:r>
              <a:rPr lang="nl-NL" sz="2400" dirty="0"/>
              <a:t>polypeptiden of een RNA-molecuul.</a:t>
            </a:r>
          </a:p>
          <a:p>
            <a:pPr>
              <a:lnSpc>
                <a:spcPct val="90000"/>
              </a:lnSpc>
            </a:pPr>
            <a:r>
              <a:rPr lang="nl-NL" sz="2400" dirty="0"/>
              <a:t>Van DNA naar </a:t>
            </a:r>
            <a:r>
              <a:rPr lang="nl-NL" sz="2400" dirty="0" err="1"/>
              <a:t>mRNA</a:t>
            </a:r>
            <a:endParaRPr lang="nl-NL" sz="2400" dirty="0"/>
          </a:p>
          <a:p>
            <a:pPr>
              <a:lnSpc>
                <a:spcPct val="90000"/>
              </a:lnSpc>
            </a:pPr>
            <a:r>
              <a:rPr lang="nl-NL" sz="2400" dirty="0"/>
              <a:t>Template stand, </a:t>
            </a:r>
            <a:r>
              <a:rPr lang="nl-NL" sz="2400" dirty="0" err="1"/>
              <a:t>coding</a:t>
            </a:r>
            <a:r>
              <a:rPr lang="nl-NL" sz="2400" dirty="0"/>
              <a:t> strand</a:t>
            </a:r>
          </a:p>
          <a:p>
            <a:pPr>
              <a:lnSpc>
                <a:spcPct val="90000"/>
              </a:lnSpc>
            </a:pPr>
            <a:r>
              <a:rPr lang="nl-NL" sz="2400" dirty="0"/>
              <a:t>Maken van 5’ naar 3’, dus complementair aan een 3’ naar 5’ template</a:t>
            </a:r>
          </a:p>
          <a:p>
            <a:pPr>
              <a:lnSpc>
                <a:spcPct val="90000"/>
              </a:lnSpc>
            </a:pPr>
            <a:r>
              <a:rPr lang="nl-NL" sz="2400" dirty="0"/>
              <a:t>Initiatie: </a:t>
            </a:r>
            <a:endParaRPr lang="nl-NL" sz="2400" dirty="0" smtClean="0"/>
          </a:p>
          <a:p>
            <a:pPr lvl="1">
              <a:lnSpc>
                <a:spcPct val="90000"/>
              </a:lnSpc>
            </a:pPr>
            <a:r>
              <a:rPr lang="nl-NL" sz="2400" dirty="0" smtClean="0"/>
              <a:t>promotorsequentie</a:t>
            </a:r>
          </a:p>
          <a:p>
            <a:pPr lvl="1">
              <a:lnSpc>
                <a:spcPct val="90000"/>
              </a:lnSpc>
            </a:pPr>
            <a:r>
              <a:rPr lang="nl-NL" sz="2400" dirty="0" smtClean="0"/>
              <a:t>Eukaryoten: TATA-box </a:t>
            </a:r>
            <a:r>
              <a:rPr lang="nl-NL" sz="2400" dirty="0"/>
              <a:t>en transcriptiefactoren</a:t>
            </a:r>
          </a:p>
          <a:p>
            <a:pPr>
              <a:lnSpc>
                <a:spcPct val="90000"/>
              </a:lnSpc>
            </a:pPr>
            <a:r>
              <a:rPr lang="nl-NL" sz="2400" dirty="0" smtClean="0"/>
              <a:t>Elongatie </a:t>
            </a:r>
            <a:endParaRPr lang="nl-NL" sz="2400" dirty="0"/>
          </a:p>
          <a:p>
            <a:pPr>
              <a:lnSpc>
                <a:spcPct val="90000"/>
              </a:lnSpc>
            </a:pPr>
            <a:r>
              <a:rPr lang="nl-NL" sz="2400" dirty="0"/>
              <a:t>Terminatie: </a:t>
            </a:r>
            <a:endParaRPr lang="nl-NL" sz="2400" dirty="0" smtClean="0"/>
          </a:p>
          <a:p>
            <a:pPr lvl="1">
              <a:lnSpc>
                <a:spcPct val="90000"/>
              </a:lnSpc>
            </a:pPr>
            <a:r>
              <a:rPr lang="nl-NL" sz="2400" dirty="0" smtClean="0"/>
              <a:t>Bacteriën: </a:t>
            </a:r>
            <a:r>
              <a:rPr lang="nl-NL" sz="2400" dirty="0"/>
              <a:t>stem-loop, </a:t>
            </a:r>
            <a:endParaRPr lang="nl-NL" sz="2400" dirty="0" smtClean="0"/>
          </a:p>
          <a:p>
            <a:pPr lvl="1">
              <a:lnSpc>
                <a:spcPct val="90000"/>
              </a:lnSpc>
            </a:pPr>
            <a:r>
              <a:rPr lang="nl-NL" sz="2400" dirty="0" smtClean="0"/>
              <a:t>Eukaryoten: </a:t>
            </a:r>
            <a:r>
              <a:rPr lang="nl-NL" sz="2400" dirty="0" err="1" smtClean="0"/>
              <a:t>polyadenylatie</a:t>
            </a:r>
            <a:r>
              <a:rPr lang="nl-NL" sz="2400" dirty="0" smtClean="0"/>
              <a:t>-signaal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088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56" y="44624"/>
            <a:ext cx="6948264" cy="1143000"/>
          </a:xfrm>
        </p:spPr>
        <p:txBody>
          <a:bodyPr>
            <a:noAutofit/>
          </a:bodyPr>
          <a:lstStyle/>
          <a:p>
            <a:pPr algn="l"/>
            <a:r>
              <a:rPr lang="nl-NL" b="1" dirty="0" smtClean="0">
                <a:solidFill>
                  <a:srgbClr val="FF6600"/>
                </a:solidFill>
                <a:latin typeface="+mn-lt"/>
              </a:rPr>
              <a:t>Samenvatting transcriptie (2)</a:t>
            </a: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704856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400" dirty="0" smtClean="0"/>
              <a:t>Bij </a:t>
            </a:r>
            <a:r>
              <a:rPr lang="nl-NL" sz="2400" b="1" dirty="0" smtClean="0"/>
              <a:t>eukaryoten</a:t>
            </a:r>
            <a:r>
              <a:rPr lang="nl-NL" sz="2400" dirty="0" smtClean="0"/>
              <a:t>: </a:t>
            </a:r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Pre-</a:t>
            </a:r>
            <a:r>
              <a:rPr lang="nl-NL" sz="2400" dirty="0" err="1" smtClean="0"/>
              <a:t>mRNA</a:t>
            </a:r>
            <a:r>
              <a:rPr lang="nl-NL" sz="2400" dirty="0" smtClean="0"/>
              <a:t> </a:t>
            </a:r>
            <a:r>
              <a:rPr lang="nl-NL" sz="2400" dirty="0"/>
              <a:t>wordt </a:t>
            </a:r>
            <a:r>
              <a:rPr lang="nl-NL" sz="2400" dirty="0" err="1"/>
              <a:t>mRNA</a:t>
            </a:r>
            <a:r>
              <a:rPr lang="nl-NL" sz="2400" dirty="0"/>
              <a:t> </a:t>
            </a:r>
            <a:r>
              <a:rPr lang="nl-NL" sz="2400" dirty="0" smtClean="0"/>
              <a:t>door: pre-</a:t>
            </a:r>
            <a:r>
              <a:rPr lang="nl-NL" sz="2400" dirty="0" err="1" smtClean="0"/>
              <a:t>mRNA</a:t>
            </a:r>
            <a:r>
              <a:rPr lang="nl-NL" sz="2400" dirty="0" smtClean="0"/>
              <a:t> processing</a:t>
            </a:r>
            <a:r>
              <a:rPr lang="nl-NL" sz="2400" dirty="0"/>
              <a:t>. </a:t>
            </a:r>
            <a:r>
              <a:rPr lang="nl-NL" sz="2400" dirty="0" smtClean="0"/>
              <a:t>Dit bestaat </a:t>
            </a:r>
            <a:r>
              <a:rPr lang="nl-NL" sz="2400" dirty="0"/>
              <a:t>uit:</a:t>
            </a:r>
          </a:p>
          <a:p>
            <a:r>
              <a:rPr lang="nl-NL" sz="2400" dirty="0"/>
              <a:t>5’CAP</a:t>
            </a:r>
          </a:p>
          <a:p>
            <a:r>
              <a:rPr lang="nl-NL" sz="2400" dirty="0" err="1"/>
              <a:t>PolyA</a:t>
            </a:r>
            <a:r>
              <a:rPr lang="nl-NL" sz="2400" dirty="0"/>
              <a:t>-staart</a:t>
            </a:r>
          </a:p>
          <a:p>
            <a:r>
              <a:rPr lang="nl-NL" sz="2400" dirty="0" err="1"/>
              <a:t>Splicen</a:t>
            </a:r>
            <a:r>
              <a:rPr lang="nl-NL" sz="2400" dirty="0"/>
              <a:t> door </a:t>
            </a:r>
            <a:r>
              <a:rPr lang="nl-NL" sz="2400" dirty="0" err="1" smtClean="0"/>
              <a:t>spliceosoom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232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6616" y="1340767"/>
            <a:ext cx="8657871" cy="5374357"/>
          </a:xfrm>
        </p:spPr>
        <p:txBody>
          <a:bodyPr>
            <a:noAutofit/>
          </a:bodyPr>
          <a:lstStyle/>
          <a:p>
            <a:pPr lvl="0"/>
            <a:r>
              <a:rPr lang="nl-NL" sz="2400" dirty="0"/>
              <a:t>Het centrale dogma toelichten; genen coderen voor eiwitten</a:t>
            </a:r>
          </a:p>
          <a:p>
            <a:pPr marL="0" lvl="0" indent="0">
              <a:buNone/>
            </a:pPr>
            <a:endParaRPr lang="nl-NL" sz="2400" dirty="0"/>
          </a:p>
          <a:p>
            <a:pPr lvl="0"/>
            <a:r>
              <a:rPr lang="nl-NL" sz="2400" dirty="0"/>
              <a:t>Begrip van het proces van transcriptie</a:t>
            </a:r>
          </a:p>
          <a:p>
            <a:pPr lvl="0"/>
            <a:endParaRPr lang="nl-NL" sz="2400" dirty="0"/>
          </a:p>
          <a:p>
            <a:pPr lvl="0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Begrip van het proces van translatie</a:t>
            </a:r>
          </a:p>
          <a:p>
            <a:pPr lvl="0"/>
            <a:endParaRPr lang="nl-NL" sz="2400" dirty="0"/>
          </a:p>
          <a:p>
            <a:pPr lvl="0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Verschillen tussen genexpressie van prokaryoten en eukaryoten uitleggen</a:t>
            </a:r>
          </a:p>
          <a:p>
            <a:pPr lvl="0"/>
            <a:endParaRPr lang="nl-NL" sz="2400" dirty="0"/>
          </a:p>
          <a:p>
            <a:pPr lvl="0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Uitleggen van het effect van mutaties op de structuur en functie van eiwitten en welke gevolgen dit voor een organisme kan hebben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8E18B66E-D4A6-374B-BB41-6DDF4118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nl-NL" sz="4000" b="1" dirty="0">
                <a:solidFill>
                  <a:srgbClr val="FF6600"/>
                </a:solidFill>
                <a:latin typeface="+mn-lt"/>
              </a:rPr>
              <a:t>Leerdoelen Hoofdstuk 17</a:t>
            </a:r>
          </a:p>
        </p:txBody>
      </p:sp>
    </p:spTree>
    <p:extLst>
      <p:ext uri="{BB962C8B-B14F-4D97-AF65-F5344CB8AC3E}">
        <p14:creationId xmlns:p14="http://schemas.microsoft.com/office/powerpoint/2010/main" val="26085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xmlns="" id="{EB374550-FD3B-624F-B8CA-4A59FC7C97F3}"/>
              </a:ext>
            </a:extLst>
          </p:cNvPr>
          <p:cNvSpPr txBox="1"/>
          <p:nvPr/>
        </p:nvSpPr>
        <p:spPr>
          <a:xfrm>
            <a:off x="251520" y="188640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/>
              <a:t>Opdracht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xmlns="" id="{6BD83DCB-B451-FB4F-81D0-97B15CA6F7D2}"/>
              </a:ext>
            </a:extLst>
          </p:cNvPr>
          <p:cNvSpPr txBox="1"/>
          <p:nvPr/>
        </p:nvSpPr>
        <p:spPr>
          <a:xfrm>
            <a:off x="1691680" y="2147656"/>
            <a:ext cx="640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5’   ACG TCG TAC AGT CAT G   3’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2CEFD0F1-3BE6-4B42-B117-D7DEDD2DD4B4}"/>
              </a:ext>
            </a:extLst>
          </p:cNvPr>
          <p:cNvSpPr/>
          <p:nvPr/>
        </p:nvSpPr>
        <p:spPr>
          <a:xfrm>
            <a:off x="1691680" y="2624710"/>
            <a:ext cx="474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3’   TGC AGC ATG TCA GTA C   5’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748BDCFF-6C3F-E541-83EC-D5FECEF552C4}"/>
              </a:ext>
            </a:extLst>
          </p:cNvPr>
          <p:cNvSpPr txBox="1"/>
          <p:nvPr/>
        </p:nvSpPr>
        <p:spPr>
          <a:xfrm>
            <a:off x="284913" y="1033047"/>
            <a:ext cx="8832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Geef de sequentie weer van het mRNA in 5’</a:t>
            </a:r>
            <a:r>
              <a:rPr lang="nl-NL" sz="2800" dirty="0">
                <a:sym typeface="Wingdings" pitchFamily="2" charset="2"/>
              </a:rPr>
              <a:t> 3’ </a:t>
            </a:r>
          </a:p>
          <a:p>
            <a:r>
              <a:rPr lang="nl-NL" sz="2800" dirty="0" err="1"/>
              <a:t>mbv</a:t>
            </a:r>
            <a:r>
              <a:rPr lang="nl-NL" sz="2800" dirty="0"/>
              <a:t> de onderstaande DNA moleculen.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6837B15A-427C-3E45-854C-B425BB7FD15F}"/>
              </a:ext>
            </a:extLst>
          </p:cNvPr>
          <p:cNvSpPr txBox="1"/>
          <p:nvPr/>
        </p:nvSpPr>
        <p:spPr>
          <a:xfrm>
            <a:off x="1691680" y="331875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FF0000"/>
                </a:solidFill>
              </a:rPr>
              <a:t>5’ ACG UCG UAC AGU CAU G 3’ 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xmlns="" id="{3DD95047-D56A-124A-A87F-A7D0337EA16C}"/>
              </a:ext>
            </a:extLst>
          </p:cNvPr>
          <p:cNvSpPr txBox="1"/>
          <p:nvPr/>
        </p:nvSpPr>
        <p:spPr>
          <a:xfrm>
            <a:off x="6495322" y="214327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Coding</a:t>
            </a:r>
            <a:endParaRPr lang="nl-NL" sz="28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4523C33D-1CCA-2340-9686-8E76CD3F5F38}"/>
              </a:ext>
            </a:extLst>
          </p:cNvPr>
          <p:cNvSpPr txBox="1"/>
          <p:nvPr/>
        </p:nvSpPr>
        <p:spPr>
          <a:xfrm>
            <a:off x="1691681" y="4485390"/>
            <a:ext cx="474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5’   ACG TCG TAC AGT CAT G   3’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E8A47C5-EBDF-7347-9CCA-7305E9D30A77}"/>
              </a:ext>
            </a:extLst>
          </p:cNvPr>
          <p:cNvSpPr/>
          <p:nvPr/>
        </p:nvSpPr>
        <p:spPr>
          <a:xfrm>
            <a:off x="1691680" y="5002872"/>
            <a:ext cx="474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3’   TGC AGC ATG TCA GTA C   5’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xmlns="" id="{8518AEFC-3575-8A46-B27A-D640DE8AE6F8}"/>
              </a:ext>
            </a:extLst>
          </p:cNvPr>
          <p:cNvSpPr txBox="1"/>
          <p:nvPr/>
        </p:nvSpPr>
        <p:spPr>
          <a:xfrm>
            <a:off x="6532899" y="448900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Template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xmlns="" id="{F5018DDB-670D-F94B-BA00-B8076FACD3E8}"/>
              </a:ext>
            </a:extLst>
          </p:cNvPr>
          <p:cNvSpPr/>
          <p:nvPr/>
        </p:nvSpPr>
        <p:spPr>
          <a:xfrm>
            <a:off x="6532899" y="2632687"/>
            <a:ext cx="1525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/>
              <a:t>Template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xmlns="" id="{3B44828F-87BF-2E48-A973-63B88B3294B5}"/>
              </a:ext>
            </a:extLst>
          </p:cNvPr>
          <p:cNvSpPr/>
          <p:nvPr/>
        </p:nvSpPr>
        <p:spPr>
          <a:xfrm>
            <a:off x="6570205" y="4955312"/>
            <a:ext cx="1192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800" dirty="0" err="1"/>
              <a:t>Coding</a:t>
            </a:r>
            <a:endParaRPr lang="nl-NL" sz="28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xmlns="" id="{6AEB38E1-740E-674F-8117-317CC2B328A7}"/>
              </a:ext>
            </a:extLst>
          </p:cNvPr>
          <p:cNvSpPr txBox="1"/>
          <p:nvPr/>
        </p:nvSpPr>
        <p:spPr>
          <a:xfrm>
            <a:off x="1691680" y="584697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FF0000"/>
                </a:solidFill>
              </a:rPr>
              <a:t>5’ </a:t>
            </a:r>
            <a:r>
              <a:rPr lang="nl-NL" sz="2800" dirty="0" smtClean="0">
                <a:solidFill>
                  <a:srgbClr val="FF0000"/>
                </a:solidFill>
              </a:rPr>
              <a:t>C AUG ACU GUA CGA CGU </a:t>
            </a:r>
            <a:r>
              <a:rPr lang="nl-NL" sz="2800" dirty="0">
                <a:solidFill>
                  <a:srgbClr val="FF0000"/>
                </a:solidFill>
              </a:rPr>
              <a:t>3’  </a:t>
            </a:r>
          </a:p>
        </p:txBody>
      </p:sp>
    </p:spTree>
    <p:extLst>
      <p:ext uri="{BB962C8B-B14F-4D97-AF65-F5344CB8AC3E}">
        <p14:creationId xmlns:p14="http://schemas.microsoft.com/office/powerpoint/2010/main" val="17245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Books\Biology_Campbell_Figures\17_labeled_images\17_03bGeneticInfoFlow_1-L.jpg">
            <a:extLst>
              <a:ext uri="{FF2B5EF4-FFF2-40B4-BE49-F238E27FC236}">
                <a16:creationId xmlns:a16="http://schemas.microsoft.com/office/drawing/2014/main" xmlns="" id="{828103AB-5D43-0247-9875-0B413754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20" y="1628800"/>
            <a:ext cx="3619703" cy="46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D:\Books\Biology_Campbell_Figures\17_labeled_images\17_03bGeneticInfoFlow_2-L.jpg">
            <a:extLst>
              <a:ext uri="{FF2B5EF4-FFF2-40B4-BE49-F238E27FC236}">
                <a16:creationId xmlns:a16="http://schemas.microsoft.com/office/drawing/2014/main" xmlns="" id="{A38890BA-B709-E247-8177-A709A16A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95" y="1623925"/>
            <a:ext cx="3619703" cy="46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:\Books\Biology_Campbell_Figures\17_labeled_images\17_03bGeneticInfoFlow_3-L.jpg">
            <a:extLst>
              <a:ext uri="{FF2B5EF4-FFF2-40B4-BE49-F238E27FC236}">
                <a16:creationId xmlns:a16="http://schemas.microsoft.com/office/drawing/2014/main" xmlns="" id="{895890AE-F00E-E145-8778-7948508C9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3619703" cy="464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F7DC0B26-362B-E646-9B0E-D2CB7B872CCF}"/>
              </a:ext>
            </a:extLst>
          </p:cNvPr>
          <p:cNvSpPr txBox="1"/>
          <p:nvPr/>
        </p:nvSpPr>
        <p:spPr>
          <a:xfrm>
            <a:off x="375506" y="2269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FF6600"/>
                </a:solidFill>
              </a:rPr>
              <a:t>Laatste stap: </a:t>
            </a:r>
            <a:r>
              <a:rPr lang="nl-NL" sz="4000" b="1" dirty="0" smtClean="0">
                <a:solidFill>
                  <a:srgbClr val="FF6600"/>
                </a:solidFill>
              </a:rPr>
              <a:t>translatie </a:t>
            </a:r>
            <a:r>
              <a:rPr lang="nl-NL" sz="4000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 les 4</a:t>
            </a:r>
            <a:endParaRPr lang="nl-NL" sz="4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nl-NL" dirty="0" smtClean="0">
              <a:latin typeface="+mn-lt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52021" y="2353145"/>
            <a:ext cx="4496607" cy="3775833"/>
          </a:xfrm>
        </p:spPr>
        <p:txBody>
          <a:bodyPr>
            <a:normAutofit/>
          </a:bodyPr>
          <a:lstStyle/>
          <a:p>
            <a:r>
              <a:rPr lang="en-US" dirty="0" smtClean="0"/>
              <a:t>Archibald </a:t>
            </a:r>
            <a:r>
              <a:rPr lang="en-US" dirty="0" err="1" smtClean="0"/>
              <a:t>Garrod</a:t>
            </a:r>
            <a:r>
              <a:rPr lang="en-US" dirty="0" smtClean="0"/>
              <a:t>, 1902: </a:t>
            </a:r>
            <a:r>
              <a:rPr lang="en-US" dirty="0" err="1" smtClean="0"/>
              <a:t>Aangeboren</a:t>
            </a:r>
            <a:r>
              <a:rPr lang="en-US" dirty="0" smtClean="0"/>
              <a:t> </a:t>
            </a:r>
            <a:r>
              <a:rPr lang="en-US" dirty="0" err="1" smtClean="0"/>
              <a:t>vergissingen</a:t>
            </a:r>
            <a:r>
              <a:rPr lang="en-US" dirty="0" smtClean="0"/>
              <a:t> in het </a:t>
            </a:r>
            <a:r>
              <a:rPr lang="en-US" dirty="0" err="1" smtClean="0"/>
              <a:t>metabolisme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Beadle </a:t>
            </a:r>
            <a:r>
              <a:rPr lang="en-US" dirty="0" err="1" smtClean="0"/>
              <a:t>en</a:t>
            </a:r>
            <a:r>
              <a:rPr lang="en-US" dirty="0" smtClean="0"/>
              <a:t> Tatum 1930, experiment met </a:t>
            </a:r>
            <a:r>
              <a:rPr lang="en-US" i="1" dirty="0" err="1" smtClean="0"/>
              <a:t>Neurospora</a:t>
            </a:r>
            <a:r>
              <a:rPr lang="en-US" i="1" dirty="0" smtClean="0"/>
              <a:t> </a:t>
            </a:r>
            <a:r>
              <a:rPr lang="en-US" i="1" dirty="0" err="1" smtClean="0"/>
              <a:t>crassa</a:t>
            </a:r>
            <a:endParaRPr lang="nl-NL" i="1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2600325" y="1027582"/>
            <a:ext cx="3744430" cy="1028233"/>
          </a:xfrm>
          <a:prstGeom prst="wedgeEllipseCallout">
            <a:avLst>
              <a:gd name="adj1" fmla="val 60258"/>
              <a:gd name="adj2" fmla="val -1333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800" dirty="0">
                <a:solidFill>
                  <a:schemeClr val="accent1"/>
                </a:solidFill>
              </a:rPr>
              <a:t>Een gen leidt tot een eigenschap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3900488" y="5349350"/>
            <a:ext cx="3392413" cy="1198330"/>
          </a:xfrm>
          <a:prstGeom prst="wedgeEllipseCallout">
            <a:avLst>
              <a:gd name="adj1" fmla="val 16650"/>
              <a:gd name="adj2" fmla="val -889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800" dirty="0">
                <a:solidFill>
                  <a:schemeClr val="accent1"/>
                </a:solidFill>
              </a:rPr>
              <a:t>Een gen leidt tot een enzym</a:t>
            </a:r>
            <a:endParaRPr lang="en-GB" sz="2800" dirty="0">
              <a:solidFill>
                <a:schemeClr val="accent1"/>
              </a:solidFill>
            </a:endParaRPr>
          </a:p>
        </p:txBody>
      </p:sp>
      <p:pic>
        <p:nvPicPr>
          <p:cNvPr id="2050" name="Picture 2" descr="http://www.dnaftb.org/images/13/13bi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60" y="384064"/>
            <a:ext cx="1497090" cy="231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8E18B66E-D4A6-374B-BB41-6DDF4118D112}"/>
              </a:ext>
            </a:extLst>
          </p:cNvPr>
          <p:cNvSpPr txBox="1">
            <a:spLocks/>
          </p:cNvSpPr>
          <p:nvPr/>
        </p:nvSpPr>
        <p:spPr>
          <a:xfrm>
            <a:off x="32352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Geschiedenis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1026" name="Picture 2" descr="Afbeeldingsresultaat voor beadle tat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65" y="3361431"/>
            <a:ext cx="2301875" cy="202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3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711598"/>
          </a:xfrm>
        </p:spPr>
        <p:txBody>
          <a:bodyPr>
            <a:noAutofit/>
          </a:bodyPr>
          <a:lstStyle/>
          <a:p>
            <a:r>
              <a:rPr lang="nl-NL" b="1" dirty="0" smtClean="0">
                <a:solidFill>
                  <a:srgbClr val="FF6600"/>
                </a:solidFill>
                <a:latin typeface="+mn-lt"/>
              </a:rPr>
              <a:t>Van gen naar eigenschap</a:t>
            </a:r>
            <a:br>
              <a:rPr lang="nl-NL" b="1" dirty="0" smtClean="0">
                <a:solidFill>
                  <a:srgbClr val="FF6600"/>
                </a:solidFill>
                <a:latin typeface="+mn-lt"/>
              </a:rPr>
            </a:br>
            <a:r>
              <a:rPr lang="nl-NL" sz="3600" b="1" i="1" dirty="0" err="1">
                <a:solidFill>
                  <a:srgbClr val="FF6600"/>
                </a:solidFill>
              </a:rPr>
              <a:t>Neurospora</a:t>
            </a:r>
            <a:r>
              <a:rPr lang="nl-NL" sz="3600" b="1" i="1" dirty="0">
                <a:solidFill>
                  <a:srgbClr val="FF6600"/>
                </a:solidFill>
              </a:rPr>
              <a:t> </a:t>
            </a:r>
            <a:r>
              <a:rPr lang="nl-NL" sz="3600" b="1" i="1" dirty="0" err="1">
                <a:solidFill>
                  <a:srgbClr val="FF6600"/>
                </a:solidFill>
              </a:rPr>
              <a:t>crassa</a:t>
            </a:r>
            <a:r>
              <a:rPr lang="nl-NL" sz="3600" b="1" i="1" dirty="0">
                <a:solidFill>
                  <a:srgbClr val="FF6600"/>
                </a:solidFill>
              </a:rPr>
              <a:t/>
            </a:r>
            <a:br>
              <a:rPr lang="nl-NL" sz="3600" b="1" i="1" dirty="0">
                <a:solidFill>
                  <a:srgbClr val="FF6600"/>
                </a:solidFill>
              </a:rPr>
            </a:br>
            <a:endParaRPr lang="nl-NL" sz="3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2204864"/>
            <a:ext cx="5544616" cy="3649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/>
              <a:t>Prototroof</a:t>
            </a:r>
            <a:r>
              <a:rPr lang="nl-NL" sz="2400" dirty="0"/>
              <a:t> – “</a:t>
            </a:r>
            <a:r>
              <a:rPr lang="nl-NL" sz="2400" dirty="0" smtClean="0"/>
              <a:t>zelfvoeders” maken zelf biomoleculen </a:t>
            </a:r>
            <a:r>
              <a:rPr lang="nl-NL" sz="2400" dirty="0"/>
              <a:t>uit </a:t>
            </a:r>
            <a:r>
              <a:rPr lang="nl-NL" sz="2400" dirty="0" smtClean="0"/>
              <a:t>anorganische stoffen</a:t>
            </a:r>
            <a:endParaRPr lang="nl-NL" sz="2400" dirty="0"/>
          </a:p>
          <a:p>
            <a:pPr>
              <a:buNone/>
            </a:pPr>
            <a:r>
              <a:rPr lang="nl-NL" sz="2400" dirty="0"/>
              <a:t>	</a:t>
            </a:r>
            <a:r>
              <a:rPr lang="nl-NL" sz="2400" dirty="0" smtClean="0"/>
              <a:t>=&gt; Groeien </a:t>
            </a:r>
            <a:r>
              <a:rPr lang="nl-NL" sz="2400" dirty="0"/>
              <a:t>op minimaal medium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Auxotroof</a:t>
            </a:r>
            <a:r>
              <a:rPr lang="nl-NL" sz="2400" dirty="0" smtClean="0"/>
              <a:t> </a:t>
            </a:r>
            <a:r>
              <a:rPr lang="nl-NL" sz="2400" dirty="0"/>
              <a:t>– “buitenvoeders”</a:t>
            </a:r>
          </a:p>
          <a:p>
            <a:pPr>
              <a:buNone/>
            </a:pPr>
            <a:r>
              <a:rPr lang="nl-NL" sz="2400" dirty="0"/>
              <a:t>	vitamines, aminozuren, sterolen </a:t>
            </a:r>
          </a:p>
          <a:p>
            <a:pPr>
              <a:buNone/>
            </a:pPr>
            <a:r>
              <a:rPr lang="nl-NL" sz="2400" dirty="0"/>
              <a:t>	uit voeding </a:t>
            </a:r>
            <a:r>
              <a:rPr lang="nl-NL" sz="2400" dirty="0" smtClean="0"/>
              <a:t>halen</a:t>
            </a:r>
            <a:endParaRPr lang="en-GB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643688" y="814388"/>
            <a:ext cx="2104776" cy="5782964"/>
            <a:chOff x="6522893" y="681970"/>
            <a:chExt cx="2225571" cy="5915382"/>
          </a:xfrm>
        </p:grpSpPr>
        <p:pic>
          <p:nvPicPr>
            <p:cNvPr id="14" name="Picture 13" descr="Molded-bread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893" y="681970"/>
              <a:ext cx="2225571" cy="1928826"/>
            </a:xfrm>
            <a:prstGeom prst="rect">
              <a:avLst/>
            </a:prstGeom>
          </p:spPr>
        </p:pic>
        <p:pic>
          <p:nvPicPr>
            <p:cNvPr id="15" name="Picture 14" descr="Entry_5489_NEUROSPORA_2_mai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8390" y="3028764"/>
              <a:ext cx="2214577" cy="1664394"/>
            </a:xfrm>
            <a:prstGeom prst="rect">
              <a:avLst/>
            </a:prstGeom>
          </p:spPr>
        </p:pic>
        <p:pic>
          <p:nvPicPr>
            <p:cNvPr id="16" name="Picture 15" descr="neurospora crassa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8389" y="5111125"/>
              <a:ext cx="2214578" cy="1486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4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6600"/>
                </a:solidFill>
                <a:latin typeface="+mn-lt"/>
              </a:rPr>
              <a:t>Metabole </a:t>
            </a:r>
            <a:r>
              <a:rPr lang="nl-NL" b="1" dirty="0" smtClean="0">
                <a:solidFill>
                  <a:srgbClr val="FF6600"/>
                </a:solidFill>
                <a:latin typeface="+mn-lt"/>
              </a:rPr>
              <a:t>routes (</a:t>
            </a:r>
            <a:r>
              <a:rPr lang="nl-NL" b="1" i="1" dirty="0" smtClean="0">
                <a:solidFill>
                  <a:srgbClr val="FF6600"/>
                </a:solidFill>
                <a:latin typeface="+mn-lt"/>
              </a:rPr>
              <a:t>N. </a:t>
            </a:r>
            <a:r>
              <a:rPr lang="nl-NL" b="1" i="1" dirty="0" err="1" smtClean="0">
                <a:solidFill>
                  <a:srgbClr val="FF6600"/>
                </a:solidFill>
                <a:latin typeface="+mn-lt"/>
              </a:rPr>
              <a:t>crassa</a:t>
            </a:r>
            <a:r>
              <a:rPr lang="nl-NL" b="1" dirty="0" smtClean="0">
                <a:solidFill>
                  <a:srgbClr val="FF6600"/>
                </a:solidFill>
                <a:latin typeface="+mn-lt"/>
              </a:rPr>
              <a:t>)</a:t>
            </a:r>
            <a:r>
              <a:rPr lang="nl-NL" b="1" dirty="0">
                <a:solidFill>
                  <a:srgbClr val="FF6600"/>
                </a:solidFill>
                <a:latin typeface="+mn-lt"/>
              </a:rPr>
              <a:t/>
            </a:r>
            <a:br>
              <a:rPr lang="nl-NL" b="1" dirty="0">
                <a:solidFill>
                  <a:srgbClr val="FF6600"/>
                </a:solidFill>
                <a:latin typeface="+mn-lt"/>
              </a:rPr>
            </a:b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-4941" y="1733260"/>
            <a:ext cx="9148941" cy="2399026"/>
            <a:chOff x="0" y="2711295"/>
            <a:chExt cx="9148941" cy="2399026"/>
          </a:xfrm>
        </p:grpSpPr>
        <p:sp>
          <p:nvSpPr>
            <p:cNvPr id="4" name="TextBox 5"/>
            <p:cNvSpPr txBox="1"/>
            <p:nvPr/>
          </p:nvSpPr>
          <p:spPr>
            <a:xfrm>
              <a:off x="0" y="3548598"/>
              <a:ext cx="140455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smtClean="0"/>
                <a:t>Precursor</a:t>
              </a:r>
              <a:endParaRPr lang="en-US" sz="2400" dirty="0"/>
            </a:p>
            <a:p>
              <a:pPr>
                <a:defRPr/>
              </a:pPr>
              <a:endParaRPr lang="en-US" sz="2400" dirty="0"/>
            </a:p>
          </p:txBody>
        </p:sp>
        <p:sp>
          <p:nvSpPr>
            <p:cNvPr id="5" name="TextBox 6"/>
            <p:cNvSpPr txBox="1"/>
            <p:nvPr/>
          </p:nvSpPr>
          <p:spPr>
            <a:xfrm>
              <a:off x="2529946" y="3518395"/>
              <a:ext cx="137890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smtClean="0"/>
                <a:t>Ornithine</a:t>
              </a:r>
              <a:endParaRPr lang="en-US" sz="2400" dirty="0"/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5068284" y="3537758"/>
              <a:ext cx="131799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err="1" smtClean="0"/>
                <a:t>Citrulline</a:t>
              </a:r>
              <a:endParaRPr lang="en-US" sz="2400" dirty="0"/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7696333" y="3506994"/>
              <a:ext cx="1228798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err="1"/>
                <a:t>Arginine</a:t>
              </a:r>
              <a:endParaRPr lang="en-US" sz="2400" dirty="0"/>
            </a:p>
            <a:p>
              <a:pPr>
                <a:defRPr/>
              </a:pPr>
              <a:endParaRPr lang="en-US" sz="2400" dirty="0"/>
            </a:p>
          </p:txBody>
        </p:sp>
        <p:cxnSp>
          <p:nvCxnSpPr>
            <p:cNvPr id="8" name="Straight Arrow Connector 9"/>
            <p:cNvCxnSpPr/>
            <p:nvPr/>
          </p:nvCxnSpPr>
          <p:spPr>
            <a:xfrm>
              <a:off x="1480597" y="3807320"/>
              <a:ext cx="82226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10"/>
            <p:cNvCxnSpPr/>
            <p:nvPr/>
          </p:nvCxnSpPr>
          <p:spPr>
            <a:xfrm flipV="1">
              <a:off x="3884146" y="3804951"/>
              <a:ext cx="1024571" cy="23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11"/>
            <p:cNvCxnSpPr/>
            <p:nvPr/>
          </p:nvCxnSpPr>
          <p:spPr>
            <a:xfrm>
              <a:off x="6565422" y="3829834"/>
              <a:ext cx="100869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494958" y="4094658"/>
              <a:ext cx="107753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Enzym</a:t>
              </a:r>
              <a:r>
                <a:rPr lang="en-US" sz="2000" dirty="0" smtClean="0"/>
                <a:t> 1</a:t>
              </a:r>
            </a:p>
            <a:p>
              <a:r>
                <a:rPr lang="en-US" sz="2000" dirty="0" smtClean="0"/>
                <a:t>Gen </a:t>
              </a:r>
              <a:r>
                <a:rPr lang="en-US" sz="2000" dirty="0"/>
                <a:t>1</a:t>
              </a:r>
            </a:p>
            <a:p>
              <a:endParaRPr lang="en-US" sz="2000" dirty="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3726983" y="4094658"/>
              <a:ext cx="105125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Enzym</a:t>
              </a:r>
              <a:r>
                <a:rPr lang="en-US" sz="2000" dirty="0" smtClean="0"/>
                <a:t> 2</a:t>
              </a:r>
            </a:p>
            <a:p>
              <a:r>
                <a:rPr lang="en-US" sz="2000" dirty="0" smtClean="0"/>
                <a:t>Gen </a:t>
              </a:r>
              <a:r>
                <a:rPr lang="en-US" sz="2000" dirty="0"/>
                <a:t>2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548548" y="4094658"/>
              <a:ext cx="107914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Enzym</a:t>
              </a:r>
              <a:r>
                <a:rPr lang="en-US" sz="2000" dirty="0" smtClean="0"/>
                <a:t> 3</a:t>
              </a:r>
            </a:p>
            <a:p>
              <a:r>
                <a:rPr lang="en-US" sz="2000" dirty="0" smtClean="0"/>
                <a:t>Gen </a:t>
              </a:r>
              <a:r>
                <a:rPr lang="en-US" sz="2000" dirty="0"/>
                <a:t>3</a:t>
              </a:r>
            </a:p>
            <a:p>
              <a:endParaRPr lang="en-US" sz="2000" dirty="0"/>
            </a:p>
          </p:txBody>
        </p:sp>
        <p:pic>
          <p:nvPicPr>
            <p:cNvPr id="14" name="Picture 2" descr="https://upload.wikimedia.org/wikipedia/commons/thumb/9/97/L-Ornithine_structure.svg/2000px-L-Ornithine_structure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802" y="2711295"/>
              <a:ext cx="1617344" cy="82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www.aminozuren.net/wp-content/uploads/Aminozuren-Citrulline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864" y="2711295"/>
              <a:ext cx="2300281" cy="837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s://upload.wikimedia.org/wikipedia/commons/thumb/4/4d/L-Arginin_-_L-Arginine.svg/225px-L-Arginin_-_L-Arginine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5816" y="2735469"/>
              <a:ext cx="2143125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echthoek 18"/>
          <p:cNvSpPr/>
          <p:nvPr/>
        </p:nvSpPr>
        <p:spPr>
          <a:xfrm>
            <a:off x="351994" y="4646615"/>
            <a:ext cx="8440011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nl-NL" sz="2800" u="sng" dirty="0" smtClean="0">
                <a:solidFill>
                  <a:prstClr val="black"/>
                </a:solidFill>
              </a:rPr>
              <a:t>Vraag</a:t>
            </a:r>
            <a:r>
              <a:rPr lang="nl-NL" sz="2800" dirty="0" smtClean="0">
                <a:solidFill>
                  <a:prstClr val="black"/>
                </a:solidFill>
              </a:rPr>
              <a:t>: Stel, gen </a:t>
            </a:r>
            <a:r>
              <a:rPr lang="nl-NL" sz="2800" dirty="0">
                <a:solidFill>
                  <a:prstClr val="black"/>
                </a:solidFill>
              </a:rPr>
              <a:t>1 is </a:t>
            </a:r>
            <a:r>
              <a:rPr lang="nl-NL" sz="2800" dirty="0" smtClean="0">
                <a:solidFill>
                  <a:prstClr val="black"/>
                </a:solidFill>
              </a:rPr>
              <a:t>kapot:</a:t>
            </a:r>
            <a:endParaRPr lang="nl-NL" sz="2800" dirty="0">
              <a:solidFill>
                <a:prstClr val="black"/>
              </a:solidFill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nl-NL" sz="2800" dirty="0" smtClean="0">
                <a:solidFill>
                  <a:prstClr val="black"/>
                </a:solidFill>
              </a:rPr>
              <a:t>Kan </a:t>
            </a:r>
            <a:r>
              <a:rPr lang="nl-NL" sz="2800" dirty="0" err="1">
                <a:solidFill>
                  <a:prstClr val="black"/>
                </a:solidFill>
              </a:rPr>
              <a:t>neurospora</a:t>
            </a:r>
            <a:r>
              <a:rPr lang="nl-NL" sz="2800" dirty="0">
                <a:solidFill>
                  <a:prstClr val="black"/>
                </a:solidFill>
              </a:rPr>
              <a:t> groeien op medium zonder arginine?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nl-NL" sz="2800" dirty="0" smtClean="0">
                <a:solidFill>
                  <a:prstClr val="black"/>
                </a:solidFill>
              </a:rPr>
              <a:t>En </a:t>
            </a:r>
            <a:r>
              <a:rPr lang="nl-NL" sz="2800" dirty="0">
                <a:solidFill>
                  <a:prstClr val="black"/>
                </a:solidFill>
              </a:rPr>
              <a:t>als je </a:t>
            </a:r>
            <a:r>
              <a:rPr lang="nl-NL" sz="2800" dirty="0" err="1" smtClean="0">
                <a:solidFill>
                  <a:prstClr val="black"/>
                </a:solidFill>
              </a:rPr>
              <a:t>ornithine</a:t>
            </a:r>
            <a:r>
              <a:rPr lang="nl-NL" sz="2800" dirty="0" smtClean="0">
                <a:solidFill>
                  <a:prstClr val="black"/>
                </a:solidFill>
              </a:rPr>
              <a:t> </a:t>
            </a:r>
            <a:r>
              <a:rPr lang="nl-NL" sz="2800" dirty="0">
                <a:solidFill>
                  <a:prstClr val="black"/>
                </a:solidFill>
              </a:rPr>
              <a:t>aan medium toevoegt?</a:t>
            </a:r>
          </a:p>
        </p:txBody>
      </p:sp>
    </p:spTree>
    <p:extLst>
      <p:ext uri="{BB962C8B-B14F-4D97-AF65-F5344CB8AC3E}">
        <p14:creationId xmlns:p14="http://schemas.microsoft.com/office/powerpoint/2010/main" val="24355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329" y="535266"/>
            <a:ext cx="3877221" cy="10257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+mn-lt"/>
              </a:rPr>
              <a:t>Beadle &amp; Tatum: X-rays (</a:t>
            </a:r>
            <a:r>
              <a:rPr lang="en-US" b="1" dirty="0" err="1" smtClean="0">
                <a:solidFill>
                  <a:srgbClr val="FF6600"/>
                </a:solidFill>
                <a:latin typeface="+mn-lt"/>
              </a:rPr>
              <a:t>Röntgen</a:t>
            </a:r>
            <a:r>
              <a:rPr lang="en-US" b="1" dirty="0" smtClean="0">
                <a:solidFill>
                  <a:srgbClr val="FF6600"/>
                </a:solidFill>
                <a:latin typeface="+mn-lt"/>
              </a:rPr>
              <a:t>)</a:t>
            </a:r>
            <a:endParaRPr lang="nl-NL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1026" name="Picture 2" descr="http://s3-us-west-1.amazonaws.com/blogs-prod-media/us/uploads/2015/09/07194631/ThinkstockPhotos-4624629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502615"/>
            <a:ext cx="4114800" cy="27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Books\Biology_Campbell_Figures\17_labeled_images\17_02bGeneEnzymeFunction-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6"/>
          <a:stretch/>
        </p:blipFill>
        <p:spPr bwMode="auto">
          <a:xfrm>
            <a:off x="4267201" y="3995402"/>
            <a:ext cx="4591050" cy="178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549D0F16-CC81-EC40-B975-90C3A20E23E2}"/>
              </a:ext>
            </a:extLst>
          </p:cNvPr>
          <p:cNvSpPr txBox="1"/>
          <p:nvPr/>
        </p:nvSpPr>
        <p:spPr>
          <a:xfrm>
            <a:off x="523329" y="425544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i="1" dirty="0" err="1"/>
              <a:t>Neurospora</a:t>
            </a:r>
            <a:r>
              <a:rPr lang="nl-NL" sz="2800" i="1" dirty="0"/>
              <a:t> </a:t>
            </a:r>
            <a:r>
              <a:rPr lang="nl-NL" sz="2800" i="1" dirty="0" err="1"/>
              <a:t>crassa</a:t>
            </a:r>
            <a:endParaRPr lang="nl-NL" sz="2800" i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D8989261-089C-994C-B37B-3E900C523E98}"/>
              </a:ext>
            </a:extLst>
          </p:cNvPr>
          <p:cNvSpPr txBox="1"/>
          <p:nvPr/>
        </p:nvSpPr>
        <p:spPr>
          <a:xfrm>
            <a:off x="523329" y="5043497"/>
            <a:ext cx="340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Experiment met </a:t>
            </a:r>
            <a:r>
              <a:rPr lang="nl-NL" sz="2000" dirty="0" err="1"/>
              <a:t>Arg</a:t>
            </a:r>
            <a:r>
              <a:rPr lang="nl-NL" sz="2000" dirty="0"/>
              <a:t>-mutant</a:t>
            </a:r>
          </a:p>
        </p:txBody>
      </p:sp>
    </p:spTree>
    <p:extLst>
      <p:ext uri="{BB962C8B-B14F-4D97-AF65-F5344CB8AC3E}">
        <p14:creationId xmlns:p14="http://schemas.microsoft.com/office/powerpoint/2010/main" val="25956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9"/>
          <p:cNvGrpSpPr>
            <a:grpSpLocks/>
          </p:cNvGrpSpPr>
          <p:nvPr/>
        </p:nvGrpSpPr>
        <p:grpSpPr bwMode="auto">
          <a:xfrm>
            <a:off x="4332290" y="289793"/>
            <a:ext cx="4211638" cy="6264275"/>
            <a:chOff x="1602" y="164"/>
            <a:chExt cx="2653" cy="3946"/>
          </a:xfrm>
        </p:grpSpPr>
        <p:pic>
          <p:nvPicPr>
            <p:cNvPr id="11267" name="Picture 5" descr="X-ray_5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63" y="164"/>
              <a:ext cx="2592" cy="3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8" name="Text Box 6"/>
            <p:cNvSpPr txBox="1">
              <a:spLocks noChangeArrowheads="1"/>
            </p:cNvSpPr>
            <p:nvPr/>
          </p:nvSpPr>
          <p:spPr bwMode="auto">
            <a:xfrm>
              <a:off x="1602" y="3113"/>
              <a:ext cx="17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100" b="1" i="1"/>
                <a:t>g</a:t>
              </a:r>
            </a:p>
          </p:txBody>
        </p:sp>
        <p:sp>
          <p:nvSpPr>
            <p:cNvPr id="11269" name="Text Box 7"/>
            <p:cNvSpPr txBox="1">
              <a:spLocks noChangeArrowheads="1"/>
            </p:cNvSpPr>
            <p:nvPr/>
          </p:nvSpPr>
          <p:spPr bwMode="auto">
            <a:xfrm>
              <a:off x="1602" y="3467"/>
              <a:ext cx="17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100" b="1" i="1"/>
                <a:t>g</a:t>
              </a:r>
            </a:p>
          </p:txBody>
        </p:sp>
        <p:sp>
          <p:nvSpPr>
            <p:cNvPr id="11270" name="Text Box 8"/>
            <p:cNvSpPr txBox="1">
              <a:spLocks noChangeArrowheads="1"/>
            </p:cNvSpPr>
            <p:nvPr/>
          </p:nvSpPr>
          <p:spPr bwMode="auto">
            <a:xfrm>
              <a:off x="1602" y="3800"/>
              <a:ext cx="170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1100" b="1" i="1"/>
                <a:t>g</a:t>
              </a:r>
            </a:p>
          </p:txBody>
        </p:sp>
      </p:grpSp>
      <p:pic>
        <p:nvPicPr>
          <p:cNvPr id="8" name="Picture 3" descr="D:\Books\Biology_Campbell_Figures\17_labeled_images\17_02bGeneEnzymeFunction-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6"/>
          <a:stretch/>
        </p:blipFill>
        <p:spPr bwMode="auto">
          <a:xfrm>
            <a:off x="352426" y="1795126"/>
            <a:ext cx="3249614" cy="12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352426" y="191424"/>
            <a:ext cx="3376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FF6600"/>
                </a:solidFill>
              </a:rPr>
              <a:t>Srb</a:t>
            </a:r>
            <a:r>
              <a:rPr lang="en-US" sz="3600" b="1" dirty="0">
                <a:solidFill>
                  <a:srgbClr val="FF6600"/>
                </a:solidFill>
              </a:rPr>
              <a:t> &amp; Horowitz </a:t>
            </a:r>
            <a:endParaRPr lang="en-US" sz="3600" b="1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continued </a:t>
            </a:r>
            <a:r>
              <a:rPr lang="en-US" dirty="0"/>
              <a:t>with the work of Beadle &amp; Tatum</a:t>
            </a:r>
          </a:p>
        </p:txBody>
      </p:sp>
    </p:spTree>
    <p:extLst>
      <p:ext uri="{BB962C8B-B14F-4D97-AF65-F5344CB8AC3E}">
        <p14:creationId xmlns:p14="http://schemas.microsoft.com/office/powerpoint/2010/main" val="2665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692671" y="100816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Gen</a:t>
            </a:r>
            <a:endParaRPr lang="nl-NL" sz="4000" dirty="0"/>
          </a:p>
        </p:txBody>
      </p:sp>
      <p:cxnSp>
        <p:nvCxnSpPr>
          <p:cNvPr id="5" name="Rechte verbindingslijn met pijl 4"/>
          <p:cNvCxnSpPr>
            <a:stCxn id="3" idx="2"/>
          </p:cNvCxnSpPr>
          <p:nvPr/>
        </p:nvCxnSpPr>
        <p:spPr>
          <a:xfrm>
            <a:off x="2240843" y="1716048"/>
            <a:ext cx="0" cy="10923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692671" y="3024386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Enzym</a:t>
            </a:r>
            <a:endParaRPr lang="nl-NL" sz="4000" dirty="0"/>
          </a:p>
        </p:txBody>
      </p:sp>
      <p:cxnSp>
        <p:nvCxnSpPr>
          <p:cNvPr id="7" name="Rechte verbindingslijn met pijl 6"/>
          <p:cNvCxnSpPr>
            <a:stCxn id="6" idx="2"/>
          </p:cNvCxnSpPr>
          <p:nvPr/>
        </p:nvCxnSpPr>
        <p:spPr>
          <a:xfrm>
            <a:off x="2240843" y="3732272"/>
            <a:ext cx="0" cy="10923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92671" y="4823664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Activiteit</a:t>
            </a:r>
            <a:endParaRPr lang="nl-NL" sz="4000" dirty="0"/>
          </a:p>
        </p:txBody>
      </p:sp>
      <p:sp>
        <p:nvSpPr>
          <p:cNvPr id="9" name="Vermenigvuldigen 8"/>
          <p:cNvSpPr/>
          <p:nvPr/>
        </p:nvSpPr>
        <p:spPr>
          <a:xfrm>
            <a:off x="1268735" y="864146"/>
            <a:ext cx="1944216" cy="10688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ermenigvuldigen 9"/>
          <p:cNvSpPr/>
          <p:nvPr/>
        </p:nvSpPr>
        <p:spPr>
          <a:xfrm>
            <a:off x="1268735" y="2866449"/>
            <a:ext cx="1944216" cy="10688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ermenigvuldigen 10"/>
          <p:cNvSpPr/>
          <p:nvPr/>
        </p:nvSpPr>
        <p:spPr>
          <a:xfrm>
            <a:off x="1268735" y="4709211"/>
            <a:ext cx="1944216" cy="10688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Callout 2"/>
          <p:cNvSpPr/>
          <p:nvPr/>
        </p:nvSpPr>
        <p:spPr>
          <a:xfrm>
            <a:off x="6439618" y="254824"/>
            <a:ext cx="2380828" cy="2214562"/>
          </a:xfrm>
          <a:prstGeom prst="wedgeEllipseCallout">
            <a:avLst>
              <a:gd name="adj1" fmla="val -70827"/>
              <a:gd name="adj2" fmla="val 572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400" dirty="0">
                <a:solidFill>
                  <a:schemeClr val="tx1"/>
                </a:solidFill>
              </a:rPr>
              <a:t>Een gen leidt tot een eiwit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Oval Callout 3"/>
          <p:cNvSpPr/>
          <p:nvPr/>
        </p:nvSpPr>
        <p:spPr>
          <a:xfrm>
            <a:off x="3649563" y="1881386"/>
            <a:ext cx="2571750" cy="2286000"/>
          </a:xfrm>
          <a:prstGeom prst="wedgeEllipseCallout">
            <a:avLst>
              <a:gd name="adj1" fmla="val 60834"/>
              <a:gd name="adj2" fmla="val -2875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400" dirty="0">
                <a:solidFill>
                  <a:schemeClr val="tx1"/>
                </a:solidFill>
              </a:rPr>
              <a:t>Een gen leidt tot een </a:t>
            </a:r>
            <a:r>
              <a:rPr lang="nl-NL" sz="2400" dirty="0" err="1">
                <a:solidFill>
                  <a:schemeClr val="tx1"/>
                </a:solidFill>
              </a:rPr>
              <a:t>polypeptide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4" name="Oval Callout 4"/>
          <p:cNvSpPr/>
          <p:nvPr/>
        </p:nvSpPr>
        <p:spPr>
          <a:xfrm>
            <a:off x="5696669" y="3562747"/>
            <a:ext cx="3214687" cy="3009503"/>
          </a:xfrm>
          <a:prstGeom prst="wedgeEllipseCallout">
            <a:avLst>
              <a:gd name="adj1" fmla="val -7944"/>
              <a:gd name="adj2" fmla="val -6378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400" dirty="0">
                <a:solidFill>
                  <a:schemeClr val="tx1"/>
                </a:solidFill>
              </a:rPr>
              <a:t>Een gen leidt tot een </a:t>
            </a:r>
            <a:r>
              <a:rPr lang="nl-NL" sz="2400" dirty="0" err="1">
                <a:solidFill>
                  <a:schemeClr val="tx1"/>
                </a:solidFill>
              </a:rPr>
              <a:t>polypeptide</a:t>
            </a:r>
            <a:r>
              <a:rPr lang="nl-NL" sz="2400" dirty="0">
                <a:solidFill>
                  <a:schemeClr val="tx1"/>
                </a:solidFill>
              </a:rPr>
              <a:t> of een RNA molecuul  dat zelf een functie heeft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2061</Words>
  <Application>Microsoft Office PowerPoint</Application>
  <PresentationFormat>Diavoorstelling (4:3)</PresentationFormat>
  <Paragraphs>315</Paragraphs>
  <Slides>31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40" baseType="lpstr">
      <vt:lpstr>Arial Unicode MS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Kantoorthema</vt:lpstr>
      <vt:lpstr>Biologie 3 – les 3</vt:lpstr>
      <vt:lpstr>PowerPoint-presentatie</vt:lpstr>
      <vt:lpstr>Leerdoelen Hoofdstuk 17</vt:lpstr>
      <vt:lpstr>     </vt:lpstr>
      <vt:lpstr>Van gen naar eigenschap Neurospora crassa </vt:lpstr>
      <vt:lpstr>Metabole routes (N. crassa) </vt:lpstr>
      <vt:lpstr>Beadle &amp; Tatum: X-rays (Röntgen)</vt:lpstr>
      <vt:lpstr>PowerPoint-presentatie</vt:lpstr>
      <vt:lpstr>PowerPoint-presentatie</vt:lpstr>
      <vt:lpstr>PowerPoint-presentatie</vt:lpstr>
      <vt:lpstr>Het Centrale Dogma: Transcriptie en translatie</vt:lpstr>
      <vt:lpstr>PowerPoint-presentatie</vt:lpstr>
      <vt:lpstr>PowerPoint-presentatie</vt:lpstr>
      <vt:lpstr>PowerPoint-presentatie</vt:lpstr>
      <vt:lpstr>PowerPoint-presentatie</vt:lpstr>
      <vt:lpstr>Universele code  uitwisseling genen tussen organismen</vt:lpstr>
      <vt:lpstr>Transcriptie</vt:lpstr>
      <vt:lpstr>Transcriptie, algemene termen</vt:lpstr>
      <vt:lpstr>Transcriptie initiatie (in eukaryoten)</vt:lpstr>
      <vt:lpstr>Transcriptie elongatie</vt:lpstr>
      <vt:lpstr>Transcriptie elongatie, detail RNA polymerase</vt:lpstr>
      <vt:lpstr>Transcriptie terminatie</vt:lpstr>
      <vt:lpstr>PowerPoint-presentatie</vt:lpstr>
      <vt:lpstr>RNA-processing: 5’ Cap en 3’ Poly-A tail</vt:lpstr>
      <vt:lpstr>RNA-processing: RNA splicing</vt:lpstr>
      <vt:lpstr>RNA-processing Spliceosoom</vt:lpstr>
      <vt:lpstr>Alternatieve splicing</vt:lpstr>
      <vt:lpstr>Samenvatting transcriptie (1)</vt:lpstr>
      <vt:lpstr>Samenvatting transcriptie (2)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3 – les 2</dc:title>
  <dc:creator>PETER BUMA</dc:creator>
  <cp:lastModifiedBy>Wietske</cp:lastModifiedBy>
  <cp:revision>58</cp:revision>
  <dcterms:created xsi:type="dcterms:W3CDTF">2019-01-24T11:02:25Z</dcterms:created>
  <dcterms:modified xsi:type="dcterms:W3CDTF">2019-01-29T20:35:43Z</dcterms:modified>
</cp:coreProperties>
</file>