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7F68A-7111-4F22-A1AA-BD437DC4F849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142ED-A911-4B94-99DC-82CA279D4B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23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https://www.youtube.com/watch?v=i6nE6gUp2cw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DA0DB-17ED-4461-A59F-3074C0770552}" type="slidenum">
              <a:rPr lang="nl-NL" smtClean="0"/>
              <a:pPr/>
              <a:t>14</a:t>
            </a:fld>
            <a:endParaRPr lang="nl-NL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Nu is de </a:t>
            </a:r>
            <a:r>
              <a:rPr lang="en-US" dirty="0" err="1" smtClean="0"/>
              <a:t>bovenste</a:t>
            </a:r>
            <a:r>
              <a:rPr lang="en-US" dirty="0" smtClean="0"/>
              <a:t> de template, wat is het mRNA?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9546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47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769FB-4F10-4246-A381-D659B868398B}" type="slidenum">
              <a:rPr lang="nl-NL" smtClean="0"/>
              <a:pPr/>
              <a:t>16</a:t>
            </a:fld>
            <a:endParaRPr lang="nl-NL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3 reading frames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Eigenlijk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ATG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stopcodon</a:t>
            </a:r>
            <a:r>
              <a:rPr lang="en-US" dirty="0" smtClean="0"/>
              <a:t>. Die </a:t>
            </a:r>
            <a:r>
              <a:rPr lang="en-US" dirty="0" err="1" smtClean="0"/>
              <a:t>zitten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in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Van N </a:t>
            </a:r>
            <a:r>
              <a:rPr lang="en-US" dirty="0" err="1" smtClean="0"/>
              <a:t>naar</a:t>
            </a:r>
            <a:r>
              <a:rPr lang="en-US" dirty="0" smtClean="0"/>
              <a:t> C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1458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249613" y="504825"/>
            <a:ext cx="3373437" cy="2530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86831" y="3202707"/>
            <a:ext cx="7898830" cy="30338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921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249613" y="504825"/>
            <a:ext cx="3373437" cy="25304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86831" y="3202707"/>
            <a:ext cx="7898830" cy="30338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45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53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6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027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93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C3905-C3E0-41D4-BC00-7111E8C92D55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Oefening</a:t>
            </a:r>
            <a:r>
              <a:rPr lang="en-US" dirty="0" smtClean="0"/>
              <a:t>: </a:t>
            </a:r>
            <a:r>
              <a:rPr lang="en-US" dirty="0" err="1" smtClean="0"/>
              <a:t>schrijf</a:t>
            </a:r>
            <a:r>
              <a:rPr lang="en-US" dirty="0" smtClean="0"/>
              <a:t> het mRNA op, </a:t>
            </a:r>
            <a:r>
              <a:rPr lang="en-US" dirty="0" err="1" smtClean="0"/>
              <a:t>als</a:t>
            </a:r>
            <a:r>
              <a:rPr lang="en-US" dirty="0" smtClean="0"/>
              <a:t> de </a:t>
            </a:r>
            <a:r>
              <a:rPr lang="en-US" dirty="0" err="1" smtClean="0"/>
              <a:t>onderste</a:t>
            </a:r>
            <a:r>
              <a:rPr lang="en-US" dirty="0" smtClean="0"/>
              <a:t> strand de template is (</a:t>
            </a:r>
            <a:r>
              <a:rPr lang="en-US" dirty="0" err="1" smtClean="0"/>
              <a:t>transcriptie</a:t>
            </a:r>
            <a:r>
              <a:rPr lang="en-US" dirty="0" smtClean="0"/>
              <a:t>).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7381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BD8A-D840-4214-B230-9232C8CD491C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Welk </a:t>
            </a:r>
            <a:r>
              <a:rPr lang="en-US" dirty="0" err="1" smtClean="0"/>
              <a:t>enzym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? RNA-polymerase.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Wat </a:t>
            </a:r>
            <a:r>
              <a:rPr lang="en-US" dirty="0" err="1" smtClean="0"/>
              <a:t>gebeurt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met </a:t>
            </a:r>
            <a:r>
              <a:rPr lang="en-US" dirty="0" err="1" smtClean="0"/>
              <a:t>dit</a:t>
            </a:r>
            <a:r>
              <a:rPr lang="en-US" dirty="0" smtClean="0"/>
              <a:t> mRNA?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Welk peptide </a:t>
            </a:r>
            <a:r>
              <a:rPr lang="en-US" dirty="0" err="1" smtClean="0"/>
              <a:t>ontstaat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translatie</a:t>
            </a:r>
            <a:r>
              <a:rPr lang="en-US" dirty="0" smtClean="0"/>
              <a:t>, </a:t>
            </a:r>
            <a:r>
              <a:rPr lang="en-US" dirty="0" err="1" smtClean="0"/>
              <a:t>ribosoom</a:t>
            </a:r>
            <a:r>
              <a:rPr lang="en-US" dirty="0" smtClean="0"/>
              <a:t>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9028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687C7-CD25-4A81-BC4C-BBC20D34F191}" type="slidenum">
              <a:rPr lang="nl-NL" smtClean="0"/>
              <a:pPr/>
              <a:t>13</a:t>
            </a:fld>
            <a:endParaRPr lang="nl-NL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Wat </a:t>
            </a:r>
            <a:r>
              <a:rPr lang="en-US" dirty="0" err="1" smtClean="0"/>
              <a:t>zou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gebeuren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eerste</a:t>
            </a:r>
            <a:r>
              <a:rPr lang="en-US" dirty="0" smtClean="0"/>
              <a:t> nucleotide </a:t>
            </a:r>
            <a:r>
              <a:rPr lang="en-US" dirty="0" err="1" smtClean="0"/>
              <a:t>zou</a:t>
            </a:r>
            <a:r>
              <a:rPr lang="en-US" dirty="0" smtClean="0"/>
              <a:t> </a:t>
            </a:r>
            <a:r>
              <a:rPr lang="en-US" dirty="0" err="1" smtClean="0"/>
              <a:t>beginnen</a:t>
            </a:r>
            <a:r>
              <a:rPr lang="en-US" dirty="0" smtClean="0"/>
              <a:t>, maar </a:t>
            </a:r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en-US" dirty="0" err="1" smtClean="0"/>
              <a:t>tweede</a:t>
            </a:r>
            <a:r>
              <a:rPr lang="en-US" dirty="0" smtClean="0"/>
              <a:t> of </a:t>
            </a:r>
            <a:r>
              <a:rPr lang="en-US" dirty="0" err="1" smtClean="0"/>
              <a:t>derde</a:t>
            </a:r>
            <a:r>
              <a:rPr lang="en-US" dirty="0" smtClean="0"/>
              <a:t>? Of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tweede</a:t>
            </a:r>
            <a:r>
              <a:rPr lang="en-US" dirty="0" smtClean="0"/>
              <a:t> </a:t>
            </a:r>
            <a:r>
              <a:rPr lang="en-US" dirty="0" err="1" smtClean="0"/>
              <a:t>startcodon</a:t>
            </a:r>
            <a:r>
              <a:rPr lang="en-US" dirty="0" smtClean="0"/>
              <a:t>? </a:t>
            </a:r>
            <a:r>
              <a:rPr lang="en-US" dirty="0" err="1" smtClean="0"/>
              <a:t>Belang</a:t>
            </a:r>
            <a:r>
              <a:rPr lang="en-US" dirty="0" smtClean="0"/>
              <a:t> van </a:t>
            </a:r>
            <a:r>
              <a:rPr lang="en-US" dirty="0" err="1" smtClean="0"/>
              <a:t>startcodon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reading frames </a:t>
            </a:r>
            <a:r>
              <a:rPr lang="en-US" dirty="0" err="1" smtClean="0"/>
              <a:t>uitleggen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Van N </a:t>
            </a:r>
            <a:r>
              <a:rPr lang="en-US" dirty="0" err="1" smtClean="0"/>
              <a:t>naar</a:t>
            </a:r>
            <a:r>
              <a:rPr lang="en-US" dirty="0" smtClean="0"/>
              <a:t> C, van 5’ </a:t>
            </a:r>
            <a:r>
              <a:rPr lang="en-US" dirty="0" err="1" smtClean="0"/>
              <a:t>naar</a:t>
            </a:r>
            <a:r>
              <a:rPr lang="en-US" dirty="0" smtClean="0"/>
              <a:t> 3’ </a:t>
            </a:r>
            <a:r>
              <a:rPr lang="en-US" dirty="0" err="1" smtClean="0"/>
              <a:t>translatie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de </a:t>
            </a:r>
            <a:r>
              <a:rPr lang="en-US" dirty="0" err="1" smtClean="0"/>
              <a:t>polyribosomen</a:t>
            </a:r>
            <a:r>
              <a:rPr lang="en-US" dirty="0" smtClean="0"/>
              <a:t>, sheets 38 </a:t>
            </a:r>
            <a:r>
              <a:rPr lang="en-US" dirty="0" err="1" smtClean="0"/>
              <a:t>en</a:t>
            </a:r>
            <a:r>
              <a:rPr lang="en-US" dirty="0" smtClean="0"/>
              <a:t> 39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3469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5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5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5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3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2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1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6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0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1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D02D-45A0-48AB-89EA-4EB9BD4B901A}" type="datetimeFigureOut">
              <a:rPr lang="nl-NL" smtClean="0"/>
              <a:t>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3A81-5CA7-436A-9E18-DFF9F95638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74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i6nE6gUp2cw" TargetMode="External"/><Relationship Id="rId4" Type="http://schemas.openxmlformats.org/officeDocument/2006/relationships/hyperlink" Target="https://www.youtube.com/watch?v=AJNoTmWsE0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63637"/>
          </a:xfrm>
        </p:spPr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Werkcollege – les 5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515110"/>
            <a:ext cx="6858000" cy="1655762"/>
          </a:xfrm>
        </p:spPr>
        <p:txBody>
          <a:bodyPr/>
          <a:lstStyle/>
          <a:p>
            <a:r>
              <a:rPr lang="nl-NL" dirty="0" smtClean="0"/>
              <a:t>Maak uitgedeelde vragen, </a:t>
            </a:r>
            <a:endParaRPr lang="nl-NL" dirty="0" smtClean="0"/>
          </a:p>
          <a:p>
            <a:r>
              <a:rPr lang="nl-NL" dirty="0" smtClean="0"/>
              <a:t>N</a:t>
            </a:r>
            <a:r>
              <a:rPr lang="nl-NL" dirty="0" smtClean="0"/>
              <a:t>a 45-60 </a:t>
            </a:r>
            <a:r>
              <a:rPr lang="nl-NL" dirty="0" smtClean="0"/>
              <a:t>minuten, bespreking antwoorden.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627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158" y="1071546"/>
          <a:ext cx="8358246" cy="5289080"/>
        </p:xfrm>
        <a:graphic>
          <a:graphicData uri="http://schemas.openxmlformats.org/drawingml/2006/table">
            <a:tbl>
              <a:tblPr/>
              <a:tblGrid>
                <a:gridCol w="149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82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codons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AAA, CCC, GGG, and UUU specify the amino acids lysine, </a:t>
                      </a:r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proline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GB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glycine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and phenylalanine, respectively. What peptide sequence would be encoded by the sequence 5'-CCCAAATTTGGG-3', if present in the coding strand of the DNA?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gly-phe-lys-pro</a:t>
                      </a: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pro-lys-phe-gly</a:t>
                      </a: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GB" sz="28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phe-gly-pro-lys</a:t>
                      </a: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en-GB" sz="28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gly-phe-pro-lys</a:t>
                      </a: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endParaRPr lang="en-GB" sz="28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lys-pro-gly-phe</a:t>
                      </a:r>
                      <a:r>
                        <a:rPr lang="nl-NL" sz="2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2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7158" y="214290"/>
            <a:ext cx="1610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sz="3600" b="1" dirty="0" err="1" smtClean="0">
                <a:solidFill>
                  <a:srgbClr val="FF6600"/>
                </a:solidFill>
              </a:rPr>
              <a:t>Vraag</a:t>
            </a:r>
            <a:r>
              <a:rPr lang="en-GB" sz="3600" b="1" dirty="0" smtClean="0">
                <a:solidFill>
                  <a:srgbClr val="FF6600"/>
                </a:solidFill>
              </a:rPr>
              <a:t> 5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879265" y="6018028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Antwoord: B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113540" y="749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DNA</a:t>
            </a:r>
            <a:endParaRPr lang="nl-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CCTATGGGGAACCAATGGTGAAAT 3’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 							   strand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GGATACCCCTTGGTTACCACTTTA 5’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nl-NL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673100" y="117569"/>
            <a:ext cx="8127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b="1" dirty="0" smtClean="0">
                <a:solidFill>
                  <a:srgbClr val="FF6600"/>
                </a:solidFill>
              </a:rPr>
              <a:t>Vraag 6 </a:t>
            </a:r>
            <a:r>
              <a:rPr lang="nl-NL" sz="2000" dirty="0" smtClean="0"/>
              <a:t>Schrijf </a:t>
            </a:r>
            <a:r>
              <a:rPr lang="nl-NL" sz="2000" dirty="0"/>
              <a:t>het mRNA op, als de onderste strand van het volgende stuk DNA de template is (transcriptie). En vervolgens het eiwit.</a:t>
            </a:r>
          </a:p>
        </p:txBody>
      </p:sp>
    </p:spTree>
    <p:extLst>
      <p:ext uri="{BB962C8B-B14F-4D97-AF65-F5344CB8AC3E}">
        <p14:creationId xmlns:p14="http://schemas.microsoft.com/office/powerpoint/2010/main" val="2355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DNA </a:t>
            </a:r>
            <a:r>
              <a:rPr lang="en-US" sz="4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mRNA</a:t>
            </a:r>
            <a:endParaRPr lang="nl-NL" sz="4000" dirty="0">
              <a:solidFill>
                <a:srgbClr val="FF0000"/>
              </a:solidFill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CCTATGGGGAACCAATGGTGAAAT 3’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 							   strand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GGATACCCCTTGGTTACCACTTTA 5’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nl-NL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5’ CCUAUGGGGAACCAAUGGUGAAAU 3’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DNA </a:t>
            </a:r>
            <a:r>
              <a:rPr lang="en-US" sz="40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mRNA 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4000" dirty="0" err="1" smtClean="0">
                <a:solidFill>
                  <a:srgbClr val="00B050"/>
                </a:solidFill>
              </a:rPr>
              <a:t>Eiwit</a:t>
            </a:r>
            <a:endParaRPr lang="nl-NL" sz="4000" dirty="0">
              <a:solidFill>
                <a:srgbClr val="00B050"/>
              </a:solidFill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CCTATGGGGAACCAATGGTGAAAT 3’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 							   strand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GGATACCCCTTGGTTACCACTTTA 5’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nl-NL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5’ CCUAUGGGGAACCAAUGGUGAAAU 3’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CCU AUG GGG AAC CAA UGG UGA AAU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="1" u="sng" dirty="0">
                <a:solidFill>
                  <a:srgbClr val="00B050"/>
                </a:solidFill>
                <a:latin typeface="Courier New" pitchFamily="49" charset="0"/>
              </a:rPr>
              <a:t>N’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Pro  Met 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</a:rPr>
              <a:t>Gly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Asn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Gln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Trp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Stop  </a:t>
            </a:r>
            <a:r>
              <a:rPr lang="en-US" sz="2000" b="1" u="sng" dirty="0" smtClean="0">
                <a:solidFill>
                  <a:srgbClr val="00B050"/>
                </a:solidFill>
                <a:latin typeface="Courier New" pitchFamily="49" charset="0"/>
              </a:rPr>
              <a:t>C</a:t>
            </a:r>
            <a:r>
              <a:rPr lang="en-US" sz="2000" b="1" u="sng" dirty="0">
                <a:solidFill>
                  <a:srgbClr val="00B050"/>
                </a:solidFill>
                <a:latin typeface="Courier New" pitchFamily="49" charset="0"/>
              </a:rPr>
              <a:t>’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eiwit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  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start)</a:t>
            </a:r>
          </a:p>
        </p:txBody>
      </p:sp>
    </p:spTree>
    <p:extLst>
      <p:ext uri="{BB962C8B-B14F-4D97-AF65-F5344CB8AC3E}">
        <p14:creationId xmlns:p14="http://schemas.microsoft.com/office/powerpoint/2010/main" val="32127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DNA</a:t>
            </a:r>
            <a:endParaRPr lang="nl-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ATGCCTGGGAACCAATGGAATTGA 3’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TACGGTCCCTTGGTTACCTTAACT 5’ “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coding”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673100" y="167372"/>
            <a:ext cx="7911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Vraag</a:t>
            </a:r>
            <a:r>
              <a:rPr lang="en-US" sz="2400" b="1" dirty="0" smtClean="0">
                <a:solidFill>
                  <a:srgbClr val="FF6600"/>
                </a:solidFill>
              </a:rPr>
              <a:t> 7: </a:t>
            </a:r>
            <a:r>
              <a:rPr lang="en-US" sz="2400" dirty="0" smtClean="0"/>
              <a:t>Nu </a:t>
            </a:r>
            <a:r>
              <a:rPr lang="en-US" sz="2400" dirty="0"/>
              <a:t>is de </a:t>
            </a:r>
            <a:r>
              <a:rPr lang="en-US" sz="2400" dirty="0" err="1"/>
              <a:t>bovenste</a:t>
            </a:r>
            <a:r>
              <a:rPr lang="en-US" sz="2400" dirty="0"/>
              <a:t> de template, wat is het mRNA</a:t>
            </a:r>
            <a:r>
              <a:rPr lang="en-US" sz="2400" dirty="0" smtClean="0"/>
              <a:t>?  </a:t>
            </a:r>
            <a:r>
              <a:rPr lang="en-US" sz="2400" dirty="0" err="1" smtClean="0"/>
              <a:t>En</a:t>
            </a:r>
            <a:r>
              <a:rPr lang="en-US" sz="2400" dirty="0" smtClean="0"/>
              <a:t> het </a:t>
            </a:r>
            <a:r>
              <a:rPr lang="en-US" sz="2400" dirty="0" err="1" smtClean="0"/>
              <a:t>eiwit</a:t>
            </a:r>
            <a:r>
              <a:rPr lang="en-US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87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DNA</a:t>
            </a:r>
            <a:r>
              <a:rPr lang="nl-NL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4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solidFill>
                  <a:srgbClr val="FF0000"/>
                </a:solidFill>
              </a:rPr>
              <a:t>mRNA</a:t>
            </a:r>
            <a:endParaRPr lang="nl-NL" sz="4000" dirty="0">
              <a:solidFill>
                <a:srgbClr val="FF0000"/>
              </a:solidFill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673100" y="18161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ATGCCTGGGAACCAATGGAATTGA 3’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TACGGTCCCTTGGTTACCTTAACT 5’ “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coding”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5’ UCAAUUCCAUUGGUUCCCUGGCAU 3’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nl-NL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DNA</a:t>
            </a:r>
            <a:r>
              <a:rPr lang="nl-NL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4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4000" dirty="0" smtClean="0">
                <a:solidFill>
                  <a:srgbClr val="FF0000"/>
                </a:solidFill>
              </a:rPr>
              <a:t>mRNA</a:t>
            </a:r>
            <a:r>
              <a:rPr lang="nl-NL" sz="4000" dirty="0" smtClean="0">
                <a:solidFill>
                  <a:srgbClr val="FF0000"/>
                </a:solidFill>
              </a:rPr>
              <a:t> </a:t>
            </a:r>
            <a:r>
              <a:rPr lang="nl-NL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4000" dirty="0" err="1" smtClean="0">
                <a:solidFill>
                  <a:srgbClr val="00B050"/>
                </a:solidFill>
              </a:rPr>
              <a:t>Eiwit</a:t>
            </a:r>
            <a:endParaRPr lang="nl-NL" sz="4000" dirty="0">
              <a:solidFill>
                <a:srgbClr val="00B050"/>
              </a:solidFill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673100" y="1816100"/>
            <a:ext cx="8470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5’ ATGCCTGGGAACCAATGGAATTGA 3’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template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3’ TACGGTCCCTTGGTTACCTTAACT 5’ “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coding”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5’ UCAAUUCCAUUGGUUCCCUGGCAU 3’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UCA AUU CCA UUG GUU CCC UGG CAU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mRNA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</a:rPr>
              <a:t>N’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</a:rPr>
              <a:t>Ser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Ile   Pro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Leu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Val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Pro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Trp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His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C’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eiwit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nl-NL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/>
          <p:nvPr/>
        </p:nvSpPr>
        <p:spPr>
          <a:xfrm>
            <a:off x="1336680" y="1816162"/>
            <a:ext cx="667224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2"/>
              <a:ea typeface="SimSun" pitchFamily="2"/>
              <a:cs typeface="Tahoma" pitchFamily="2"/>
            </a:endParaRPr>
          </a:p>
        </p:txBody>
      </p:sp>
      <p:sp>
        <p:nvSpPr>
          <p:cNvPr id="4" name="Text Box 3"/>
          <p:cNvSpPr/>
          <p:nvPr/>
        </p:nvSpPr>
        <p:spPr>
          <a:xfrm>
            <a:off x="462680" y="1840044"/>
            <a:ext cx="4785450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err="1">
                <a:ln>
                  <a:noFill/>
                </a:ln>
                <a:ea typeface="SimSun" pitchFamily="2"/>
                <a:cs typeface="Tahoma" pitchFamily="2"/>
              </a:rPr>
              <a:t>Ontwinden</a:t>
            </a:r>
            <a:r>
              <a:rPr lang="en-US" sz="2400" b="0" i="0" u="none" strike="noStrike" baseline="0" dirty="0">
                <a:ln>
                  <a:noFill/>
                </a:ln>
                <a:ea typeface="SimSun" pitchFamily="2"/>
                <a:cs typeface="Tahoma" pitchFamily="2"/>
              </a:rPr>
              <a:t> en </a:t>
            </a:r>
            <a:r>
              <a:rPr lang="en-US" sz="2400" b="0" i="0" u="none" strike="noStrike" baseline="0" dirty="0" err="1">
                <a:ln>
                  <a:noFill/>
                </a:ln>
                <a:ea typeface="SimSun" pitchFamily="2"/>
                <a:cs typeface="Tahoma" pitchFamily="2"/>
              </a:rPr>
              <a:t>openen</a:t>
            </a:r>
            <a:r>
              <a:rPr lang="en-US" sz="2400" b="0" i="0" u="none" strike="noStrike" baseline="0" dirty="0">
                <a:ln>
                  <a:noFill/>
                </a:ln>
                <a:ea typeface="SimSun" pitchFamily="2"/>
                <a:cs typeface="Tahoma" pitchFamily="2"/>
              </a:rPr>
              <a:t> DNA-helix.	</a:t>
            </a:r>
            <a:endParaRPr lang="en-US" sz="2400" b="0" i="0" u="none" strike="noStrike" baseline="0" dirty="0">
              <a:ln>
                <a:noFill/>
              </a:ln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67544" y="116632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Vraag 8</a:t>
            </a:r>
            <a:endParaRPr lang="nl-NL" sz="4000" b="1" dirty="0">
              <a:solidFill>
                <a:srgbClr val="FF660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8900" y="2334549"/>
            <a:ext cx="4348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>
                <a:ea typeface="SimSun" pitchFamily="2"/>
                <a:cs typeface="Tahoma" pitchFamily="2"/>
              </a:rPr>
              <a:t>Stabiliseren</a:t>
            </a:r>
            <a:r>
              <a:rPr lang="en-US" sz="2400" dirty="0">
                <a:ea typeface="SimSun" pitchFamily="2"/>
                <a:cs typeface="Tahoma" pitchFamily="2"/>
              </a:rPr>
              <a:t> open </a:t>
            </a:r>
            <a:r>
              <a:rPr lang="en-US" sz="2400" dirty="0" err="1">
                <a:ea typeface="SimSun" pitchFamily="2"/>
                <a:cs typeface="Tahoma" pitchFamily="2"/>
              </a:rPr>
              <a:t>configuratie</a:t>
            </a:r>
            <a:r>
              <a:rPr lang="en-US" sz="2400" dirty="0">
                <a:ea typeface="SimSun" pitchFamily="2"/>
                <a:cs typeface="Tahoma" pitchFamily="2"/>
              </a:rPr>
              <a:t>.           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62680" y="2850845"/>
            <a:ext cx="43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>
                <a:ea typeface="SimSun" pitchFamily="2"/>
                <a:cs typeface="Tahoma" pitchFamily="2"/>
              </a:rPr>
              <a:t>Wegnemen</a:t>
            </a:r>
            <a:r>
              <a:rPr lang="en-US" sz="2400" dirty="0">
                <a:ea typeface="SimSun" pitchFamily="2"/>
                <a:cs typeface="Tahoma" pitchFamily="2"/>
              </a:rPr>
              <a:t> spanning op de helix.      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478900" y="3397559"/>
            <a:ext cx="445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>
                <a:ea typeface="SimSun" pitchFamily="2"/>
                <a:cs typeface="Tahoma" pitchFamily="2"/>
              </a:rPr>
              <a:t>Synthese</a:t>
            </a:r>
            <a:r>
              <a:rPr lang="en-US" sz="2400" dirty="0">
                <a:ea typeface="SimSun" pitchFamily="2"/>
                <a:cs typeface="Tahoma" pitchFamily="2"/>
              </a:rPr>
              <a:t> RNA-primer </a:t>
            </a:r>
            <a:r>
              <a:rPr lang="en-US" sz="2400" dirty="0" err="1">
                <a:ea typeface="SimSun" pitchFamily="2"/>
                <a:cs typeface="Tahoma" pitchFamily="2"/>
              </a:rPr>
              <a:t>als</a:t>
            </a:r>
            <a:r>
              <a:rPr lang="en-US" sz="2400" dirty="0">
                <a:ea typeface="SimSun" pitchFamily="2"/>
                <a:cs typeface="Tahoma" pitchFamily="2"/>
              </a:rPr>
              <a:t> </a:t>
            </a:r>
            <a:r>
              <a:rPr lang="en-US" sz="2400" dirty="0" err="1">
                <a:ea typeface="SimSun" pitchFamily="2"/>
                <a:cs typeface="Tahoma" pitchFamily="2"/>
              </a:rPr>
              <a:t>initiatie</a:t>
            </a:r>
            <a:r>
              <a:rPr lang="en-US" sz="2400" dirty="0">
                <a:ea typeface="SimSun" pitchFamily="2"/>
                <a:cs typeface="Tahoma" pitchFamily="2"/>
              </a:rPr>
              <a:t>.     </a:t>
            </a:r>
          </a:p>
        </p:txBody>
      </p:sp>
      <p:sp>
        <p:nvSpPr>
          <p:cNvPr id="10" name="Rechthoek 9"/>
          <p:cNvSpPr/>
          <p:nvPr/>
        </p:nvSpPr>
        <p:spPr>
          <a:xfrm>
            <a:off x="5362278" y="3894278"/>
            <a:ext cx="3641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DNA polymerase III </a:t>
            </a:r>
          </a:p>
        </p:txBody>
      </p:sp>
      <p:sp>
        <p:nvSpPr>
          <p:cNvPr id="12" name="Rechthoek 11"/>
          <p:cNvSpPr/>
          <p:nvPr/>
        </p:nvSpPr>
        <p:spPr>
          <a:xfrm>
            <a:off x="490738" y="4871542"/>
            <a:ext cx="1716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 smtClean="0">
                <a:ea typeface="SimSun" pitchFamily="2"/>
                <a:cs typeface="Tahoma" pitchFamily="2"/>
              </a:rPr>
              <a:t>Ligeren</a:t>
            </a:r>
            <a:r>
              <a:rPr lang="en-US" sz="2400" dirty="0">
                <a:ea typeface="SimSun" pitchFamily="2"/>
                <a:cs typeface="Tahoma" pitchFamily="2"/>
              </a:rPr>
              <a:t>	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90738" y="5390428"/>
            <a:ext cx="2021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itchFamily="2"/>
                <a:cs typeface="Tahoma" pitchFamily="2"/>
              </a:rPr>
              <a:t>Proofreading.			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90738" y="4381808"/>
            <a:ext cx="47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ea typeface="SimSun" pitchFamily="2"/>
                <a:cs typeface="Tahoma" pitchFamily="2"/>
              </a:rPr>
              <a:t>Weghalen</a:t>
            </a:r>
            <a:r>
              <a:rPr lang="en-US" sz="2400" dirty="0">
                <a:ea typeface="SimSun" pitchFamily="2"/>
                <a:cs typeface="Tahoma" pitchFamily="2"/>
              </a:rPr>
              <a:t> primers </a:t>
            </a:r>
            <a:r>
              <a:rPr lang="en-US" sz="2400" dirty="0" err="1">
                <a:ea typeface="SimSun" pitchFamily="2"/>
                <a:cs typeface="Tahoma" pitchFamily="2"/>
              </a:rPr>
              <a:t>en</a:t>
            </a:r>
            <a:r>
              <a:rPr lang="en-US" sz="2400" dirty="0">
                <a:ea typeface="SimSun" pitchFamily="2"/>
                <a:cs typeface="Tahoma" pitchFamily="2"/>
              </a:rPr>
              <a:t> </a:t>
            </a:r>
            <a:r>
              <a:rPr lang="en-US" sz="2400" dirty="0" err="1">
                <a:ea typeface="SimSun" pitchFamily="2"/>
                <a:cs typeface="Tahoma" pitchFamily="2"/>
              </a:rPr>
              <a:t>opvullen</a:t>
            </a:r>
            <a:r>
              <a:rPr lang="en-US" sz="2400" dirty="0">
                <a:ea typeface="SimSun" pitchFamily="2"/>
                <a:cs typeface="Tahoma" pitchFamily="2"/>
              </a:rPr>
              <a:t> gat.  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30B9CA6-41FD-0642-948D-F1F25E64E576}"/>
              </a:ext>
            </a:extLst>
          </p:cNvPr>
          <p:cNvSpPr txBox="1"/>
          <p:nvPr/>
        </p:nvSpPr>
        <p:spPr>
          <a:xfrm>
            <a:off x="434622" y="90196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Combineer de beschrijving met het juiste </a:t>
            </a:r>
            <a:r>
              <a:rPr lang="nl-NL" sz="2400" dirty="0" err="1"/>
              <a:t>enyzm</a:t>
            </a:r>
            <a:r>
              <a:rPr lang="nl-NL" sz="2400" dirty="0"/>
              <a:t>. </a:t>
            </a:r>
          </a:p>
          <a:p>
            <a:r>
              <a:rPr lang="nl-NL" sz="2400" dirty="0">
                <a:sym typeface="Wingdings" pitchFamily="2" charset="2"/>
              </a:rPr>
              <a:t> </a:t>
            </a:r>
            <a:r>
              <a:rPr lang="nl-NL" sz="2400" dirty="0"/>
              <a:t>1 enzym per beschrijving.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5777689-73C2-B748-B716-8759189FC145}"/>
              </a:ext>
            </a:extLst>
          </p:cNvPr>
          <p:cNvSpPr/>
          <p:nvPr/>
        </p:nvSpPr>
        <p:spPr>
          <a:xfrm>
            <a:off x="478900" y="3873612"/>
            <a:ext cx="4348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SimSun" pitchFamily="2"/>
                <a:cs typeface="Tahoma" pitchFamily="2"/>
              </a:rPr>
              <a:t>Continue / discontinue </a:t>
            </a:r>
            <a:r>
              <a:rPr lang="en-US" sz="2400" dirty="0" err="1">
                <a:ea typeface="SimSun" pitchFamily="2"/>
                <a:cs typeface="Tahoma" pitchFamily="2"/>
              </a:rPr>
              <a:t>synthese</a:t>
            </a:r>
            <a:r>
              <a:rPr lang="en-US" sz="2400" dirty="0">
                <a:ea typeface="SimSun" pitchFamily="2"/>
                <a:cs typeface="Tahoma" pitchFamily="2"/>
              </a:rPr>
              <a:t>. </a:t>
            </a:r>
            <a:endParaRPr lang="nl-NL" sz="2400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F40C8C6-A2E2-014B-BE4D-4CC31EF7AE61}"/>
              </a:ext>
            </a:extLst>
          </p:cNvPr>
          <p:cNvSpPr/>
          <p:nvPr/>
        </p:nvSpPr>
        <p:spPr>
          <a:xfrm>
            <a:off x="5357549" y="4887873"/>
            <a:ext cx="3770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Single strand binding protein</a:t>
            </a:r>
            <a:endParaRPr lang="nl-NL" sz="240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5C3ED88-192E-5E41-8FB7-85506C08A83E}"/>
              </a:ext>
            </a:extLst>
          </p:cNvPr>
          <p:cNvSpPr/>
          <p:nvPr/>
        </p:nvSpPr>
        <p:spPr>
          <a:xfrm>
            <a:off x="5364794" y="2862296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Topoisomerase</a:t>
            </a:r>
            <a:endParaRPr lang="nl-NL" sz="24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7ED4993-DAB3-0342-A0B5-86C1F8A44862}"/>
              </a:ext>
            </a:extLst>
          </p:cNvPr>
          <p:cNvSpPr/>
          <p:nvPr/>
        </p:nvSpPr>
        <p:spPr>
          <a:xfrm>
            <a:off x="5384768" y="2369107"/>
            <a:ext cx="1751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Polymerases</a:t>
            </a:r>
            <a:endParaRPr lang="nl-NL" sz="2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238F3C5-75F0-C243-8F44-208E50E38982}"/>
              </a:ext>
            </a:extLst>
          </p:cNvPr>
          <p:cNvSpPr/>
          <p:nvPr/>
        </p:nvSpPr>
        <p:spPr>
          <a:xfrm>
            <a:off x="5384768" y="5396580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Primase</a:t>
            </a:r>
            <a:r>
              <a:rPr lang="en-US" sz="2400" dirty="0">
                <a:ea typeface="SimSun" pitchFamily="2"/>
                <a:cs typeface="Tahoma" pitchFamily="2"/>
              </a:rPr>
              <a:t> </a:t>
            </a:r>
            <a:endParaRPr lang="nl-NL" sz="24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D72C5B55-ECC1-594D-9E15-EEB84D9886E8}"/>
              </a:ext>
            </a:extLst>
          </p:cNvPr>
          <p:cNvSpPr/>
          <p:nvPr/>
        </p:nvSpPr>
        <p:spPr>
          <a:xfrm>
            <a:off x="5357549" y="1816162"/>
            <a:ext cx="2420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DNA polymerase I</a:t>
            </a:r>
            <a:endParaRPr lang="nl-NL" sz="2400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3E360D8-F6FB-7F44-85D5-FBDEF375EF89}"/>
              </a:ext>
            </a:extLst>
          </p:cNvPr>
          <p:cNvSpPr/>
          <p:nvPr/>
        </p:nvSpPr>
        <p:spPr>
          <a:xfrm>
            <a:off x="5384768" y="4381808"/>
            <a:ext cx="101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Ligase </a:t>
            </a:r>
            <a:endParaRPr lang="nl-NL" sz="24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3CCF5D9-A7FF-D146-9DB1-B5A7E8593161}"/>
              </a:ext>
            </a:extLst>
          </p:cNvPr>
          <p:cNvSpPr/>
          <p:nvPr/>
        </p:nvSpPr>
        <p:spPr>
          <a:xfrm>
            <a:off x="5384768" y="3388929"/>
            <a:ext cx="1220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Helicase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39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/>
          <p:nvPr/>
        </p:nvSpPr>
        <p:spPr>
          <a:xfrm>
            <a:off x="1336680" y="1816162"/>
            <a:ext cx="667224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2"/>
              <a:ea typeface="SimSun" pitchFamily="2"/>
              <a:cs typeface="Tahoma" pitchFamily="2"/>
            </a:endParaRPr>
          </a:p>
        </p:txBody>
      </p:sp>
      <p:sp>
        <p:nvSpPr>
          <p:cNvPr id="4" name="Text Box 3"/>
          <p:cNvSpPr/>
          <p:nvPr/>
        </p:nvSpPr>
        <p:spPr>
          <a:xfrm>
            <a:off x="467544" y="1484784"/>
            <a:ext cx="8568952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SimSun" pitchFamily="2"/>
                <a:cs typeface="Tahoma" pitchFamily="2"/>
              </a:rPr>
              <a:t>a) </a:t>
            </a:r>
            <a:r>
              <a:rPr lang="en-US" sz="2400" b="0" i="0" u="none" strike="noStrike" baseline="0" dirty="0" err="1">
                <a:ln>
                  <a:noFill/>
                </a:ln>
                <a:ea typeface="SimSun" pitchFamily="2"/>
                <a:cs typeface="Tahoma" pitchFamily="2"/>
              </a:rPr>
              <a:t>Ontwinden</a:t>
            </a:r>
            <a:r>
              <a:rPr lang="en-US" sz="2400" b="0" i="0" u="none" strike="noStrike" baseline="0" dirty="0">
                <a:ln>
                  <a:noFill/>
                </a:ln>
                <a:ea typeface="SimSun" pitchFamily="2"/>
                <a:cs typeface="Tahoma" pitchFamily="2"/>
              </a:rPr>
              <a:t> en </a:t>
            </a:r>
            <a:r>
              <a:rPr lang="en-US" sz="2400" b="0" i="0" u="none" strike="noStrike" baseline="0" dirty="0" err="1">
                <a:ln>
                  <a:noFill/>
                </a:ln>
                <a:ea typeface="SimSun" pitchFamily="2"/>
                <a:cs typeface="Tahoma" pitchFamily="2"/>
              </a:rPr>
              <a:t>openen</a:t>
            </a:r>
            <a:r>
              <a:rPr lang="en-US" sz="2400" b="0" i="0" u="none" strike="noStrike" baseline="0" dirty="0">
                <a:ln>
                  <a:noFill/>
                </a:ln>
                <a:ea typeface="SimSun" pitchFamily="2"/>
                <a:cs typeface="Tahoma" pitchFamily="2"/>
              </a:rPr>
              <a:t> DNA-helix.	</a:t>
            </a:r>
            <a:r>
              <a:rPr lang="en-US" sz="2400" dirty="0">
                <a:ea typeface="SimSun" pitchFamily="2"/>
                <a:cs typeface="Tahoma" pitchFamily="2"/>
              </a:rPr>
              <a:t>   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FF0000"/>
                </a:solidFill>
                <a:ea typeface="SimSun" pitchFamily="2"/>
                <a:cs typeface="Tahoma" pitchFamily="2"/>
              </a:rPr>
              <a:t>Helicase (4)</a:t>
            </a:r>
            <a:endParaRPr lang="en-US" sz="2400" b="0" i="0" u="none" strike="noStrike" baseline="0" dirty="0">
              <a:ln>
                <a:noFill/>
              </a:ln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67544" y="116632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smtClean="0">
                <a:solidFill>
                  <a:srgbClr val="FF6600"/>
                </a:solidFill>
              </a:rPr>
              <a:t>Vraag 8: Antwoord</a:t>
            </a:r>
            <a:endParaRPr lang="nl-NL" sz="4000" b="1" dirty="0">
              <a:solidFill>
                <a:srgbClr val="FF660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67544" y="2173558"/>
            <a:ext cx="9142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SimSun" pitchFamily="2"/>
                <a:cs typeface="Tahoma" pitchFamily="2"/>
              </a:rPr>
              <a:t>b) </a:t>
            </a:r>
            <a:r>
              <a:rPr lang="en-US" sz="2400" dirty="0" err="1">
                <a:ea typeface="SimSun" pitchFamily="2"/>
                <a:cs typeface="Tahoma" pitchFamily="2"/>
              </a:rPr>
              <a:t>Stabiliseren</a:t>
            </a:r>
            <a:r>
              <a:rPr lang="en-US" sz="2400" dirty="0">
                <a:ea typeface="SimSun" pitchFamily="2"/>
                <a:cs typeface="Tahoma" pitchFamily="2"/>
              </a:rPr>
              <a:t> open </a:t>
            </a:r>
            <a:r>
              <a:rPr lang="en-US" sz="2400" dirty="0" err="1">
                <a:ea typeface="SimSun" pitchFamily="2"/>
                <a:cs typeface="Tahoma" pitchFamily="2"/>
              </a:rPr>
              <a:t>configuratie</a:t>
            </a:r>
            <a:r>
              <a:rPr lang="en-US" sz="2400" dirty="0">
                <a:ea typeface="SimSun" pitchFamily="2"/>
                <a:cs typeface="Tahoma" pitchFamily="2"/>
              </a:rPr>
              <a:t>.           </a:t>
            </a:r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Single strand binding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pr. (7)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67544" y="282725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SimSun" pitchFamily="2"/>
                <a:cs typeface="Tahoma" pitchFamily="2"/>
              </a:rPr>
              <a:t>c) </a:t>
            </a:r>
            <a:r>
              <a:rPr lang="en-US" sz="2400" dirty="0" err="1">
                <a:ea typeface="SimSun" pitchFamily="2"/>
                <a:cs typeface="Tahoma" pitchFamily="2"/>
              </a:rPr>
              <a:t>Wegnemen</a:t>
            </a:r>
            <a:r>
              <a:rPr lang="en-US" sz="2400" dirty="0">
                <a:ea typeface="SimSun" pitchFamily="2"/>
                <a:cs typeface="Tahoma" pitchFamily="2"/>
              </a:rPr>
              <a:t> spanning op de helix.     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Topoisomerase (3)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467544" y="3497744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SimSun" pitchFamily="2"/>
                <a:cs typeface="Tahoma" pitchFamily="2"/>
              </a:rPr>
              <a:t>d) </a:t>
            </a:r>
            <a:r>
              <a:rPr lang="en-US" sz="2400" dirty="0" err="1">
                <a:ea typeface="SimSun" pitchFamily="2"/>
                <a:cs typeface="Tahoma" pitchFamily="2"/>
              </a:rPr>
              <a:t>Synthese</a:t>
            </a:r>
            <a:r>
              <a:rPr lang="en-US" sz="2400" dirty="0">
                <a:ea typeface="SimSun" pitchFamily="2"/>
                <a:cs typeface="Tahoma" pitchFamily="2"/>
              </a:rPr>
              <a:t> RNA-primer </a:t>
            </a:r>
            <a:r>
              <a:rPr lang="en-US" sz="2400" dirty="0" err="1">
                <a:ea typeface="SimSun" pitchFamily="2"/>
                <a:cs typeface="Tahoma" pitchFamily="2"/>
              </a:rPr>
              <a:t>als</a:t>
            </a:r>
            <a:r>
              <a:rPr lang="en-US" sz="2400" dirty="0">
                <a:ea typeface="SimSun" pitchFamily="2"/>
                <a:cs typeface="Tahoma" pitchFamily="2"/>
              </a:rPr>
              <a:t> </a:t>
            </a:r>
            <a:r>
              <a:rPr lang="en-US" sz="2400" dirty="0" err="1">
                <a:ea typeface="SimSun" pitchFamily="2"/>
                <a:cs typeface="Tahoma" pitchFamily="2"/>
              </a:rPr>
              <a:t>initiatie</a:t>
            </a:r>
            <a:r>
              <a:rPr lang="en-US" sz="2400" dirty="0">
                <a:ea typeface="SimSun" pitchFamily="2"/>
                <a:cs typeface="Tahoma" pitchFamily="2"/>
              </a:rPr>
              <a:t>.    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Primase (8)</a:t>
            </a:r>
            <a:r>
              <a:rPr lang="en-US" sz="2400" dirty="0" smtClean="0">
                <a:ea typeface="SimSun" pitchFamily="2"/>
                <a:cs typeface="Tahoma" pitchFamily="2"/>
              </a:rPr>
              <a:t>  </a:t>
            </a:r>
            <a:endParaRPr lang="en-US" sz="2400" dirty="0">
              <a:ea typeface="SimSun" pitchFamily="2"/>
              <a:cs typeface="Tahoma" pitchFamily="2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467544" y="410213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SimSun" pitchFamily="2"/>
                <a:cs typeface="Tahoma" pitchFamily="2"/>
              </a:rPr>
              <a:t>e) </a:t>
            </a:r>
            <a:r>
              <a:rPr lang="en-US" sz="2400" dirty="0">
                <a:ea typeface="SimSun" pitchFamily="2"/>
                <a:cs typeface="Tahoma" pitchFamily="2"/>
              </a:rPr>
              <a:t>Continue / discontinue </a:t>
            </a:r>
            <a:r>
              <a:rPr lang="en-US" sz="2400" dirty="0" err="1">
                <a:ea typeface="SimSun" pitchFamily="2"/>
                <a:cs typeface="Tahoma" pitchFamily="2"/>
              </a:rPr>
              <a:t>synthese</a:t>
            </a:r>
            <a:r>
              <a:rPr lang="en-US" sz="2400" dirty="0">
                <a:ea typeface="SimSun" pitchFamily="2"/>
                <a:cs typeface="Tahoma" pitchFamily="2"/>
              </a:rPr>
              <a:t>.      </a:t>
            </a:r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DNA polymerase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III (5) 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536252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SimSun" pitchFamily="2"/>
                <a:cs typeface="Tahoma" pitchFamily="2"/>
              </a:rPr>
              <a:t>g) </a:t>
            </a:r>
            <a:r>
              <a:rPr lang="en-US" sz="2400" dirty="0" err="1">
                <a:ea typeface="SimSun" pitchFamily="2"/>
                <a:cs typeface="Tahoma" pitchFamily="2"/>
              </a:rPr>
              <a:t>Ligeren</a:t>
            </a:r>
            <a:r>
              <a:rPr lang="en-US" sz="2400" dirty="0">
                <a:ea typeface="SimSun" pitchFamily="2"/>
                <a:cs typeface="Tahoma" pitchFamily="2"/>
              </a:rPr>
              <a:t>.				  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Ligase (6)  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67544" y="5972331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SimSun" pitchFamily="2"/>
                <a:cs typeface="Tahoma" pitchFamily="2"/>
              </a:rPr>
              <a:t>h) </a:t>
            </a:r>
            <a:r>
              <a:rPr lang="en-US" sz="2400" dirty="0">
                <a:ea typeface="SimSun" pitchFamily="2"/>
                <a:cs typeface="Tahoma" pitchFamily="2"/>
              </a:rPr>
              <a:t>Proofreading.			  </a:t>
            </a:r>
            <a:r>
              <a:rPr lang="en-US" sz="2400" dirty="0" smtClean="0">
                <a:ea typeface="SimSun" pitchFamily="2"/>
                <a:cs typeface="Tahoma" pitchFamily="2"/>
              </a:rPr>
              <a:t>			  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Polymerases (2)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62680" y="47065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ea typeface="SimSun" pitchFamily="2"/>
                <a:cs typeface="Tahoma" pitchFamily="2"/>
              </a:rPr>
              <a:t>f) </a:t>
            </a:r>
            <a:r>
              <a:rPr lang="en-US" sz="2400" dirty="0" err="1">
                <a:ea typeface="SimSun" pitchFamily="2"/>
                <a:cs typeface="Tahoma" pitchFamily="2"/>
              </a:rPr>
              <a:t>Weghalen</a:t>
            </a:r>
            <a:r>
              <a:rPr lang="en-US" sz="2400" dirty="0">
                <a:ea typeface="SimSun" pitchFamily="2"/>
                <a:cs typeface="Tahoma" pitchFamily="2"/>
              </a:rPr>
              <a:t> primers </a:t>
            </a:r>
            <a:r>
              <a:rPr lang="en-US" sz="2400" dirty="0" err="1">
                <a:ea typeface="SimSun" pitchFamily="2"/>
                <a:cs typeface="Tahoma" pitchFamily="2"/>
              </a:rPr>
              <a:t>en</a:t>
            </a:r>
            <a:r>
              <a:rPr lang="en-US" sz="2400" dirty="0">
                <a:ea typeface="SimSun" pitchFamily="2"/>
                <a:cs typeface="Tahoma" pitchFamily="2"/>
              </a:rPr>
              <a:t> </a:t>
            </a:r>
            <a:r>
              <a:rPr lang="en-US" sz="2400" dirty="0" err="1">
                <a:ea typeface="SimSun" pitchFamily="2"/>
                <a:cs typeface="Tahoma" pitchFamily="2"/>
              </a:rPr>
              <a:t>opvullen</a:t>
            </a:r>
            <a:r>
              <a:rPr lang="en-US" sz="2400" dirty="0">
                <a:ea typeface="SimSun" pitchFamily="2"/>
                <a:cs typeface="Tahoma" pitchFamily="2"/>
              </a:rPr>
              <a:t> gat.  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DNA </a:t>
            </a:r>
            <a:r>
              <a:rPr lang="en-US" sz="2400" dirty="0">
                <a:solidFill>
                  <a:srgbClr val="FF0000"/>
                </a:solidFill>
                <a:ea typeface="SimSun" pitchFamily="2"/>
                <a:cs typeface="Tahoma" pitchFamily="2"/>
              </a:rPr>
              <a:t>polymerase </a:t>
            </a:r>
            <a:r>
              <a:rPr lang="en-US" sz="2400" dirty="0" smtClean="0">
                <a:solidFill>
                  <a:srgbClr val="FF0000"/>
                </a:solidFill>
                <a:ea typeface="SimSun" pitchFamily="2"/>
                <a:cs typeface="Tahoma" pitchFamily="2"/>
              </a:rPr>
              <a:t>I (1)</a:t>
            </a:r>
            <a:endParaRPr lang="en-US" sz="2400" dirty="0">
              <a:solidFill>
                <a:srgbClr val="FF0000"/>
              </a:solidFill>
              <a:ea typeface="SimSun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86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70936" y="282614"/>
            <a:ext cx="8229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 smtClean="0">
                <a:solidFill>
                  <a:srgbClr val="FF6600"/>
                </a:solidFill>
              </a:rPr>
              <a:t>Vraag 9</a:t>
            </a:r>
          </a:p>
          <a:p>
            <a:r>
              <a:rPr lang="nl-NL" dirty="0" smtClean="0"/>
              <a:t>Overzicht </a:t>
            </a:r>
            <a:r>
              <a:rPr lang="nl-NL" dirty="0"/>
              <a:t>over transcriptie en </a:t>
            </a:r>
            <a:r>
              <a:rPr lang="nl-NL" dirty="0" smtClean="0"/>
              <a:t>translatie in eukaryoten. </a:t>
            </a:r>
            <a:r>
              <a:rPr lang="nl-NL" dirty="0"/>
              <a:t>Vul onderstaande tabel in. Per hokje moet je 1 of meerdere termen invullen. Iedere term mag maar op 1 plaats in de tabel staan. De volgende termen moeten worden ingevuld: 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41872" y="2286000"/>
            <a:ext cx="3579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err="1"/>
              <a:t>Proteine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Cytoplasma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Nucleus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err="1"/>
              <a:t>Aminoacyl</a:t>
            </a:r>
            <a:r>
              <a:rPr lang="nl-NL" dirty="0"/>
              <a:t>-tRNA-</a:t>
            </a:r>
            <a:r>
              <a:rPr lang="nl-NL" dirty="0" err="1"/>
              <a:t>synthetase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Vrije ribosomen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tRNA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Stop </a:t>
            </a:r>
            <a:r>
              <a:rPr lang="en-US" dirty="0" smtClean="0"/>
              <a:t>codon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Promoter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RNA-polymerase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Signaal</a:t>
            </a:r>
            <a:r>
              <a:rPr lang="en-US" dirty="0"/>
              <a:t> peptide </a:t>
            </a:r>
            <a:r>
              <a:rPr lang="en-US" dirty="0" err="1"/>
              <a:t>afsplitsen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4658264" y="2286000"/>
            <a:ext cx="33643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Transcriptie factoren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smtClean="0"/>
              <a:t>Pre-mRNA</a:t>
            </a:r>
            <a:endParaRPr lang="nl-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Aminozuren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Terminator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Introns verwijderen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Startcodon</a:t>
            </a:r>
            <a:r>
              <a:rPr lang="nl-NL" dirty="0" smtClean="0"/>
              <a:t> </a:t>
            </a:r>
            <a:r>
              <a:rPr lang="nl-NL" dirty="0"/>
              <a:t>(AUG)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Gebonden ribosomen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DNA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5’CAP en </a:t>
            </a:r>
            <a:r>
              <a:rPr lang="nl-NL" dirty="0" err="1"/>
              <a:t>polyA</a:t>
            </a:r>
            <a:r>
              <a:rPr lang="nl-NL" dirty="0"/>
              <a:t>-staart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/>
              <a:t>Opvouwen v/h eiwit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02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06056" y="1968152"/>
            <a:ext cx="8080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800" dirty="0">
                <a:ea typeface="Times New Roman" panose="02020603050405020304" pitchFamily="18" charset="0"/>
              </a:rPr>
              <a:t>1) Geef 3 verschillen in structuur tussen DNA en RNA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10362"/>
            <a:ext cx="8229600" cy="749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Vraag 1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0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70936" y="282614"/>
            <a:ext cx="8229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b="1" dirty="0" smtClean="0">
                <a:solidFill>
                  <a:srgbClr val="FF6600"/>
                </a:solidFill>
              </a:rPr>
              <a:t>Vraag 9</a:t>
            </a:r>
          </a:p>
          <a:p>
            <a:r>
              <a:rPr lang="nl-NL" dirty="0" smtClean="0"/>
              <a:t>Overzicht </a:t>
            </a:r>
            <a:r>
              <a:rPr lang="nl-NL" dirty="0"/>
              <a:t>over transcriptie en </a:t>
            </a:r>
            <a:r>
              <a:rPr lang="nl-NL" dirty="0" smtClean="0"/>
              <a:t>translatie in eukaryoten. </a:t>
            </a:r>
            <a:r>
              <a:rPr lang="nl-NL" dirty="0"/>
              <a:t>Vul onderstaande tabel in. Per hokje moet je 1 of meerdere termen invullen. Iedere term mag maar op 1 plaats in de tabel staan. De volgende termen moeten worden ingevuld: </a:t>
            </a:r>
            <a:r>
              <a:rPr lang="nl-NL" dirty="0" smtClean="0"/>
              <a:t> </a:t>
            </a:r>
            <a:endParaRPr lang="nl-NL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51179"/>
              </p:ext>
            </p:extLst>
          </p:nvPr>
        </p:nvGraphicFramePr>
        <p:xfrm>
          <a:off x="443540" y="1880259"/>
          <a:ext cx="8262309" cy="440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103">
                  <a:extLst>
                    <a:ext uri="{9D8B030D-6E8A-4147-A177-3AD203B41FA5}">
                      <a16:colId xmlns:a16="http://schemas.microsoft.com/office/drawing/2014/main" val="2397116682"/>
                    </a:ext>
                  </a:extLst>
                </a:gridCol>
                <a:gridCol w="2507832">
                  <a:extLst>
                    <a:ext uri="{9D8B030D-6E8A-4147-A177-3AD203B41FA5}">
                      <a16:colId xmlns:a16="http://schemas.microsoft.com/office/drawing/2014/main" val="1739077475"/>
                    </a:ext>
                  </a:extLst>
                </a:gridCol>
                <a:gridCol w="3000374">
                  <a:extLst>
                    <a:ext uri="{9D8B030D-6E8A-4147-A177-3AD203B41FA5}">
                      <a16:colId xmlns:a16="http://schemas.microsoft.com/office/drawing/2014/main" val="625295875"/>
                    </a:ext>
                  </a:extLst>
                </a:gridCol>
              </a:tblGrid>
              <a:tr h="52735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Transcriptie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Translatie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73385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r>
                        <a:rPr lang="nl-NL" dirty="0" smtClean="0"/>
                        <a:t>Template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RNA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82935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Locatie in de cel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Nucleus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Cytoplasma, Vrije ribosomen, Gebonden ribosomen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1352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Betrokken moleculen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Transcriptie factoren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tRNA, Aminozuren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0307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Betrokken</a:t>
                      </a:r>
                      <a:r>
                        <a:rPr lang="nl-NL" baseline="0" dirty="0" smtClean="0"/>
                        <a:t> enzymen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RNA-polymerase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Aminoacyl</a:t>
                      </a:r>
                      <a:r>
                        <a:rPr lang="nl-NL" dirty="0" smtClean="0"/>
                        <a:t>-tRNA-</a:t>
                      </a:r>
                      <a:r>
                        <a:rPr lang="nl-NL" dirty="0" err="1" smtClean="0"/>
                        <a:t>synthetase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2053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Controle op start/stop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Promoter</a:t>
                      </a:r>
                      <a:r>
                        <a:rPr lang="nl-NL" dirty="0" smtClean="0"/>
                        <a:t>, Terminator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Startcodon</a:t>
                      </a:r>
                      <a:r>
                        <a:rPr lang="nl-NL" dirty="0" smtClean="0"/>
                        <a:t> (AUG), </a:t>
                      </a:r>
                      <a:r>
                        <a:rPr lang="en-US" dirty="0" smtClean="0"/>
                        <a:t> Stop codon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98077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Product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Pre-mRNA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Proteine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78663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r>
                        <a:rPr lang="nl-NL" dirty="0" smtClean="0"/>
                        <a:t>Product processing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5’CAP en </a:t>
                      </a:r>
                      <a:r>
                        <a:rPr lang="nl-NL" dirty="0" err="1" smtClean="0"/>
                        <a:t>polyA</a:t>
                      </a:r>
                      <a:r>
                        <a:rPr lang="nl-NL" dirty="0" smtClean="0"/>
                        <a:t>-staart,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Introns verwijderen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Signaal</a:t>
                      </a:r>
                      <a:r>
                        <a:rPr lang="en-US" dirty="0" smtClean="0"/>
                        <a:t> peptide </a:t>
                      </a:r>
                      <a:r>
                        <a:rPr lang="en-US" dirty="0" err="1" smtClean="0"/>
                        <a:t>afsplitsen</a:t>
                      </a:r>
                      <a:r>
                        <a:rPr lang="en-US" dirty="0" smtClean="0"/>
                        <a:t>, </a:t>
                      </a:r>
                      <a:endParaRPr lang="nl-NL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Opvouwen v/h eiwit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3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06056" y="1968152"/>
            <a:ext cx="8080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0"/>
              </a:spcAft>
              <a:buAutoNum type="arabicParenR"/>
              <a:tabLst>
                <a:tab pos="457200" algn="l"/>
              </a:tabLst>
            </a:pPr>
            <a:r>
              <a:rPr lang="nl-NL" sz="2800" dirty="0" smtClean="0">
                <a:ea typeface="Times New Roman" panose="02020603050405020304" pitchFamily="18" charset="0"/>
              </a:rPr>
              <a:t>Geef </a:t>
            </a:r>
            <a:r>
              <a:rPr lang="nl-NL" sz="2800" dirty="0">
                <a:ea typeface="Times New Roman" panose="02020603050405020304" pitchFamily="18" charset="0"/>
              </a:rPr>
              <a:t>3 verschillen in structuur tussen DNA en </a:t>
            </a:r>
            <a:r>
              <a:rPr lang="nl-NL" sz="2800" dirty="0" smtClean="0">
                <a:ea typeface="Times New Roman" panose="02020603050405020304" pitchFamily="18" charset="0"/>
              </a:rPr>
              <a:t>RNA</a:t>
            </a:r>
          </a:p>
          <a:p>
            <a:pPr marL="514350" indent="-514350">
              <a:spcAft>
                <a:spcPts val="0"/>
              </a:spcAft>
              <a:buAutoNum type="arabicParenR"/>
              <a:tabLst>
                <a:tab pos="457200" algn="l"/>
              </a:tabLst>
            </a:pPr>
            <a:endParaRPr lang="nl-NL" sz="2800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DNA							RNA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- Dubbelstrengs				- Enkelstrengs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- </a:t>
            </a:r>
            <a:r>
              <a:rPr lang="nl-NL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Deoxyribose</a:t>
            </a: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 (suiker)		- Ribose (suiker)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- </a:t>
            </a:r>
            <a:r>
              <a:rPr lang="nl-NL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Thymine</a:t>
            </a:r>
            <a:r>
              <a:rPr lang="nl-NL" sz="2800" dirty="0" smtClean="0">
                <a:solidFill>
                  <a:srgbClr val="0070C0"/>
                </a:solidFill>
                <a:ea typeface="Times New Roman" panose="02020603050405020304" pitchFamily="18" charset="0"/>
              </a:rPr>
              <a:t>					- </a:t>
            </a:r>
            <a:r>
              <a:rPr lang="nl-NL" sz="2800" dirty="0" err="1" smtClean="0">
                <a:solidFill>
                  <a:srgbClr val="0070C0"/>
                </a:solidFill>
                <a:ea typeface="Times New Roman" panose="02020603050405020304" pitchFamily="18" charset="0"/>
              </a:rPr>
              <a:t>Uracil</a:t>
            </a:r>
            <a:endParaRPr lang="nl-NL" sz="2800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10362"/>
            <a:ext cx="8229600" cy="749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Vraag 1: Antwoord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57200" y="1455303"/>
            <a:ext cx="8048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nl-NL" sz="2400" dirty="0" smtClean="0">
                <a:ea typeface="Times New Roman" panose="02020603050405020304" pitchFamily="18" charset="0"/>
              </a:rPr>
              <a:t>De </a:t>
            </a:r>
            <a:r>
              <a:rPr lang="nl-NL" sz="2400" dirty="0">
                <a:ea typeface="Times New Roman" panose="02020603050405020304" pitchFamily="18" charset="0"/>
              </a:rPr>
              <a:t>uiteinden van lineaire chromosomen geven problemen tijdens </a:t>
            </a:r>
            <a:r>
              <a:rPr lang="nl-NL" sz="2400" dirty="0" smtClean="0">
                <a:ea typeface="Times New Roman" panose="02020603050405020304" pitchFamily="18" charset="0"/>
              </a:rPr>
              <a:t>replicatie, wanneer </a:t>
            </a:r>
            <a:r>
              <a:rPr lang="nl-NL" sz="2400" dirty="0">
                <a:ea typeface="Times New Roman" panose="02020603050405020304" pitchFamily="18" charset="0"/>
              </a:rPr>
              <a:t>replicatie via het standaard proces verloopt. </a:t>
            </a:r>
            <a:endParaRPr lang="nl-NL" sz="2400" dirty="0" smtClean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endParaRPr lang="nl-NL" sz="2400" dirty="0">
              <a:ea typeface="Times New Roman" panose="02020603050405020304" pitchFamily="18" charset="0"/>
            </a:endParaRPr>
          </a:p>
          <a:p>
            <a:pPr marL="808038" lvl="0" indent="-361950">
              <a:spcAft>
                <a:spcPts val="0"/>
              </a:spcAft>
              <a:buFont typeface="+mj-lt"/>
              <a:buAutoNum type="alphaLcParenR"/>
              <a:tabLst>
                <a:tab pos="893763" algn="l"/>
              </a:tabLst>
            </a:pPr>
            <a:r>
              <a:rPr lang="nl-NL" sz="2400" dirty="0">
                <a:ea typeface="Times New Roman" panose="02020603050405020304" pitchFamily="18" charset="0"/>
              </a:rPr>
              <a:t>Leg uit wat het probleem is</a:t>
            </a:r>
          </a:p>
          <a:p>
            <a:pPr marL="808038" lvl="0" indent="-361950">
              <a:spcAft>
                <a:spcPts val="0"/>
              </a:spcAft>
              <a:buFont typeface="+mj-lt"/>
              <a:buAutoNum type="alphaLcParenR"/>
              <a:tabLst>
                <a:tab pos="893763" algn="l"/>
              </a:tabLst>
            </a:pPr>
            <a:r>
              <a:rPr lang="nl-NL" sz="2400" dirty="0">
                <a:ea typeface="Times New Roman" panose="02020603050405020304" pitchFamily="18" charset="0"/>
              </a:rPr>
              <a:t>Is dit probleem aanwezig bij de </a:t>
            </a:r>
            <a:r>
              <a:rPr lang="nl-NL" sz="2400" dirty="0" err="1">
                <a:ea typeface="Times New Roman" panose="02020603050405020304" pitchFamily="18" charset="0"/>
              </a:rPr>
              <a:t>leading</a:t>
            </a:r>
            <a:r>
              <a:rPr lang="nl-NL" sz="2400" dirty="0">
                <a:ea typeface="Times New Roman" panose="02020603050405020304" pitchFamily="18" charset="0"/>
              </a:rPr>
              <a:t> en de </a:t>
            </a:r>
            <a:r>
              <a:rPr lang="nl-NL" sz="2400" dirty="0" err="1">
                <a:ea typeface="Times New Roman" panose="02020603050405020304" pitchFamily="18" charset="0"/>
              </a:rPr>
              <a:t>lagging</a:t>
            </a:r>
            <a:r>
              <a:rPr lang="nl-NL" sz="2400" dirty="0">
                <a:ea typeface="Times New Roman" panose="02020603050405020304" pitchFamily="18" charset="0"/>
              </a:rPr>
              <a:t> strand tijdens een replicatieronde of bij 1 van beide? Leg uit waarom</a:t>
            </a:r>
          </a:p>
          <a:p>
            <a:pPr marL="808038" lvl="0" indent="-361950">
              <a:spcAft>
                <a:spcPts val="0"/>
              </a:spcAft>
              <a:buFont typeface="+mj-lt"/>
              <a:buAutoNum type="alphaLcParenR"/>
              <a:tabLst>
                <a:tab pos="893763" algn="l"/>
              </a:tabLst>
            </a:pPr>
            <a:r>
              <a:rPr lang="nl-NL" sz="2400" dirty="0">
                <a:ea typeface="Times New Roman" panose="02020603050405020304" pitchFamily="18" charset="0"/>
              </a:rPr>
              <a:t>Leg uit wat de oplossing hiervoor is in bepaalde </a:t>
            </a:r>
            <a:r>
              <a:rPr lang="nl-NL" sz="2400" dirty="0" err="1">
                <a:ea typeface="Times New Roman" panose="02020603050405020304" pitchFamily="18" charset="0"/>
              </a:rPr>
              <a:t>eukaryote</a:t>
            </a:r>
            <a:r>
              <a:rPr lang="nl-NL" sz="2400" dirty="0">
                <a:ea typeface="Times New Roman" panose="02020603050405020304" pitchFamily="18" charset="0"/>
              </a:rPr>
              <a:t> cellen</a:t>
            </a:r>
          </a:p>
          <a:p>
            <a:pPr marL="808038" lvl="0" indent="-361950">
              <a:spcAft>
                <a:spcPts val="0"/>
              </a:spcAft>
              <a:buFont typeface="+mj-lt"/>
              <a:buAutoNum type="alphaLcParenR"/>
              <a:tabLst>
                <a:tab pos="893763" algn="l"/>
              </a:tabLst>
            </a:pPr>
            <a:r>
              <a:rPr lang="nl-NL" sz="2400" dirty="0">
                <a:ea typeface="Times New Roman" panose="02020603050405020304" pitchFamily="18" charset="0"/>
              </a:rPr>
              <a:t>In welk type </a:t>
            </a:r>
            <a:r>
              <a:rPr lang="nl-NL" sz="2400" dirty="0" err="1">
                <a:ea typeface="Times New Roman" panose="02020603050405020304" pitchFamily="18" charset="0"/>
              </a:rPr>
              <a:t>eukaryote</a:t>
            </a:r>
            <a:r>
              <a:rPr lang="nl-NL" sz="2400" dirty="0">
                <a:ea typeface="Times New Roman" panose="02020603050405020304" pitchFamily="18" charset="0"/>
              </a:rPr>
              <a:t> cellen is de oplossing uit vraag c) aanwezig?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10362"/>
            <a:ext cx="8229600" cy="749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Vraag 2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85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Books\Biology_Campbell_Figures\16_labeled_images\16_20_DNAShortening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" y="1268833"/>
            <a:ext cx="4177209" cy="49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32116" y="207335"/>
            <a:ext cx="8229600" cy="7492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Vraag 2 - Antwoord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Tekstvak 3">
            <a:hlinkClick r:id="rId4"/>
          </p:cNvPr>
          <p:cNvSpPr txBox="1"/>
          <p:nvPr/>
        </p:nvSpPr>
        <p:spPr>
          <a:xfrm>
            <a:off x="4970944" y="6017272"/>
            <a:ext cx="404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hlinkClick r:id="rId5"/>
              </a:rPr>
              <a:t>Filmpje: </a:t>
            </a:r>
            <a:r>
              <a:rPr lang="nl-NL" sz="2400" dirty="0" err="1">
                <a:hlinkClick r:id="rId5"/>
              </a:rPr>
              <a:t>Telomerase</a:t>
            </a:r>
            <a:r>
              <a:rPr lang="nl-NL" sz="2400" dirty="0">
                <a:hlinkClick r:id="rId5"/>
              </a:rPr>
              <a:t> in actie</a:t>
            </a:r>
            <a:endParaRPr lang="nl-NL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43AAB-8B5A-4C42-8804-6EEAF10B5AEE}"/>
              </a:ext>
            </a:extLst>
          </p:cNvPr>
          <p:cNvSpPr txBox="1">
            <a:spLocks noChangeAspect="1"/>
          </p:cNvSpPr>
          <p:nvPr/>
        </p:nvSpPr>
        <p:spPr>
          <a:xfrm>
            <a:off x="4524189" y="734869"/>
            <a:ext cx="4322097" cy="35083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nl-NL" sz="2400" dirty="0" smtClean="0">
                <a:solidFill>
                  <a:srgbClr val="0070C0"/>
                </a:solidFill>
              </a:rPr>
              <a:t>Het probleem is het korter worden van het chromosoom na elke replicatieronde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nl-NL" sz="2400" dirty="0" smtClean="0">
                <a:solidFill>
                  <a:srgbClr val="0070C0"/>
                </a:solidFill>
              </a:rPr>
              <a:t>Bij de </a:t>
            </a:r>
            <a:r>
              <a:rPr lang="nl-NL" sz="2400" dirty="0" err="1" smtClean="0">
                <a:solidFill>
                  <a:srgbClr val="0070C0"/>
                </a:solidFill>
              </a:rPr>
              <a:t>lagging</a:t>
            </a:r>
            <a:r>
              <a:rPr lang="nl-NL" sz="2400" dirty="0" smtClean="0">
                <a:solidFill>
                  <a:srgbClr val="0070C0"/>
                </a:solidFill>
              </a:rPr>
              <a:t> strand, geen vrije 3’-OH groep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nl-NL" sz="2400" dirty="0" err="1" smtClean="0">
                <a:solidFill>
                  <a:srgbClr val="0070C0"/>
                </a:solidFill>
              </a:rPr>
              <a:t>Telomerase</a:t>
            </a:r>
            <a:r>
              <a:rPr lang="nl-NL" sz="2400" dirty="0" smtClean="0">
                <a:solidFill>
                  <a:srgbClr val="0070C0"/>
                </a:solidFill>
              </a:rPr>
              <a:t> activiteit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nl-NL" sz="2400" dirty="0" smtClean="0">
                <a:solidFill>
                  <a:srgbClr val="0070C0"/>
                </a:solidFill>
              </a:rPr>
              <a:t>Geslachtscellen, kankercellen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952" y="4021485"/>
            <a:ext cx="2980573" cy="20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Vraag 3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2934586"/>
            <a:ext cx="7886700" cy="3146684"/>
          </a:xfrm>
        </p:spPr>
        <p:txBody>
          <a:bodyPr numCol="2">
            <a:noAutofit/>
          </a:bodyPr>
          <a:lstStyle/>
          <a:p>
            <a:pPr lvl="1"/>
            <a:r>
              <a:rPr lang="nl-NL" dirty="0" smtClean="0"/>
              <a:t>DNA</a:t>
            </a:r>
            <a:endParaRPr lang="nl-NL" dirty="0"/>
          </a:p>
          <a:p>
            <a:pPr lvl="1"/>
            <a:r>
              <a:rPr lang="nl-NL" dirty="0"/>
              <a:t>pre-mRNA</a:t>
            </a:r>
          </a:p>
          <a:p>
            <a:pPr lvl="1"/>
            <a:r>
              <a:rPr lang="nl-NL" dirty="0"/>
              <a:t>mRNA</a:t>
            </a:r>
          </a:p>
          <a:p>
            <a:pPr lvl="1"/>
            <a:r>
              <a:rPr lang="nl-NL" dirty="0"/>
              <a:t>eiwit</a:t>
            </a:r>
          </a:p>
          <a:p>
            <a:pPr lvl="1"/>
            <a:r>
              <a:rPr lang="en-US" dirty="0"/>
              <a:t>TATA-box</a:t>
            </a:r>
            <a:endParaRPr lang="nl-NL" dirty="0"/>
          </a:p>
          <a:p>
            <a:pPr lvl="1"/>
            <a:r>
              <a:rPr lang="en-US" dirty="0"/>
              <a:t>Promoter</a:t>
            </a:r>
            <a:endParaRPr lang="nl-NL" dirty="0"/>
          </a:p>
          <a:p>
            <a:pPr lvl="1"/>
            <a:r>
              <a:rPr lang="en-US" dirty="0" err="1"/>
              <a:t>polyadenylatiesignaal</a:t>
            </a:r>
            <a:endParaRPr lang="nl-NL" dirty="0"/>
          </a:p>
          <a:p>
            <a:pPr lvl="1"/>
            <a:r>
              <a:rPr lang="en-US" dirty="0"/>
              <a:t>5`UTR</a:t>
            </a:r>
            <a:endParaRPr lang="nl-NL" dirty="0"/>
          </a:p>
          <a:p>
            <a:pPr lvl="1"/>
            <a:r>
              <a:rPr lang="en-US" dirty="0"/>
              <a:t>3`UTR</a:t>
            </a:r>
            <a:endParaRPr lang="nl-NL" dirty="0"/>
          </a:p>
          <a:p>
            <a:pPr lvl="1"/>
            <a:r>
              <a:rPr lang="en-US" dirty="0"/>
              <a:t>ATG (</a:t>
            </a:r>
            <a:r>
              <a:rPr lang="en-US" dirty="0" err="1"/>
              <a:t>startcodon</a:t>
            </a:r>
            <a:r>
              <a:rPr lang="en-US" dirty="0"/>
              <a:t>)</a:t>
            </a:r>
            <a:endParaRPr lang="nl-NL" dirty="0"/>
          </a:p>
          <a:p>
            <a:pPr lvl="1"/>
            <a:r>
              <a:rPr lang="en-US" dirty="0"/>
              <a:t>UAA (</a:t>
            </a:r>
            <a:r>
              <a:rPr lang="en-US" dirty="0" err="1"/>
              <a:t>stopcodon</a:t>
            </a:r>
            <a:r>
              <a:rPr lang="en-US" dirty="0"/>
              <a:t>)</a:t>
            </a:r>
            <a:endParaRPr lang="nl-NL" dirty="0"/>
          </a:p>
          <a:p>
            <a:pPr lvl="1"/>
            <a:r>
              <a:rPr lang="en-US" dirty="0" err="1"/>
              <a:t>Intronen</a:t>
            </a:r>
            <a:endParaRPr lang="nl-NL" dirty="0"/>
          </a:p>
          <a:p>
            <a:pPr lvl="1"/>
            <a:r>
              <a:rPr lang="en-US" dirty="0" err="1"/>
              <a:t>Exonen</a:t>
            </a:r>
            <a:endParaRPr lang="nl-NL" dirty="0"/>
          </a:p>
          <a:p>
            <a:pPr lvl="1"/>
            <a:r>
              <a:rPr lang="en-US" dirty="0"/>
              <a:t>5’CAP</a:t>
            </a:r>
            <a:endParaRPr lang="nl-NL" dirty="0"/>
          </a:p>
          <a:p>
            <a:pPr lvl="1"/>
            <a:r>
              <a:rPr lang="en-US" dirty="0" err="1"/>
              <a:t>polyA-staart</a:t>
            </a:r>
            <a:r>
              <a:rPr lang="en-US" dirty="0"/>
              <a:t> </a:t>
            </a:r>
            <a:endParaRPr lang="nl-NL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Rechthoek 1"/>
          <p:cNvSpPr/>
          <p:nvPr/>
        </p:nvSpPr>
        <p:spPr>
          <a:xfrm>
            <a:off x="628650" y="1435507"/>
            <a:ext cx="779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Teken</a:t>
            </a:r>
            <a:r>
              <a:rPr lang="en-US" sz="2800" dirty="0"/>
              <a:t> het </a:t>
            </a:r>
            <a:r>
              <a:rPr lang="en-US" sz="2800" dirty="0" err="1"/>
              <a:t>centrale</a:t>
            </a:r>
            <a:r>
              <a:rPr lang="en-US" sz="2800" dirty="0"/>
              <a:t> dogma.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duidelijk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ruim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zien</a:t>
            </a:r>
            <a:r>
              <a:rPr lang="en-US" sz="2800" dirty="0"/>
              <a:t> </a:t>
            </a:r>
            <a:r>
              <a:rPr lang="en-US" sz="2800" dirty="0" err="1"/>
              <a:t>zijn</a:t>
            </a:r>
            <a:r>
              <a:rPr lang="en-US" sz="28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5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Books\Biology_Campbell_Figures\17_labeled_images\17_03aGeneticInfoFlow_2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09" y="319785"/>
            <a:ext cx="2513391" cy="188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73" y="23999"/>
            <a:ext cx="2094465" cy="2690365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7AED0744-C4C2-DC46-9E2F-DB27FE2B3167}"/>
              </a:ext>
            </a:extLst>
          </p:cNvPr>
          <p:cNvGrpSpPr/>
          <p:nvPr/>
        </p:nvGrpSpPr>
        <p:grpSpPr>
          <a:xfrm>
            <a:off x="785554" y="4752212"/>
            <a:ext cx="6438292" cy="1800641"/>
            <a:chOff x="273372" y="1844824"/>
            <a:chExt cx="8830618" cy="2602371"/>
          </a:xfrm>
        </p:grpSpPr>
        <p:pic>
          <p:nvPicPr>
            <p:cNvPr id="6" name="Picture 3" descr="D:\Books\Biology_Campbell_Figures\17_labeled_images\17_10ProcessingCapTail-L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30" b="4801"/>
            <a:stretch/>
          </p:blipFill>
          <p:spPr bwMode="auto">
            <a:xfrm>
              <a:off x="273372" y="1853001"/>
              <a:ext cx="8547100" cy="259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10"/>
            <p:cNvSpPr/>
            <p:nvPr/>
          </p:nvSpPr>
          <p:spPr>
            <a:xfrm>
              <a:off x="6660232" y="1844824"/>
              <a:ext cx="2443758" cy="92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11"/>
            <p:cNvSpPr/>
            <p:nvPr/>
          </p:nvSpPr>
          <p:spPr>
            <a:xfrm>
              <a:off x="7524328" y="2348880"/>
              <a:ext cx="672222" cy="92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9" name="Picture 6" descr="D:\Books\Biology_Campbell_Figures\17_labeled_images\17_10ProcessingCapTail-L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63" b="71626"/>
            <a:stretch/>
          </p:blipFill>
          <p:spPr bwMode="auto">
            <a:xfrm>
              <a:off x="7105688" y="2463981"/>
              <a:ext cx="1992096" cy="699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D233BD88-57DA-BB4A-8622-69706D9FF765}"/>
              </a:ext>
            </a:extLst>
          </p:cNvPr>
          <p:cNvGrpSpPr/>
          <p:nvPr/>
        </p:nvGrpSpPr>
        <p:grpSpPr>
          <a:xfrm>
            <a:off x="1119112" y="3039070"/>
            <a:ext cx="6949449" cy="1498937"/>
            <a:chOff x="430863" y="967495"/>
            <a:chExt cx="6949449" cy="1498937"/>
          </a:xfrm>
        </p:grpSpPr>
        <p:pic>
          <p:nvPicPr>
            <p:cNvPr id="11" name="Picture 2" descr="D:\Books\Biology_Campbell_Figures\17_labeled_images\17_08TranscripInitiation-L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193"/>
            <a:stretch/>
          </p:blipFill>
          <p:spPr bwMode="auto">
            <a:xfrm>
              <a:off x="430863" y="967495"/>
              <a:ext cx="6949449" cy="1381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F157BA9-38D4-534D-B5BD-2D84E122D329}"/>
                </a:ext>
              </a:extLst>
            </p:cNvPr>
            <p:cNvSpPr/>
            <p:nvPr/>
          </p:nvSpPr>
          <p:spPr>
            <a:xfrm>
              <a:off x="1043608" y="2193767"/>
              <a:ext cx="1440160" cy="272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Tekstvak 12"/>
          <p:cNvSpPr txBox="1"/>
          <p:nvPr/>
        </p:nvSpPr>
        <p:spPr>
          <a:xfrm>
            <a:off x="7524546" y="5655361"/>
            <a:ext cx="13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Eukaryotic</a:t>
            </a:r>
            <a:r>
              <a:rPr lang="nl-NL" dirty="0" smtClean="0"/>
              <a:t> pre-mRNA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93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85688" y="4714884"/>
            <a:ext cx="8715468" cy="1785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285688" y="2571744"/>
            <a:ext cx="8715468" cy="185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85688" y="214290"/>
            <a:ext cx="8715468" cy="2071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596" y="1357298"/>
            <a:ext cx="82153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642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promoter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676" y="1630908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TATA-box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857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1"/>
                </a:solidFill>
              </a:rPr>
              <a:t>transcriptiestartpunt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00166" y="642918"/>
            <a:ext cx="0" cy="9286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9322" y="33575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AAUAA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3504" y="71435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polyadenylatiesignaal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500958" y="642918"/>
            <a:ext cx="0" cy="9286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16" y="28572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1"/>
                </a:solidFill>
              </a:rPr>
              <a:t>einde transcriptie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-5400000">
            <a:off x="714348" y="642918"/>
            <a:ext cx="357190" cy="107157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-5400000">
            <a:off x="685304" y="1071546"/>
            <a:ext cx="357190" cy="107157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00166" y="3357562"/>
            <a:ext cx="60007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14546" y="3071810"/>
            <a:ext cx="0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43570" y="3071810"/>
            <a:ext cx="0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8794" y="3571876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ATG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7818" y="35718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UAA</a:t>
            </a:r>
            <a:endParaRPr lang="en-GB" dirty="0">
              <a:solidFill>
                <a:schemeClr val="accent4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786050" y="3143248"/>
            <a:ext cx="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00364" y="3143248"/>
            <a:ext cx="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57620" y="3143248"/>
            <a:ext cx="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71934" y="3143248"/>
            <a:ext cx="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86050" y="3357562"/>
            <a:ext cx="21431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57620" y="3357562"/>
            <a:ext cx="21431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71736" y="27146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intron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1868" y="27146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4"/>
                </a:solidFill>
              </a:rPr>
              <a:t>intron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3834" y="40005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Pre-mRNA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500166" y="5500702"/>
            <a:ext cx="55007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00166" y="285728"/>
            <a:ext cx="0" cy="62865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500958" y="357166"/>
            <a:ext cx="0" cy="62865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71538" y="5500702"/>
            <a:ext cx="42862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00892" y="5500702"/>
            <a:ext cx="1950694" cy="216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86710" y="54885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2"/>
                </a:solidFill>
              </a:rPr>
              <a:t>polyA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2910" y="56314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5`CAP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214546" y="5202808"/>
            <a:ext cx="0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57818" y="5202808"/>
            <a:ext cx="0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28794" y="5702874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ATG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0628" y="57028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UAA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5008" y="548856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AAUAA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00760" y="13572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1"/>
                </a:solidFill>
              </a:rPr>
              <a:t>AAUAA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71610" y="192880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Coding strand DNA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58148" y="60722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accent4"/>
                </a:solidFill>
              </a:rPr>
              <a:t>mRNA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28728" y="507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5`UTR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79363" y="507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3`UTR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5720" y="142852"/>
            <a:ext cx="8858280" cy="63579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600" b="1" dirty="0" err="1" smtClean="0">
                <a:solidFill>
                  <a:srgbClr val="FF6600"/>
                </a:solidFill>
              </a:rPr>
              <a:t>Vraag</a:t>
            </a:r>
            <a:r>
              <a:rPr lang="en-GB" sz="3600" b="1" dirty="0" smtClean="0">
                <a:solidFill>
                  <a:srgbClr val="FF6600"/>
                </a:solidFill>
              </a:rPr>
              <a:t> 4 </a:t>
            </a:r>
          </a:p>
          <a:p>
            <a:pPr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codons</a:t>
            </a:r>
            <a:r>
              <a:rPr lang="en-GB" dirty="0" smtClean="0"/>
              <a:t> AAA, CCC, GGG, and UUU specify the amino acids lysine, </a:t>
            </a:r>
            <a:r>
              <a:rPr lang="en-GB" dirty="0" err="1" smtClean="0"/>
              <a:t>proline</a:t>
            </a:r>
            <a:r>
              <a:rPr lang="en-GB" dirty="0" smtClean="0"/>
              <a:t>, </a:t>
            </a:r>
            <a:r>
              <a:rPr lang="en-GB" dirty="0" err="1" smtClean="0"/>
              <a:t>glycine</a:t>
            </a:r>
            <a:r>
              <a:rPr lang="en-GB" dirty="0" smtClean="0"/>
              <a:t>, and phenylalanine, respectively. Which of the following DNA sequences would specify the peptide pro-</a:t>
            </a:r>
            <a:r>
              <a:rPr lang="en-GB" dirty="0" err="1" smtClean="0"/>
              <a:t>gly</a:t>
            </a:r>
            <a:r>
              <a:rPr lang="en-GB" dirty="0" smtClean="0"/>
              <a:t>-</a:t>
            </a:r>
            <a:r>
              <a:rPr lang="en-GB" dirty="0" err="1" smtClean="0"/>
              <a:t>lys</a:t>
            </a:r>
            <a:r>
              <a:rPr lang="en-GB" dirty="0" smtClean="0"/>
              <a:t>-</a:t>
            </a:r>
            <a:r>
              <a:rPr lang="en-GB" dirty="0" err="1" smtClean="0"/>
              <a:t>phe</a:t>
            </a:r>
            <a:r>
              <a:rPr lang="en-GB" dirty="0" smtClean="0"/>
              <a:t> if present in the template strand? </a:t>
            </a:r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r>
              <a:rPr lang="nl-NL" b="1" dirty="0" err="1" smtClean="0"/>
              <a:t>Answer</a:t>
            </a:r>
            <a:endParaRPr lang="en-GB" dirty="0" smtClean="0"/>
          </a:p>
          <a:p>
            <a:pPr>
              <a:buNone/>
            </a:pPr>
            <a:r>
              <a:rPr lang="nl-NL" dirty="0" smtClean="0"/>
              <a:t>A 5'-GGGCCCTTTAAA-3' </a:t>
            </a:r>
            <a:endParaRPr lang="en-GB" dirty="0" smtClean="0"/>
          </a:p>
          <a:p>
            <a:pPr>
              <a:buNone/>
            </a:pPr>
            <a:r>
              <a:rPr lang="nl-NL" dirty="0" smtClean="0"/>
              <a:t>B 5'-GGGCCCUUUAAA-3' </a:t>
            </a:r>
            <a:endParaRPr lang="en-GB" dirty="0" smtClean="0"/>
          </a:p>
          <a:p>
            <a:pPr>
              <a:buNone/>
            </a:pPr>
            <a:r>
              <a:rPr lang="nl-NL" dirty="0" smtClean="0"/>
              <a:t>C 3'-CCCGGGAAAUUU-5' </a:t>
            </a:r>
            <a:endParaRPr lang="en-GB" dirty="0" smtClean="0"/>
          </a:p>
          <a:p>
            <a:pPr>
              <a:buNone/>
            </a:pPr>
            <a:r>
              <a:rPr lang="nl-NL" dirty="0" smtClean="0"/>
              <a:t>D 3'-GGGCCCTTTAAA-5' </a:t>
            </a:r>
            <a:endParaRPr lang="en-GB" dirty="0" smtClean="0"/>
          </a:p>
          <a:p>
            <a:pPr>
              <a:buNone/>
            </a:pPr>
            <a:r>
              <a:rPr lang="nl-NL" dirty="0" smtClean="0"/>
              <a:t>E 3'-CCCGGGAAATTT-5' </a:t>
            </a:r>
            <a:endParaRPr lang="en-GB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6879265" y="6018028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Antwoord: D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917</Words>
  <Application>Microsoft Office PowerPoint</Application>
  <PresentationFormat>Diavoorstelling (4:3)</PresentationFormat>
  <Paragraphs>260</Paragraphs>
  <Slides>20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Kantoorthema</vt:lpstr>
      <vt:lpstr>Werkcollege – les 5</vt:lpstr>
      <vt:lpstr>PowerPoint-presentatie</vt:lpstr>
      <vt:lpstr>PowerPoint-presentatie</vt:lpstr>
      <vt:lpstr>PowerPoint-presentatie</vt:lpstr>
      <vt:lpstr>PowerPoint-presentatie</vt:lpstr>
      <vt:lpstr>Vraag 3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Werkcollege – les 5</dc:title>
  <dc:creator>Pool WA, Wietske</dc:creator>
  <cp:lastModifiedBy>Pool WA, Wietske</cp:lastModifiedBy>
  <cp:revision>7</cp:revision>
  <dcterms:created xsi:type="dcterms:W3CDTF">2019-02-26T15:41:23Z</dcterms:created>
  <dcterms:modified xsi:type="dcterms:W3CDTF">2019-03-05T08:58:22Z</dcterms:modified>
</cp:coreProperties>
</file>