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9" r:id="rId2"/>
    <p:sldId id="546" r:id="rId3"/>
    <p:sldId id="516" r:id="rId4"/>
    <p:sldId id="644" r:id="rId5"/>
    <p:sldId id="565" r:id="rId6"/>
    <p:sldId id="645" r:id="rId7"/>
    <p:sldId id="569" r:id="rId8"/>
    <p:sldId id="639" r:id="rId9"/>
    <p:sldId id="570" r:id="rId10"/>
    <p:sldId id="547" r:id="rId11"/>
    <p:sldId id="611" r:id="rId12"/>
    <p:sldId id="549" r:id="rId13"/>
    <p:sldId id="640" r:id="rId14"/>
    <p:sldId id="616" r:id="rId15"/>
    <p:sldId id="617" r:id="rId16"/>
    <p:sldId id="618" r:id="rId17"/>
    <p:sldId id="641" r:id="rId18"/>
    <p:sldId id="620" r:id="rId19"/>
    <p:sldId id="621" r:id="rId20"/>
    <p:sldId id="557" r:id="rId21"/>
    <p:sldId id="575" r:id="rId22"/>
    <p:sldId id="650" r:id="rId23"/>
    <p:sldId id="651" r:id="rId24"/>
    <p:sldId id="652" r:id="rId25"/>
    <p:sldId id="653" r:id="rId26"/>
    <p:sldId id="654" r:id="rId27"/>
    <p:sldId id="655" r:id="rId28"/>
    <p:sldId id="65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0588" autoAdjust="0"/>
    <p:restoredTop sz="93140" autoAdjust="0"/>
  </p:normalViewPr>
  <p:slideViewPr>
    <p:cSldViewPr snapToGrid="0">
      <p:cViewPr>
        <p:scale>
          <a:sx n="100" d="100"/>
          <a:sy n="100" d="100"/>
        </p:scale>
        <p:origin x="154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E93E5-E9BC-49F9-A94E-E91E68E23AA7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EFC8E-3A82-48C6-B6C4-BE76ED8641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47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D4C39-AB7A-4926-A891-9EC108E8E156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35940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D4C39-AB7A-4926-A891-9EC108E8E156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1222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D4C39-AB7A-4926-A891-9EC108E8E156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9759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D4C39-AB7A-4926-A891-9EC108E8E156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11979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D4C39-AB7A-4926-A891-9EC108E8E156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15506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https://www.youtube.com/watch?v=MIfDx417SDs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EFC8E-3A82-48C6-B6C4-BE76ED8641D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255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Gist: een van de weinige </a:t>
            </a:r>
            <a:r>
              <a:rPr lang="nl-NL" dirty="0" err="1" smtClean="0"/>
              <a:t>eukaryote</a:t>
            </a:r>
            <a:r>
              <a:rPr lang="nl-NL" dirty="0" smtClean="0"/>
              <a:t> organismen met </a:t>
            </a:r>
            <a:r>
              <a:rPr lang="nl-NL" dirty="0" err="1" smtClean="0"/>
              <a:t>plasmides</a:t>
            </a:r>
            <a:endParaRPr lang="nl-NL" dirty="0" smtClean="0"/>
          </a:p>
          <a:p>
            <a:r>
              <a:rPr lang="nl-NL" dirty="0" smtClean="0"/>
              <a:t>YAC: </a:t>
            </a:r>
            <a:r>
              <a:rPr lang="nl-NL" dirty="0" err="1" smtClean="0"/>
              <a:t>telomeren</a:t>
            </a:r>
            <a:r>
              <a:rPr lang="nl-NL" dirty="0" smtClean="0"/>
              <a:t>, centromeer, grote stukken vreemd DNA</a:t>
            </a:r>
          </a:p>
          <a:p>
            <a:r>
              <a:rPr lang="nl-NL" dirty="0" smtClean="0"/>
              <a:t>Modificatie in gist anders als in zoogdiercellen, toch beter dan niets (bacteriecellen)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C1889-EF8D-43E8-A8A6-F79083345BFB}" type="slidenum">
              <a:rPr lang="nl-NL" smtClean="0"/>
              <a:pPr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29684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C1889-EF8D-43E8-A8A6-F79083345BFB}" type="slidenum">
              <a:rPr lang="nl-NL" smtClean="0"/>
              <a:pPr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02037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C1889-EF8D-43E8-A8A6-F79083345BFB}" type="slidenum">
              <a:rPr lang="nl-NL" smtClean="0"/>
              <a:pPr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71705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dirty="0" smtClean="0">
                <a:solidFill>
                  <a:srgbClr val="376092"/>
                </a:solidFill>
              </a:rPr>
              <a:t>het warmtestabiel is en dus de 92°C stap kan weerstaan (rood)</a:t>
            </a:r>
          </a:p>
          <a:p>
            <a:pPr marL="0" indent="0">
              <a:buNone/>
            </a:pPr>
            <a:endParaRPr lang="nl-NL" sz="1200" dirty="0">
              <a:solidFill>
                <a:srgbClr val="37609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D4C39-AB7A-4926-A891-9EC108E8E156}" type="slidenum">
              <a:rPr lang="nl-NL" smtClean="0"/>
              <a:pPr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4458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1200" dirty="0" smtClean="0">
                <a:solidFill>
                  <a:srgbClr val="376092"/>
                </a:solidFill>
              </a:rPr>
              <a:t>Een gen bevat soms slecht 1 miljoenste deel van het DNA van de cel</a:t>
            </a:r>
            <a:endParaRPr lang="nl-NL" sz="1200" dirty="0">
              <a:solidFill>
                <a:srgbClr val="37609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D4C39-AB7A-4926-A891-9EC108E8E156}" type="slidenum">
              <a:rPr lang="nl-NL" smtClean="0"/>
              <a:pPr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4111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D4C39-AB7A-4926-A891-9EC108E8E156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82353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dirty="0" smtClean="0">
                <a:solidFill>
                  <a:srgbClr val="376092"/>
                </a:solidFill>
              </a:rPr>
              <a:t>Restrictie-enzym</a:t>
            </a:r>
            <a:endParaRPr lang="nl-NL" sz="1200" dirty="0">
              <a:solidFill>
                <a:srgbClr val="37609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D4C39-AB7A-4926-A891-9EC108E8E156}" type="slidenum">
              <a:rPr lang="nl-NL" smtClean="0"/>
              <a:pPr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86461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dirty="0" smtClean="0">
                <a:solidFill>
                  <a:srgbClr val="376092"/>
                </a:solidFill>
              </a:rPr>
              <a:t>BLAUW</a:t>
            </a:r>
            <a:endParaRPr lang="nl-NL" sz="1200" dirty="0">
              <a:solidFill>
                <a:srgbClr val="37609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D4C39-AB7A-4926-A891-9EC108E8E156}" type="slidenum">
              <a:rPr lang="nl-NL" smtClean="0"/>
              <a:pPr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73089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dirty="0" smtClean="0">
                <a:solidFill>
                  <a:srgbClr val="376092"/>
                </a:solidFill>
              </a:rPr>
              <a:t>De DNA sequentie van de uiteindes van het te amplificeren DNA moet bekend zijn.</a:t>
            </a:r>
          </a:p>
          <a:p>
            <a:pPr marL="0" indent="0">
              <a:buNone/>
            </a:pPr>
            <a:r>
              <a:rPr lang="nl-NL" sz="1200" dirty="0" smtClean="0">
                <a:solidFill>
                  <a:srgbClr val="376092"/>
                </a:solidFill>
              </a:rPr>
              <a:t>(groen)</a:t>
            </a:r>
            <a:endParaRPr lang="nl-NL" sz="1200" dirty="0">
              <a:solidFill>
                <a:srgbClr val="37609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D4C39-AB7A-4926-A891-9EC108E8E156}" type="slidenum">
              <a:rPr lang="nl-NL" smtClean="0"/>
              <a:pPr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1816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D4C39-AB7A-4926-A891-9EC108E8E156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0513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Reproduction of a recombinant plasmid in a bacterial cell results in cloning of the plasmid including the foreign DNA</a:t>
            </a:r>
          </a:p>
          <a:p>
            <a:r>
              <a:rPr lang="en-US" dirty="0" smtClean="0"/>
              <a:t>This results in the production of multiple copies of a single gene</a:t>
            </a:r>
          </a:p>
          <a:p>
            <a:r>
              <a:rPr lang="en-US" dirty="0" smtClean="0"/>
              <a:t>The production of multiple copies of a single gene is a type of DNA cloning called gene cloning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EFC8E-3A82-48C6-B6C4-BE76ED8641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25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C1889-EF8D-43E8-A8A6-F79083345BFB}" type="slidenum">
              <a:rPr lang="nl-NL" smtClean="0"/>
              <a:pPr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7548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Waarom </a:t>
            </a:r>
            <a:r>
              <a:rPr lang="nl-NL" dirty="0" err="1" smtClean="0"/>
              <a:t>cloneren</a:t>
            </a:r>
            <a:r>
              <a:rPr lang="nl-NL" dirty="0" smtClean="0"/>
              <a:t>?</a:t>
            </a:r>
          </a:p>
          <a:p>
            <a:r>
              <a:rPr lang="nl-NL" dirty="0" smtClean="0"/>
              <a:t>Kolonie bacteriën is eigenlijk groep klonen.</a:t>
            </a:r>
          </a:p>
          <a:p>
            <a:r>
              <a:rPr lang="nl-NL" dirty="0" smtClean="0"/>
              <a:t>Kloneren van genen.</a:t>
            </a:r>
          </a:p>
          <a:p>
            <a:r>
              <a:rPr lang="nl-NL" dirty="0" smtClean="0"/>
              <a:t>Kloneren van de bacteriën leidt tot kloneren van het gen</a:t>
            </a:r>
          </a:p>
          <a:p>
            <a:r>
              <a:rPr lang="nl-NL" dirty="0" smtClean="0"/>
              <a:t>Hoe isoleer je dat ene gen? Zie later.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EFC8E-3A82-48C6-B6C4-BE76ED8641D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91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https://www.youtube.com/watch?v=iQsu3Kz9NYo</a:t>
            </a:r>
          </a:p>
          <a:p>
            <a:endParaRPr lang="nl-NL" dirty="0" smtClean="0"/>
          </a:p>
          <a:p>
            <a:r>
              <a:rPr lang="nl-NL" dirty="0" smtClean="0"/>
              <a:t>Vingerafdrukken, fossielen, 1 cel uit een embryo, virussen in bloedcellen (HIV) die anders moeilijk aan te tonen zijn.</a:t>
            </a:r>
          </a:p>
          <a:p>
            <a:r>
              <a:rPr lang="nl-NL" dirty="0" smtClean="0"/>
              <a:t>Sierraden met DNA van Elvis Presley </a:t>
            </a:r>
            <a:r>
              <a:rPr lang="nl-NL" dirty="0" err="1" smtClean="0"/>
              <a:t>Marillyn</a:t>
            </a:r>
            <a:r>
              <a:rPr lang="nl-NL" baseline="0" dirty="0" smtClean="0"/>
              <a:t> Monroe</a:t>
            </a:r>
          </a:p>
          <a:p>
            <a:r>
              <a:rPr lang="nl-NL" baseline="0" dirty="0" smtClean="0"/>
              <a:t>LSD</a:t>
            </a:r>
          </a:p>
          <a:p>
            <a:r>
              <a:rPr lang="nl-NL" baseline="0" dirty="0" err="1" smtClean="0"/>
              <a:t>Extraterrestial</a:t>
            </a:r>
            <a:r>
              <a:rPr lang="nl-NL" baseline="0" dirty="0" smtClean="0"/>
              <a:t> life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D4C39-AB7A-4926-A891-9EC108E8E156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9453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D4C39-AB7A-4926-A891-9EC108E8E156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6672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D4C39-AB7A-4926-A891-9EC108E8E156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2928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1B07-A4D4-445B-8921-71275A8E045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7A80-D512-4EC0-8E97-EFCBBD2DC0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79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1B07-A4D4-445B-8921-71275A8E045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7A80-D512-4EC0-8E97-EFCBBD2DC0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13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1B07-A4D4-445B-8921-71275A8E045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7A80-D512-4EC0-8E97-EFCBBD2DC0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64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1B07-A4D4-445B-8921-71275A8E045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7A80-D512-4EC0-8E97-EFCBBD2DC0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82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1B07-A4D4-445B-8921-71275A8E045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7A80-D512-4EC0-8E97-EFCBBD2DC0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05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1B07-A4D4-445B-8921-71275A8E045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7A80-D512-4EC0-8E97-EFCBBD2DC0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3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1B07-A4D4-445B-8921-71275A8E045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7A80-D512-4EC0-8E97-EFCBBD2DC0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39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1B07-A4D4-445B-8921-71275A8E045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7A80-D512-4EC0-8E97-EFCBBD2DC0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1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1B07-A4D4-445B-8921-71275A8E045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7A80-D512-4EC0-8E97-EFCBBD2DC0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14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1B07-A4D4-445B-8921-71275A8E045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7A80-D512-4EC0-8E97-EFCBBD2DC0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2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1B07-A4D4-445B-8921-71275A8E045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7A80-D512-4EC0-8E97-EFCBBD2DC0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4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01B07-A4D4-445B-8921-71275A8E045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77A80-D512-4EC0-8E97-EFCBBD2DC0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50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w.a.pool@pl.hanze.n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iQsu3Kz9NYo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MIfDx417SDs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353418"/>
          </a:xfrm>
        </p:spPr>
        <p:txBody>
          <a:bodyPr/>
          <a:lstStyle/>
          <a:p>
            <a:r>
              <a:rPr lang="nl-NL" b="1" dirty="0">
                <a:solidFill>
                  <a:srgbClr val="FF6600"/>
                </a:solidFill>
                <a:latin typeface="+mn-lt"/>
              </a:rPr>
              <a:t>Biologie </a:t>
            </a:r>
            <a:r>
              <a:rPr lang="nl-NL" b="1" dirty="0" smtClean="0">
                <a:solidFill>
                  <a:srgbClr val="FF6600"/>
                </a:solidFill>
                <a:latin typeface="+mn-lt"/>
              </a:rPr>
              <a:t>3 – les 8</a:t>
            </a:r>
            <a:endParaRPr lang="nl-NL" b="1" dirty="0">
              <a:solidFill>
                <a:srgbClr val="FF6600"/>
              </a:solidFill>
              <a:latin typeface="+mn-lt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Wietske Pool</a:t>
            </a:r>
          </a:p>
          <a:p>
            <a:r>
              <a:rPr lang="nl-NL" dirty="0"/>
              <a:t>POWE</a:t>
            </a:r>
          </a:p>
          <a:p>
            <a:r>
              <a:rPr lang="nl-NL" dirty="0">
                <a:hlinkClick r:id="rId2"/>
              </a:rPr>
              <a:t>w.a.pool@pl.hanze.nl</a:t>
            </a:r>
            <a:endParaRPr lang="nl-NL" dirty="0"/>
          </a:p>
          <a:p>
            <a:r>
              <a:rPr lang="nl-NL" dirty="0"/>
              <a:t>D0.106</a:t>
            </a:r>
          </a:p>
        </p:txBody>
      </p:sp>
    </p:spTree>
    <p:extLst>
      <p:ext uri="{BB962C8B-B14F-4D97-AF65-F5344CB8AC3E}">
        <p14:creationId xmlns:p14="http://schemas.microsoft.com/office/powerpoint/2010/main" val="393354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5D179-71FA-C748-A4A4-1845C4F6B48D}"/>
              </a:ext>
            </a:extLst>
          </p:cNvPr>
          <p:cNvSpPr txBox="1">
            <a:spLocks/>
          </p:cNvSpPr>
          <p:nvPr/>
        </p:nvSpPr>
        <p:spPr>
          <a:xfrm>
            <a:off x="334963" y="137382"/>
            <a:ext cx="8229600" cy="74654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4000" b="1" dirty="0" smtClean="0">
                <a:solidFill>
                  <a:srgbClr val="FF6600"/>
                </a:solidFill>
                <a:latin typeface="+mn-lt"/>
              </a:rPr>
              <a:t>Gene </a:t>
            </a:r>
            <a:r>
              <a:rPr lang="nl-NL" sz="4000" b="1" dirty="0" err="1" smtClean="0">
                <a:solidFill>
                  <a:srgbClr val="FF6600"/>
                </a:solidFill>
                <a:latin typeface="+mn-lt"/>
              </a:rPr>
              <a:t>cloning</a:t>
            </a:r>
            <a:r>
              <a:rPr lang="nl-NL" sz="4000" b="1" dirty="0" smtClean="0">
                <a:solidFill>
                  <a:srgbClr val="FF6600"/>
                </a:solidFill>
                <a:latin typeface="+mn-lt"/>
              </a:rPr>
              <a:t> </a:t>
            </a:r>
            <a:r>
              <a:rPr lang="nl-NL" sz="4000" b="1" dirty="0" smtClean="0">
                <a:solidFill>
                  <a:srgbClr val="FF6600"/>
                </a:solidFill>
                <a:latin typeface="+mn-lt"/>
                <a:sym typeface="Wingdings" panose="05000000000000000000" pitchFamily="2" charset="2"/>
              </a:rPr>
              <a:t> </a:t>
            </a:r>
            <a:r>
              <a:rPr lang="nl-NL" sz="4000" b="1" dirty="0" smtClean="0">
                <a:solidFill>
                  <a:srgbClr val="FF6600"/>
                </a:solidFill>
                <a:latin typeface="+mn-lt"/>
              </a:rPr>
              <a:t>Recombinant </a:t>
            </a:r>
            <a:r>
              <a:rPr lang="nl-NL" sz="4000" b="1" dirty="0">
                <a:solidFill>
                  <a:srgbClr val="FF6600"/>
                </a:solidFill>
                <a:latin typeface="+mn-lt"/>
              </a:rPr>
              <a:t>DNA</a:t>
            </a:r>
            <a:endParaRPr lang="nl-NL" sz="2400" b="1" dirty="0">
              <a:solidFill>
                <a:srgbClr val="FF6600"/>
              </a:solidFill>
              <a:latin typeface="+mn-lt"/>
            </a:endParaRPr>
          </a:p>
        </p:txBody>
      </p:sp>
      <p:pic>
        <p:nvPicPr>
          <p:cNvPr id="6" name="Picture 5" descr="20_02GeneCloningOverview_L">
            <a:extLst>
              <a:ext uri="{FF2B5EF4-FFF2-40B4-BE49-F238E27FC236}">
                <a16:creationId xmlns:a16="http://schemas.microsoft.com/office/drawing/2014/main" id="{A1E36B6D-C125-D54C-9528-F9588238B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22154" y="943887"/>
            <a:ext cx="4877072" cy="5760323"/>
          </a:xfrm>
          <a:prstGeom prst="rect">
            <a:avLst/>
          </a:prstGeom>
          <a:noFill/>
          <a:ln/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70BC75D8-EDF8-7C46-B499-79E4C15241FD}"/>
              </a:ext>
            </a:extLst>
          </p:cNvPr>
          <p:cNvSpPr txBox="1"/>
          <p:nvPr/>
        </p:nvSpPr>
        <p:spPr>
          <a:xfrm>
            <a:off x="334963" y="1228035"/>
            <a:ext cx="29043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smtClean="0"/>
              <a:t>bv. genen kloneren in </a:t>
            </a:r>
            <a:r>
              <a:rPr lang="nl-NL" sz="2000" dirty="0"/>
              <a:t>plasmiden </a:t>
            </a:r>
            <a:r>
              <a:rPr lang="nl-NL" sz="2000" dirty="0" smtClean="0"/>
              <a:t>van bacteriën</a:t>
            </a:r>
          </a:p>
          <a:p>
            <a:endParaRPr lang="nl-NL" sz="2000" dirty="0"/>
          </a:p>
          <a:p>
            <a:r>
              <a:rPr lang="nl-NL" sz="2000" dirty="0" smtClean="0"/>
              <a:t>Eén </a:t>
            </a:r>
            <a:r>
              <a:rPr lang="nl-NL" sz="2000" dirty="0"/>
              <a:t>organisme bevat het </a:t>
            </a:r>
            <a:r>
              <a:rPr lang="nl-NL" sz="2000" dirty="0" smtClean="0"/>
              <a:t>stukje DNA </a:t>
            </a:r>
            <a:r>
              <a:rPr lang="nl-NL" sz="2000" dirty="0"/>
              <a:t>van een ander organisme</a:t>
            </a:r>
            <a:r>
              <a:rPr lang="nl-NL" sz="2000" dirty="0" smtClean="0"/>
              <a:t>.</a:t>
            </a:r>
          </a:p>
          <a:p>
            <a:endParaRPr lang="nl-NL" sz="2000" dirty="0" smtClean="0"/>
          </a:p>
          <a:p>
            <a:endParaRPr lang="nl-NL" sz="2000" dirty="0"/>
          </a:p>
          <a:p>
            <a:endParaRPr lang="nl-NL" sz="2000" dirty="0"/>
          </a:p>
        </p:txBody>
      </p:sp>
      <p:sp>
        <p:nvSpPr>
          <p:cNvPr id="3" name="Rechthoek 2"/>
          <p:cNvSpPr/>
          <p:nvPr/>
        </p:nvSpPr>
        <p:spPr>
          <a:xfrm>
            <a:off x="334963" y="5410731"/>
            <a:ext cx="257312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000" dirty="0"/>
              <a:t>Waarom?</a:t>
            </a:r>
          </a:p>
          <a:p>
            <a:r>
              <a:rPr lang="nl-NL" sz="2000" dirty="0"/>
              <a:t>Onderzoek gen</a:t>
            </a:r>
          </a:p>
          <a:p>
            <a:r>
              <a:rPr lang="nl-NL" sz="2000" dirty="0"/>
              <a:t>Onderzoek eiwit</a:t>
            </a:r>
          </a:p>
        </p:txBody>
      </p:sp>
      <p:sp>
        <p:nvSpPr>
          <p:cNvPr id="8" name="Afgeronde rechthoek 7"/>
          <p:cNvSpPr/>
          <p:nvPr/>
        </p:nvSpPr>
        <p:spPr>
          <a:xfrm>
            <a:off x="4107305" y="883929"/>
            <a:ext cx="4457258" cy="2368938"/>
          </a:xfrm>
          <a:prstGeom prst="roundRect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H:\Documents\Biology_Campbell_Figures\19_unlabeled_images\19_09GeneCloningMethod-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1" r="19823"/>
          <a:stretch>
            <a:fillRect/>
          </a:stretch>
        </p:blipFill>
        <p:spPr bwMode="auto">
          <a:xfrm>
            <a:off x="263370" y="1211858"/>
            <a:ext cx="3136901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928533" y="1284883"/>
            <a:ext cx="8120063" cy="1299051"/>
            <a:chOff x="611560" y="1500188"/>
            <a:chExt cx="8120327" cy="1298998"/>
          </a:xfrm>
        </p:grpSpPr>
        <p:sp>
          <p:nvSpPr>
            <p:cNvPr id="6" name="Rectangle 1026"/>
            <p:cNvSpPr txBox="1">
              <a:spLocks noChangeArrowheads="1"/>
            </p:cNvSpPr>
            <p:nvPr/>
          </p:nvSpPr>
          <p:spPr bwMode="auto">
            <a:xfrm>
              <a:off x="3743800" y="1773227"/>
              <a:ext cx="4284801" cy="576239"/>
            </a:xfrm>
            <a:prstGeom prst="rect">
              <a:avLst/>
            </a:prstGeom>
            <a:noFill/>
            <a:ln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r>
                <a:rPr lang="nl-NL" sz="2100" b="1" kern="0" baseline="0" dirty="0">
                  <a:solidFill>
                    <a:schemeClr val="accent1">
                      <a:lumMod val="75000"/>
                    </a:schemeClr>
                  </a:solidFill>
                  <a:ea typeface="+mn-ea"/>
                </a:rPr>
                <a:t>Selectie </a:t>
              </a:r>
              <a:r>
                <a:rPr lang="nl-NL" sz="2100" b="1" kern="0" baseline="0" dirty="0" smtClean="0">
                  <a:solidFill>
                    <a:schemeClr val="accent1">
                      <a:lumMod val="75000"/>
                    </a:schemeClr>
                  </a:solidFill>
                  <a:ea typeface="+mn-ea"/>
                </a:rPr>
                <a:t>en amplificatie van </a:t>
              </a:r>
              <a:r>
                <a:rPr lang="nl-NL" sz="2100" b="1" kern="0" baseline="0" dirty="0">
                  <a:solidFill>
                    <a:schemeClr val="accent1">
                      <a:lumMod val="75000"/>
                    </a:schemeClr>
                  </a:solidFill>
                  <a:ea typeface="+mn-ea"/>
                </a:rPr>
                <a:t>DNA</a:t>
              </a:r>
            </a:p>
          </p:txBody>
        </p:sp>
        <p:sp>
          <p:nvSpPr>
            <p:cNvPr id="7" name="Oval 1"/>
            <p:cNvSpPr>
              <a:spLocks noChangeArrowheads="1"/>
            </p:cNvSpPr>
            <p:nvPr/>
          </p:nvSpPr>
          <p:spPr bwMode="auto">
            <a:xfrm>
              <a:off x="611560" y="1500188"/>
              <a:ext cx="2304452" cy="927286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endParaRPr lang="nl-NL" altLang="nl-NL" sz="210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</p:txBody>
        </p:sp>
        <p:cxnSp>
          <p:nvCxnSpPr>
            <p:cNvPr id="8" name="Straight Connector 3"/>
            <p:cNvCxnSpPr>
              <a:cxnSpLocks noChangeShapeType="1"/>
            </p:cNvCxnSpPr>
            <p:nvPr/>
          </p:nvCxnSpPr>
          <p:spPr bwMode="auto">
            <a:xfrm flipV="1">
              <a:off x="2916012" y="1963831"/>
              <a:ext cx="647876" cy="2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Rectangle 8"/>
            <p:cNvSpPr/>
            <p:nvPr/>
          </p:nvSpPr>
          <p:spPr>
            <a:xfrm>
              <a:off x="3746975" y="2060552"/>
              <a:ext cx="4984912" cy="73863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nl-NL" sz="2100" kern="0" baseline="0" dirty="0" smtClean="0">
                  <a:solidFill>
                    <a:schemeClr val="accent1">
                      <a:lumMod val="75000"/>
                    </a:schemeClr>
                  </a:solidFill>
                  <a:ea typeface="ＭＳ Ｐゴシック" pitchFamily="-96" charset="-128"/>
                </a:rPr>
                <a:t>DNA van interesse </a:t>
              </a:r>
              <a:r>
                <a:rPr lang="nl-NL" sz="2100" kern="0" baseline="0" dirty="0">
                  <a:solidFill>
                    <a:schemeClr val="accent1">
                      <a:lumMod val="75000"/>
                    </a:schemeClr>
                  </a:solidFill>
                  <a:ea typeface="ＭＳ Ｐゴシック" pitchFamily="-96" charset="-128"/>
                </a:rPr>
                <a:t>wordt </a:t>
              </a:r>
              <a:r>
                <a:rPr lang="nl-NL" sz="2100" kern="0" baseline="0" dirty="0" smtClean="0">
                  <a:solidFill>
                    <a:schemeClr val="accent1">
                      <a:lumMod val="75000"/>
                    </a:schemeClr>
                  </a:solidFill>
                  <a:ea typeface="ＭＳ Ｐゴシック" pitchFamily="-96" charset="-128"/>
                </a:rPr>
                <a:t>geamplificeerd </a:t>
              </a:r>
              <a:r>
                <a:rPr lang="nl-NL" sz="2100" kern="0" dirty="0" err="1" smtClean="0">
                  <a:solidFill>
                    <a:schemeClr val="accent1">
                      <a:lumMod val="75000"/>
                    </a:schemeClr>
                  </a:solidFill>
                  <a:ea typeface="ＭＳ Ｐゴシック" pitchFamily="-96" charset="-128"/>
                </a:rPr>
                <a:t>m.b.v</a:t>
              </a:r>
              <a:r>
                <a:rPr lang="nl-NL" sz="2100" kern="0" dirty="0" smtClean="0">
                  <a:solidFill>
                    <a:schemeClr val="accent1">
                      <a:lumMod val="75000"/>
                    </a:schemeClr>
                  </a:solidFill>
                  <a:ea typeface="ＭＳ Ｐゴシック" pitchFamily="-96" charset="-128"/>
                </a:rPr>
                <a:t> PCR en specifieke</a:t>
              </a:r>
              <a:r>
                <a:rPr lang="nl-NL" sz="2100" kern="0" baseline="0" dirty="0" smtClean="0">
                  <a:solidFill>
                    <a:schemeClr val="accent1">
                      <a:lumMod val="75000"/>
                    </a:schemeClr>
                  </a:solidFill>
                  <a:ea typeface="ＭＳ Ｐゴシック" pitchFamily="-96" charset="-128"/>
                </a:rPr>
                <a:t> primers</a:t>
              </a:r>
              <a:endParaRPr lang="nl-NL" sz="2100" kern="0" baseline="0" dirty="0">
                <a:solidFill>
                  <a:schemeClr val="accent1">
                    <a:lumMod val="75000"/>
                  </a:schemeClr>
                </a:solidFill>
                <a:ea typeface="ＭＳ Ｐゴシック" pitchFamily="-96" charset="-128"/>
              </a:endParaRP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371446" y="4005858"/>
            <a:ext cx="7316787" cy="1046162"/>
            <a:chOff x="927839" y="1544368"/>
            <a:chExt cx="7316569" cy="1045972"/>
          </a:xfrm>
        </p:grpSpPr>
        <p:sp>
          <p:nvSpPr>
            <p:cNvPr id="11" name="Rectangle 1026"/>
            <p:cNvSpPr txBox="1">
              <a:spLocks noChangeArrowheads="1"/>
            </p:cNvSpPr>
            <p:nvPr/>
          </p:nvSpPr>
          <p:spPr bwMode="auto">
            <a:xfrm>
              <a:off x="3621746" y="1831653"/>
              <a:ext cx="4622662" cy="577745"/>
            </a:xfrm>
            <a:prstGeom prst="rect">
              <a:avLst/>
            </a:prstGeom>
            <a:noFill/>
            <a:ln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r>
                <a:rPr lang="nl-NL" sz="2100" b="1" kern="0" baseline="0" dirty="0" err="1">
                  <a:solidFill>
                    <a:schemeClr val="accent1">
                      <a:lumMod val="75000"/>
                    </a:schemeClr>
                  </a:solidFill>
                  <a:ea typeface="+mn-ea"/>
                </a:rPr>
                <a:t>Ligatie</a:t>
              </a:r>
              <a:r>
                <a:rPr lang="nl-NL" sz="2100" b="1" kern="0" baseline="0" dirty="0">
                  <a:solidFill>
                    <a:schemeClr val="accent1">
                      <a:lumMod val="75000"/>
                    </a:schemeClr>
                  </a:solidFill>
                  <a:ea typeface="+mn-ea"/>
                </a:rPr>
                <a:t> </a:t>
              </a:r>
              <a:r>
                <a:rPr lang="nl-NL" sz="2100" b="1" kern="0" baseline="0" dirty="0" smtClean="0">
                  <a:solidFill>
                    <a:schemeClr val="accent1">
                      <a:lumMod val="75000"/>
                    </a:schemeClr>
                  </a:solidFill>
                  <a:ea typeface="+mn-ea"/>
                </a:rPr>
                <a:t>plasmide-DNA en</a:t>
              </a:r>
              <a:r>
                <a:rPr lang="nl-NL" sz="2100" b="1" kern="0" dirty="0" smtClean="0">
                  <a:solidFill>
                    <a:schemeClr val="accent1">
                      <a:lumMod val="75000"/>
                    </a:schemeClr>
                  </a:solidFill>
                  <a:ea typeface="+mn-ea"/>
                </a:rPr>
                <a:t> </a:t>
              </a:r>
              <a:r>
                <a:rPr lang="nl-NL" sz="2100" b="1" kern="0" dirty="0" err="1" smtClean="0">
                  <a:solidFill>
                    <a:schemeClr val="accent1">
                      <a:lumMod val="75000"/>
                    </a:schemeClr>
                  </a:solidFill>
                  <a:ea typeface="+mn-ea"/>
                </a:rPr>
                <a:t>insert</a:t>
              </a:r>
              <a:r>
                <a:rPr lang="nl-NL" sz="2100" b="1" kern="0" dirty="0" smtClean="0">
                  <a:solidFill>
                    <a:schemeClr val="accent1">
                      <a:lumMod val="75000"/>
                    </a:schemeClr>
                  </a:solidFill>
                  <a:ea typeface="+mn-ea"/>
                </a:rPr>
                <a:t>-</a:t>
              </a:r>
              <a:r>
                <a:rPr lang="nl-NL" sz="2100" b="1" kern="0" dirty="0" smtClean="0">
                  <a:solidFill>
                    <a:schemeClr val="accent1">
                      <a:lumMod val="75000"/>
                    </a:schemeClr>
                  </a:solidFill>
                </a:rPr>
                <a:t>DNA </a:t>
              </a:r>
              <a:r>
                <a:rPr lang="nl-NL" sz="2100" b="1" kern="0" dirty="0" smtClean="0">
                  <a:solidFill>
                    <a:schemeClr val="accent1">
                      <a:lumMod val="75000"/>
                    </a:schemeClr>
                  </a:solidFill>
                  <a:sym typeface="Wingdings" panose="05000000000000000000" pitchFamily="2" charset="2"/>
                </a:rPr>
                <a:t> recombinant plasmide</a:t>
              </a:r>
              <a:endParaRPr lang="nl-NL" sz="2100" b="1" kern="0" baseline="0" dirty="0">
                <a:solidFill>
                  <a:schemeClr val="accent1">
                    <a:lumMod val="75000"/>
                  </a:schemeClr>
                </a:solidFill>
                <a:ea typeface="+mn-ea"/>
              </a:endParaRPr>
            </a:p>
          </p:txBody>
        </p:sp>
        <p:sp>
          <p:nvSpPr>
            <p:cNvPr id="12" name="Oval 1"/>
            <p:cNvSpPr>
              <a:spLocks noChangeArrowheads="1"/>
            </p:cNvSpPr>
            <p:nvPr/>
          </p:nvSpPr>
          <p:spPr bwMode="auto">
            <a:xfrm>
              <a:off x="927839" y="1544368"/>
              <a:ext cx="920591" cy="1045972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endParaRPr lang="nl-NL" altLang="nl-NL" sz="210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</p:txBody>
        </p:sp>
        <p:cxnSp>
          <p:nvCxnSpPr>
            <p:cNvPr id="13" name="Straight Connector 3"/>
            <p:cNvCxnSpPr>
              <a:cxnSpLocks noChangeShapeType="1"/>
              <a:stCxn id="12" idx="6"/>
            </p:cNvCxnSpPr>
            <p:nvPr/>
          </p:nvCxnSpPr>
          <p:spPr bwMode="auto">
            <a:xfrm>
              <a:off x="1848430" y="2067354"/>
              <a:ext cx="1627658" cy="0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768195" y="2666008"/>
            <a:ext cx="7897813" cy="927100"/>
            <a:chOff x="467543" y="2880744"/>
            <a:chExt cx="7899111" cy="927286"/>
          </a:xfrm>
        </p:grpSpPr>
        <p:sp>
          <p:nvSpPr>
            <p:cNvPr id="15" name="Rectangle 1026"/>
            <p:cNvSpPr txBox="1">
              <a:spLocks noChangeArrowheads="1"/>
            </p:cNvSpPr>
            <p:nvPr/>
          </p:nvSpPr>
          <p:spPr bwMode="auto">
            <a:xfrm>
              <a:off x="3744683" y="3141146"/>
              <a:ext cx="4621971" cy="576378"/>
            </a:xfrm>
            <a:prstGeom prst="rect">
              <a:avLst/>
            </a:prstGeom>
            <a:noFill/>
            <a:ln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r>
                <a:rPr lang="nl-NL" sz="2100" b="1" kern="0" baseline="0" dirty="0">
                  <a:solidFill>
                    <a:schemeClr val="accent1">
                      <a:lumMod val="75000"/>
                    </a:schemeClr>
                  </a:solidFill>
                  <a:ea typeface="+mn-ea"/>
                </a:rPr>
                <a:t>Restrictie </a:t>
              </a:r>
              <a:r>
                <a:rPr lang="nl-NL" sz="2100" b="1" kern="0" baseline="0" dirty="0" smtClean="0">
                  <a:solidFill>
                    <a:schemeClr val="accent1">
                      <a:lumMod val="75000"/>
                    </a:schemeClr>
                  </a:solidFill>
                  <a:ea typeface="+mn-ea"/>
                </a:rPr>
                <a:t>plasmide-DNA en </a:t>
              </a:r>
              <a:r>
                <a:rPr lang="nl-NL" sz="2100" b="1" kern="0" baseline="0" dirty="0" err="1" smtClean="0">
                  <a:solidFill>
                    <a:schemeClr val="accent1">
                      <a:lumMod val="75000"/>
                    </a:schemeClr>
                  </a:solidFill>
                  <a:ea typeface="+mn-ea"/>
                </a:rPr>
                <a:t>insert</a:t>
              </a:r>
              <a:r>
                <a:rPr lang="nl-NL" sz="2100" b="1" kern="0" baseline="0" dirty="0" smtClean="0">
                  <a:solidFill>
                    <a:schemeClr val="accent1">
                      <a:lumMod val="75000"/>
                    </a:schemeClr>
                  </a:solidFill>
                  <a:ea typeface="+mn-ea"/>
                </a:rPr>
                <a:t>-DNA (DNA van interesse) met zelfde restrictie enzymen</a:t>
              </a:r>
              <a:endParaRPr lang="nl-NL" sz="2100" b="1" kern="0" baseline="0" dirty="0">
                <a:solidFill>
                  <a:schemeClr val="accent1">
                    <a:lumMod val="75000"/>
                  </a:schemeClr>
                </a:solidFill>
                <a:ea typeface="+mn-ea"/>
              </a:endParaRPr>
            </a:p>
          </p:txBody>
        </p:sp>
        <p:sp>
          <p:nvSpPr>
            <p:cNvPr id="16" name="Oval 1"/>
            <p:cNvSpPr>
              <a:spLocks noChangeArrowheads="1"/>
            </p:cNvSpPr>
            <p:nvPr/>
          </p:nvSpPr>
          <p:spPr bwMode="auto">
            <a:xfrm>
              <a:off x="467543" y="2880744"/>
              <a:ext cx="1980752" cy="927286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endParaRPr lang="nl-NL" altLang="nl-NL" sz="210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</p:txBody>
        </p:sp>
        <p:cxnSp>
          <p:nvCxnSpPr>
            <p:cNvPr id="17" name="Straight Connector 3"/>
            <p:cNvCxnSpPr>
              <a:cxnSpLocks noChangeShapeType="1"/>
              <a:stCxn id="16" idx="6"/>
            </p:cNvCxnSpPr>
            <p:nvPr/>
          </p:nvCxnSpPr>
          <p:spPr bwMode="auto">
            <a:xfrm>
              <a:off x="2448295" y="3344387"/>
              <a:ext cx="1060162" cy="0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299883" y="5264745"/>
            <a:ext cx="8364538" cy="1044575"/>
            <a:chOff x="-120168" y="1756680"/>
            <a:chExt cx="8364576" cy="1045972"/>
          </a:xfrm>
        </p:grpSpPr>
        <p:sp>
          <p:nvSpPr>
            <p:cNvPr id="19" name="Rectangle 1026"/>
            <p:cNvSpPr txBox="1">
              <a:spLocks noChangeArrowheads="1"/>
            </p:cNvSpPr>
            <p:nvPr/>
          </p:nvSpPr>
          <p:spPr bwMode="auto">
            <a:xfrm>
              <a:off x="3621587" y="1832982"/>
              <a:ext cx="4622821" cy="575444"/>
            </a:xfrm>
            <a:prstGeom prst="rect">
              <a:avLst/>
            </a:prstGeom>
            <a:noFill/>
            <a:ln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r>
                <a:rPr lang="nl-NL" sz="2100" b="1" kern="0" baseline="0" dirty="0">
                  <a:solidFill>
                    <a:schemeClr val="accent1">
                      <a:lumMod val="75000"/>
                    </a:schemeClr>
                  </a:solidFill>
                  <a:ea typeface="+mn-ea"/>
                </a:rPr>
                <a:t>Vermenigvuldiging &amp; Selectie recombinant DNA construct</a:t>
              </a:r>
            </a:p>
          </p:txBody>
        </p:sp>
        <p:sp>
          <p:nvSpPr>
            <p:cNvPr id="20" name="Oval 1"/>
            <p:cNvSpPr>
              <a:spLocks noChangeArrowheads="1"/>
            </p:cNvSpPr>
            <p:nvPr/>
          </p:nvSpPr>
          <p:spPr bwMode="auto">
            <a:xfrm>
              <a:off x="-120168" y="1756680"/>
              <a:ext cx="2932589" cy="1045972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endParaRPr lang="nl-NL" altLang="nl-NL" sz="210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</p:txBody>
        </p:sp>
        <p:cxnSp>
          <p:nvCxnSpPr>
            <p:cNvPr id="21" name="Straight Connector 3"/>
            <p:cNvCxnSpPr>
              <a:cxnSpLocks noChangeShapeType="1"/>
              <a:stCxn id="20" idx="6"/>
            </p:cNvCxnSpPr>
            <p:nvPr/>
          </p:nvCxnSpPr>
          <p:spPr bwMode="auto">
            <a:xfrm>
              <a:off x="2812421" y="2279666"/>
              <a:ext cx="663667" cy="0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2081058" y="4939308"/>
            <a:ext cx="6550025" cy="577850"/>
            <a:chOff x="1780838" y="5155406"/>
            <a:chExt cx="6549866" cy="577850"/>
          </a:xfrm>
        </p:grpSpPr>
        <p:sp>
          <p:nvSpPr>
            <p:cNvPr id="23" name="Rectangle 1026"/>
            <p:cNvSpPr txBox="1">
              <a:spLocks noChangeArrowheads="1"/>
            </p:cNvSpPr>
            <p:nvPr/>
          </p:nvSpPr>
          <p:spPr bwMode="auto">
            <a:xfrm>
              <a:off x="3708016" y="5155406"/>
              <a:ext cx="4622688" cy="577850"/>
            </a:xfrm>
            <a:prstGeom prst="rect">
              <a:avLst/>
            </a:prstGeom>
            <a:noFill/>
            <a:ln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r>
                <a:rPr lang="nl-NL" sz="2100" b="1" kern="0" baseline="0" dirty="0">
                  <a:solidFill>
                    <a:schemeClr val="accent1">
                      <a:lumMod val="75000"/>
                    </a:schemeClr>
                  </a:solidFill>
                  <a:ea typeface="+mn-ea"/>
                </a:rPr>
                <a:t>Transformatie van host </a:t>
              </a:r>
              <a:r>
                <a:rPr lang="nl-NL" sz="2100" b="1" kern="0" baseline="0" dirty="0" err="1">
                  <a:solidFill>
                    <a:schemeClr val="accent1">
                      <a:lumMod val="75000"/>
                    </a:schemeClr>
                  </a:solidFill>
                  <a:ea typeface="+mn-ea"/>
                </a:rPr>
                <a:t>cell</a:t>
              </a:r>
              <a:endParaRPr lang="nl-NL" sz="2100" b="1" kern="0" baseline="0" dirty="0">
                <a:solidFill>
                  <a:schemeClr val="accent1">
                    <a:lumMod val="75000"/>
                  </a:schemeClr>
                </a:solidFill>
                <a:ea typeface="+mn-ea"/>
              </a:endParaRPr>
            </a:p>
          </p:txBody>
        </p:sp>
        <p:cxnSp>
          <p:nvCxnSpPr>
            <p:cNvPr id="24" name="Straight Connector 3"/>
            <p:cNvCxnSpPr>
              <a:cxnSpLocks noChangeShapeType="1"/>
            </p:cNvCxnSpPr>
            <p:nvPr/>
          </p:nvCxnSpPr>
          <p:spPr bwMode="auto">
            <a:xfrm>
              <a:off x="1780838" y="5373216"/>
              <a:ext cx="1871403" cy="0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31616"/>
          </a:xfrm>
        </p:spPr>
        <p:txBody>
          <a:bodyPr>
            <a:noAutofit/>
          </a:bodyPr>
          <a:lstStyle/>
          <a:p>
            <a:pPr algn="l"/>
            <a:r>
              <a:rPr lang="nl-NL" b="1" dirty="0" smtClean="0">
                <a:solidFill>
                  <a:srgbClr val="FF6600"/>
                </a:solidFill>
                <a:latin typeface="+mn-lt"/>
              </a:rPr>
              <a:t>Kloneren van DNA in een plasmide</a:t>
            </a:r>
            <a:endParaRPr lang="nl-NL" b="1" dirty="0">
              <a:solidFill>
                <a:srgbClr val="FF66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1230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051684" y="48484"/>
            <a:ext cx="4197247" cy="12556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3200" b="1" dirty="0">
                <a:solidFill>
                  <a:srgbClr val="FF6600"/>
                </a:solidFill>
              </a:rPr>
              <a:t>Kloneren van DNA in een </a:t>
            </a:r>
            <a:r>
              <a:rPr lang="nl-NL" sz="3200" b="1" dirty="0" smtClean="0">
                <a:solidFill>
                  <a:srgbClr val="FF6600"/>
                </a:solidFill>
              </a:rPr>
              <a:t>plasmide </a:t>
            </a:r>
            <a:r>
              <a:rPr lang="nl-NL" sz="3200" b="1" dirty="0" smtClean="0">
                <a:solidFill>
                  <a:srgbClr val="FF6600"/>
                </a:solidFill>
                <a:sym typeface="Wingdings" panose="05000000000000000000" pitchFamily="2" charset="2"/>
              </a:rPr>
              <a:t> </a:t>
            </a:r>
            <a:r>
              <a:rPr lang="nl-NL" sz="3200" b="1" dirty="0" smtClean="0">
                <a:solidFill>
                  <a:srgbClr val="FF6600"/>
                </a:solidFill>
              </a:rPr>
              <a:t>Isolatie </a:t>
            </a:r>
            <a:r>
              <a:rPr lang="nl-NL" sz="3200" b="1" dirty="0">
                <a:solidFill>
                  <a:srgbClr val="FF6600"/>
                </a:solidFill>
              </a:rPr>
              <a:t>en amplificatie gen van </a:t>
            </a:r>
            <a:r>
              <a:rPr lang="nl-NL" sz="3200" b="1" dirty="0" smtClean="0">
                <a:solidFill>
                  <a:srgbClr val="FF6600"/>
                </a:solidFill>
              </a:rPr>
              <a:t>interesse: PCR</a:t>
            </a:r>
            <a:endParaRPr lang="nl-NL" sz="3200" b="1" dirty="0">
              <a:solidFill>
                <a:srgbClr val="FF6600"/>
              </a:solidFill>
            </a:endParaRPr>
          </a:p>
          <a:p>
            <a:pPr marL="0" indent="0">
              <a:buNone/>
            </a:pPr>
            <a:endParaRPr lang="nl-NL" sz="3200" b="1" dirty="0">
              <a:solidFill>
                <a:srgbClr val="FF6600"/>
              </a:solidFill>
            </a:endParaRPr>
          </a:p>
          <a:p>
            <a:pPr marL="0" indent="0">
              <a:buNone/>
            </a:pPr>
            <a:endParaRPr lang="nl-NL" sz="3200" b="1" dirty="0">
              <a:solidFill>
                <a:srgbClr val="FF6600"/>
              </a:solidFill>
            </a:endParaRPr>
          </a:p>
          <a:p>
            <a:pPr marL="0" indent="0">
              <a:buNone/>
            </a:pPr>
            <a:endParaRPr lang="nl-NL" sz="3200" b="1" dirty="0">
              <a:solidFill>
                <a:srgbClr val="FF6600"/>
              </a:solidFill>
            </a:endParaRPr>
          </a:p>
        </p:txBody>
      </p:sp>
      <p:pic>
        <p:nvPicPr>
          <p:cNvPr id="8" name="Picture 5" descr="20_07PCR_L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961" y="108444"/>
            <a:ext cx="4822079" cy="6651145"/>
          </a:xfrm>
          <a:prstGeom prst="rect">
            <a:avLst/>
          </a:prstGeom>
          <a:noFill/>
          <a:ln/>
        </p:spPr>
      </p:pic>
      <p:sp>
        <p:nvSpPr>
          <p:cNvPr id="5" name="Tekstvak 4">
            <a:hlinkClick r:id="rId4"/>
            <a:extLst>
              <a:ext uri="{FF2B5EF4-FFF2-40B4-BE49-F238E27FC236}">
                <a16:creationId xmlns:a16="http://schemas.microsoft.com/office/drawing/2014/main" id="{699059EE-D84C-7C41-B3EF-A90993993342}"/>
              </a:ext>
            </a:extLst>
          </p:cNvPr>
          <p:cNvSpPr txBox="1"/>
          <p:nvPr/>
        </p:nvSpPr>
        <p:spPr>
          <a:xfrm>
            <a:off x="6637822" y="6059449"/>
            <a:ext cx="2161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>
                <a:hlinkClick r:id="rId4"/>
              </a:rPr>
              <a:t>Filmpje: PCR</a:t>
            </a:r>
            <a:endParaRPr lang="nl-NL" sz="2400" dirty="0"/>
          </a:p>
        </p:txBody>
      </p:sp>
      <p:sp>
        <p:nvSpPr>
          <p:cNvPr id="3" name="Rectangle 2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dirty="0"/>
              <a:t/>
            </a:r>
            <a:br>
              <a:rPr lang="nl-NL" dirty="0"/>
            </a:b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480546" y="2032807"/>
            <a:ext cx="35547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smtClean="0"/>
              <a:t>Vermeerderen (amplificeren) van een specifiek stukje DNA kan m.b.v. PCR (polymerase chain </a:t>
            </a:r>
            <a:r>
              <a:rPr lang="nl-NL" sz="2000" dirty="0" err="1" smtClean="0"/>
              <a:t>reaction</a:t>
            </a:r>
            <a:r>
              <a:rPr lang="nl-NL" sz="2000" dirty="0" smtClean="0"/>
              <a:t>)</a:t>
            </a:r>
          </a:p>
          <a:p>
            <a:endParaRPr lang="nl-NL" sz="2000" dirty="0"/>
          </a:p>
          <a:p>
            <a:r>
              <a:rPr lang="nl-NL" sz="2000" dirty="0"/>
              <a:t>Weinig </a:t>
            </a:r>
            <a:r>
              <a:rPr lang="nl-NL" sz="2000" dirty="0" smtClean="0"/>
              <a:t>start-DNA </a:t>
            </a:r>
            <a:r>
              <a:rPr lang="nl-NL" sz="2000" dirty="0"/>
              <a:t>nodig</a:t>
            </a:r>
          </a:p>
          <a:p>
            <a:r>
              <a:rPr lang="nl-NL" sz="2000" dirty="0"/>
              <a:t>1983 </a:t>
            </a:r>
            <a:r>
              <a:rPr lang="nl-NL" sz="2000" dirty="0" smtClean="0"/>
              <a:t>ontwikkeld </a:t>
            </a:r>
          </a:p>
          <a:p>
            <a:r>
              <a:rPr lang="nl-NL" sz="2000" dirty="0" smtClean="0"/>
              <a:t>1993 Nobelprijs 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685893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34"/>
          <p:cNvSpPr txBox="1">
            <a:spLocks noChangeArrowheads="1"/>
          </p:cNvSpPr>
          <p:nvPr/>
        </p:nvSpPr>
        <p:spPr bwMode="auto">
          <a:xfrm>
            <a:off x="457199" y="1177764"/>
            <a:ext cx="6095337" cy="3859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>
              <a:defRPr sz="2400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355600" indent="-355600">
              <a:defRPr sz="2400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lvl="2">
              <a:spcAft>
                <a:spcPct val="30000"/>
              </a:spcAft>
              <a:buFont typeface="Arial" pitchFamily="34" charset="0"/>
              <a:buChar char="•"/>
            </a:pPr>
            <a:r>
              <a:rPr lang="nl-NL" altLang="nl-NL" baseline="0" dirty="0">
                <a:latin typeface="+mn-lt"/>
                <a:cs typeface="Arial" pitchFamily="34" charset="0"/>
              </a:rPr>
              <a:t>Circulair, extra-chromosomaal </a:t>
            </a:r>
            <a:r>
              <a:rPr lang="nl-NL" altLang="nl-NL" baseline="0" dirty="0" smtClean="0">
                <a:latin typeface="+mn-lt"/>
                <a:cs typeface="Arial" pitchFamily="34" charset="0"/>
              </a:rPr>
              <a:t>DNA (4-6 </a:t>
            </a:r>
            <a:r>
              <a:rPr lang="nl-NL" altLang="nl-NL" baseline="0" dirty="0" err="1" smtClean="0">
                <a:latin typeface="+mn-lt"/>
                <a:cs typeface="Arial" pitchFamily="34" charset="0"/>
              </a:rPr>
              <a:t>kbp</a:t>
            </a:r>
            <a:r>
              <a:rPr lang="nl-NL" altLang="nl-NL" baseline="0" dirty="0" smtClean="0">
                <a:latin typeface="+mn-lt"/>
                <a:cs typeface="Arial" pitchFamily="34" charset="0"/>
              </a:rPr>
              <a:t>)</a:t>
            </a:r>
            <a:endParaRPr lang="nl-NL" altLang="nl-NL" baseline="0" dirty="0">
              <a:latin typeface="+mn-lt"/>
              <a:cs typeface="Arial" pitchFamily="34" charset="0"/>
            </a:endParaRPr>
          </a:p>
          <a:p>
            <a:pPr lvl="2">
              <a:spcAft>
                <a:spcPct val="30000"/>
              </a:spcAft>
              <a:buFont typeface="Arial" pitchFamily="34" charset="0"/>
              <a:buChar char="•"/>
            </a:pPr>
            <a:r>
              <a:rPr lang="nl-NL" altLang="nl-NL" baseline="0" dirty="0">
                <a:latin typeface="+mn-lt"/>
                <a:cs typeface="Arial" pitchFamily="34" charset="0"/>
              </a:rPr>
              <a:t>Replicatie onafhankelijk van chromosoom </a:t>
            </a:r>
            <a:r>
              <a:rPr lang="nl-NL" altLang="nl-NL" baseline="0" dirty="0" smtClean="0">
                <a:latin typeface="+mn-lt"/>
                <a:cs typeface="Arial" pitchFamily="34" charset="0"/>
              </a:rPr>
              <a:t>(eigen </a:t>
            </a:r>
            <a:r>
              <a:rPr lang="nl-NL" altLang="nl-NL" baseline="0" dirty="0" err="1" smtClean="0">
                <a:latin typeface="+mn-lt"/>
                <a:cs typeface="Arial" pitchFamily="34" charset="0"/>
              </a:rPr>
              <a:t>origin</a:t>
            </a:r>
            <a:r>
              <a:rPr lang="nl-NL" altLang="nl-NL" baseline="0" dirty="0" smtClean="0">
                <a:latin typeface="+mn-lt"/>
                <a:cs typeface="Arial" pitchFamily="34" charset="0"/>
              </a:rPr>
              <a:t> </a:t>
            </a:r>
            <a:r>
              <a:rPr lang="nl-NL" altLang="nl-NL" baseline="0" dirty="0">
                <a:latin typeface="+mn-lt"/>
                <a:cs typeface="Arial" pitchFamily="34" charset="0"/>
              </a:rPr>
              <a:t>of </a:t>
            </a:r>
            <a:r>
              <a:rPr lang="nl-NL" altLang="nl-NL" baseline="0" dirty="0" err="1">
                <a:latin typeface="+mn-lt"/>
                <a:cs typeface="Arial" pitchFamily="34" charset="0"/>
              </a:rPr>
              <a:t>replication</a:t>
            </a:r>
            <a:r>
              <a:rPr lang="nl-NL" altLang="nl-NL" baseline="0" dirty="0">
                <a:latin typeface="+mn-lt"/>
                <a:cs typeface="Arial" pitchFamily="34" charset="0"/>
              </a:rPr>
              <a:t>)</a:t>
            </a:r>
          </a:p>
          <a:p>
            <a:pPr lvl="2">
              <a:spcAft>
                <a:spcPct val="30000"/>
              </a:spcAft>
              <a:buFont typeface="Arial" pitchFamily="34" charset="0"/>
              <a:buChar char="•"/>
            </a:pPr>
            <a:r>
              <a:rPr lang="nl-NL" altLang="nl-NL" baseline="0" dirty="0">
                <a:latin typeface="+mn-lt"/>
                <a:cs typeface="Arial" pitchFamily="34" charset="0"/>
              </a:rPr>
              <a:t>Copy </a:t>
            </a:r>
            <a:r>
              <a:rPr lang="nl-NL" altLang="nl-NL" baseline="0" dirty="0" err="1">
                <a:latin typeface="+mn-lt"/>
                <a:cs typeface="Arial" pitchFamily="34" charset="0"/>
              </a:rPr>
              <a:t>number</a:t>
            </a:r>
            <a:r>
              <a:rPr lang="nl-NL" altLang="nl-NL" baseline="0" dirty="0">
                <a:latin typeface="+mn-lt"/>
                <a:cs typeface="Arial" pitchFamily="34" charset="0"/>
              </a:rPr>
              <a:t> varieert (2 (low-copy </a:t>
            </a:r>
            <a:r>
              <a:rPr lang="nl-NL" altLang="nl-NL" baseline="0" dirty="0" err="1">
                <a:latin typeface="+mn-lt"/>
                <a:cs typeface="Arial" pitchFamily="34" charset="0"/>
              </a:rPr>
              <a:t>nr</a:t>
            </a:r>
            <a:r>
              <a:rPr lang="nl-NL" altLang="nl-NL" baseline="0" dirty="0">
                <a:latin typeface="+mn-lt"/>
                <a:cs typeface="Arial" pitchFamily="34" charset="0"/>
              </a:rPr>
              <a:t> tot honderden, high-copy </a:t>
            </a:r>
            <a:r>
              <a:rPr lang="nl-NL" altLang="nl-NL" baseline="0" dirty="0" err="1">
                <a:latin typeface="+mn-lt"/>
                <a:cs typeface="Arial" pitchFamily="34" charset="0"/>
              </a:rPr>
              <a:t>nr</a:t>
            </a:r>
            <a:r>
              <a:rPr lang="nl-NL" altLang="nl-NL" baseline="0" dirty="0">
                <a:latin typeface="+mn-lt"/>
                <a:cs typeface="Arial" pitchFamily="34" charset="0"/>
              </a:rPr>
              <a:t>)</a:t>
            </a:r>
          </a:p>
          <a:p>
            <a:pPr lvl="2">
              <a:spcAft>
                <a:spcPct val="30000"/>
              </a:spcAft>
              <a:buFont typeface="Arial" pitchFamily="34" charset="0"/>
              <a:buChar char="•"/>
            </a:pPr>
            <a:r>
              <a:rPr lang="nl-NL" altLang="nl-NL" baseline="0" dirty="0" smtClean="0">
                <a:latin typeface="+mn-lt"/>
                <a:cs typeface="Arial" pitchFamily="34" charset="0"/>
              </a:rPr>
              <a:t>Bevat </a:t>
            </a:r>
            <a:r>
              <a:rPr lang="nl-NL" altLang="nl-NL" baseline="0" dirty="0">
                <a:latin typeface="+mn-lt"/>
                <a:cs typeface="Arial" pitchFamily="34" charset="0"/>
              </a:rPr>
              <a:t>genen voor </a:t>
            </a:r>
            <a:r>
              <a:rPr lang="nl-NL" altLang="nl-NL" baseline="0" dirty="0" smtClean="0">
                <a:latin typeface="+mn-lt"/>
                <a:cs typeface="Arial" pitchFamily="34" charset="0"/>
              </a:rPr>
              <a:t>antibiotica-resistentie (handig voor selectie)</a:t>
            </a:r>
            <a:endParaRPr lang="nl-NL" altLang="nl-NL" baseline="0" dirty="0">
              <a:latin typeface="+mn-lt"/>
              <a:cs typeface="Arial" pitchFamily="34" charset="0"/>
            </a:endParaRPr>
          </a:p>
          <a:p>
            <a:pPr lvl="2">
              <a:spcAft>
                <a:spcPct val="30000"/>
              </a:spcAft>
              <a:buFont typeface="Arial" pitchFamily="34" charset="0"/>
              <a:buChar char="•"/>
            </a:pPr>
            <a:r>
              <a:rPr lang="nl-NL" altLang="nl-NL" baseline="0" dirty="0">
                <a:latin typeface="+mn-lt"/>
                <a:cs typeface="Arial" pitchFamily="34" charset="0"/>
              </a:rPr>
              <a:t>Eén of twee multiple </a:t>
            </a:r>
            <a:r>
              <a:rPr lang="nl-NL" altLang="nl-NL" baseline="0" dirty="0" err="1">
                <a:latin typeface="+mn-lt"/>
                <a:cs typeface="Arial" pitchFamily="34" charset="0"/>
              </a:rPr>
              <a:t>cloning</a:t>
            </a:r>
            <a:r>
              <a:rPr lang="nl-NL" altLang="nl-NL" baseline="0" dirty="0">
                <a:latin typeface="+mn-lt"/>
                <a:cs typeface="Arial" pitchFamily="34" charset="0"/>
              </a:rPr>
              <a:t> sites (MCS</a:t>
            </a:r>
            <a:r>
              <a:rPr lang="nl-NL" altLang="nl-NL" baseline="0" dirty="0" smtClean="0">
                <a:latin typeface="+mn-lt"/>
                <a:cs typeface="Arial" pitchFamily="34" charset="0"/>
              </a:rPr>
              <a:t>), plek met veel restrictie </a:t>
            </a:r>
            <a:r>
              <a:rPr lang="nl-NL" altLang="nl-NL" baseline="0" dirty="0" err="1" smtClean="0">
                <a:latin typeface="+mn-lt"/>
                <a:cs typeface="Arial" pitchFamily="34" charset="0"/>
              </a:rPr>
              <a:t>herkennings</a:t>
            </a:r>
            <a:r>
              <a:rPr lang="nl-NL" altLang="nl-NL" baseline="0" dirty="0" smtClean="0">
                <a:latin typeface="+mn-lt"/>
                <a:cs typeface="Arial" pitchFamily="34" charset="0"/>
              </a:rPr>
              <a:t> sites</a:t>
            </a:r>
            <a:endParaRPr lang="nl-NL" altLang="nl-NL" baseline="0" dirty="0">
              <a:latin typeface="+mn-lt"/>
              <a:cs typeface="Arial" pitchFamily="34" charset="0"/>
            </a:endParaRPr>
          </a:p>
        </p:txBody>
      </p:sp>
      <p:pic>
        <p:nvPicPr>
          <p:cNvPr id="7" name="Picture 4" descr="figure 4-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334" y="1346873"/>
            <a:ext cx="2085029" cy="318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" y="5091572"/>
            <a:ext cx="8045639" cy="1594703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57199" y="19003"/>
            <a:ext cx="8062144" cy="11316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4000" b="1" dirty="0" smtClean="0">
                <a:solidFill>
                  <a:srgbClr val="FF6600"/>
                </a:solidFill>
                <a:latin typeface="+mn-lt"/>
              </a:rPr>
              <a:t>Kloneren van DNA in een plasmide, Een plasmide:</a:t>
            </a:r>
            <a:endParaRPr lang="nl-NL" sz="4000" b="1" dirty="0">
              <a:solidFill>
                <a:srgbClr val="FF66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394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84"/>
            <a:ext cx="8229600" cy="1143000"/>
          </a:xfrm>
        </p:spPr>
        <p:txBody>
          <a:bodyPr>
            <a:noAutofit/>
          </a:bodyPr>
          <a:lstStyle/>
          <a:p>
            <a:r>
              <a:rPr lang="nl-NL" sz="4000" b="1" dirty="0">
                <a:solidFill>
                  <a:srgbClr val="FF6600"/>
                </a:solidFill>
                <a:latin typeface="+mn-lt"/>
              </a:rPr>
              <a:t>Kloneren van DNA in een plasmide, r</a:t>
            </a:r>
            <a:r>
              <a:rPr lang="nl-NL" sz="4000" b="1" dirty="0" smtClean="0">
                <a:solidFill>
                  <a:srgbClr val="FF6600"/>
                </a:solidFill>
                <a:latin typeface="+mn-lt"/>
              </a:rPr>
              <a:t>estrictie-enzymen</a:t>
            </a:r>
            <a:endParaRPr lang="nl-NL" sz="4000" b="1" dirty="0">
              <a:solidFill>
                <a:srgbClr val="FF6600"/>
              </a:solidFill>
              <a:latin typeface="+mn-lt"/>
            </a:endParaRPr>
          </a:p>
        </p:txBody>
      </p:sp>
      <p:sp>
        <p:nvSpPr>
          <p:cNvPr id="4" name="Rectangle 5"/>
          <p:cNvSpPr/>
          <p:nvPr/>
        </p:nvSpPr>
        <p:spPr>
          <a:xfrm>
            <a:off x="457200" y="1289081"/>
            <a:ext cx="536408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400" dirty="0"/>
              <a:t>Restrictie </a:t>
            </a:r>
            <a:r>
              <a:rPr lang="nl-NL" sz="2400" dirty="0" smtClean="0"/>
              <a:t>enzymen:</a:t>
            </a:r>
            <a:endParaRPr lang="nl-NL" sz="2400" dirty="0"/>
          </a:p>
          <a:p>
            <a:endParaRPr lang="nl-NL" sz="2400" dirty="0"/>
          </a:p>
          <a:p>
            <a:r>
              <a:rPr lang="nl-NL" sz="2400" dirty="0"/>
              <a:t>Bescherming  tegen vreemd DNA.</a:t>
            </a:r>
          </a:p>
          <a:p>
            <a:r>
              <a:rPr lang="nl-NL" sz="2400" dirty="0"/>
              <a:t>Eigen DNA beschermt door </a:t>
            </a:r>
            <a:r>
              <a:rPr lang="nl-NL" sz="2400" b="1" dirty="0" err="1"/>
              <a:t>methylatie</a:t>
            </a:r>
            <a:r>
              <a:rPr lang="nl-NL" sz="2400" b="1" dirty="0"/>
              <a:t>.</a:t>
            </a:r>
          </a:p>
          <a:p>
            <a:endParaRPr lang="nl-NL" sz="2400" b="1" dirty="0"/>
          </a:p>
          <a:p>
            <a:r>
              <a:rPr lang="nl-NL" sz="2400" dirty="0"/>
              <a:t>Knippen op specifieke locaties.</a:t>
            </a:r>
          </a:p>
          <a:p>
            <a:endParaRPr lang="nl-NL" sz="2400" b="1" dirty="0"/>
          </a:p>
          <a:p>
            <a:r>
              <a:rPr lang="nl-NL" sz="2400" dirty="0"/>
              <a:t>Vaak </a:t>
            </a:r>
            <a:r>
              <a:rPr lang="nl-NL" sz="2400" dirty="0" smtClean="0"/>
              <a:t>4,6 of 8 </a:t>
            </a:r>
            <a:r>
              <a:rPr lang="nl-NL" sz="2400" dirty="0" err="1" smtClean="0"/>
              <a:t>bp</a:t>
            </a:r>
            <a:r>
              <a:rPr lang="nl-NL" sz="2400" dirty="0" smtClean="0"/>
              <a:t>.</a:t>
            </a:r>
            <a:endParaRPr lang="nl-NL" sz="2400" dirty="0"/>
          </a:p>
          <a:p>
            <a:endParaRPr lang="nl-NL" sz="2400" b="1" dirty="0"/>
          </a:p>
          <a:p>
            <a:r>
              <a:rPr lang="nl-NL" sz="2400" dirty="0"/>
              <a:t>Palindroom: </a:t>
            </a:r>
            <a:r>
              <a:rPr lang="nl-NL" sz="2400" dirty="0" smtClean="0"/>
              <a:t>vb. </a:t>
            </a:r>
            <a:r>
              <a:rPr lang="nl-NL" sz="2400" i="1" dirty="0" err="1" smtClean="0"/>
              <a:t>Eco</a:t>
            </a:r>
            <a:r>
              <a:rPr lang="nl-NL" sz="2400" dirty="0" err="1" smtClean="0"/>
              <a:t>RI</a:t>
            </a:r>
            <a:r>
              <a:rPr lang="nl-NL" sz="2400" dirty="0" smtClean="0"/>
              <a:t>  </a:t>
            </a:r>
            <a:r>
              <a:rPr lang="nl-NL" sz="2400" dirty="0"/>
              <a:t>	</a:t>
            </a:r>
            <a:endParaRPr lang="en-US" sz="2400" dirty="0">
              <a:ea typeface="ＭＳ Ｐゴシック" pitchFamily="-96" charset="-128"/>
            </a:endParaRPr>
          </a:p>
          <a:p>
            <a:pPr>
              <a:defRPr/>
            </a:pPr>
            <a:endParaRPr lang="en-US" sz="2400" b="1" dirty="0">
              <a:ea typeface="ＭＳ Ｐゴシック" pitchFamily="-96" charset="-128"/>
            </a:endParaRPr>
          </a:p>
          <a:p>
            <a:pPr>
              <a:defRPr/>
            </a:pPr>
            <a:endParaRPr lang="en-US" sz="2400" b="1" dirty="0">
              <a:ea typeface="ＭＳ Ｐゴシック" pitchFamily="-96" charset="-128"/>
            </a:endParaRPr>
          </a:p>
          <a:p>
            <a:pPr>
              <a:defRPr/>
            </a:pPr>
            <a:r>
              <a:rPr lang="en-US" sz="2400" dirty="0">
                <a:ea typeface="ＭＳ Ｐゴシック" pitchFamily="-96" charset="-128"/>
              </a:rPr>
              <a:t>Sticky ends </a:t>
            </a:r>
            <a:r>
              <a:rPr lang="en-US" sz="2400" dirty="0">
                <a:ea typeface="ＭＳ Ｐゴシック" pitchFamily="-96" charset="-128"/>
                <a:sym typeface="Wingdings" pitchFamily="2" charset="2"/>
              </a:rPr>
              <a:t> </a:t>
            </a:r>
            <a:r>
              <a:rPr lang="en-US" sz="2400" dirty="0" err="1">
                <a:ea typeface="ＭＳ Ｐゴシック" pitchFamily="-96" charset="-128"/>
                <a:sym typeface="Wingdings" pitchFamily="2" charset="2"/>
              </a:rPr>
              <a:t>kloneren</a:t>
            </a:r>
            <a:r>
              <a:rPr lang="en-US" sz="2400" dirty="0">
                <a:ea typeface="ＭＳ Ｐゴシック" pitchFamily="-96" charset="-128"/>
                <a:sym typeface="Wingdings" pitchFamily="2" charset="2"/>
              </a:rPr>
              <a:t> </a:t>
            </a:r>
          </a:p>
          <a:p>
            <a:pPr>
              <a:defRPr/>
            </a:pPr>
            <a:r>
              <a:rPr lang="en-US" sz="2400" dirty="0" smtClean="0">
                <a:ea typeface="ＭＳ Ｐゴシック" pitchFamily="-96" charset="-128"/>
                <a:sym typeface="Wingdings" pitchFamily="2" charset="2"/>
              </a:rPr>
              <a:t>(</a:t>
            </a:r>
            <a:r>
              <a:rPr lang="en-US" sz="2400" dirty="0" err="1" smtClean="0">
                <a:ea typeface="ＭＳ Ｐゴシック" pitchFamily="-96" charset="-128"/>
                <a:sym typeface="Wingdings" pitchFamily="2" charset="2"/>
              </a:rPr>
              <a:t>soms</a:t>
            </a:r>
            <a:r>
              <a:rPr lang="en-US" sz="2400" dirty="0" smtClean="0">
                <a:ea typeface="ＭＳ Ｐゴシック" pitchFamily="-96" charset="-128"/>
                <a:sym typeface="Wingdings" pitchFamily="2" charset="2"/>
              </a:rPr>
              <a:t> met blunt ends)</a:t>
            </a:r>
            <a:endParaRPr lang="en-US" sz="2400" dirty="0">
              <a:ea typeface="ＭＳ Ｐゴシック" pitchFamily="-96" charset="-128"/>
              <a:sym typeface="Wingdings" pitchFamily="2" charset="2"/>
            </a:endParaRPr>
          </a:p>
        </p:txBody>
      </p:sp>
      <p:pic>
        <p:nvPicPr>
          <p:cNvPr id="2050" name="Picture 2" descr="EcoR-I-cutsite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027" y="4656136"/>
            <a:ext cx="2749547" cy="687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94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Books\Biology_Campbell_Figures\19_labeled_images\19_06_RecombinantDNA-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940" y="50346"/>
            <a:ext cx="4740898" cy="6807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114" y="1569428"/>
            <a:ext cx="3121654" cy="2006285"/>
          </a:xfrm>
        </p:spPr>
        <p:txBody>
          <a:bodyPr>
            <a:noAutofit/>
          </a:bodyPr>
          <a:lstStyle/>
          <a:p>
            <a:pPr algn="l">
              <a:tabLst>
                <a:tab pos="287338" algn="l"/>
              </a:tabLst>
            </a:pPr>
            <a:r>
              <a:rPr lang="nl-NL" sz="2000" dirty="0" smtClean="0">
                <a:latin typeface="+mn-lt"/>
              </a:rPr>
              <a:t>1) Plasmide en </a:t>
            </a:r>
            <a:r>
              <a:rPr lang="nl-NL" sz="2000" dirty="0" err="1" smtClean="0">
                <a:latin typeface="+mn-lt"/>
              </a:rPr>
              <a:t>insert</a:t>
            </a:r>
            <a:r>
              <a:rPr lang="nl-NL" sz="2000" dirty="0" smtClean="0">
                <a:latin typeface="+mn-lt"/>
              </a:rPr>
              <a:t> 		knippen met restrictie-	enzymen</a:t>
            </a:r>
            <a:br>
              <a:rPr lang="nl-NL" sz="2000" dirty="0" smtClean="0">
                <a:latin typeface="+mn-lt"/>
              </a:rPr>
            </a:br>
            <a:r>
              <a:rPr lang="nl-NL" sz="2000" dirty="0" smtClean="0">
                <a:latin typeface="+mn-lt"/>
              </a:rPr>
              <a:t/>
            </a:r>
            <a:br>
              <a:rPr lang="nl-NL" sz="2000" dirty="0" smtClean="0">
                <a:latin typeface="+mn-lt"/>
              </a:rPr>
            </a:br>
            <a:r>
              <a:rPr lang="nl-NL" sz="2000" dirty="0" smtClean="0">
                <a:latin typeface="+mn-lt"/>
              </a:rPr>
              <a:t>2) Samenvoegen</a:t>
            </a:r>
            <a:br>
              <a:rPr lang="nl-NL" sz="2000" dirty="0" smtClean="0">
                <a:latin typeface="+mn-lt"/>
              </a:rPr>
            </a:br>
            <a:r>
              <a:rPr lang="nl-NL" sz="2000" dirty="0" smtClean="0">
                <a:latin typeface="+mn-lt"/>
              </a:rPr>
              <a:t/>
            </a:r>
            <a:br>
              <a:rPr lang="nl-NL" sz="2000" dirty="0" smtClean="0">
                <a:latin typeface="+mn-lt"/>
              </a:rPr>
            </a:br>
            <a:endParaRPr lang="nl-NL" sz="2000" dirty="0"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7456" y="244079"/>
            <a:ext cx="4188520" cy="11316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4000" b="1" dirty="0" smtClean="0">
                <a:solidFill>
                  <a:srgbClr val="FF6600"/>
                </a:solidFill>
                <a:latin typeface="+mn-lt"/>
              </a:rPr>
              <a:t>Kloneren van DNA in een plasmide</a:t>
            </a:r>
            <a:endParaRPr lang="nl-NL" sz="4000" b="1" dirty="0">
              <a:solidFill>
                <a:srgbClr val="FF6600"/>
              </a:solidFill>
              <a:latin typeface="+mn-lt"/>
            </a:endParaRPr>
          </a:p>
        </p:txBody>
      </p:sp>
      <p:sp>
        <p:nvSpPr>
          <p:cNvPr id="3" name="Rechthoek 2"/>
          <p:cNvSpPr/>
          <p:nvPr/>
        </p:nvSpPr>
        <p:spPr>
          <a:xfrm>
            <a:off x="372176" y="4273042"/>
            <a:ext cx="35330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000" dirty="0" smtClean="0"/>
              <a:t>3) </a:t>
            </a:r>
            <a:r>
              <a:rPr lang="nl-NL" sz="2000" dirty="0" err="1" smtClean="0"/>
              <a:t>Ligeren</a:t>
            </a:r>
            <a:r>
              <a:rPr lang="nl-NL" sz="2000" dirty="0" smtClean="0"/>
              <a:t> m.b.v. </a:t>
            </a:r>
            <a:r>
              <a:rPr lang="nl-NL" sz="2000" dirty="0" err="1" smtClean="0"/>
              <a:t>ligase</a:t>
            </a:r>
            <a:r>
              <a:rPr lang="nl-NL" sz="2000" dirty="0"/>
              <a:t/>
            </a:r>
            <a:br>
              <a:rPr lang="nl-NL" sz="2000" dirty="0"/>
            </a:br>
            <a:r>
              <a:rPr lang="nl-NL" sz="2000" dirty="0"/>
              <a:t/>
            </a:r>
            <a:br>
              <a:rPr lang="nl-NL" sz="2000" dirty="0"/>
            </a:br>
            <a:r>
              <a:rPr lang="nl-NL" sz="2000" u="sng" dirty="0"/>
              <a:t>Resultaat: </a:t>
            </a:r>
            <a:endParaRPr lang="nl-NL" sz="2000" u="sng" dirty="0" smtClean="0"/>
          </a:p>
          <a:p>
            <a:r>
              <a:rPr lang="nl-NL" sz="2000" dirty="0" smtClean="0"/>
              <a:t>recombinant plasmide </a:t>
            </a:r>
          </a:p>
          <a:p>
            <a:r>
              <a:rPr lang="nl-NL" sz="2000" dirty="0" smtClean="0"/>
              <a:t>(of een aan zichzelf </a:t>
            </a:r>
            <a:r>
              <a:rPr lang="nl-NL" sz="2000" dirty="0" err="1" smtClean="0"/>
              <a:t>geligeerd</a:t>
            </a:r>
            <a:r>
              <a:rPr lang="nl-NL" sz="2000" dirty="0" smtClean="0"/>
              <a:t> plasmide) </a:t>
            </a:r>
            <a:r>
              <a:rPr lang="nl-NL" sz="2000" dirty="0" smtClean="0">
                <a:sym typeface="Wingdings" panose="05000000000000000000" pitchFamily="2" charset="2"/>
              </a:rPr>
              <a:t> later checken!</a:t>
            </a:r>
            <a:endParaRPr lang="en-US" sz="2000" dirty="0"/>
          </a:p>
        </p:txBody>
      </p:sp>
      <p:sp>
        <p:nvSpPr>
          <p:cNvPr id="6" name="Rechthoek 5"/>
          <p:cNvSpPr/>
          <p:nvPr/>
        </p:nvSpPr>
        <p:spPr>
          <a:xfrm>
            <a:off x="4143375" y="4586288"/>
            <a:ext cx="4672013" cy="22717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JL-RECHTS 10"/>
          <p:cNvSpPr/>
          <p:nvPr/>
        </p:nvSpPr>
        <p:spPr>
          <a:xfrm>
            <a:off x="4028142" y="4488329"/>
            <a:ext cx="1290918" cy="12186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9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Autofit/>
          </a:bodyPr>
          <a:lstStyle/>
          <a:p>
            <a:r>
              <a:rPr lang="nl-NL" sz="4000" b="1" dirty="0">
                <a:solidFill>
                  <a:srgbClr val="FF6600"/>
                </a:solidFill>
                <a:latin typeface="+mn-lt"/>
              </a:rPr>
              <a:t>Kloneren van DNA in een </a:t>
            </a:r>
            <a:r>
              <a:rPr lang="nl-NL" sz="4000" b="1" dirty="0" smtClean="0">
                <a:solidFill>
                  <a:srgbClr val="FF6600"/>
                </a:solidFill>
                <a:latin typeface="+mn-lt"/>
              </a:rPr>
              <a:t>plasmide,</a:t>
            </a:r>
            <a:r>
              <a:rPr lang="nl-NL" sz="4000" b="1" dirty="0">
                <a:solidFill>
                  <a:srgbClr val="FF6600"/>
                </a:solidFill>
                <a:latin typeface="+mn-lt"/>
              </a:rPr>
              <a:t/>
            </a:r>
            <a:br>
              <a:rPr lang="nl-NL" sz="4000" b="1" dirty="0">
                <a:solidFill>
                  <a:srgbClr val="FF6600"/>
                </a:solidFill>
                <a:latin typeface="+mn-lt"/>
              </a:rPr>
            </a:br>
            <a:r>
              <a:rPr lang="nl-NL" sz="4000" b="1" dirty="0" smtClean="0">
                <a:solidFill>
                  <a:srgbClr val="FF6600"/>
                </a:solidFill>
                <a:latin typeface="+mn-lt"/>
              </a:rPr>
              <a:t>Transformatie van gastheer</a:t>
            </a:r>
            <a:endParaRPr lang="nl-NL" sz="4000" b="1" dirty="0">
              <a:solidFill>
                <a:srgbClr val="FF6600"/>
              </a:solidFill>
              <a:latin typeface="+mn-lt"/>
            </a:endParaRPr>
          </a:p>
        </p:txBody>
      </p:sp>
      <p:sp>
        <p:nvSpPr>
          <p:cNvPr id="4" name="Tekstvak 34"/>
          <p:cNvSpPr txBox="1">
            <a:spLocks noChangeArrowheads="1"/>
          </p:cNvSpPr>
          <p:nvPr/>
        </p:nvSpPr>
        <p:spPr bwMode="auto">
          <a:xfrm>
            <a:off x="457200" y="1512419"/>
            <a:ext cx="5328592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>
              <a:defRPr sz="2400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355600" indent="-355600">
              <a:defRPr sz="2400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marL="0" lvl="2" indent="0">
              <a:spcAft>
                <a:spcPct val="30000"/>
              </a:spcAft>
            </a:pPr>
            <a:r>
              <a:rPr lang="nl-NL" altLang="nl-NL" baseline="0" dirty="0" smtClean="0">
                <a:latin typeface="+mn-lt"/>
                <a:cs typeface="Arial" pitchFamily="34" charset="0"/>
              </a:rPr>
              <a:t>Enkele voorbeelden:</a:t>
            </a:r>
          </a:p>
          <a:p>
            <a:pPr lvl="2">
              <a:spcAft>
                <a:spcPct val="30000"/>
              </a:spcAft>
              <a:buFont typeface="Arial" pitchFamily="34" charset="0"/>
              <a:buChar char="•"/>
            </a:pPr>
            <a:r>
              <a:rPr lang="nl-NL" altLang="nl-NL" baseline="0" dirty="0" err="1" smtClean="0">
                <a:latin typeface="+mn-lt"/>
                <a:cs typeface="Arial" pitchFamily="34" charset="0"/>
              </a:rPr>
              <a:t>Electroporatie</a:t>
            </a:r>
            <a:endParaRPr lang="nl-NL" altLang="nl-NL" baseline="0" dirty="0" smtClean="0">
              <a:latin typeface="+mn-lt"/>
              <a:cs typeface="Arial" pitchFamily="34" charset="0"/>
            </a:endParaRPr>
          </a:p>
          <a:p>
            <a:pPr lvl="2">
              <a:spcAft>
                <a:spcPct val="30000"/>
              </a:spcAft>
              <a:buFont typeface="Arial" pitchFamily="34" charset="0"/>
              <a:buChar char="•"/>
            </a:pPr>
            <a:r>
              <a:rPr lang="nl-NL" altLang="nl-NL" baseline="0" dirty="0" smtClean="0">
                <a:latin typeface="+mn-lt"/>
                <a:cs typeface="Arial" pitchFamily="34" charset="0"/>
              </a:rPr>
              <a:t>Injectie</a:t>
            </a:r>
            <a:endParaRPr lang="nl-NL" altLang="nl-NL" baseline="0" dirty="0">
              <a:latin typeface="+mn-lt"/>
              <a:cs typeface="Arial" pitchFamily="34" charset="0"/>
            </a:endParaRPr>
          </a:p>
        </p:txBody>
      </p:sp>
      <p:grpSp>
        <p:nvGrpSpPr>
          <p:cNvPr id="6" name="Groep 5"/>
          <p:cNvGrpSpPr/>
          <p:nvPr/>
        </p:nvGrpSpPr>
        <p:grpSpPr>
          <a:xfrm>
            <a:off x="251520" y="3061408"/>
            <a:ext cx="8608760" cy="2959880"/>
            <a:chOff x="251520" y="3061408"/>
            <a:chExt cx="8608760" cy="2959880"/>
          </a:xfrm>
        </p:grpSpPr>
        <p:grpSp>
          <p:nvGrpSpPr>
            <p:cNvPr id="11" name="Group 10"/>
            <p:cNvGrpSpPr/>
            <p:nvPr/>
          </p:nvGrpSpPr>
          <p:grpSpPr>
            <a:xfrm>
              <a:off x="2313216" y="3061408"/>
              <a:ext cx="6547064" cy="2766185"/>
              <a:chOff x="2313216" y="3061409"/>
              <a:chExt cx="6547064" cy="2745420"/>
            </a:xfrm>
          </p:grpSpPr>
          <p:pic>
            <p:nvPicPr>
              <p:cNvPr id="5" name="Picture 9" descr="H:\Documents\Biology_Campbell_Figures\19_unlabeled_images\19_09GeneCloningMethod-U.jp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491" t="61532" r="18613" b="5078"/>
              <a:stretch/>
            </p:blipFill>
            <p:spPr bwMode="auto">
              <a:xfrm>
                <a:off x="3747863" y="3061409"/>
                <a:ext cx="5112417" cy="2745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" name="Group 2"/>
              <p:cNvGrpSpPr/>
              <p:nvPr/>
            </p:nvGrpSpPr>
            <p:grpSpPr>
              <a:xfrm>
                <a:off x="2313216" y="3205425"/>
                <a:ext cx="3229117" cy="707886"/>
                <a:chOff x="2313216" y="3205425"/>
                <a:chExt cx="3229117" cy="707886"/>
              </a:xfrm>
            </p:grpSpPr>
            <p:sp>
              <p:nvSpPr>
                <p:cNvPr id="7" name="Tekstvak 34"/>
                <p:cNvSpPr txBox="1">
                  <a:spLocks noChangeArrowheads="1"/>
                </p:cNvSpPr>
                <p:nvPr/>
              </p:nvSpPr>
              <p:spPr bwMode="auto">
                <a:xfrm>
                  <a:off x="2313216" y="3205425"/>
                  <a:ext cx="2730791" cy="7078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lvl1pPr marL="342900" indent="-342900">
                    <a:defRPr sz="2400" baseline="-25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1pPr>
                  <a:lvl2pPr marL="742950" indent="-285750">
                    <a:defRPr sz="2400" baseline="-25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2pPr>
                  <a:lvl3pPr marL="355600" indent="-355600">
                    <a:defRPr sz="2400" baseline="-25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3pPr>
                  <a:lvl4pPr marL="1600200" indent="-228600">
                    <a:defRPr sz="2400" baseline="-25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4pPr>
                  <a:lvl5pPr marL="2057400" indent="-228600">
                    <a:defRPr sz="2400" baseline="-25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9pPr>
                </a:lstStyle>
                <a:p>
                  <a:pPr marL="0" lvl="2" indent="0">
                    <a:spcAft>
                      <a:spcPct val="30000"/>
                    </a:spcAft>
                  </a:pPr>
                  <a:r>
                    <a:rPr lang="nl-NL" altLang="nl-NL" sz="2000" baseline="0" dirty="0" smtClean="0">
                      <a:latin typeface="+mn-lt"/>
                      <a:cs typeface="Arial" pitchFamily="34" charset="0"/>
                    </a:rPr>
                    <a:t>Antibiotica resistentie, bijv. ampicilline (</a:t>
                  </a:r>
                  <a:r>
                    <a:rPr lang="nl-NL" altLang="nl-NL" sz="2000" baseline="0" dirty="0" err="1" smtClean="0">
                      <a:latin typeface="+mn-lt"/>
                      <a:cs typeface="Arial" pitchFamily="34" charset="0"/>
                    </a:rPr>
                    <a:t>Amp</a:t>
                  </a:r>
                  <a:r>
                    <a:rPr lang="nl-NL" altLang="nl-NL" sz="2000" baseline="30000" dirty="0" err="1" smtClean="0">
                      <a:latin typeface="+mn-lt"/>
                      <a:cs typeface="Arial" pitchFamily="34" charset="0"/>
                    </a:rPr>
                    <a:t>R</a:t>
                  </a:r>
                  <a:r>
                    <a:rPr lang="nl-NL" altLang="nl-NL" sz="2000" baseline="0" dirty="0" smtClean="0">
                      <a:latin typeface="+mn-lt"/>
                      <a:cs typeface="Arial" pitchFamily="34" charset="0"/>
                    </a:rPr>
                    <a:t>)</a:t>
                  </a:r>
                  <a:endParaRPr lang="nl-NL" altLang="nl-NL" sz="2000" baseline="0" dirty="0">
                    <a:latin typeface="+mn-lt"/>
                    <a:cs typeface="Arial" pitchFamily="34" charset="0"/>
                  </a:endParaRPr>
                </a:p>
              </p:txBody>
            </p:sp>
            <p:cxnSp>
              <p:nvCxnSpPr>
                <p:cNvPr id="8" name="Straight Connector 3"/>
                <p:cNvCxnSpPr>
                  <a:cxnSpLocks noChangeShapeType="1"/>
                </p:cNvCxnSpPr>
                <p:nvPr/>
              </p:nvCxnSpPr>
              <p:spPr bwMode="auto">
                <a:xfrm flipV="1">
                  <a:off x="4894478" y="3603565"/>
                  <a:ext cx="647855" cy="2"/>
                </a:xfrm>
                <a:prstGeom prst="lin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 type="triangle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sp>
          <p:nvSpPr>
            <p:cNvPr id="9" name="Tekstvak 34"/>
            <p:cNvSpPr txBox="1">
              <a:spLocks noChangeArrowheads="1"/>
            </p:cNvSpPr>
            <p:nvPr/>
          </p:nvSpPr>
          <p:spPr bwMode="auto">
            <a:xfrm>
              <a:off x="251520" y="5005625"/>
              <a:ext cx="3312368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marL="342900" indent="-342900"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355600" indent="-355600"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lvl="2" indent="0">
                <a:spcAft>
                  <a:spcPct val="30000"/>
                </a:spcAft>
              </a:pPr>
              <a:r>
                <a:rPr lang="nl-NL" altLang="nl-NL" sz="2000" baseline="0" dirty="0" smtClean="0">
                  <a:latin typeface="+mn-lt"/>
                  <a:cs typeface="Arial" pitchFamily="34" charset="0"/>
                </a:rPr>
                <a:t>Groei van getransformeerde bacteriën op  ampicilline platen</a:t>
              </a:r>
              <a:endParaRPr lang="nl-NL" altLang="nl-NL" sz="2000" baseline="0" dirty="0">
                <a:latin typeface="+mn-lt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437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H:\Documents\Biology_Campbell_Figures\19_unlabeled_images\19_09GeneCloningMethod-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1" r="19823"/>
          <a:stretch>
            <a:fillRect/>
          </a:stretch>
        </p:blipFill>
        <p:spPr bwMode="auto">
          <a:xfrm>
            <a:off x="263370" y="1211858"/>
            <a:ext cx="3136901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026"/>
          <p:cNvSpPr txBox="1">
            <a:spLocks noChangeArrowheads="1"/>
          </p:cNvSpPr>
          <p:nvPr/>
        </p:nvSpPr>
        <p:spPr bwMode="auto">
          <a:xfrm>
            <a:off x="4060671" y="1557933"/>
            <a:ext cx="4284662" cy="5762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nl-NL" sz="2100" b="1" kern="0" baseline="0" dirty="0">
                <a:solidFill>
                  <a:schemeClr val="accent1">
                    <a:lumMod val="75000"/>
                  </a:schemeClr>
                </a:solidFill>
                <a:ea typeface="+mn-ea"/>
              </a:rPr>
              <a:t>Selectie </a:t>
            </a:r>
            <a:r>
              <a:rPr lang="nl-NL" sz="2100" b="1" kern="0" baseline="0" dirty="0" smtClean="0">
                <a:solidFill>
                  <a:schemeClr val="accent1">
                    <a:lumMod val="75000"/>
                  </a:schemeClr>
                </a:solidFill>
                <a:ea typeface="+mn-ea"/>
              </a:rPr>
              <a:t>en amplificatie van </a:t>
            </a:r>
            <a:r>
              <a:rPr lang="nl-NL" sz="2100" b="1" kern="0" baseline="0" dirty="0">
                <a:solidFill>
                  <a:schemeClr val="accent1">
                    <a:lumMod val="75000"/>
                  </a:schemeClr>
                </a:solidFill>
                <a:ea typeface="+mn-ea"/>
              </a:rPr>
              <a:t>DNA</a:t>
            </a:r>
          </a:p>
        </p:txBody>
      </p:sp>
      <p:cxnSp>
        <p:nvCxnSpPr>
          <p:cNvPr id="8" name="Straight Connector 3"/>
          <p:cNvCxnSpPr>
            <a:cxnSpLocks noChangeShapeType="1"/>
          </p:cNvCxnSpPr>
          <p:nvPr/>
        </p:nvCxnSpPr>
        <p:spPr bwMode="auto">
          <a:xfrm flipV="1">
            <a:off x="3232910" y="1748545"/>
            <a:ext cx="647855" cy="2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Rectangle 8"/>
          <p:cNvSpPr/>
          <p:nvPr/>
        </p:nvSpPr>
        <p:spPr bwMode="auto">
          <a:xfrm>
            <a:off x="4063846" y="1845270"/>
            <a:ext cx="498475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nl-NL" sz="2100" kern="0" baseline="0" dirty="0" smtClean="0">
                <a:solidFill>
                  <a:schemeClr val="accent1">
                    <a:lumMod val="75000"/>
                  </a:schemeClr>
                </a:solidFill>
                <a:ea typeface="ＭＳ Ｐゴシック" pitchFamily="-96" charset="-128"/>
              </a:rPr>
              <a:t>DNA van interesse </a:t>
            </a:r>
            <a:r>
              <a:rPr lang="nl-NL" sz="2100" kern="0" baseline="0" dirty="0">
                <a:solidFill>
                  <a:schemeClr val="accent1">
                    <a:lumMod val="75000"/>
                  </a:schemeClr>
                </a:solidFill>
                <a:ea typeface="ＭＳ Ｐゴシック" pitchFamily="-96" charset="-128"/>
              </a:rPr>
              <a:t>wordt </a:t>
            </a:r>
            <a:r>
              <a:rPr lang="nl-NL" sz="2100" kern="0" baseline="0" dirty="0" smtClean="0">
                <a:solidFill>
                  <a:schemeClr val="accent1">
                    <a:lumMod val="75000"/>
                  </a:schemeClr>
                </a:solidFill>
                <a:ea typeface="ＭＳ Ｐゴシック" pitchFamily="-96" charset="-128"/>
              </a:rPr>
              <a:t>geamplificeerd </a:t>
            </a:r>
            <a:r>
              <a:rPr lang="nl-NL" sz="2100" kern="0" dirty="0" err="1" smtClean="0">
                <a:solidFill>
                  <a:schemeClr val="accent1">
                    <a:lumMod val="75000"/>
                  </a:schemeClr>
                </a:solidFill>
                <a:ea typeface="ＭＳ Ｐゴシック" pitchFamily="-96" charset="-128"/>
              </a:rPr>
              <a:t>m.b.v</a:t>
            </a:r>
            <a:r>
              <a:rPr lang="nl-NL" sz="2100" kern="0" dirty="0" smtClean="0">
                <a:solidFill>
                  <a:schemeClr val="accent1">
                    <a:lumMod val="75000"/>
                  </a:schemeClr>
                </a:solidFill>
                <a:ea typeface="ＭＳ Ｐゴシック" pitchFamily="-96" charset="-128"/>
              </a:rPr>
              <a:t> PCR en specifieke</a:t>
            </a:r>
            <a:r>
              <a:rPr lang="nl-NL" sz="2100" kern="0" baseline="0" dirty="0" smtClean="0">
                <a:solidFill>
                  <a:schemeClr val="accent1">
                    <a:lumMod val="75000"/>
                  </a:schemeClr>
                </a:solidFill>
                <a:ea typeface="ＭＳ Ｐゴシック" pitchFamily="-96" charset="-128"/>
              </a:rPr>
              <a:t> primers</a:t>
            </a:r>
            <a:endParaRPr lang="nl-NL" sz="2100" kern="0" baseline="0" dirty="0">
              <a:solidFill>
                <a:schemeClr val="accent1">
                  <a:lumMod val="75000"/>
                </a:schemeClr>
              </a:solidFill>
              <a:ea typeface="ＭＳ Ｐゴシック" pitchFamily="-96" charset="-128"/>
            </a:endParaRPr>
          </a:p>
        </p:txBody>
      </p:sp>
      <p:sp>
        <p:nvSpPr>
          <p:cNvPr id="11" name="Rectangle 1026"/>
          <p:cNvSpPr txBox="1">
            <a:spLocks noChangeArrowheads="1"/>
          </p:cNvSpPr>
          <p:nvPr/>
        </p:nvSpPr>
        <p:spPr bwMode="auto">
          <a:xfrm>
            <a:off x="4065433" y="4293195"/>
            <a:ext cx="4622800" cy="5778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nl-NL" sz="2100" b="1" kern="0" baseline="0" dirty="0" err="1">
                <a:solidFill>
                  <a:schemeClr val="accent1">
                    <a:lumMod val="75000"/>
                  </a:schemeClr>
                </a:solidFill>
                <a:ea typeface="+mn-ea"/>
              </a:rPr>
              <a:t>Ligatie</a:t>
            </a:r>
            <a:r>
              <a:rPr lang="nl-NL" sz="2100" b="1" kern="0" baseline="0" dirty="0">
                <a:solidFill>
                  <a:schemeClr val="accent1">
                    <a:lumMod val="75000"/>
                  </a:schemeClr>
                </a:solidFill>
                <a:ea typeface="+mn-ea"/>
              </a:rPr>
              <a:t> </a:t>
            </a:r>
            <a:r>
              <a:rPr lang="nl-NL" sz="2100" b="1" kern="0" baseline="0" dirty="0" smtClean="0">
                <a:solidFill>
                  <a:schemeClr val="accent1">
                    <a:lumMod val="75000"/>
                  </a:schemeClr>
                </a:solidFill>
                <a:ea typeface="+mn-ea"/>
              </a:rPr>
              <a:t>plasmide-DNA en</a:t>
            </a:r>
            <a:r>
              <a:rPr lang="nl-NL" sz="2100" b="1" kern="0" dirty="0" smtClean="0">
                <a:solidFill>
                  <a:schemeClr val="accent1">
                    <a:lumMod val="75000"/>
                  </a:schemeClr>
                </a:solidFill>
                <a:ea typeface="+mn-ea"/>
              </a:rPr>
              <a:t> </a:t>
            </a:r>
            <a:r>
              <a:rPr lang="nl-NL" sz="2100" b="1" kern="0" dirty="0" err="1" smtClean="0">
                <a:solidFill>
                  <a:schemeClr val="accent1">
                    <a:lumMod val="75000"/>
                  </a:schemeClr>
                </a:solidFill>
                <a:ea typeface="+mn-ea"/>
              </a:rPr>
              <a:t>insert</a:t>
            </a:r>
            <a:r>
              <a:rPr lang="nl-NL" sz="2100" b="1" kern="0" dirty="0" smtClean="0">
                <a:solidFill>
                  <a:schemeClr val="accent1">
                    <a:lumMod val="75000"/>
                  </a:schemeClr>
                </a:solidFill>
                <a:ea typeface="+mn-ea"/>
              </a:rPr>
              <a:t>-</a:t>
            </a:r>
            <a:r>
              <a:rPr lang="nl-NL" sz="2100" b="1" kern="0" dirty="0" smtClean="0">
                <a:solidFill>
                  <a:schemeClr val="accent1">
                    <a:lumMod val="75000"/>
                  </a:schemeClr>
                </a:solidFill>
              </a:rPr>
              <a:t>DNA </a:t>
            </a:r>
            <a:r>
              <a:rPr lang="nl-NL" sz="2100" b="1" kern="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recombinant plasmide</a:t>
            </a:r>
            <a:endParaRPr lang="nl-NL" sz="2100" b="1" kern="0" baseline="0" dirty="0">
              <a:solidFill>
                <a:schemeClr val="accent1">
                  <a:lumMod val="75000"/>
                </a:schemeClr>
              </a:solidFill>
              <a:ea typeface="+mn-ea"/>
            </a:endParaRPr>
          </a:p>
        </p:txBody>
      </p:sp>
      <p:cxnSp>
        <p:nvCxnSpPr>
          <p:cNvPr id="13" name="Straight Connector 3"/>
          <p:cNvCxnSpPr>
            <a:cxnSpLocks noChangeShapeType="1"/>
          </p:cNvCxnSpPr>
          <p:nvPr/>
        </p:nvCxnSpPr>
        <p:spPr bwMode="auto">
          <a:xfrm>
            <a:off x="2292064" y="4528939"/>
            <a:ext cx="1627706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Rectangle 1026"/>
          <p:cNvSpPr txBox="1">
            <a:spLocks noChangeArrowheads="1"/>
          </p:cNvSpPr>
          <p:nvPr/>
        </p:nvSpPr>
        <p:spPr bwMode="auto">
          <a:xfrm>
            <a:off x="4044796" y="2926358"/>
            <a:ext cx="4621212" cy="5762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nl-NL" sz="2100" b="1" kern="0" dirty="0">
                <a:solidFill>
                  <a:schemeClr val="accent1">
                    <a:lumMod val="75000"/>
                  </a:schemeClr>
                </a:solidFill>
              </a:rPr>
              <a:t>Restrictie plasmide-DNA en </a:t>
            </a:r>
            <a:r>
              <a:rPr lang="nl-NL" sz="2100" b="1" kern="0" dirty="0" err="1">
                <a:solidFill>
                  <a:schemeClr val="accent1">
                    <a:lumMod val="75000"/>
                  </a:schemeClr>
                </a:solidFill>
              </a:rPr>
              <a:t>insert</a:t>
            </a:r>
            <a:r>
              <a:rPr lang="nl-NL" sz="2100" b="1" kern="0" dirty="0">
                <a:solidFill>
                  <a:schemeClr val="accent1">
                    <a:lumMod val="75000"/>
                  </a:schemeClr>
                </a:solidFill>
              </a:rPr>
              <a:t>-DNA (DNA van interesse) met zelfde restrictie enzymen</a:t>
            </a:r>
          </a:p>
        </p:txBody>
      </p:sp>
      <p:cxnSp>
        <p:nvCxnSpPr>
          <p:cNvPr id="17" name="Straight Connector 3"/>
          <p:cNvCxnSpPr>
            <a:cxnSpLocks noChangeShapeType="1"/>
          </p:cNvCxnSpPr>
          <p:nvPr/>
        </p:nvCxnSpPr>
        <p:spPr bwMode="auto">
          <a:xfrm>
            <a:off x="2748622" y="3129558"/>
            <a:ext cx="1059988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Rectangle 1026"/>
          <p:cNvSpPr txBox="1">
            <a:spLocks noChangeArrowheads="1"/>
          </p:cNvSpPr>
          <p:nvPr/>
        </p:nvSpPr>
        <p:spPr bwMode="auto">
          <a:xfrm>
            <a:off x="4041621" y="5340945"/>
            <a:ext cx="4622800" cy="574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nl-NL" sz="2100" b="1" kern="0" baseline="0" dirty="0">
                <a:solidFill>
                  <a:schemeClr val="accent1">
                    <a:lumMod val="75000"/>
                  </a:schemeClr>
                </a:solidFill>
                <a:ea typeface="+mn-ea"/>
              </a:rPr>
              <a:t>Vermenigvuldiging &amp; Selectie recombinant DNA construct</a:t>
            </a:r>
          </a:p>
        </p:txBody>
      </p:sp>
      <p:cxnSp>
        <p:nvCxnSpPr>
          <p:cNvPr id="21" name="Straight Connector 3"/>
          <p:cNvCxnSpPr>
            <a:cxnSpLocks noChangeShapeType="1"/>
          </p:cNvCxnSpPr>
          <p:nvPr/>
        </p:nvCxnSpPr>
        <p:spPr bwMode="auto">
          <a:xfrm>
            <a:off x="3232459" y="5787033"/>
            <a:ext cx="663664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2081058" y="4939308"/>
            <a:ext cx="6550025" cy="577850"/>
            <a:chOff x="1780838" y="5155406"/>
            <a:chExt cx="6549866" cy="577850"/>
          </a:xfrm>
        </p:grpSpPr>
        <p:sp>
          <p:nvSpPr>
            <p:cNvPr id="23" name="Rectangle 1026"/>
            <p:cNvSpPr txBox="1">
              <a:spLocks noChangeArrowheads="1"/>
            </p:cNvSpPr>
            <p:nvPr/>
          </p:nvSpPr>
          <p:spPr bwMode="auto">
            <a:xfrm>
              <a:off x="3708016" y="5155406"/>
              <a:ext cx="4622688" cy="577850"/>
            </a:xfrm>
            <a:prstGeom prst="rect">
              <a:avLst/>
            </a:prstGeom>
            <a:noFill/>
            <a:ln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r>
                <a:rPr lang="nl-NL" sz="2100" b="1" kern="0" baseline="0" dirty="0">
                  <a:solidFill>
                    <a:schemeClr val="accent1">
                      <a:lumMod val="75000"/>
                    </a:schemeClr>
                  </a:solidFill>
                  <a:ea typeface="+mn-ea"/>
                </a:rPr>
                <a:t>Transformatie van host </a:t>
              </a:r>
              <a:r>
                <a:rPr lang="nl-NL" sz="2100" b="1" kern="0" baseline="0" dirty="0" err="1">
                  <a:solidFill>
                    <a:schemeClr val="accent1">
                      <a:lumMod val="75000"/>
                    </a:schemeClr>
                  </a:solidFill>
                  <a:ea typeface="+mn-ea"/>
                </a:rPr>
                <a:t>cell</a:t>
              </a:r>
              <a:endParaRPr lang="nl-NL" sz="2100" b="1" kern="0" baseline="0" dirty="0">
                <a:solidFill>
                  <a:schemeClr val="accent1">
                    <a:lumMod val="75000"/>
                  </a:schemeClr>
                </a:solidFill>
                <a:ea typeface="+mn-ea"/>
              </a:endParaRPr>
            </a:p>
          </p:txBody>
        </p:sp>
        <p:cxnSp>
          <p:nvCxnSpPr>
            <p:cNvPr id="24" name="Straight Connector 3"/>
            <p:cNvCxnSpPr>
              <a:cxnSpLocks noChangeShapeType="1"/>
            </p:cNvCxnSpPr>
            <p:nvPr/>
          </p:nvCxnSpPr>
          <p:spPr bwMode="auto">
            <a:xfrm>
              <a:off x="1780838" y="5373216"/>
              <a:ext cx="1871403" cy="0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31616"/>
          </a:xfrm>
        </p:spPr>
        <p:txBody>
          <a:bodyPr>
            <a:noAutofit/>
          </a:bodyPr>
          <a:lstStyle/>
          <a:p>
            <a:pPr algn="l"/>
            <a:r>
              <a:rPr lang="nl-NL" b="1" dirty="0" smtClean="0">
                <a:solidFill>
                  <a:srgbClr val="FF6600"/>
                </a:solidFill>
                <a:latin typeface="+mn-lt"/>
              </a:rPr>
              <a:t>Kloneren van DNA in een plasmide</a:t>
            </a:r>
            <a:endParaRPr lang="nl-NL" b="1" dirty="0">
              <a:solidFill>
                <a:srgbClr val="FF66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8655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8" y="184550"/>
            <a:ext cx="8786812" cy="1143000"/>
          </a:xfrm>
        </p:spPr>
        <p:txBody>
          <a:bodyPr>
            <a:noAutofit/>
          </a:bodyPr>
          <a:lstStyle/>
          <a:p>
            <a:r>
              <a:rPr lang="nl-NL" sz="4000" b="1" dirty="0">
                <a:solidFill>
                  <a:srgbClr val="FF6600"/>
                </a:solidFill>
                <a:latin typeface="+mn-lt"/>
              </a:rPr>
              <a:t>Kloneren van DNA in een plasmide, </a:t>
            </a:r>
            <a:r>
              <a:rPr lang="nl-NL" sz="4000" b="1" dirty="0" smtClean="0">
                <a:solidFill>
                  <a:srgbClr val="FF6600"/>
                </a:solidFill>
                <a:latin typeface="+mn-lt"/>
              </a:rPr>
              <a:t>Restrictie-analyse (selectie goede kloon)</a:t>
            </a:r>
            <a:endParaRPr lang="nl-NL" sz="4000" b="1" dirty="0">
              <a:solidFill>
                <a:srgbClr val="FF6600"/>
              </a:solidFill>
              <a:latin typeface="+mn-lt"/>
            </a:endParaRPr>
          </a:p>
        </p:txBody>
      </p:sp>
      <p:pic>
        <p:nvPicPr>
          <p:cNvPr id="5" name="Picture 9" descr="H:\Documents\Biology_Campbell_Figures\19_unlabeled_images\19_09GeneCloningMethod-U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16" t="29368" r="26771" b="24828"/>
          <a:stretch/>
        </p:blipFill>
        <p:spPr bwMode="auto">
          <a:xfrm>
            <a:off x="404302" y="1806820"/>
            <a:ext cx="3795091" cy="3868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1162070" y="5476630"/>
            <a:ext cx="1536439" cy="797568"/>
            <a:chOff x="2088264" y="5059442"/>
            <a:chExt cx="1536439" cy="797568"/>
          </a:xfrm>
        </p:grpSpPr>
        <p:sp>
          <p:nvSpPr>
            <p:cNvPr id="6" name="Tekstvak 34"/>
            <p:cNvSpPr txBox="1">
              <a:spLocks noChangeArrowheads="1"/>
            </p:cNvSpPr>
            <p:nvPr/>
          </p:nvSpPr>
          <p:spPr bwMode="auto">
            <a:xfrm>
              <a:off x="2088264" y="5456900"/>
              <a:ext cx="153643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marL="342900" indent="-342900"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355600" indent="-355600"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lvl="2" indent="0">
                <a:spcAft>
                  <a:spcPct val="30000"/>
                </a:spcAft>
              </a:pPr>
              <a:r>
                <a:rPr lang="nl-NL" altLang="nl-NL" sz="2000" b="1" baseline="0" dirty="0" smtClean="0">
                  <a:solidFill>
                    <a:srgbClr val="4D21ED"/>
                  </a:solidFill>
                  <a:latin typeface="+mn-lt"/>
                  <a:cs typeface="Arial" pitchFamily="34" charset="0"/>
                </a:rPr>
                <a:t>EcoR1</a:t>
              </a:r>
              <a:endParaRPr lang="nl-NL" altLang="nl-NL" sz="2000" b="1" baseline="0" dirty="0">
                <a:solidFill>
                  <a:srgbClr val="4D21ED"/>
                </a:solidFill>
                <a:latin typeface="+mn-lt"/>
                <a:cs typeface="Arial" pitchFamily="34" charset="0"/>
              </a:endParaRPr>
            </a:p>
          </p:txBody>
        </p:sp>
        <p:cxnSp>
          <p:nvCxnSpPr>
            <p:cNvPr id="7" name="Straight Connector 3"/>
            <p:cNvCxnSpPr>
              <a:cxnSpLocks noChangeShapeType="1"/>
            </p:cNvCxnSpPr>
            <p:nvPr/>
          </p:nvCxnSpPr>
          <p:spPr bwMode="auto">
            <a:xfrm flipV="1">
              <a:off x="2544180" y="5059442"/>
              <a:ext cx="312303" cy="397458"/>
            </a:xfrm>
            <a:prstGeom prst="line">
              <a:avLst/>
            </a:prstGeom>
            <a:noFill/>
            <a:ln w="38100" algn="ctr">
              <a:solidFill>
                <a:srgbClr val="4D21ED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Group 22"/>
          <p:cNvGrpSpPr/>
          <p:nvPr/>
        </p:nvGrpSpPr>
        <p:grpSpPr>
          <a:xfrm>
            <a:off x="2577891" y="4252502"/>
            <a:ext cx="2306989" cy="1587677"/>
            <a:chOff x="4761540" y="3933056"/>
            <a:chExt cx="2306989" cy="1587677"/>
          </a:xfrm>
        </p:grpSpPr>
        <p:grpSp>
          <p:nvGrpSpPr>
            <p:cNvPr id="10" name="Group 9"/>
            <p:cNvGrpSpPr/>
            <p:nvPr/>
          </p:nvGrpSpPr>
          <p:grpSpPr>
            <a:xfrm>
              <a:off x="4761540" y="3933056"/>
              <a:ext cx="2306989" cy="904166"/>
              <a:chOff x="1626619" y="4692728"/>
              <a:chExt cx="2306989" cy="904166"/>
            </a:xfrm>
          </p:grpSpPr>
          <p:sp>
            <p:nvSpPr>
              <p:cNvPr id="11" name="Tekstvak 34"/>
              <p:cNvSpPr txBox="1">
                <a:spLocks noChangeArrowheads="1"/>
              </p:cNvSpPr>
              <p:nvPr/>
            </p:nvSpPr>
            <p:spPr bwMode="auto">
              <a:xfrm>
                <a:off x="2397169" y="5196784"/>
                <a:ext cx="1536439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marL="342900" indent="-342900">
                  <a:defRPr sz="2400" baseline="-25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 baseline="-25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355600" indent="-355600">
                  <a:defRPr sz="2400" baseline="-25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 baseline="-25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 baseline="-25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lvl="2" indent="0">
                  <a:spcAft>
                    <a:spcPct val="30000"/>
                  </a:spcAft>
                </a:pPr>
                <a:r>
                  <a:rPr lang="nl-NL" altLang="nl-NL" sz="2000" b="1" baseline="0" dirty="0" smtClean="0">
                    <a:solidFill>
                      <a:srgbClr val="FF0000"/>
                    </a:solidFill>
                    <a:latin typeface="+mn-lt"/>
                    <a:cs typeface="Arial" pitchFamily="34" charset="0"/>
                  </a:rPr>
                  <a:t>BamH1</a:t>
                </a:r>
                <a:endParaRPr lang="nl-NL" altLang="nl-NL" sz="2000" b="1" baseline="0" dirty="0">
                  <a:solidFill>
                    <a:srgbClr val="FF0000"/>
                  </a:solidFill>
                  <a:latin typeface="+mn-lt"/>
                  <a:cs typeface="Arial" pitchFamily="34" charset="0"/>
                </a:endParaRPr>
              </a:p>
            </p:txBody>
          </p:sp>
          <p:cxnSp>
            <p:nvCxnSpPr>
              <p:cNvPr id="12" name="Straight Connector 3"/>
              <p:cNvCxnSpPr>
                <a:cxnSpLocks noChangeShapeType="1"/>
              </p:cNvCxnSpPr>
              <p:nvPr/>
            </p:nvCxnSpPr>
            <p:spPr bwMode="auto">
              <a:xfrm flipH="1">
                <a:off x="1626619" y="4692728"/>
                <a:ext cx="494536" cy="387998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 type="triangle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7" name="Straight Connector 3"/>
            <p:cNvCxnSpPr>
              <a:cxnSpLocks noChangeShapeType="1"/>
            </p:cNvCxnSpPr>
            <p:nvPr/>
          </p:nvCxnSpPr>
          <p:spPr bwMode="auto">
            <a:xfrm flipH="1" flipV="1">
              <a:off x="4879082" y="5195292"/>
              <a:ext cx="672058" cy="325441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Tekstvak 2"/>
          <p:cNvSpPr txBox="1"/>
          <p:nvPr/>
        </p:nvSpPr>
        <p:spPr>
          <a:xfrm>
            <a:off x="5062305" y="2303390"/>
            <a:ext cx="31263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u="sng" dirty="0" smtClean="0"/>
              <a:t>Selectie goed kloon: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/>
              <a:t>Diverse klonen opkweken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/>
              <a:t>Plasmide isoleren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/>
              <a:t>Restrictie plasmide DNA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/>
              <a:t>Gel elektroforese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/>
              <a:t>Analyse restrictie-</a:t>
            </a:r>
            <a:r>
              <a:rPr lang="nl-NL" sz="2000" dirty="0" err="1" smtClean="0"/>
              <a:t>produkten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1458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60" y="256915"/>
            <a:ext cx="8229600" cy="889533"/>
          </a:xfrm>
        </p:spPr>
        <p:txBody>
          <a:bodyPr>
            <a:noAutofit/>
          </a:bodyPr>
          <a:lstStyle/>
          <a:p>
            <a:pPr algn="l"/>
            <a:r>
              <a:rPr lang="nl-NL" sz="4000" b="1" dirty="0" smtClean="0">
                <a:solidFill>
                  <a:srgbClr val="FF6600"/>
                </a:solidFill>
                <a:latin typeface="+mn-lt"/>
              </a:rPr>
              <a:t>(</a:t>
            </a:r>
            <a:r>
              <a:rPr lang="nl-NL" sz="4000" b="1" dirty="0" err="1" smtClean="0">
                <a:solidFill>
                  <a:srgbClr val="FF6600"/>
                </a:solidFill>
                <a:latin typeface="+mn-lt"/>
              </a:rPr>
              <a:t>Agarose</a:t>
            </a:r>
            <a:r>
              <a:rPr lang="nl-NL" sz="4000" b="1" dirty="0" smtClean="0">
                <a:solidFill>
                  <a:srgbClr val="FF6600"/>
                </a:solidFill>
                <a:latin typeface="+mn-lt"/>
              </a:rPr>
              <a:t>) Gel </a:t>
            </a:r>
            <a:r>
              <a:rPr lang="nl-NL" sz="4000" b="1" dirty="0" err="1" smtClean="0">
                <a:solidFill>
                  <a:srgbClr val="FF6600"/>
                </a:solidFill>
                <a:latin typeface="+mn-lt"/>
              </a:rPr>
              <a:t>Electroforese</a:t>
            </a:r>
            <a:endParaRPr lang="nl-NL" sz="4000" b="1" dirty="0">
              <a:solidFill>
                <a:srgbClr val="FF6600"/>
              </a:solidFill>
              <a:latin typeface="+mn-lt"/>
            </a:endParaRPr>
          </a:p>
        </p:txBody>
      </p:sp>
      <p:pic>
        <p:nvPicPr>
          <p:cNvPr id="4098" name="Picture 2" descr="D:\Books\Biology_Campbell_Figures\19_labeled_images\19_07aGelElectrophoresis-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31" y="2247452"/>
            <a:ext cx="4591596" cy="239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Books\Biology_Campbell_Figures\19_labeled_images\19_07bGelElectrophoresis-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558" y="1751658"/>
            <a:ext cx="3771643" cy="365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82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NL" b="1" dirty="0" smtClean="0">
                <a:solidFill>
                  <a:srgbClr val="FF6600"/>
                </a:solidFill>
                <a:latin typeface="+mn-lt"/>
              </a:rPr>
              <a:t>Lesmateriaal</a:t>
            </a:r>
            <a:endParaRPr lang="nl-NL" b="1" dirty="0">
              <a:solidFill>
                <a:srgbClr val="FF66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nl-NL" sz="2400" dirty="0" smtClean="0"/>
              <a:t>Hoofdstuk 16: </a:t>
            </a:r>
            <a:r>
              <a:rPr lang="nl-NL" sz="2400" dirty="0" err="1" smtClean="0"/>
              <a:t>Nucleic</a:t>
            </a:r>
            <a:r>
              <a:rPr lang="nl-NL" sz="2400" dirty="0" smtClean="0"/>
              <a:t> </a:t>
            </a:r>
            <a:r>
              <a:rPr lang="nl-NL" sz="2400" dirty="0" err="1" smtClean="0"/>
              <a:t>acids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inheritance</a:t>
            </a:r>
            <a:endParaRPr lang="nl-NL" sz="2400" dirty="0" smtClean="0"/>
          </a:p>
          <a:p>
            <a:pPr lvl="0"/>
            <a:r>
              <a:rPr lang="nl-NL" sz="2400" dirty="0" smtClean="0"/>
              <a:t>Hoofdstuk 17: </a:t>
            </a:r>
            <a:r>
              <a:rPr lang="nl-NL" sz="2400" dirty="0" err="1" smtClean="0"/>
              <a:t>Expression</a:t>
            </a:r>
            <a:r>
              <a:rPr lang="nl-NL" sz="2400" dirty="0" smtClean="0"/>
              <a:t> of </a:t>
            </a:r>
            <a:r>
              <a:rPr lang="nl-NL" sz="2400" dirty="0" err="1"/>
              <a:t>g</a:t>
            </a:r>
            <a:r>
              <a:rPr lang="nl-NL" sz="2400" dirty="0" err="1" smtClean="0"/>
              <a:t>enes</a:t>
            </a:r>
            <a:endParaRPr lang="nl-NL" sz="2400" dirty="0" smtClean="0"/>
          </a:p>
          <a:p>
            <a:pPr lvl="0"/>
            <a:r>
              <a:rPr lang="nl-NL" sz="2400" dirty="0" smtClean="0"/>
              <a:t>Hoofdstuk 18: Control of gene </a:t>
            </a:r>
            <a:r>
              <a:rPr lang="nl-NL" sz="2400" dirty="0" err="1" smtClean="0"/>
              <a:t>expression</a:t>
            </a:r>
            <a:r>
              <a:rPr lang="nl-NL" sz="2400" dirty="0" smtClean="0"/>
              <a:t> (t/m 18.3)</a:t>
            </a:r>
          </a:p>
          <a:p>
            <a:pPr lvl="0"/>
            <a:r>
              <a:rPr lang="nl-NL" sz="2400" b="1" dirty="0" smtClean="0"/>
              <a:t>Hoofdstuk 19: DNA </a:t>
            </a:r>
            <a:r>
              <a:rPr lang="nl-NL" sz="2400" b="1" dirty="0" err="1" smtClean="0"/>
              <a:t>technology</a:t>
            </a:r>
            <a:r>
              <a:rPr lang="nl-NL" sz="2400" b="1" dirty="0" smtClean="0"/>
              <a:t> (t/m 19.2)</a:t>
            </a:r>
          </a:p>
          <a:p>
            <a:pPr lvl="0"/>
            <a:r>
              <a:rPr lang="nl-NL" sz="2400" dirty="0" smtClean="0"/>
              <a:t>Hoofdstuk 20: The </a:t>
            </a:r>
            <a:r>
              <a:rPr lang="nl-NL" sz="2400" dirty="0" err="1" smtClean="0"/>
              <a:t>evolution</a:t>
            </a:r>
            <a:r>
              <a:rPr lang="nl-NL" sz="2400" dirty="0" smtClean="0"/>
              <a:t> of </a:t>
            </a:r>
            <a:r>
              <a:rPr lang="nl-NL" sz="2400" dirty="0" err="1" smtClean="0"/>
              <a:t>genomes</a:t>
            </a:r>
            <a:r>
              <a:rPr lang="nl-NL" sz="2400" dirty="0" smtClean="0"/>
              <a:t> (t/m 20.5)</a:t>
            </a:r>
          </a:p>
          <a:p>
            <a:pPr lvl="0"/>
            <a:r>
              <a:rPr lang="nl-NL" sz="2400" dirty="0" smtClean="0"/>
              <a:t>Hoofdstuk 26: </a:t>
            </a:r>
            <a:r>
              <a:rPr lang="nl-NL" sz="2400" dirty="0" err="1" smtClean="0"/>
              <a:t>Introduction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viruses</a:t>
            </a:r>
            <a:endParaRPr lang="nl-NL" sz="2400" dirty="0" smtClean="0"/>
          </a:p>
          <a:p>
            <a:pPr lvl="0"/>
            <a:r>
              <a:rPr lang="nl-NL" sz="2400" dirty="0" smtClean="0"/>
              <a:t>Hoofdstuk 27: </a:t>
            </a:r>
            <a:r>
              <a:rPr lang="nl-NL" sz="2400" dirty="0" err="1" smtClean="0"/>
              <a:t>Prokaryotes</a:t>
            </a:r>
            <a:r>
              <a:rPr lang="nl-NL" sz="2400" dirty="0" smtClean="0"/>
              <a:t> (27.2)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76596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7675" y="29535"/>
            <a:ext cx="3349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smtClean="0">
                <a:solidFill>
                  <a:srgbClr val="FF6600"/>
                </a:solidFill>
              </a:rPr>
              <a:t>Gene </a:t>
            </a:r>
            <a:r>
              <a:rPr lang="nl-NL" sz="4000" b="1" dirty="0" err="1" smtClean="0">
                <a:solidFill>
                  <a:srgbClr val="FF6600"/>
                </a:solidFill>
              </a:rPr>
              <a:t>Cloning</a:t>
            </a:r>
            <a:endParaRPr lang="en-GB" sz="4000" b="1" dirty="0">
              <a:solidFill>
                <a:srgbClr val="FF6600"/>
              </a:solidFill>
            </a:endParaRPr>
          </a:p>
        </p:txBody>
      </p:sp>
      <p:pic>
        <p:nvPicPr>
          <p:cNvPr id="5" name="Picture 9" descr="H:\Documents\Biology_Campbell_Figures\19_unlabeled_images\19_09GeneCloningMethod-U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92" t="85843" r="51701" b="5086"/>
          <a:stretch/>
        </p:blipFill>
        <p:spPr bwMode="auto">
          <a:xfrm>
            <a:off x="390663" y="972717"/>
            <a:ext cx="1373025" cy="647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1AA38F07-28D6-904B-BF89-FC996DF49DEA}"/>
              </a:ext>
            </a:extLst>
          </p:cNvPr>
          <p:cNvSpPr/>
          <p:nvPr/>
        </p:nvSpPr>
        <p:spPr>
          <a:xfrm>
            <a:off x="2286000" y="31058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nl-NL" dirty="0"/>
          </a:p>
        </p:txBody>
      </p:sp>
      <p:sp>
        <p:nvSpPr>
          <p:cNvPr id="7" name="Tekstvak 6">
            <a:hlinkClick r:id="rId4"/>
            <a:extLst>
              <a:ext uri="{FF2B5EF4-FFF2-40B4-BE49-F238E27FC236}">
                <a16:creationId xmlns:a16="http://schemas.microsoft.com/office/drawing/2014/main" id="{8658AFB4-ACAF-4645-BC43-42F7AAE5C2E6}"/>
              </a:ext>
            </a:extLst>
          </p:cNvPr>
          <p:cNvSpPr txBox="1"/>
          <p:nvPr/>
        </p:nvSpPr>
        <p:spPr>
          <a:xfrm>
            <a:off x="4802147" y="98059"/>
            <a:ext cx="4275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>
                <a:hlinkClick r:id="rId4"/>
              </a:rPr>
              <a:t>Filmpje: gene </a:t>
            </a:r>
            <a:r>
              <a:rPr lang="nl-NL" sz="2400" dirty="0" err="1">
                <a:hlinkClick r:id="rId4"/>
              </a:rPr>
              <a:t>cloning</a:t>
            </a:r>
            <a:endParaRPr lang="nl-NL" sz="2400" dirty="0"/>
          </a:p>
        </p:txBody>
      </p:sp>
      <p:grpSp>
        <p:nvGrpSpPr>
          <p:cNvPr id="9" name="Groep 8">
            <a:extLst>
              <a:ext uri="{FF2B5EF4-FFF2-40B4-BE49-F238E27FC236}">
                <a16:creationId xmlns:a16="http://schemas.microsoft.com/office/drawing/2014/main" id="{83010B0A-E5FB-7246-9C43-E5FAB08E8753}"/>
              </a:ext>
            </a:extLst>
          </p:cNvPr>
          <p:cNvGrpSpPr/>
          <p:nvPr/>
        </p:nvGrpSpPr>
        <p:grpSpPr>
          <a:xfrm>
            <a:off x="140880" y="952440"/>
            <a:ext cx="9017617" cy="5619638"/>
            <a:chOff x="140880" y="952440"/>
            <a:chExt cx="9017617" cy="5619638"/>
          </a:xfrm>
        </p:grpSpPr>
        <p:grpSp>
          <p:nvGrpSpPr>
            <p:cNvPr id="46" name="Group 45"/>
            <p:cNvGrpSpPr/>
            <p:nvPr/>
          </p:nvGrpSpPr>
          <p:grpSpPr>
            <a:xfrm>
              <a:off x="140880" y="952440"/>
              <a:ext cx="9017617" cy="5619638"/>
              <a:chOff x="140880" y="952440"/>
              <a:chExt cx="9017617" cy="5619638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140880" y="1771276"/>
                <a:ext cx="8847493" cy="694806"/>
                <a:chOff x="140880" y="1771276"/>
                <a:chExt cx="8847493" cy="694806"/>
              </a:xfrm>
            </p:grpSpPr>
            <p:pic>
              <p:nvPicPr>
                <p:cNvPr id="4" name="Picture 9" descr="H:\Documents\Biology_Campbell_Figures\19_unlabeled_images\19_09GeneCloningMethod-U.jpg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492" t="85843" r="36464" b="5086"/>
                <a:stretch/>
              </p:blipFill>
              <p:spPr bwMode="auto">
                <a:xfrm>
                  <a:off x="140880" y="1771447"/>
                  <a:ext cx="2915313" cy="6779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" name="Picture 9" descr="H:\Documents\Biology_Campbell_Figures\19_unlabeled_images\19_09GeneCloningMethod-U.jpg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492" t="85843" r="36464" b="5086"/>
                <a:stretch/>
              </p:blipFill>
              <p:spPr bwMode="auto">
                <a:xfrm>
                  <a:off x="6072324" y="1771276"/>
                  <a:ext cx="2916049" cy="6781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" name="Picture 9" descr="H:\Documents\Biology_Campbell_Figures\19_unlabeled_images\19_09GeneCloningMethod-U.jpg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492" t="85843" r="36464" b="5086"/>
                <a:stretch/>
              </p:blipFill>
              <p:spPr bwMode="auto">
                <a:xfrm>
                  <a:off x="3124326" y="1787931"/>
                  <a:ext cx="2916050" cy="6781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20" name="Group 19"/>
              <p:cNvGrpSpPr/>
              <p:nvPr/>
            </p:nvGrpSpPr>
            <p:grpSpPr>
              <a:xfrm>
                <a:off x="214258" y="2573457"/>
                <a:ext cx="8847493" cy="694806"/>
                <a:chOff x="140880" y="1771276"/>
                <a:chExt cx="8847493" cy="694806"/>
              </a:xfrm>
            </p:grpSpPr>
            <p:pic>
              <p:nvPicPr>
                <p:cNvPr id="21" name="Picture 9" descr="H:\Documents\Biology_Campbell_Figures\19_unlabeled_images\19_09GeneCloningMethod-U.jpg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492" t="85843" r="36464" b="5086"/>
                <a:stretch/>
              </p:blipFill>
              <p:spPr bwMode="auto">
                <a:xfrm>
                  <a:off x="140880" y="1771447"/>
                  <a:ext cx="2915313" cy="6779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2" name="Picture 21" descr="H:\Documents\Biology_Campbell_Figures\19_unlabeled_images\19_09GeneCloningMethod-U.jpg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492" t="85843" r="36464" b="5086"/>
                <a:stretch/>
              </p:blipFill>
              <p:spPr bwMode="auto">
                <a:xfrm>
                  <a:off x="6072324" y="1771276"/>
                  <a:ext cx="2916049" cy="6781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3" name="Picture 9" descr="H:\Documents\Biology_Campbell_Figures\19_unlabeled_images\19_09GeneCloningMethod-U.jpg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492" t="85843" r="36464" b="5086"/>
                <a:stretch/>
              </p:blipFill>
              <p:spPr bwMode="auto">
                <a:xfrm>
                  <a:off x="3124326" y="1787931"/>
                  <a:ext cx="2916050" cy="6781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24" name="Group 23"/>
              <p:cNvGrpSpPr/>
              <p:nvPr/>
            </p:nvGrpSpPr>
            <p:grpSpPr>
              <a:xfrm>
                <a:off x="311004" y="3358983"/>
                <a:ext cx="8847493" cy="694806"/>
                <a:chOff x="140880" y="1771276"/>
                <a:chExt cx="8847493" cy="694806"/>
              </a:xfrm>
            </p:grpSpPr>
            <p:pic>
              <p:nvPicPr>
                <p:cNvPr id="25" name="Picture 9" descr="H:\Documents\Biology_Campbell_Figures\19_unlabeled_images\19_09GeneCloningMethod-U.jpg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492" t="85843" r="36464" b="5086"/>
                <a:stretch/>
              </p:blipFill>
              <p:spPr bwMode="auto">
                <a:xfrm>
                  <a:off x="140880" y="1771447"/>
                  <a:ext cx="2915313" cy="6779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6" name="Picture 25" descr="H:\Documents\Biology_Campbell_Figures\19_unlabeled_images\19_09GeneCloningMethod-U.jpg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492" t="85843" r="36464" b="5086"/>
                <a:stretch/>
              </p:blipFill>
              <p:spPr bwMode="auto">
                <a:xfrm>
                  <a:off x="6072324" y="1771276"/>
                  <a:ext cx="2916049" cy="6781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7" name="Picture 9" descr="H:\Documents\Biology_Campbell_Figures\19_unlabeled_images\19_09GeneCloningMethod-U.jpg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492" t="85843" r="36464" b="5086"/>
                <a:stretch/>
              </p:blipFill>
              <p:spPr bwMode="auto">
                <a:xfrm>
                  <a:off x="3124326" y="1787931"/>
                  <a:ext cx="2916050" cy="6781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28" name="Group 27"/>
              <p:cNvGrpSpPr/>
              <p:nvPr/>
            </p:nvGrpSpPr>
            <p:grpSpPr>
              <a:xfrm>
                <a:off x="293280" y="4153221"/>
                <a:ext cx="8847493" cy="694806"/>
                <a:chOff x="140880" y="1771276"/>
                <a:chExt cx="8847493" cy="694806"/>
              </a:xfrm>
            </p:grpSpPr>
            <p:pic>
              <p:nvPicPr>
                <p:cNvPr id="29" name="Picture 9" descr="H:\Documents\Biology_Campbell_Figures\19_unlabeled_images\19_09GeneCloningMethod-U.jpg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492" t="85843" r="36464" b="5086"/>
                <a:stretch/>
              </p:blipFill>
              <p:spPr bwMode="auto">
                <a:xfrm>
                  <a:off x="140880" y="1771447"/>
                  <a:ext cx="2915313" cy="6779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0" name="Picture 29" descr="H:\Documents\Biology_Campbell_Figures\19_unlabeled_images\19_09GeneCloningMethod-U.jpg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492" t="85843" r="36464" b="5086"/>
                <a:stretch/>
              </p:blipFill>
              <p:spPr bwMode="auto">
                <a:xfrm>
                  <a:off x="6072324" y="1771276"/>
                  <a:ext cx="2916049" cy="6781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1" name="Picture 9" descr="H:\Documents\Biology_Campbell_Figures\19_unlabeled_images\19_09GeneCloningMethod-U.jpg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492" t="85843" r="36464" b="5086"/>
                <a:stretch/>
              </p:blipFill>
              <p:spPr bwMode="auto">
                <a:xfrm>
                  <a:off x="3124326" y="1787931"/>
                  <a:ext cx="2916050" cy="6781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32" name="Group 31"/>
              <p:cNvGrpSpPr/>
              <p:nvPr/>
            </p:nvGrpSpPr>
            <p:grpSpPr>
              <a:xfrm>
                <a:off x="293280" y="5030066"/>
                <a:ext cx="8847493" cy="694806"/>
                <a:chOff x="140880" y="1771276"/>
                <a:chExt cx="8847493" cy="694806"/>
              </a:xfrm>
            </p:grpSpPr>
            <p:pic>
              <p:nvPicPr>
                <p:cNvPr id="33" name="Picture 9" descr="H:\Documents\Biology_Campbell_Figures\19_unlabeled_images\19_09GeneCloningMethod-U.jpg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492" t="85843" r="36464" b="5086"/>
                <a:stretch/>
              </p:blipFill>
              <p:spPr bwMode="auto">
                <a:xfrm>
                  <a:off x="140880" y="1771447"/>
                  <a:ext cx="2915313" cy="6779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" name="Picture 33" descr="H:\Documents\Biology_Campbell_Figures\19_unlabeled_images\19_09GeneCloningMethod-U.jpg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492" t="85843" r="36464" b="5086"/>
                <a:stretch/>
              </p:blipFill>
              <p:spPr bwMode="auto">
                <a:xfrm>
                  <a:off x="6072324" y="1771276"/>
                  <a:ext cx="2916049" cy="6781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5" name="Picture 9" descr="H:\Documents\Biology_Campbell_Figures\19_unlabeled_images\19_09GeneCloningMethod-U.jpg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492" t="85843" r="36464" b="5086"/>
                <a:stretch/>
              </p:blipFill>
              <p:spPr bwMode="auto">
                <a:xfrm>
                  <a:off x="3124326" y="1787931"/>
                  <a:ext cx="2916050" cy="6781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36" name="Group 35"/>
              <p:cNvGrpSpPr/>
              <p:nvPr/>
            </p:nvGrpSpPr>
            <p:grpSpPr>
              <a:xfrm>
                <a:off x="293280" y="5877272"/>
                <a:ext cx="8847493" cy="694806"/>
                <a:chOff x="140880" y="1771276"/>
                <a:chExt cx="8847493" cy="694806"/>
              </a:xfrm>
            </p:grpSpPr>
            <p:pic>
              <p:nvPicPr>
                <p:cNvPr id="37" name="Picture 9" descr="H:\Documents\Biology_Campbell_Figures\19_unlabeled_images\19_09GeneCloningMethod-U.jpg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492" t="85843" r="36464" b="5086"/>
                <a:stretch/>
              </p:blipFill>
              <p:spPr bwMode="auto">
                <a:xfrm>
                  <a:off x="140880" y="1771447"/>
                  <a:ext cx="2915313" cy="6779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8" name="Picture 37" descr="H:\Documents\Biology_Campbell_Figures\19_unlabeled_images\19_09GeneCloningMethod-U.jpg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492" t="85843" r="36464" b="5086"/>
                <a:stretch/>
              </p:blipFill>
              <p:spPr bwMode="auto">
                <a:xfrm>
                  <a:off x="6072324" y="1771276"/>
                  <a:ext cx="2916049" cy="6781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9" name="Picture 9" descr="H:\Documents\Biology_Campbell_Figures\19_unlabeled_images\19_09GeneCloningMethod-U.jpg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492" t="85843" r="36464" b="5086"/>
                <a:stretch/>
              </p:blipFill>
              <p:spPr bwMode="auto">
                <a:xfrm>
                  <a:off x="3124326" y="1787931"/>
                  <a:ext cx="2916050" cy="6781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40" name="Group 39"/>
              <p:cNvGrpSpPr/>
              <p:nvPr/>
            </p:nvGrpSpPr>
            <p:grpSpPr>
              <a:xfrm>
                <a:off x="1818701" y="952440"/>
                <a:ext cx="5899496" cy="694635"/>
                <a:chOff x="140880" y="1771447"/>
                <a:chExt cx="5899496" cy="694635"/>
              </a:xfrm>
            </p:grpSpPr>
            <p:pic>
              <p:nvPicPr>
                <p:cNvPr id="41" name="Picture 9" descr="H:\Documents\Biology_Campbell_Figures\19_unlabeled_images\19_09GeneCloningMethod-U.jpg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492" t="85843" r="36464" b="5086"/>
                <a:stretch/>
              </p:blipFill>
              <p:spPr bwMode="auto">
                <a:xfrm>
                  <a:off x="140880" y="1771447"/>
                  <a:ext cx="2915313" cy="6779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3" name="Picture 9" descr="H:\Documents\Biology_Campbell_Figures\19_unlabeled_images\19_09GeneCloningMethod-U.jpg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492" t="85843" r="36464" b="5086"/>
                <a:stretch/>
              </p:blipFill>
              <p:spPr bwMode="auto">
                <a:xfrm>
                  <a:off x="3124326" y="1787931"/>
                  <a:ext cx="2916050" cy="6781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pic>
          <p:nvPicPr>
            <p:cNvPr id="42" name="Picture 9" descr="H:\Documents\Biology_Campbell_Figures\19_unlabeled_images\19_09GeneCloningMethod-U.jpg">
              <a:extLst>
                <a:ext uri="{FF2B5EF4-FFF2-40B4-BE49-F238E27FC236}">
                  <a16:creationId xmlns:a16="http://schemas.microsoft.com/office/drawing/2014/main" id="{0A7FDFF6-C1B5-3340-8E33-3E2BEE463F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492" t="85843" r="51701" b="5086"/>
            <a:stretch/>
          </p:blipFill>
          <p:spPr bwMode="auto">
            <a:xfrm>
              <a:off x="7718197" y="968924"/>
              <a:ext cx="1373025" cy="647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7482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200" dirty="0">
                <a:solidFill>
                  <a:schemeClr val="bg1"/>
                </a:solidFill>
              </a:rPr>
              <a:t>Tot expressie brengen van </a:t>
            </a:r>
            <a:r>
              <a:rPr lang="nl-NL" sz="3200" dirty="0" err="1">
                <a:solidFill>
                  <a:schemeClr val="bg1"/>
                </a:solidFill>
              </a:rPr>
              <a:t>eukaryote</a:t>
            </a:r>
            <a:r>
              <a:rPr lang="nl-NL" sz="3200" dirty="0">
                <a:solidFill>
                  <a:schemeClr val="bg1"/>
                </a:solidFill>
              </a:rPr>
              <a:t> genen in bacteriën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262039" y="1224363"/>
            <a:ext cx="5879453" cy="52173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000" dirty="0" err="1" smtClean="0">
                <a:solidFill>
                  <a:schemeClr val="tx1"/>
                </a:solidFill>
              </a:rPr>
              <a:t>Prokaryote</a:t>
            </a:r>
            <a:r>
              <a:rPr lang="nl-NL" sz="3000" dirty="0" smtClean="0">
                <a:solidFill>
                  <a:schemeClr val="tx1"/>
                </a:solidFill>
              </a:rPr>
              <a:t> expressie </a:t>
            </a:r>
            <a:r>
              <a:rPr lang="nl-NL" sz="3000" dirty="0" smtClean="0"/>
              <a:t>vectoren</a:t>
            </a:r>
            <a:endParaRPr lang="nl-NL" sz="3000" dirty="0"/>
          </a:p>
          <a:p>
            <a:r>
              <a:rPr lang="nl-NL" sz="2400" dirty="0" err="1"/>
              <a:t>P</a:t>
            </a:r>
            <a:r>
              <a:rPr lang="nl-NL" sz="2400" dirty="0" err="1" smtClean="0">
                <a:solidFill>
                  <a:schemeClr val="tx1"/>
                </a:solidFill>
              </a:rPr>
              <a:t>rokaryote</a:t>
            </a:r>
            <a:r>
              <a:rPr lang="nl-NL" sz="2400" dirty="0" smtClean="0">
                <a:solidFill>
                  <a:schemeClr val="tx1"/>
                </a:solidFill>
              </a:rPr>
              <a:t> sterke </a:t>
            </a:r>
            <a:r>
              <a:rPr lang="nl-NL" sz="2400" dirty="0" err="1" smtClean="0">
                <a:solidFill>
                  <a:schemeClr val="tx1"/>
                </a:solidFill>
              </a:rPr>
              <a:t>promoter</a:t>
            </a:r>
            <a:r>
              <a:rPr lang="nl-NL" sz="2400" dirty="0" smtClean="0">
                <a:solidFill>
                  <a:schemeClr val="tx1"/>
                </a:solidFill>
              </a:rPr>
              <a:t> </a:t>
            </a:r>
            <a:r>
              <a:rPr lang="nl-NL" sz="2400" dirty="0">
                <a:solidFill>
                  <a:schemeClr val="tx1"/>
                </a:solidFill>
              </a:rPr>
              <a:t>(in </a:t>
            </a:r>
            <a:r>
              <a:rPr lang="nl-NL" sz="2400" dirty="0" smtClean="0">
                <a:solidFill>
                  <a:schemeClr val="tx1"/>
                </a:solidFill>
              </a:rPr>
              <a:t>frame)</a:t>
            </a:r>
          </a:p>
          <a:p>
            <a:r>
              <a:rPr lang="nl-NL" sz="2400" dirty="0" smtClean="0">
                <a:solidFill>
                  <a:schemeClr val="tx1"/>
                </a:solidFill>
              </a:rPr>
              <a:t>cDNA nodig als je gen van interesse uit een eukaryoot komt(i.v.m. ontbrekende </a:t>
            </a:r>
            <a:r>
              <a:rPr lang="nl-NL" sz="2400" dirty="0" err="1" smtClean="0">
                <a:solidFill>
                  <a:schemeClr val="tx1"/>
                </a:solidFill>
              </a:rPr>
              <a:t>splicing</a:t>
            </a:r>
            <a:r>
              <a:rPr lang="nl-NL" sz="2400" dirty="0" smtClean="0">
                <a:solidFill>
                  <a:schemeClr val="tx1"/>
                </a:solidFill>
              </a:rPr>
              <a:t>)</a:t>
            </a:r>
          </a:p>
          <a:p>
            <a:pPr marL="457200" lvl="1" indent="0">
              <a:buNone/>
            </a:pPr>
            <a:endParaRPr lang="nl-NL" sz="24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nl-NL" sz="3000" dirty="0" err="1"/>
              <a:t>Eukaryote</a:t>
            </a:r>
            <a:r>
              <a:rPr lang="nl-NL" sz="3000" dirty="0"/>
              <a:t> expressie-systemen </a:t>
            </a:r>
          </a:p>
          <a:p>
            <a:r>
              <a:rPr lang="nl-NL" sz="2400" dirty="0" smtClean="0"/>
              <a:t>Gist, heeft Plasmiden </a:t>
            </a:r>
            <a:r>
              <a:rPr lang="nl-NL" sz="2400" dirty="0"/>
              <a:t>(shuttle </a:t>
            </a:r>
            <a:r>
              <a:rPr lang="nl-NL" sz="2400" dirty="0" err="1"/>
              <a:t>vectors</a:t>
            </a:r>
            <a:r>
              <a:rPr lang="nl-NL" sz="2400" dirty="0" smtClean="0"/>
              <a:t>) en </a:t>
            </a:r>
            <a:r>
              <a:rPr lang="nl-NL" sz="2400" dirty="0" err="1" smtClean="0"/>
              <a:t>YAC’s</a:t>
            </a:r>
            <a:r>
              <a:rPr lang="nl-NL" sz="2400" dirty="0"/>
              <a:t> </a:t>
            </a:r>
            <a:r>
              <a:rPr lang="nl-NL" sz="2400" dirty="0" smtClean="0"/>
              <a:t>(</a:t>
            </a:r>
            <a:r>
              <a:rPr lang="nl-NL" sz="2400" dirty="0" err="1" smtClean="0"/>
              <a:t>yeast</a:t>
            </a:r>
            <a:r>
              <a:rPr lang="nl-NL" sz="2400" dirty="0" smtClean="0"/>
              <a:t> </a:t>
            </a:r>
            <a:r>
              <a:rPr lang="nl-NL" sz="2400" dirty="0" err="1"/>
              <a:t>artificial</a:t>
            </a:r>
            <a:r>
              <a:rPr lang="nl-NL" sz="2400" dirty="0"/>
              <a:t> </a:t>
            </a:r>
            <a:r>
              <a:rPr lang="nl-NL" sz="2400" dirty="0" err="1"/>
              <a:t>chromosome</a:t>
            </a:r>
            <a:r>
              <a:rPr lang="nl-NL" sz="2400" dirty="0"/>
              <a:t>)</a:t>
            </a:r>
          </a:p>
          <a:p>
            <a:r>
              <a:rPr lang="nl-NL" sz="2400" dirty="0" smtClean="0"/>
              <a:t>Eiwit processing </a:t>
            </a:r>
            <a:r>
              <a:rPr lang="nl-NL" sz="2400" dirty="0"/>
              <a:t>in gist anders </a:t>
            </a:r>
            <a:r>
              <a:rPr lang="nl-NL" sz="2400" dirty="0" smtClean="0"/>
              <a:t>dan </a:t>
            </a:r>
            <a:r>
              <a:rPr lang="nl-NL" sz="2400" dirty="0"/>
              <a:t>in </a:t>
            </a:r>
            <a:r>
              <a:rPr lang="nl-NL" sz="2400" dirty="0" smtClean="0"/>
              <a:t>zoogdiercellen</a:t>
            </a:r>
          </a:p>
          <a:p>
            <a:r>
              <a:rPr lang="nl-NL" sz="2400" dirty="0" smtClean="0"/>
              <a:t>Gekweekte cellijnen (als eiwit-processing nodig is)</a:t>
            </a:r>
            <a:endParaRPr lang="nl-NL" sz="2400" dirty="0"/>
          </a:p>
          <a:p>
            <a:pPr marL="0" lvl="1" indent="0">
              <a:buNone/>
            </a:pPr>
            <a:endParaRPr lang="nl-NL" dirty="0"/>
          </a:p>
          <a:p>
            <a:pPr marL="0" lvl="1" indent="0">
              <a:buNone/>
            </a:pPr>
            <a:endParaRPr lang="nl-NL" dirty="0"/>
          </a:p>
        </p:txBody>
      </p:sp>
      <p:pic>
        <p:nvPicPr>
          <p:cNvPr id="2050" name="Picture 2" descr="http://www.bio.davidson.edu/courses/genomics/method/inducepromot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490" y="1073012"/>
            <a:ext cx="2391185" cy="207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2"/>
          <p:cNvSpPr txBox="1"/>
          <p:nvPr/>
        </p:nvSpPr>
        <p:spPr>
          <a:xfrm>
            <a:off x="122830" y="125069"/>
            <a:ext cx="9021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smtClean="0">
                <a:solidFill>
                  <a:srgbClr val="FF6600"/>
                </a:solidFill>
              </a:rPr>
              <a:t>Gene </a:t>
            </a:r>
            <a:r>
              <a:rPr lang="nl-NL" sz="4000" b="1" dirty="0" err="1" smtClean="0">
                <a:solidFill>
                  <a:srgbClr val="FF6600"/>
                </a:solidFill>
              </a:rPr>
              <a:t>Cloning</a:t>
            </a:r>
            <a:r>
              <a:rPr lang="nl-NL" sz="4000" b="1" dirty="0">
                <a:solidFill>
                  <a:srgbClr val="FF6600"/>
                </a:solidFill>
              </a:rPr>
              <a:t> </a:t>
            </a:r>
            <a:r>
              <a:rPr lang="nl-NL" sz="4000" b="1" dirty="0" smtClean="0">
                <a:solidFill>
                  <a:srgbClr val="FF6600"/>
                </a:solidFill>
              </a:rPr>
              <a:t>- expressie vectoren</a:t>
            </a:r>
            <a:endParaRPr lang="en-GB" sz="4000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66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24743"/>
            <a:ext cx="8496944" cy="5514181"/>
          </a:xfrm>
        </p:spPr>
        <p:txBody>
          <a:bodyPr>
            <a:normAutofit fontScale="25000" lnSpcReduction="20000"/>
          </a:bodyPr>
          <a:lstStyle/>
          <a:p>
            <a:endParaRPr lang="en-US" sz="6400" dirty="0" smtClean="0">
              <a:solidFill>
                <a:schemeClr val="tx1"/>
              </a:solidFill>
            </a:endParaRPr>
          </a:p>
          <a:p>
            <a:endParaRPr lang="en-US" sz="64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nl-NL" sz="5600" dirty="0" smtClean="0">
                <a:solidFill>
                  <a:schemeClr val="tx1"/>
                </a:solidFill>
                <a:latin typeface="Lucida Sans" pitchFamily="34" charset="0"/>
              </a:rPr>
              <a:t>1)    5’-  GA</a:t>
            </a:r>
            <a:r>
              <a:rPr lang="nl-NL" sz="5600" b="1" u="sng" dirty="0" smtClean="0">
                <a:solidFill>
                  <a:srgbClr val="FF0000"/>
                </a:solidFill>
                <a:latin typeface="Lucida Sans" pitchFamily="34" charset="0"/>
              </a:rPr>
              <a:t>TCCCTAG</a:t>
            </a:r>
            <a:r>
              <a:rPr lang="nl-NL" sz="5600" dirty="0" smtClean="0">
                <a:solidFill>
                  <a:schemeClr val="tx1"/>
                </a:solidFill>
                <a:latin typeface="Lucida Sans" pitchFamily="34" charset="0"/>
              </a:rPr>
              <a:t>GATCACTTGAATTCGGACTACATTGGCATG</a:t>
            </a:r>
            <a:r>
              <a:rPr lang="nl-NL" sz="5600" b="1" u="sng" dirty="0" smtClean="0">
                <a:solidFill>
                  <a:srgbClr val="FF0000"/>
                </a:solidFill>
                <a:latin typeface="Lucida Sans" pitchFamily="34" charset="0"/>
              </a:rPr>
              <a:t>CGATTCGA</a:t>
            </a:r>
            <a:r>
              <a:rPr lang="nl-NL" sz="5600" dirty="0" smtClean="0">
                <a:solidFill>
                  <a:schemeClr val="tx1"/>
                </a:solidFill>
                <a:latin typeface="Lucida Sans" pitchFamily="34" charset="0"/>
              </a:rPr>
              <a:t>ATC -3’ template</a:t>
            </a:r>
          </a:p>
          <a:p>
            <a:pPr marL="0" indent="0">
              <a:buNone/>
            </a:pPr>
            <a:r>
              <a:rPr lang="en-US" sz="5600" dirty="0" smtClean="0">
                <a:solidFill>
                  <a:schemeClr val="tx1"/>
                </a:solidFill>
                <a:latin typeface="Lucida Sans" pitchFamily="34" charset="0"/>
              </a:rPr>
              <a:t>       3’-  CT</a:t>
            </a:r>
            <a:r>
              <a:rPr lang="en-US" sz="5600" b="1" u="sng" dirty="0" smtClean="0">
                <a:solidFill>
                  <a:srgbClr val="FF0000"/>
                </a:solidFill>
                <a:latin typeface="Lucida Sans" pitchFamily="34" charset="0"/>
              </a:rPr>
              <a:t>AGGGATC</a:t>
            </a:r>
            <a:r>
              <a:rPr lang="en-US" sz="5600" dirty="0" smtClean="0">
                <a:solidFill>
                  <a:schemeClr val="tx1"/>
                </a:solidFill>
                <a:latin typeface="Lucida Sans" pitchFamily="34" charset="0"/>
              </a:rPr>
              <a:t>CTAGTGAACTTAAGCCTGATGTAACCGTAC</a:t>
            </a:r>
            <a:r>
              <a:rPr lang="en-US" sz="5600" b="1" u="sng" dirty="0" smtClean="0">
                <a:solidFill>
                  <a:srgbClr val="FF0000"/>
                </a:solidFill>
                <a:latin typeface="Lucida Sans" pitchFamily="34" charset="0"/>
              </a:rPr>
              <a:t>GCTAAGCT</a:t>
            </a:r>
            <a:r>
              <a:rPr lang="en-US" sz="5600" dirty="0" smtClean="0">
                <a:solidFill>
                  <a:schemeClr val="tx1"/>
                </a:solidFill>
                <a:latin typeface="Lucida Sans" pitchFamily="34" charset="0"/>
              </a:rPr>
              <a:t>TAG -5’  </a:t>
            </a:r>
            <a:r>
              <a:rPr lang="nl-NL" sz="5600" dirty="0" err="1" smtClean="0">
                <a:solidFill>
                  <a:schemeClr val="tx1"/>
                </a:solidFill>
                <a:latin typeface="Lucida Sans" pitchFamily="34" charset="0"/>
              </a:rPr>
              <a:t>coding</a:t>
            </a:r>
            <a:endParaRPr lang="nl-NL" sz="5600" dirty="0" smtClean="0">
              <a:solidFill>
                <a:schemeClr val="tx1"/>
              </a:solidFill>
              <a:latin typeface="Lucida Sans" pitchFamily="34" charset="0"/>
            </a:endParaRPr>
          </a:p>
          <a:p>
            <a:endParaRPr lang="en-US" sz="5600" dirty="0" smtClean="0">
              <a:solidFill>
                <a:schemeClr val="tx1"/>
              </a:solidFill>
              <a:latin typeface="Lucida Sans" pitchFamily="34" charset="0"/>
            </a:endParaRPr>
          </a:p>
          <a:p>
            <a:pPr>
              <a:buNone/>
            </a:pPr>
            <a:endParaRPr lang="nl-NL" sz="5600" dirty="0" smtClean="0">
              <a:solidFill>
                <a:schemeClr val="tx1"/>
              </a:solidFill>
              <a:latin typeface="Lucida Sans" pitchFamily="34" charset="0"/>
            </a:endParaRPr>
          </a:p>
          <a:p>
            <a:endParaRPr lang="nl-NL" sz="3600" dirty="0" smtClean="0">
              <a:solidFill>
                <a:schemeClr val="tx1"/>
              </a:solidFill>
              <a:latin typeface="Lucida Sans" pitchFamily="34" charset="0"/>
            </a:endParaRPr>
          </a:p>
          <a:p>
            <a:pPr>
              <a:spcAft>
                <a:spcPct val="30000"/>
              </a:spcAft>
              <a:buNone/>
            </a:pPr>
            <a:r>
              <a:rPr lang="en-US" sz="5600" dirty="0" smtClean="0">
                <a:solidFill>
                  <a:schemeClr val="bg1"/>
                </a:solidFill>
                <a:latin typeface="Lucida Sans" pitchFamily="34" charset="0"/>
              </a:rPr>
              <a:t>Rev. primer: </a:t>
            </a:r>
            <a:r>
              <a:rPr lang="nl-NL" sz="5600" dirty="0" smtClean="0">
                <a:solidFill>
                  <a:schemeClr val="bg1"/>
                </a:solidFill>
                <a:latin typeface="Lucida Sans" pitchFamily="34" charset="0"/>
              </a:rPr>
              <a:t>5’-TCGAATCG-3’</a:t>
            </a:r>
          </a:p>
          <a:p>
            <a:pPr>
              <a:spcAft>
                <a:spcPct val="30000"/>
              </a:spcAft>
              <a:buNone/>
            </a:pPr>
            <a:r>
              <a:rPr lang="en-US" sz="5600" dirty="0" err="1" smtClean="0">
                <a:solidFill>
                  <a:schemeClr val="bg1"/>
                </a:solidFill>
                <a:latin typeface="Lucida Sans" pitchFamily="34" charset="0"/>
              </a:rPr>
              <a:t>Fw</a:t>
            </a:r>
            <a:r>
              <a:rPr lang="en-US" sz="5600" dirty="0" smtClean="0">
                <a:solidFill>
                  <a:schemeClr val="bg1"/>
                </a:solidFill>
                <a:latin typeface="Lucida Sans" pitchFamily="34" charset="0"/>
              </a:rPr>
              <a:t> primer: </a:t>
            </a:r>
            <a:r>
              <a:rPr lang="nl-NL" sz="5600" dirty="0" smtClean="0">
                <a:solidFill>
                  <a:schemeClr val="bg1"/>
                </a:solidFill>
                <a:latin typeface="Lucida Sans" pitchFamily="34" charset="0"/>
              </a:rPr>
              <a:t>5’-TCCCTAG-3’</a:t>
            </a:r>
          </a:p>
          <a:p>
            <a:pPr>
              <a:spcAft>
                <a:spcPct val="30000"/>
              </a:spcAft>
              <a:buNone/>
            </a:pPr>
            <a:endParaRPr lang="nl-NL" sz="5600" dirty="0">
              <a:solidFill>
                <a:schemeClr val="tx1"/>
              </a:solidFill>
              <a:latin typeface="Lucida Sans" pitchFamily="34" charset="0"/>
            </a:endParaRPr>
          </a:p>
          <a:p>
            <a:pPr>
              <a:spcAft>
                <a:spcPct val="30000"/>
              </a:spcAft>
              <a:buNone/>
            </a:pPr>
            <a:r>
              <a:rPr lang="nl-NL" sz="5600" dirty="0" smtClean="0">
                <a:solidFill>
                  <a:schemeClr val="tx1"/>
                </a:solidFill>
                <a:latin typeface="Lucida Sans" pitchFamily="34" charset="0"/>
              </a:rPr>
              <a:t>Oplossing:</a:t>
            </a:r>
          </a:p>
          <a:p>
            <a:pPr>
              <a:spcAft>
                <a:spcPct val="30000"/>
              </a:spcAft>
              <a:buFontTx/>
              <a:buAutoNum type="alphaLcParenR"/>
            </a:pPr>
            <a:r>
              <a:rPr lang="nl-NL" sz="5600" dirty="0" smtClean="0">
                <a:solidFill>
                  <a:schemeClr val="tx1"/>
                </a:solidFill>
                <a:latin typeface="Lucida Sans" pitchFamily="34" charset="0"/>
              </a:rPr>
              <a:t>5’-TCCCTAG-3’ en 5’-GCTAAGCT-3’</a:t>
            </a:r>
          </a:p>
          <a:p>
            <a:pPr>
              <a:spcAft>
                <a:spcPct val="30000"/>
              </a:spcAft>
              <a:buFontTx/>
              <a:buAutoNum type="alphaLcParenR"/>
            </a:pPr>
            <a:r>
              <a:rPr lang="nl-NL" sz="5600" dirty="0" smtClean="0">
                <a:solidFill>
                  <a:schemeClr val="tx1"/>
                </a:solidFill>
                <a:latin typeface="Lucida Sans" pitchFamily="34" charset="0"/>
              </a:rPr>
              <a:t>5’-TCCCTAG-3’ en 5’-CGATTCGA-3’</a:t>
            </a:r>
          </a:p>
          <a:p>
            <a:pPr>
              <a:spcAft>
                <a:spcPct val="30000"/>
              </a:spcAft>
              <a:buFontTx/>
              <a:buAutoNum type="alphaLcParenR"/>
            </a:pPr>
            <a:r>
              <a:rPr lang="nl-NL" sz="5600" dirty="0" smtClean="0">
                <a:solidFill>
                  <a:schemeClr val="tx1"/>
                </a:solidFill>
                <a:latin typeface="Lucida Sans" pitchFamily="34" charset="0"/>
              </a:rPr>
              <a:t>5’-TCCCTAG-3’ en 5’-TCGAATCG-3’</a:t>
            </a:r>
          </a:p>
          <a:p>
            <a:pPr>
              <a:spcAft>
                <a:spcPct val="30000"/>
              </a:spcAft>
              <a:buFontTx/>
              <a:buAutoNum type="alphaLcParenR"/>
            </a:pPr>
            <a:r>
              <a:rPr lang="nl-NL" sz="5600" dirty="0" smtClean="0">
                <a:solidFill>
                  <a:schemeClr val="tx1"/>
                </a:solidFill>
                <a:latin typeface="Lucida Sans" pitchFamily="34" charset="0"/>
              </a:rPr>
              <a:t>5’-CTAGGGA-3’ en 5’-CGATTCGA-3’</a:t>
            </a:r>
          </a:p>
          <a:p>
            <a:pPr>
              <a:spcAft>
                <a:spcPct val="30000"/>
              </a:spcAft>
              <a:buFontTx/>
              <a:buAutoNum type="alphaLcParenR"/>
            </a:pPr>
            <a:r>
              <a:rPr lang="nl-NL" sz="5600" dirty="0" smtClean="0">
                <a:solidFill>
                  <a:schemeClr val="tx1"/>
                </a:solidFill>
                <a:latin typeface="Lucida Sans" pitchFamily="34" charset="0"/>
              </a:rPr>
              <a:t>anders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Rechthoek 1"/>
          <p:cNvSpPr/>
          <p:nvPr/>
        </p:nvSpPr>
        <p:spPr>
          <a:xfrm>
            <a:off x="144016" y="169184"/>
            <a:ext cx="86764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b="1" dirty="0" err="1">
                <a:solidFill>
                  <a:srgbClr val="FF6600"/>
                </a:solidFill>
              </a:rPr>
              <a:t>Opdracht</a:t>
            </a:r>
            <a:r>
              <a:rPr lang="en-US" sz="2400" b="1" dirty="0">
                <a:solidFill>
                  <a:srgbClr val="FF6600"/>
                </a:solidFill>
              </a:rPr>
              <a:t>: </a:t>
            </a:r>
            <a:r>
              <a:rPr lang="en-US" sz="2400" b="1" dirty="0" err="1">
                <a:solidFill>
                  <a:srgbClr val="FF6600"/>
                </a:solidFill>
              </a:rPr>
              <a:t>Bestel</a:t>
            </a:r>
            <a:r>
              <a:rPr lang="en-US" sz="2400" b="1" dirty="0">
                <a:solidFill>
                  <a:srgbClr val="FF6600"/>
                </a:solidFill>
              </a:rPr>
              <a:t> de </a:t>
            </a:r>
            <a:r>
              <a:rPr lang="en-US" sz="2400" b="1" dirty="0" err="1">
                <a:solidFill>
                  <a:srgbClr val="FF6600"/>
                </a:solidFill>
              </a:rPr>
              <a:t>juiste</a:t>
            </a:r>
            <a:r>
              <a:rPr lang="en-US" sz="2400" b="1" dirty="0">
                <a:solidFill>
                  <a:srgbClr val="FF6600"/>
                </a:solidFill>
              </a:rPr>
              <a:t> primers </a:t>
            </a:r>
            <a:r>
              <a:rPr lang="en-US" sz="2400" b="1" dirty="0" err="1">
                <a:solidFill>
                  <a:srgbClr val="FF6600"/>
                </a:solidFill>
              </a:rPr>
              <a:t>voor</a:t>
            </a:r>
            <a:r>
              <a:rPr lang="en-US" sz="2400" b="1" dirty="0">
                <a:solidFill>
                  <a:srgbClr val="FF6600"/>
                </a:solidFill>
              </a:rPr>
              <a:t> </a:t>
            </a:r>
            <a:r>
              <a:rPr lang="en-US" sz="2400" b="1" dirty="0" smtClean="0">
                <a:solidFill>
                  <a:srgbClr val="FF6600"/>
                </a:solidFill>
              </a:rPr>
              <a:t>PCR-</a:t>
            </a:r>
            <a:r>
              <a:rPr lang="en-US" sz="2400" b="1" dirty="0" err="1" smtClean="0">
                <a:solidFill>
                  <a:srgbClr val="FF6600"/>
                </a:solidFill>
              </a:rPr>
              <a:t>amplificatie</a:t>
            </a:r>
            <a:r>
              <a:rPr lang="en-US" sz="2400" b="1" dirty="0" smtClean="0">
                <a:solidFill>
                  <a:srgbClr val="FF6600"/>
                </a:solidFill>
              </a:rPr>
              <a:t> </a:t>
            </a:r>
            <a:r>
              <a:rPr lang="en-US" sz="2400" b="1" dirty="0">
                <a:solidFill>
                  <a:srgbClr val="FF6600"/>
                </a:solidFill>
              </a:rPr>
              <a:t>van het </a:t>
            </a:r>
            <a:r>
              <a:rPr lang="en-US" sz="2400" b="1" dirty="0" err="1">
                <a:solidFill>
                  <a:srgbClr val="FF6600"/>
                </a:solidFill>
              </a:rPr>
              <a:t>volgende</a:t>
            </a:r>
            <a:r>
              <a:rPr lang="en-US" sz="2400" b="1" dirty="0">
                <a:solidFill>
                  <a:srgbClr val="FF6600"/>
                </a:solidFill>
              </a:rPr>
              <a:t> </a:t>
            </a:r>
            <a:r>
              <a:rPr lang="en-US" sz="2400" b="1" dirty="0" smtClean="0">
                <a:solidFill>
                  <a:srgbClr val="FF6600"/>
                </a:solidFill>
              </a:rPr>
              <a:t>fragment (1):</a:t>
            </a: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4" name="Pijl-rechts 3"/>
          <p:cNvSpPr/>
          <p:nvPr/>
        </p:nvSpPr>
        <p:spPr>
          <a:xfrm rot="10800000">
            <a:off x="4045829" y="2221404"/>
            <a:ext cx="273630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Pijl-rechts 4"/>
          <p:cNvSpPr/>
          <p:nvPr/>
        </p:nvSpPr>
        <p:spPr>
          <a:xfrm>
            <a:off x="1309525" y="1367247"/>
            <a:ext cx="273630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/>
          <p:cNvSpPr/>
          <p:nvPr/>
        </p:nvSpPr>
        <p:spPr>
          <a:xfrm>
            <a:off x="5200650" y="4182160"/>
            <a:ext cx="31527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smtClean="0"/>
              <a:t>C)</a:t>
            </a:r>
          </a:p>
          <a:p>
            <a:r>
              <a:rPr lang="nl-NL" dirty="0" err="1" smtClean="0"/>
              <a:t>Rev</a:t>
            </a:r>
            <a:r>
              <a:rPr lang="nl-NL" dirty="0"/>
              <a:t>. primer: 5’-TCGAATCG-3’</a:t>
            </a:r>
          </a:p>
          <a:p>
            <a:r>
              <a:rPr lang="nl-NL" dirty="0" err="1"/>
              <a:t>Fw</a:t>
            </a:r>
            <a:r>
              <a:rPr lang="nl-NL" dirty="0"/>
              <a:t> primer: 5’-TCCCTAG-3’</a:t>
            </a:r>
          </a:p>
        </p:txBody>
      </p:sp>
    </p:spTree>
    <p:extLst>
      <p:ext uri="{BB962C8B-B14F-4D97-AF65-F5344CB8AC3E}">
        <p14:creationId xmlns:p14="http://schemas.microsoft.com/office/powerpoint/2010/main" val="75443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24743"/>
            <a:ext cx="8496944" cy="5514181"/>
          </a:xfrm>
        </p:spPr>
        <p:txBody>
          <a:bodyPr>
            <a:normAutofit fontScale="25000" lnSpcReduction="20000"/>
          </a:bodyPr>
          <a:lstStyle/>
          <a:p>
            <a:endParaRPr lang="en-US" sz="6400" dirty="0" smtClean="0">
              <a:solidFill>
                <a:schemeClr val="tx1"/>
              </a:solidFill>
            </a:endParaRPr>
          </a:p>
          <a:p>
            <a:endParaRPr lang="en-US" sz="64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nl-NL" sz="5600" dirty="0" smtClean="0">
                <a:solidFill>
                  <a:schemeClr val="tx1"/>
                </a:solidFill>
                <a:latin typeface="Lucida Sans" pitchFamily="34" charset="0"/>
              </a:rPr>
              <a:t>1)    5’-  GA</a:t>
            </a:r>
            <a:r>
              <a:rPr lang="nl-NL" sz="5600" b="1" u="sng" dirty="0" smtClean="0">
                <a:solidFill>
                  <a:srgbClr val="FF0000"/>
                </a:solidFill>
                <a:latin typeface="Lucida Sans" pitchFamily="34" charset="0"/>
              </a:rPr>
              <a:t>TCCCTAG</a:t>
            </a:r>
            <a:r>
              <a:rPr lang="nl-NL" sz="5600" dirty="0" smtClean="0">
                <a:solidFill>
                  <a:schemeClr val="tx1"/>
                </a:solidFill>
                <a:latin typeface="Lucida Sans" pitchFamily="34" charset="0"/>
              </a:rPr>
              <a:t>GATCACTTGAATTCGGACTACATTGGCATG</a:t>
            </a:r>
            <a:r>
              <a:rPr lang="nl-NL" sz="5600" b="1" u="sng" dirty="0" smtClean="0">
                <a:solidFill>
                  <a:srgbClr val="FF0000"/>
                </a:solidFill>
                <a:latin typeface="Lucida Sans" pitchFamily="34" charset="0"/>
              </a:rPr>
              <a:t>CGATTCGA</a:t>
            </a:r>
            <a:r>
              <a:rPr lang="nl-NL" sz="5600" dirty="0" smtClean="0">
                <a:solidFill>
                  <a:schemeClr val="tx1"/>
                </a:solidFill>
                <a:latin typeface="Lucida Sans" pitchFamily="34" charset="0"/>
              </a:rPr>
              <a:t>ATC -3’ template</a:t>
            </a:r>
          </a:p>
          <a:p>
            <a:pPr marL="0" indent="0">
              <a:buNone/>
            </a:pPr>
            <a:r>
              <a:rPr lang="en-US" sz="5600" dirty="0" smtClean="0">
                <a:solidFill>
                  <a:schemeClr val="tx1"/>
                </a:solidFill>
                <a:latin typeface="Lucida Sans" pitchFamily="34" charset="0"/>
              </a:rPr>
              <a:t>       3’-  CT</a:t>
            </a:r>
            <a:r>
              <a:rPr lang="en-US" sz="5600" b="1" u="sng" dirty="0" smtClean="0">
                <a:solidFill>
                  <a:srgbClr val="FF0000"/>
                </a:solidFill>
                <a:latin typeface="Lucida Sans" pitchFamily="34" charset="0"/>
              </a:rPr>
              <a:t>AGGGATC</a:t>
            </a:r>
            <a:r>
              <a:rPr lang="en-US" sz="5600" dirty="0" smtClean="0">
                <a:solidFill>
                  <a:schemeClr val="tx1"/>
                </a:solidFill>
                <a:latin typeface="Lucida Sans" pitchFamily="34" charset="0"/>
              </a:rPr>
              <a:t>CTAGTGAACTTAAGCCTGATGTAACCGTAC</a:t>
            </a:r>
            <a:r>
              <a:rPr lang="en-US" sz="5600" b="1" u="sng" dirty="0" smtClean="0">
                <a:solidFill>
                  <a:srgbClr val="FF0000"/>
                </a:solidFill>
                <a:latin typeface="Lucida Sans" pitchFamily="34" charset="0"/>
              </a:rPr>
              <a:t>GCTAAGCT</a:t>
            </a:r>
            <a:r>
              <a:rPr lang="en-US" sz="5600" dirty="0" smtClean="0">
                <a:solidFill>
                  <a:schemeClr val="tx1"/>
                </a:solidFill>
                <a:latin typeface="Lucida Sans" pitchFamily="34" charset="0"/>
              </a:rPr>
              <a:t>TAG -5’  </a:t>
            </a:r>
            <a:r>
              <a:rPr lang="nl-NL" sz="5600" dirty="0" err="1" smtClean="0">
                <a:solidFill>
                  <a:schemeClr val="tx1"/>
                </a:solidFill>
                <a:latin typeface="Lucida Sans" pitchFamily="34" charset="0"/>
              </a:rPr>
              <a:t>coding</a:t>
            </a:r>
            <a:endParaRPr lang="nl-NL" sz="5600" dirty="0" smtClean="0">
              <a:solidFill>
                <a:schemeClr val="tx1"/>
              </a:solidFill>
              <a:latin typeface="Lucida Sans" pitchFamily="34" charset="0"/>
            </a:endParaRPr>
          </a:p>
          <a:p>
            <a:endParaRPr lang="en-US" sz="5600" dirty="0" smtClean="0">
              <a:solidFill>
                <a:schemeClr val="tx1"/>
              </a:solidFill>
              <a:latin typeface="Lucida Sans" pitchFamily="34" charset="0"/>
            </a:endParaRPr>
          </a:p>
          <a:p>
            <a:pPr>
              <a:buNone/>
            </a:pPr>
            <a:endParaRPr lang="nl-NL" sz="5600" dirty="0" smtClean="0">
              <a:solidFill>
                <a:schemeClr val="tx1"/>
              </a:solidFill>
              <a:latin typeface="Lucida Sans" pitchFamily="34" charset="0"/>
            </a:endParaRPr>
          </a:p>
          <a:p>
            <a:pPr>
              <a:buNone/>
            </a:pPr>
            <a:r>
              <a:rPr lang="nl-NL" sz="5600" dirty="0" smtClean="0">
                <a:latin typeface="Lucida Sans" pitchFamily="34" charset="0"/>
              </a:rPr>
              <a:t>2)    5</a:t>
            </a:r>
            <a:r>
              <a:rPr lang="nl-NL" sz="5600" dirty="0">
                <a:latin typeface="Lucida Sans" pitchFamily="34" charset="0"/>
              </a:rPr>
              <a:t>’-  GA</a:t>
            </a:r>
            <a:r>
              <a:rPr lang="nl-NL" sz="5600" b="1" u="sng" dirty="0">
                <a:solidFill>
                  <a:srgbClr val="FF0000"/>
                </a:solidFill>
                <a:latin typeface="Lucida Sans" pitchFamily="34" charset="0"/>
              </a:rPr>
              <a:t>TCCCTAG</a:t>
            </a:r>
            <a:r>
              <a:rPr lang="nl-NL" sz="5600" dirty="0">
                <a:latin typeface="Lucida Sans" pitchFamily="34" charset="0"/>
              </a:rPr>
              <a:t>GATCACTTGAATTCGGACTACATTGGCATG</a:t>
            </a:r>
            <a:r>
              <a:rPr lang="nl-NL" sz="5600" b="1" u="sng" dirty="0">
                <a:solidFill>
                  <a:srgbClr val="FF0000"/>
                </a:solidFill>
                <a:latin typeface="Lucida Sans" pitchFamily="34" charset="0"/>
              </a:rPr>
              <a:t>CGATTCGA</a:t>
            </a:r>
            <a:r>
              <a:rPr lang="nl-NL" sz="5600" dirty="0">
                <a:latin typeface="Lucida Sans" pitchFamily="34" charset="0"/>
              </a:rPr>
              <a:t>ATC -3’ </a:t>
            </a:r>
            <a:r>
              <a:rPr lang="nl-NL" sz="5600" dirty="0" err="1">
                <a:latin typeface="Lucida Sans" pitchFamily="34" charset="0"/>
              </a:rPr>
              <a:t>coding</a:t>
            </a:r>
            <a:endParaRPr lang="nl-NL" sz="5600" dirty="0">
              <a:latin typeface="Lucida Sans" pitchFamily="34" charset="0"/>
            </a:endParaRPr>
          </a:p>
          <a:p>
            <a:pPr marL="0" indent="0">
              <a:buNone/>
            </a:pPr>
            <a:r>
              <a:rPr lang="en-US" sz="5600" dirty="0" smtClean="0">
                <a:latin typeface="Lucida Sans" pitchFamily="34" charset="0"/>
              </a:rPr>
              <a:t>       3</a:t>
            </a:r>
            <a:r>
              <a:rPr lang="en-US" sz="5600" dirty="0">
                <a:latin typeface="Lucida Sans" pitchFamily="34" charset="0"/>
              </a:rPr>
              <a:t>’-  CT</a:t>
            </a:r>
            <a:r>
              <a:rPr lang="en-US" sz="5600" b="1" u="sng" dirty="0">
                <a:solidFill>
                  <a:srgbClr val="FF0000"/>
                </a:solidFill>
                <a:latin typeface="Lucida Sans" pitchFamily="34" charset="0"/>
              </a:rPr>
              <a:t>AGGGATC</a:t>
            </a:r>
            <a:r>
              <a:rPr lang="en-US" sz="5600" dirty="0">
                <a:latin typeface="Lucida Sans" pitchFamily="34" charset="0"/>
              </a:rPr>
              <a:t>CTAGTGAACTTAAGCCTGATGTAACCGTAC</a:t>
            </a:r>
            <a:r>
              <a:rPr lang="en-US" sz="5600" b="1" u="sng" dirty="0">
                <a:solidFill>
                  <a:srgbClr val="FF0000"/>
                </a:solidFill>
                <a:latin typeface="Lucida Sans" pitchFamily="34" charset="0"/>
              </a:rPr>
              <a:t>GCTAAGCT</a:t>
            </a:r>
            <a:r>
              <a:rPr lang="en-US" sz="5600" dirty="0">
                <a:latin typeface="Lucida Sans" pitchFamily="34" charset="0"/>
              </a:rPr>
              <a:t>TAG -5’ template</a:t>
            </a:r>
            <a:endParaRPr lang="nl-NL" sz="5600" dirty="0">
              <a:latin typeface="Lucida Sans" pitchFamily="34" charset="0"/>
            </a:endParaRPr>
          </a:p>
          <a:p>
            <a:pPr>
              <a:spcAft>
                <a:spcPct val="30000"/>
              </a:spcAft>
              <a:buNone/>
            </a:pPr>
            <a:r>
              <a:rPr lang="en-US" sz="5600" dirty="0" err="1" smtClean="0">
                <a:solidFill>
                  <a:schemeClr val="bg1"/>
                </a:solidFill>
                <a:latin typeface="Lucida Sans" pitchFamily="34" charset="0"/>
              </a:rPr>
              <a:t>ev</a:t>
            </a:r>
            <a:r>
              <a:rPr lang="en-US" sz="5600" dirty="0" smtClean="0">
                <a:solidFill>
                  <a:schemeClr val="bg1"/>
                </a:solidFill>
                <a:latin typeface="Lucida Sans" pitchFamily="34" charset="0"/>
              </a:rPr>
              <a:t>. primer: </a:t>
            </a:r>
            <a:r>
              <a:rPr lang="nl-NL" sz="5600" dirty="0" smtClean="0">
                <a:solidFill>
                  <a:schemeClr val="bg1"/>
                </a:solidFill>
                <a:latin typeface="Lucida Sans" pitchFamily="34" charset="0"/>
              </a:rPr>
              <a:t>5’-TCGAATCG-3’</a:t>
            </a:r>
          </a:p>
          <a:p>
            <a:pPr>
              <a:spcAft>
                <a:spcPct val="30000"/>
              </a:spcAft>
              <a:buNone/>
            </a:pPr>
            <a:r>
              <a:rPr lang="en-US" sz="5600" dirty="0" err="1" smtClean="0">
                <a:solidFill>
                  <a:schemeClr val="bg1"/>
                </a:solidFill>
                <a:latin typeface="Lucida Sans" pitchFamily="34" charset="0"/>
              </a:rPr>
              <a:t>Fw</a:t>
            </a:r>
            <a:r>
              <a:rPr lang="en-US" sz="5600" dirty="0" smtClean="0">
                <a:solidFill>
                  <a:schemeClr val="bg1"/>
                </a:solidFill>
                <a:latin typeface="Lucida Sans" pitchFamily="34" charset="0"/>
              </a:rPr>
              <a:t> primer: </a:t>
            </a:r>
            <a:r>
              <a:rPr lang="nl-NL" sz="5600" dirty="0" smtClean="0">
                <a:solidFill>
                  <a:schemeClr val="bg1"/>
                </a:solidFill>
                <a:latin typeface="Lucida Sans" pitchFamily="34" charset="0"/>
              </a:rPr>
              <a:t>5’-TCCCTAG-3’</a:t>
            </a:r>
          </a:p>
          <a:p>
            <a:pPr>
              <a:spcAft>
                <a:spcPct val="30000"/>
              </a:spcAft>
              <a:buNone/>
            </a:pPr>
            <a:endParaRPr lang="nl-NL" sz="5600" dirty="0">
              <a:solidFill>
                <a:schemeClr val="tx1"/>
              </a:solidFill>
              <a:latin typeface="Lucida Sans" pitchFamily="34" charset="0"/>
            </a:endParaRPr>
          </a:p>
          <a:p>
            <a:pPr>
              <a:spcAft>
                <a:spcPct val="30000"/>
              </a:spcAft>
              <a:buNone/>
            </a:pPr>
            <a:r>
              <a:rPr lang="nl-NL" sz="5600" dirty="0" smtClean="0">
                <a:solidFill>
                  <a:schemeClr val="tx1"/>
                </a:solidFill>
                <a:latin typeface="Lucida Sans" pitchFamily="34" charset="0"/>
              </a:rPr>
              <a:t>Oplossing:</a:t>
            </a:r>
          </a:p>
          <a:p>
            <a:pPr>
              <a:spcAft>
                <a:spcPct val="30000"/>
              </a:spcAft>
              <a:buFontTx/>
              <a:buAutoNum type="alphaLcParenR"/>
            </a:pPr>
            <a:r>
              <a:rPr lang="nl-NL" sz="5600" dirty="0" smtClean="0">
                <a:solidFill>
                  <a:schemeClr val="tx1"/>
                </a:solidFill>
                <a:latin typeface="Lucida Sans" pitchFamily="34" charset="0"/>
              </a:rPr>
              <a:t>5’-TCCCTAG-3’ en 5’-GCTAAGCT-3’</a:t>
            </a:r>
          </a:p>
          <a:p>
            <a:pPr>
              <a:spcAft>
                <a:spcPct val="30000"/>
              </a:spcAft>
              <a:buFontTx/>
              <a:buAutoNum type="alphaLcParenR"/>
            </a:pPr>
            <a:r>
              <a:rPr lang="nl-NL" sz="5600" dirty="0" smtClean="0">
                <a:solidFill>
                  <a:schemeClr val="tx1"/>
                </a:solidFill>
                <a:latin typeface="Lucida Sans" pitchFamily="34" charset="0"/>
              </a:rPr>
              <a:t>5’-TCCCTAG-3’ en 5’-CGATTCGA-3’</a:t>
            </a:r>
          </a:p>
          <a:p>
            <a:pPr>
              <a:spcAft>
                <a:spcPct val="30000"/>
              </a:spcAft>
              <a:buFontTx/>
              <a:buAutoNum type="alphaLcParenR"/>
            </a:pPr>
            <a:r>
              <a:rPr lang="nl-NL" sz="5600" dirty="0" smtClean="0">
                <a:solidFill>
                  <a:schemeClr val="tx1"/>
                </a:solidFill>
                <a:latin typeface="Lucida Sans" pitchFamily="34" charset="0"/>
              </a:rPr>
              <a:t>5’-TCCCTAG-3’ en 5’-TCGAATCG-3’</a:t>
            </a:r>
          </a:p>
          <a:p>
            <a:pPr>
              <a:spcAft>
                <a:spcPct val="30000"/>
              </a:spcAft>
              <a:buFontTx/>
              <a:buAutoNum type="alphaLcParenR"/>
            </a:pPr>
            <a:r>
              <a:rPr lang="nl-NL" sz="5600" dirty="0" smtClean="0">
                <a:solidFill>
                  <a:schemeClr val="tx1"/>
                </a:solidFill>
                <a:latin typeface="Lucida Sans" pitchFamily="34" charset="0"/>
              </a:rPr>
              <a:t>5’-CTAGGGA-3’ en 5’-CGATTCGA-3’</a:t>
            </a:r>
          </a:p>
          <a:p>
            <a:pPr>
              <a:spcAft>
                <a:spcPct val="30000"/>
              </a:spcAft>
              <a:buFontTx/>
              <a:buAutoNum type="alphaLcParenR"/>
            </a:pPr>
            <a:r>
              <a:rPr lang="nl-NL" sz="5600" dirty="0" smtClean="0">
                <a:solidFill>
                  <a:schemeClr val="tx1"/>
                </a:solidFill>
                <a:latin typeface="Lucida Sans" pitchFamily="34" charset="0"/>
              </a:rPr>
              <a:t>anders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Rechthoek 1"/>
          <p:cNvSpPr/>
          <p:nvPr/>
        </p:nvSpPr>
        <p:spPr>
          <a:xfrm>
            <a:off x="144016" y="169184"/>
            <a:ext cx="86764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b="1" dirty="0" err="1">
                <a:solidFill>
                  <a:srgbClr val="FF6600"/>
                </a:solidFill>
              </a:rPr>
              <a:t>Opdracht</a:t>
            </a:r>
            <a:r>
              <a:rPr lang="en-US" sz="2400" b="1" dirty="0">
                <a:solidFill>
                  <a:srgbClr val="FF6600"/>
                </a:solidFill>
              </a:rPr>
              <a:t>: </a:t>
            </a:r>
            <a:r>
              <a:rPr lang="en-US" sz="2400" b="1" dirty="0" err="1">
                <a:solidFill>
                  <a:srgbClr val="FF6600"/>
                </a:solidFill>
              </a:rPr>
              <a:t>Bestel</a:t>
            </a:r>
            <a:r>
              <a:rPr lang="en-US" sz="2400" b="1" dirty="0">
                <a:solidFill>
                  <a:srgbClr val="FF6600"/>
                </a:solidFill>
              </a:rPr>
              <a:t> de </a:t>
            </a:r>
            <a:r>
              <a:rPr lang="en-US" sz="2400" b="1" dirty="0" err="1">
                <a:solidFill>
                  <a:srgbClr val="FF6600"/>
                </a:solidFill>
              </a:rPr>
              <a:t>juiste</a:t>
            </a:r>
            <a:r>
              <a:rPr lang="en-US" sz="2400" b="1" dirty="0">
                <a:solidFill>
                  <a:srgbClr val="FF6600"/>
                </a:solidFill>
              </a:rPr>
              <a:t> primers </a:t>
            </a:r>
            <a:r>
              <a:rPr lang="en-US" sz="2400" b="1" dirty="0" err="1">
                <a:solidFill>
                  <a:srgbClr val="FF6600"/>
                </a:solidFill>
              </a:rPr>
              <a:t>voor</a:t>
            </a:r>
            <a:r>
              <a:rPr lang="en-US" sz="2400" b="1" dirty="0">
                <a:solidFill>
                  <a:srgbClr val="FF6600"/>
                </a:solidFill>
              </a:rPr>
              <a:t> </a:t>
            </a:r>
            <a:r>
              <a:rPr lang="en-US" sz="2400" b="1" dirty="0" smtClean="0">
                <a:solidFill>
                  <a:srgbClr val="FF6600"/>
                </a:solidFill>
              </a:rPr>
              <a:t>PCR-</a:t>
            </a:r>
            <a:r>
              <a:rPr lang="en-US" sz="2400" b="1" dirty="0" err="1" smtClean="0">
                <a:solidFill>
                  <a:srgbClr val="FF6600"/>
                </a:solidFill>
              </a:rPr>
              <a:t>amplificatie</a:t>
            </a:r>
            <a:r>
              <a:rPr lang="en-US" sz="2400" b="1" dirty="0" smtClean="0">
                <a:solidFill>
                  <a:srgbClr val="FF6600"/>
                </a:solidFill>
              </a:rPr>
              <a:t> </a:t>
            </a:r>
            <a:r>
              <a:rPr lang="en-US" sz="2400" b="1" dirty="0">
                <a:solidFill>
                  <a:srgbClr val="FF6600"/>
                </a:solidFill>
              </a:rPr>
              <a:t>van het </a:t>
            </a:r>
            <a:r>
              <a:rPr lang="en-US" sz="2400" b="1" dirty="0" err="1">
                <a:solidFill>
                  <a:srgbClr val="FF6600"/>
                </a:solidFill>
              </a:rPr>
              <a:t>volgende</a:t>
            </a:r>
            <a:r>
              <a:rPr lang="en-US" sz="2400" b="1" dirty="0">
                <a:solidFill>
                  <a:srgbClr val="FF6600"/>
                </a:solidFill>
              </a:rPr>
              <a:t> </a:t>
            </a:r>
            <a:r>
              <a:rPr lang="en-US" sz="2400" b="1" dirty="0" smtClean="0">
                <a:solidFill>
                  <a:srgbClr val="FF6600"/>
                </a:solidFill>
              </a:rPr>
              <a:t>fragment (2):</a:t>
            </a: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4" name="Pijl-rechts 3"/>
          <p:cNvSpPr/>
          <p:nvPr/>
        </p:nvSpPr>
        <p:spPr>
          <a:xfrm rot="10800000">
            <a:off x="4045829" y="3276964"/>
            <a:ext cx="273630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Pijl-rechts 4"/>
          <p:cNvSpPr/>
          <p:nvPr/>
        </p:nvSpPr>
        <p:spPr>
          <a:xfrm>
            <a:off x="1309525" y="2510247"/>
            <a:ext cx="273630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/>
          <p:cNvSpPr/>
          <p:nvPr/>
        </p:nvSpPr>
        <p:spPr>
          <a:xfrm>
            <a:off x="5200650" y="4182160"/>
            <a:ext cx="31527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smtClean="0"/>
              <a:t>C)</a:t>
            </a:r>
          </a:p>
          <a:p>
            <a:r>
              <a:rPr lang="nl-NL" dirty="0" err="1" smtClean="0"/>
              <a:t>Rev</a:t>
            </a:r>
            <a:r>
              <a:rPr lang="nl-NL" dirty="0"/>
              <a:t>. primer: 5’-TCGAATCG-3’</a:t>
            </a:r>
          </a:p>
          <a:p>
            <a:r>
              <a:rPr lang="nl-NL" dirty="0" err="1"/>
              <a:t>Fw</a:t>
            </a:r>
            <a:r>
              <a:rPr lang="nl-NL" dirty="0"/>
              <a:t> primer: 5’-TCCCTAG-3’</a:t>
            </a:r>
          </a:p>
        </p:txBody>
      </p:sp>
    </p:spTree>
    <p:extLst>
      <p:ext uri="{BB962C8B-B14F-4D97-AF65-F5344CB8AC3E}">
        <p14:creationId xmlns:p14="http://schemas.microsoft.com/office/powerpoint/2010/main" val="143824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23528" y="260648"/>
            <a:ext cx="8496944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 b="1" dirty="0" smtClean="0">
                <a:solidFill>
                  <a:srgbClr val="FF6600"/>
                </a:solidFill>
                <a:latin typeface="+mn-lt"/>
              </a:rPr>
              <a:t>De reden om </a:t>
            </a:r>
            <a:r>
              <a:rPr lang="nl-NL" sz="3600" b="1" dirty="0" err="1" smtClean="0">
                <a:solidFill>
                  <a:srgbClr val="FF6600"/>
                </a:solidFill>
                <a:latin typeface="+mn-lt"/>
              </a:rPr>
              <a:t>Taq</a:t>
            </a:r>
            <a:r>
              <a:rPr lang="nl-NL" sz="3600" b="1" dirty="0" smtClean="0">
                <a:solidFill>
                  <a:srgbClr val="FF6600"/>
                </a:solidFill>
                <a:latin typeface="+mn-lt"/>
              </a:rPr>
              <a:t>-polymerase te gebruiken bij een PCR is dat:</a:t>
            </a:r>
            <a:endParaRPr lang="nl-NL" sz="3600" b="1" dirty="0">
              <a:solidFill>
                <a:srgbClr val="FF6600"/>
              </a:solidFill>
              <a:latin typeface="+mn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395536" y="2527856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800"/>
          </a:p>
        </p:txBody>
      </p:sp>
      <p:sp>
        <p:nvSpPr>
          <p:cNvPr id="7" name="Oval 6"/>
          <p:cNvSpPr/>
          <p:nvPr/>
        </p:nvSpPr>
        <p:spPr>
          <a:xfrm>
            <a:off x="395536" y="3219450"/>
            <a:ext cx="288032" cy="288032"/>
          </a:xfrm>
          <a:prstGeom prst="ellipse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800"/>
          </a:p>
        </p:txBody>
      </p:sp>
      <p:sp>
        <p:nvSpPr>
          <p:cNvPr id="8" name="Oval 7"/>
          <p:cNvSpPr/>
          <p:nvPr/>
        </p:nvSpPr>
        <p:spPr>
          <a:xfrm>
            <a:off x="430263" y="4114076"/>
            <a:ext cx="288032" cy="28803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800"/>
          </a:p>
        </p:txBody>
      </p:sp>
      <p:sp>
        <p:nvSpPr>
          <p:cNvPr id="9" name="Oval 8"/>
          <p:cNvSpPr/>
          <p:nvPr/>
        </p:nvSpPr>
        <p:spPr>
          <a:xfrm>
            <a:off x="430263" y="5014622"/>
            <a:ext cx="288032" cy="288032"/>
          </a:xfrm>
          <a:prstGeom prst="ellipse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800"/>
          </a:p>
        </p:txBody>
      </p:sp>
      <p:sp>
        <p:nvSpPr>
          <p:cNvPr id="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69826" y="2390462"/>
            <a:ext cx="8274174" cy="678498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nl-NL" dirty="0" smtClean="0">
                <a:solidFill>
                  <a:srgbClr val="376092"/>
                </a:solidFill>
              </a:rPr>
              <a:t>het warmtestabiel is en dus de 92°C stap kan weerstaan</a:t>
            </a:r>
            <a:endParaRPr lang="nl-NL" dirty="0">
              <a:solidFill>
                <a:srgbClr val="376092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888877" y="3067541"/>
            <a:ext cx="7931596" cy="65596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800" dirty="0" smtClean="0">
                <a:solidFill>
                  <a:srgbClr val="376092"/>
                </a:solidFill>
              </a:rPr>
              <a:t>het beter bindt aan primers dan andere </a:t>
            </a:r>
            <a:r>
              <a:rPr lang="nl-NL" sz="2800" dirty="0" err="1" smtClean="0">
                <a:solidFill>
                  <a:srgbClr val="376092"/>
                </a:solidFill>
              </a:rPr>
              <a:t>polymerases</a:t>
            </a:r>
            <a:endParaRPr lang="nl-NL" sz="2800" dirty="0">
              <a:solidFill>
                <a:srgbClr val="376092"/>
              </a:solidFill>
            </a:endParaRPr>
          </a:p>
          <a:p>
            <a:pPr>
              <a:buFontTx/>
              <a:buNone/>
            </a:pPr>
            <a:endParaRPr lang="nl-NL" sz="2800" b="1" dirty="0">
              <a:solidFill>
                <a:srgbClr val="376092"/>
              </a:solidFill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899592" y="3723610"/>
            <a:ext cx="3054102" cy="678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endParaRPr lang="nl-NL" sz="2800" b="1" dirty="0">
              <a:solidFill>
                <a:srgbClr val="376092"/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899592" y="3801278"/>
            <a:ext cx="7931596" cy="105758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800" dirty="0" smtClean="0">
                <a:solidFill>
                  <a:srgbClr val="376092"/>
                </a:solidFill>
              </a:rPr>
              <a:t>het regio’s heeft die complementair zijn aan de primers.</a:t>
            </a:r>
            <a:endParaRPr lang="nl-NL" sz="2800" b="1" dirty="0">
              <a:solidFill>
                <a:srgbClr val="376092"/>
              </a:solidFill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899592" y="4780756"/>
            <a:ext cx="7931596" cy="105758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800" dirty="0">
                <a:solidFill>
                  <a:srgbClr val="376092"/>
                </a:solidFill>
              </a:rPr>
              <a:t>e</a:t>
            </a:r>
            <a:r>
              <a:rPr lang="nl-NL" sz="2800" dirty="0" smtClean="0">
                <a:solidFill>
                  <a:srgbClr val="376092"/>
                </a:solidFill>
              </a:rPr>
              <a:t>r slechts kleine hoeveelheden nodig zijn per PCR cyclus.</a:t>
            </a:r>
            <a:endParaRPr lang="nl-NL" sz="2800" b="1" dirty="0">
              <a:solidFill>
                <a:srgbClr val="376092"/>
              </a:solidFill>
            </a:endParaRPr>
          </a:p>
        </p:txBody>
      </p:sp>
      <p:sp>
        <p:nvSpPr>
          <p:cNvPr id="12" name="Oval 5"/>
          <p:cNvSpPr/>
          <p:nvPr/>
        </p:nvSpPr>
        <p:spPr>
          <a:xfrm>
            <a:off x="7729786" y="6072976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800"/>
          </a:p>
        </p:txBody>
      </p:sp>
    </p:spTree>
    <p:extLst>
      <p:ext uri="{BB962C8B-B14F-4D97-AF65-F5344CB8AC3E}">
        <p14:creationId xmlns:p14="http://schemas.microsoft.com/office/powerpoint/2010/main" val="231119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95536" y="260648"/>
            <a:ext cx="8435652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 b="1" dirty="0" smtClean="0">
                <a:solidFill>
                  <a:srgbClr val="FF6600"/>
                </a:solidFill>
                <a:latin typeface="+mn-lt"/>
              </a:rPr>
              <a:t>Waarom is het belangrijk om DNA fragmenten te kunnen amplificeren voor het bestuderen van genen?</a:t>
            </a:r>
            <a:endParaRPr lang="nl-NL" sz="3600" b="1" dirty="0">
              <a:solidFill>
                <a:srgbClr val="FF6600"/>
              </a:solidFill>
              <a:latin typeface="+mn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395536" y="2308781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800"/>
          </a:p>
        </p:txBody>
      </p:sp>
      <p:sp>
        <p:nvSpPr>
          <p:cNvPr id="7" name="Oval 6"/>
          <p:cNvSpPr/>
          <p:nvPr/>
        </p:nvSpPr>
        <p:spPr>
          <a:xfrm>
            <a:off x="395536" y="3181350"/>
            <a:ext cx="288032" cy="288032"/>
          </a:xfrm>
          <a:prstGeom prst="ellipse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800"/>
          </a:p>
        </p:txBody>
      </p:sp>
      <p:sp>
        <p:nvSpPr>
          <p:cNvPr id="8" name="Oval 7"/>
          <p:cNvSpPr/>
          <p:nvPr/>
        </p:nvSpPr>
        <p:spPr>
          <a:xfrm>
            <a:off x="395536" y="4313287"/>
            <a:ext cx="288032" cy="28803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800"/>
          </a:p>
        </p:txBody>
      </p:sp>
      <p:sp>
        <p:nvSpPr>
          <p:cNvPr id="9" name="Oval 8"/>
          <p:cNvSpPr/>
          <p:nvPr/>
        </p:nvSpPr>
        <p:spPr>
          <a:xfrm>
            <a:off x="395536" y="5548436"/>
            <a:ext cx="288032" cy="288032"/>
          </a:xfrm>
          <a:prstGeom prst="ellipse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800"/>
          </a:p>
        </p:txBody>
      </p:sp>
      <p:sp>
        <p:nvSpPr>
          <p:cNvPr id="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99592" y="2225655"/>
            <a:ext cx="7950646" cy="678498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nl-NL" dirty="0" smtClean="0">
                <a:solidFill>
                  <a:srgbClr val="376092"/>
                </a:solidFill>
              </a:rPr>
              <a:t>Een kloon vereist meerdere </a:t>
            </a:r>
            <a:r>
              <a:rPr lang="nl-NL" dirty="0" err="1" smtClean="0">
                <a:solidFill>
                  <a:srgbClr val="376092"/>
                </a:solidFill>
              </a:rPr>
              <a:t>kopiëen</a:t>
            </a:r>
            <a:r>
              <a:rPr lang="nl-NL" dirty="0" smtClean="0">
                <a:solidFill>
                  <a:srgbClr val="376092"/>
                </a:solidFill>
              </a:rPr>
              <a:t> per kloon</a:t>
            </a:r>
            <a:endParaRPr lang="nl-NL" dirty="0">
              <a:solidFill>
                <a:srgbClr val="376092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888877" y="2813417"/>
            <a:ext cx="7931596" cy="105758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800" dirty="0" smtClean="0">
                <a:solidFill>
                  <a:srgbClr val="376092"/>
                </a:solidFill>
              </a:rPr>
              <a:t>Een gen bevat soms slecht 1 miljoenste deel van het DNA van de cel</a:t>
            </a:r>
            <a:endParaRPr lang="nl-NL" sz="2800" dirty="0">
              <a:solidFill>
                <a:srgbClr val="376092"/>
              </a:solidFill>
            </a:endParaRPr>
          </a:p>
          <a:p>
            <a:pPr>
              <a:buFontTx/>
              <a:buNone/>
            </a:pPr>
            <a:endParaRPr lang="nl-NL" sz="2800" b="1" dirty="0">
              <a:solidFill>
                <a:srgbClr val="376092"/>
              </a:solidFill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899592" y="4237960"/>
            <a:ext cx="3054102" cy="678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endParaRPr lang="nl-NL" sz="2800" b="1" dirty="0">
              <a:solidFill>
                <a:srgbClr val="376092"/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899592" y="3883684"/>
            <a:ext cx="7931596" cy="105758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800" dirty="0" smtClean="0">
                <a:solidFill>
                  <a:srgbClr val="376092"/>
                </a:solidFill>
              </a:rPr>
              <a:t>Voor DNA amplificatie, DNA fragmenten binden veelal aan RNA en kunnen dan niet meer bestudeerd worden</a:t>
            </a:r>
            <a:endParaRPr lang="nl-NL" sz="2800" b="1" dirty="0">
              <a:solidFill>
                <a:srgbClr val="376092"/>
              </a:solidFill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899592" y="5281389"/>
            <a:ext cx="7931596" cy="105758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800" dirty="0" smtClean="0">
                <a:solidFill>
                  <a:srgbClr val="376092"/>
                </a:solidFill>
              </a:rPr>
              <a:t>Restrictie-enzymen (</a:t>
            </a:r>
            <a:r>
              <a:rPr lang="nl-NL" sz="2800" dirty="0" err="1" smtClean="0">
                <a:solidFill>
                  <a:srgbClr val="376092"/>
                </a:solidFill>
              </a:rPr>
              <a:t>endonucleases</a:t>
            </a:r>
            <a:r>
              <a:rPr lang="nl-NL" sz="2800" dirty="0" smtClean="0">
                <a:solidFill>
                  <a:srgbClr val="376092"/>
                </a:solidFill>
              </a:rPr>
              <a:t>) knippen DNA in fragmenten die te klein zijn</a:t>
            </a:r>
            <a:endParaRPr lang="nl-NL" sz="2800" b="1" dirty="0">
              <a:solidFill>
                <a:srgbClr val="376092"/>
              </a:solidFill>
            </a:endParaRPr>
          </a:p>
        </p:txBody>
      </p:sp>
      <p:sp>
        <p:nvSpPr>
          <p:cNvPr id="12" name="Oval 6"/>
          <p:cNvSpPr/>
          <p:nvPr/>
        </p:nvSpPr>
        <p:spPr>
          <a:xfrm>
            <a:off x="7615486" y="6267450"/>
            <a:ext cx="288032" cy="288032"/>
          </a:xfrm>
          <a:prstGeom prst="ellipse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800"/>
          </a:p>
        </p:txBody>
      </p:sp>
    </p:spTree>
    <p:extLst>
      <p:ext uri="{BB962C8B-B14F-4D97-AF65-F5344CB8AC3E}">
        <p14:creationId xmlns:p14="http://schemas.microsoft.com/office/powerpoint/2010/main" val="302421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11560" y="260648"/>
            <a:ext cx="792088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 b="1" dirty="0" smtClean="0">
                <a:solidFill>
                  <a:srgbClr val="FF6600"/>
                </a:solidFill>
                <a:latin typeface="+mn-lt"/>
              </a:rPr>
              <a:t>Welk enzym is gebruikt om het </a:t>
            </a:r>
            <a:r>
              <a:rPr lang="nl-NL" sz="3600" b="1" dirty="0" err="1" smtClean="0">
                <a:solidFill>
                  <a:srgbClr val="FF6600"/>
                </a:solidFill>
                <a:latin typeface="+mn-lt"/>
              </a:rPr>
              <a:t>molekuul</a:t>
            </a:r>
            <a:r>
              <a:rPr lang="nl-NL" sz="3600" b="1" dirty="0" smtClean="0">
                <a:solidFill>
                  <a:srgbClr val="FF6600"/>
                </a:solidFill>
                <a:latin typeface="+mn-lt"/>
              </a:rPr>
              <a:t> in de figuur te maken?</a:t>
            </a:r>
            <a:endParaRPr lang="nl-NL" sz="3600" b="1" dirty="0">
              <a:solidFill>
                <a:srgbClr val="FF6600"/>
              </a:solidFill>
              <a:latin typeface="+mn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438378" y="2230863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438378" y="3029900"/>
            <a:ext cx="288032" cy="288032"/>
          </a:xfrm>
          <a:prstGeom prst="ellipse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/>
          <p:cNvSpPr/>
          <p:nvPr/>
        </p:nvSpPr>
        <p:spPr>
          <a:xfrm>
            <a:off x="438378" y="3919577"/>
            <a:ext cx="288032" cy="28803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l 8"/>
          <p:cNvSpPr/>
          <p:nvPr/>
        </p:nvSpPr>
        <p:spPr>
          <a:xfrm>
            <a:off x="438378" y="4684430"/>
            <a:ext cx="288032" cy="288032"/>
          </a:xfrm>
          <a:prstGeom prst="ellipse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69826" y="2131821"/>
            <a:ext cx="8274174" cy="678498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nl-NL" sz="2800" dirty="0" smtClean="0">
                <a:solidFill>
                  <a:srgbClr val="376092"/>
                </a:solidFill>
              </a:rPr>
              <a:t>DNA polymerase III</a:t>
            </a:r>
            <a:endParaRPr lang="nl-NL" sz="2800" dirty="0">
              <a:solidFill>
                <a:srgbClr val="376092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869826" y="4567328"/>
            <a:ext cx="7931596" cy="65596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800" dirty="0" smtClean="0">
                <a:solidFill>
                  <a:srgbClr val="376092"/>
                </a:solidFill>
              </a:rPr>
              <a:t>een restrictie-enzym (</a:t>
            </a:r>
            <a:r>
              <a:rPr lang="nl-NL" sz="2800" dirty="0" err="1" smtClean="0">
                <a:solidFill>
                  <a:srgbClr val="376092"/>
                </a:solidFill>
              </a:rPr>
              <a:t>endonuclease</a:t>
            </a:r>
            <a:r>
              <a:rPr lang="nl-NL" sz="2800" dirty="0" smtClean="0">
                <a:solidFill>
                  <a:srgbClr val="376092"/>
                </a:solidFill>
              </a:rPr>
              <a:t>)</a:t>
            </a:r>
            <a:endParaRPr lang="nl-NL" sz="2800" dirty="0">
              <a:solidFill>
                <a:srgbClr val="376092"/>
              </a:solidFill>
            </a:endParaRPr>
          </a:p>
          <a:p>
            <a:pPr>
              <a:buFontTx/>
              <a:buNone/>
            </a:pPr>
            <a:endParaRPr lang="nl-NL" sz="2800" b="1" dirty="0">
              <a:solidFill>
                <a:srgbClr val="376092"/>
              </a:solidFill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899592" y="5145816"/>
            <a:ext cx="3054102" cy="678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endParaRPr lang="nl-NL" b="1" dirty="0">
              <a:solidFill>
                <a:srgbClr val="376092"/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869826" y="3816225"/>
            <a:ext cx="3384376" cy="69754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800" dirty="0" smtClean="0">
                <a:solidFill>
                  <a:srgbClr val="376092"/>
                </a:solidFill>
              </a:rPr>
              <a:t>RNA polymerase II</a:t>
            </a:r>
            <a:endParaRPr lang="nl-NL" sz="2800" b="1" dirty="0">
              <a:solidFill>
                <a:srgbClr val="376092"/>
              </a:solidFill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899592" y="2934251"/>
            <a:ext cx="1368152" cy="57606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800" dirty="0" err="1" smtClean="0">
                <a:solidFill>
                  <a:srgbClr val="376092"/>
                </a:solidFill>
              </a:rPr>
              <a:t>ligase</a:t>
            </a:r>
            <a:r>
              <a:rPr lang="nl-NL" sz="2800" dirty="0" smtClean="0">
                <a:solidFill>
                  <a:srgbClr val="376092"/>
                </a:solidFill>
              </a:rPr>
              <a:t> </a:t>
            </a:r>
            <a:endParaRPr lang="nl-NL" sz="2800" b="1" dirty="0">
              <a:solidFill>
                <a:srgbClr val="376092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1" t="42763" r="77252" b="30052"/>
          <a:stretch/>
        </p:blipFill>
        <p:spPr bwMode="auto">
          <a:xfrm>
            <a:off x="4835624" y="1447945"/>
            <a:ext cx="3465115" cy="2934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Oval 8"/>
          <p:cNvSpPr/>
          <p:nvPr/>
        </p:nvSpPr>
        <p:spPr>
          <a:xfrm>
            <a:off x="7601178" y="5995449"/>
            <a:ext cx="288032" cy="288032"/>
          </a:xfrm>
          <a:prstGeom prst="ellipse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955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9552" y="61496"/>
            <a:ext cx="8532440" cy="2376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 b="1" dirty="0" smtClean="0">
                <a:solidFill>
                  <a:srgbClr val="FF6600"/>
                </a:solidFill>
                <a:latin typeface="+mn-lt"/>
              </a:rPr>
              <a:t>Welk van de volgende sequenties kan waarschijnlijk door een restrictie-enzym geknipt worden? </a:t>
            </a:r>
            <a:endParaRPr lang="nl-NL" sz="3600" b="1" dirty="0">
              <a:solidFill>
                <a:srgbClr val="FF6600"/>
              </a:solidFill>
              <a:latin typeface="+mn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680194" y="3035398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90058" y="4562822"/>
            <a:ext cx="288032" cy="288032"/>
          </a:xfrm>
          <a:prstGeom prst="ellipse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4922937" y="3035398"/>
            <a:ext cx="288032" cy="28803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4937398" y="4581128"/>
            <a:ext cx="288032" cy="288032"/>
          </a:xfrm>
          <a:prstGeom prst="ellipse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344620" y="2753638"/>
            <a:ext cx="1787219" cy="678498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nl-NL" b="1" dirty="0" smtClean="0">
                <a:solidFill>
                  <a:srgbClr val="37609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AATTCT</a:t>
            </a:r>
          </a:p>
          <a:p>
            <a:pPr>
              <a:buFontTx/>
              <a:buNone/>
            </a:pPr>
            <a:r>
              <a:rPr lang="nl-NL" b="1" dirty="0" smtClean="0">
                <a:solidFill>
                  <a:srgbClr val="37609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TTAAGA</a:t>
            </a:r>
            <a:endParaRPr lang="nl-NL" b="1" dirty="0">
              <a:solidFill>
                <a:srgbClr val="37609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899592" y="5126766"/>
            <a:ext cx="3054102" cy="678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endParaRPr lang="nl-NL" sz="2800" b="1" dirty="0">
              <a:solidFill>
                <a:srgbClr val="37609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1344620" y="4154564"/>
            <a:ext cx="1685445" cy="114116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800" b="1" dirty="0" smtClean="0">
                <a:solidFill>
                  <a:srgbClr val="37609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AAAATT</a:t>
            </a:r>
          </a:p>
          <a:p>
            <a:pPr marL="0" indent="0">
              <a:buNone/>
            </a:pPr>
            <a:r>
              <a:rPr lang="nl-NL" sz="2800" b="1" dirty="0" smtClean="0">
                <a:solidFill>
                  <a:srgbClr val="37609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TTAAAA</a:t>
            </a:r>
            <a:endParaRPr lang="nl-NL" sz="2800" b="1" dirty="0">
              <a:solidFill>
                <a:srgbClr val="37609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589637" y="2697725"/>
            <a:ext cx="2011313" cy="121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nl-NL" sz="2800" b="1" dirty="0" smtClean="0">
                <a:solidFill>
                  <a:srgbClr val="37609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ACTACT</a:t>
            </a:r>
          </a:p>
          <a:p>
            <a:pPr>
              <a:buFontTx/>
              <a:buNone/>
            </a:pPr>
            <a:r>
              <a:rPr lang="nl-NL" sz="2800" b="1" dirty="0" smtClean="0">
                <a:solidFill>
                  <a:srgbClr val="37609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TGATGA</a:t>
            </a:r>
            <a:endParaRPr lang="nl-NL" sz="2800" b="1" dirty="0">
              <a:solidFill>
                <a:srgbClr val="37609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5589637" y="4173790"/>
            <a:ext cx="1764051" cy="1263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nl-NL" sz="2800" b="1" dirty="0" smtClean="0">
                <a:solidFill>
                  <a:srgbClr val="37609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AATATT</a:t>
            </a:r>
          </a:p>
          <a:p>
            <a:pPr>
              <a:buFontTx/>
              <a:buNone/>
            </a:pPr>
            <a:r>
              <a:rPr lang="nl-NL" sz="2800" b="1" dirty="0" smtClean="0">
                <a:solidFill>
                  <a:srgbClr val="37609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TTATAA</a:t>
            </a:r>
            <a:endParaRPr lang="nl-NL" sz="2800" b="1" dirty="0">
              <a:solidFill>
                <a:srgbClr val="37609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Oval 8"/>
          <p:cNvSpPr/>
          <p:nvPr/>
        </p:nvSpPr>
        <p:spPr>
          <a:xfrm>
            <a:off x="7578092" y="6019403"/>
            <a:ext cx="288032" cy="288032"/>
          </a:xfrm>
          <a:prstGeom prst="ellipse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94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23528" y="726"/>
            <a:ext cx="792088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 b="1" dirty="0" smtClean="0">
                <a:solidFill>
                  <a:srgbClr val="FF6600"/>
                </a:solidFill>
                <a:latin typeface="+mn-lt"/>
              </a:rPr>
              <a:t>Welke informatie is </a:t>
            </a:r>
            <a:r>
              <a:rPr lang="nl-NL" sz="3600" b="1" u="sng" dirty="0" smtClean="0">
                <a:solidFill>
                  <a:srgbClr val="FF6600"/>
                </a:solidFill>
                <a:latin typeface="+mn-lt"/>
              </a:rPr>
              <a:t>essentieel</a:t>
            </a:r>
            <a:r>
              <a:rPr lang="nl-NL" sz="3600" b="1" dirty="0" smtClean="0">
                <a:solidFill>
                  <a:srgbClr val="FF6600"/>
                </a:solidFill>
                <a:latin typeface="+mn-lt"/>
              </a:rPr>
              <a:t> voor het succes van een PCR zelf</a:t>
            </a:r>
            <a:endParaRPr lang="nl-NL" sz="3600" b="1" dirty="0">
              <a:solidFill>
                <a:srgbClr val="FF6600"/>
              </a:solidFill>
              <a:latin typeface="+mn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395536" y="1852498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7" name="Oval 6"/>
          <p:cNvSpPr/>
          <p:nvPr/>
        </p:nvSpPr>
        <p:spPr>
          <a:xfrm>
            <a:off x="395536" y="2761015"/>
            <a:ext cx="288032" cy="288032"/>
          </a:xfrm>
          <a:prstGeom prst="ellipse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8" name="Oval 7"/>
          <p:cNvSpPr/>
          <p:nvPr/>
        </p:nvSpPr>
        <p:spPr>
          <a:xfrm>
            <a:off x="395536" y="3749472"/>
            <a:ext cx="288032" cy="28803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9" name="Oval 8"/>
          <p:cNvSpPr/>
          <p:nvPr/>
        </p:nvSpPr>
        <p:spPr>
          <a:xfrm>
            <a:off x="395536" y="4737929"/>
            <a:ext cx="288032" cy="288032"/>
          </a:xfrm>
          <a:prstGeom prst="ellipse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69826" y="1683772"/>
            <a:ext cx="7931596" cy="678498"/>
          </a:xfrm>
        </p:spPr>
        <p:txBody>
          <a:bodyPr>
            <a:noAutofit/>
          </a:bodyPr>
          <a:lstStyle/>
          <a:p>
            <a:pPr marL="0" indent="0">
              <a:buFontTx/>
              <a:buNone/>
            </a:pPr>
            <a:r>
              <a:rPr lang="nl-NL" sz="2400" dirty="0" smtClean="0">
                <a:solidFill>
                  <a:srgbClr val="376092"/>
                </a:solidFill>
              </a:rPr>
              <a:t>De complete DNA sequenties van het te amplificeren DNA moet bekend zijn.</a:t>
            </a:r>
            <a:endParaRPr lang="nl-NL" sz="2400" dirty="0">
              <a:solidFill>
                <a:srgbClr val="376092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869826" y="2567908"/>
            <a:ext cx="7931596" cy="100811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400" dirty="0" smtClean="0">
                <a:solidFill>
                  <a:srgbClr val="376092"/>
                </a:solidFill>
              </a:rPr>
              <a:t>De DNA sequentie van de uiteindes van het te amplificeren DNA moet bekend zijn.</a:t>
            </a:r>
            <a:endParaRPr lang="nl-NL" sz="2400" dirty="0">
              <a:solidFill>
                <a:srgbClr val="376092"/>
              </a:solidFill>
            </a:endParaRPr>
          </a:p>
          <a:p>
            <a:pPr>
              <a:buFontTx/>
              <a:buNone/>
            </a:pPr>
            <a:endParaRPr lang="nl-NL" sz="2400" b="1" dirty="0">
              <a:solidFill>
                <a:srgbClr val="376092"/>
              </a:solidFill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899592" y="3749472"/>
            <a:ext cx="3054102" cy="678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endParaRPr lang="nl-NL" sz="2400" b="1" dirty="0">
              <a:solidFill>
                <a:srgbClr val="376092"/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869826" y="3518870"/>
            <a:ext cx="7931596" cy="105758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400" dirty="0" smtClean="0">
                <a:solidFill>
                  <a:srgbClr val="376092"/>
                </a:solidFill>
              </a:rPr>
              <a:t>De sequenties van de restrictie-enzymen herkenningssites in het te amplificeren DNA moet bekend zijn.</a:t>
            </a:r>
            <a:endParaRPr lang="nl-NL" sz="2400" b="1" dirty="0">
              <a:solidFill>
                <a:srgbClr val="376092"/>
              </a:solidFill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869826" y="4427969"/>
            <a:ext cx="7931596" cy="139180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400" dirty="0">
                <a:solidFill>
                  <a:srgbClr val="376092"/>
                </a:solidFill>
              </a:rPr>
              <a:t>De sequenties van de restrictie-enzymen herkenningssites in het te amplificeren DNA </a:t>
            </a:r>
            <a:r>
              <a:rPr lang="nl-NL" sz="2400" dirty="0" smtClean="0">
                <a:solidFill>
                  <a:srgbClr val="376092"/>
                </a:solidFill>
              </a:rPr>
              <a:t>en de plasmide wat het geamplificeerde  DNA in gekloond wordt moet </a:t>
            </a:r>
            <a:r>
              <a:rPr lang="nl-NL" sz="2400" dirty="0">
                <a:solidFill>
                  <a:srgbClr val="376092"/>
                </a:solidFill>
              </a:rPr>
              <a:t>bekend </a:t>
            </a:r>
            <a:r>
              <a:rPr lang="nl-NL" sz="2400" dirty="0" smtClean="0">
                <a:solidFill>
                  <a:srgbClr val="376092"/>
                </a:solidFill>
              </a:rPr>
              <a:t>zijn.</a:t>
            </a:r>
            <a:endParaRPr lang="nl-NL" sz="2400" b="1" dirty="0">
              <a:solidFill>
                <a:srgbClr val="376092"/>
              </a:solidFill>
            </a:endParaRPr>
          </a:p>
        </p:txBody>
      </p:sp>
      <p:sp>
        <p:nvSpPr>
          <p:cNvPr id="12" name="Oval 6"/>
          <p:cNvSpPr/>
          <p:nvPr/>
        </p:nvSpPr>
        <p:spPr>
          <a:xfrm>
            <a:off x="7444036" y="6066190"/>
            <a:ext cx="288032" cy="288032"/>
          </a:xfrm>
          <a:prstGeom prst="ellipse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</p:spTree>
    <p:extLst>
      <p:ext uri="{BB962C8B-B14F-4D97-AF65-F5344CB8AC3E}">
        <p14:creationId xmlns:p14="http://schemas.microsoft.com/office/powerpoint/2010/main" val="229396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A3A3EE2-B58D-3B47-80E2-17523B50B842}"/>
              </a:ext>
            </a:extLst>
          </p:cNvPr>
          <p:cNvSpPr txBox="1">
            <a:spLocks/>
          </p:cNvSpPr>
          <p:nvPr/>
        </p:nvSpPr>
        <p:spPr>
          <a:xfrm>
            <a:off x="610344" y="260648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4000" b="1" dirty="0" err="1">
                <a:solidFill>
                  <a:srgbClr val="FF6600"/>
                </a:solidFill>
                <a:latin typeface="+mn-lt"/>
              </a:rPr>
              <a:t>Chapter</a:t>
            </a:r>
            <a:r>
              <a:rPr lang="nl-NL" sz="4000" b="1" dirty="0">
                <a:solidFill>
                  <a:srgbClr val="FF6600"/>
                </a:solidFill>
                <a:latin typeface="+mn-lt"/>
              </a:rPr>
              <a:t> </a:t>
            </a:r>
            <a:r>
              <a:rPr lang="nl-NL" sz="4000" b="1" dirty="0" smtClean="0">
                <a:solidFill>
                  <a:srgbClr val="FF6600"/>
                </a:solidFill>
                <a:latin typeface="+mn-lt"/>
              </a:rPr>
              <a:t>19</a:t>
            </a:r>
            <a:endParaRPr lang="nl-NL" sz="4000" b="1" dirty="0">
              <a:solidFill>
                <a:srgbClr val="FF6600"/>
              </a:solidFill>
              <a:latin typeface="+mn-lt"/>
            </a:endParaRPr>
          </a:p>
          <a:p>
            <a:r>
              <a:rPr lang="nl-NL" sz="4000" b="1" dirty="0" smtClean="0">
                <a:solidFill>
                  <a:srgbClr val="FF6600"/>
                </a:solidFill>
                <a:latin typeface="+mn-lt"/>
              </a:rPr>
              <a:t>DNA Technology</a:t>
            </a:r>
            <a:endParaRPr lang="nl-NL" sz="4000" b="1" dirty="0">
              <a:solidFill>
                <a:srgbClr val="FF6600"/>
              </a:solidFill>
              <a:latin typeface="+mn-lt"/>
            </a:endParaRP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14" y="1730673"/>
            <a:ext cx="7423956" cy="476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25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nl-NL" b="1" dirty="0" smtClean="0">
                <a:solidFill>
                  <a:srgbClr val="FF6600"/>
                </a:solidFill>
                <a:latin typeface="+mn-lt"/>
              </a:rPr>
              <a:t>Leerdoelen hoofdstuk 19</a:t>
            </a:r>
            <a:endParaRPr lang="nl-NL" b="1" dirty="0">
              <a:solidFill>
                <a:srgbClr val="FF6600"/>
              </a:solidFill>
              <a:latin typeface="+mn-lt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816224"/>
            <a:ext cx="8229600" cy="4277072"/>
          </a:xfrm>
        </p:spPr>
        <p:txBody>
          <a:bodyPr>
            <a:normAutofit/>
          </a:bodyPr>
          <a:lstStyle/>
          <a:p>
            <a:pPr lvl="0"/>
            <a:r>
              <a:rPr lang="nl-NL" sz="2400" dirty="0" smtClean="0"/>
              <a:t>Uitleggen welke technieken er nodig zijn om genen te kloneren en tot expressie te brengen.</a:t>
            </a:r>
          </a:p>
          <a:p>
            <a:pPr lvl="0"/>
            <a:r>
              <a:rPr lang="nl-NL" sz="2400" dirty="0" smtClean="0"/>
              <a:t>Principes van de verschillende kloneringstechnieken gedetailleerd kunnen beschrijven.</a:t>
            </a:r>
          </a:p>
          <a:p>
            <a:pPr lvl="0"/>
            <a:r>
              <a:rPr lang="nl-NL" sz="2400" dirty="0" smtClean="0"/>
              <a:t>Het nut en gebruik van </a:t>
            </a:r>
            <a:r>
              <a:rPr lang="nl-NL" sz="2400" dirty="0" err="1" smtClean="0"/>
              <a:t>plasmides</a:t>
            </a:r>
            <a:r>
              <a:rPr lang="nl-NL" sz="2400" dirty="0" smtClean="0"/>
              <a:t> in </a:t>
            </a:r>
            <a:r>
              <a:rPr lang="nl-NL" sz="2400" dirty="0" err="1" smtClean="0"/>
              <a:t>genklonering</a:t>
            </a:r>
            <a:r>
              <a:rPr lang="nl-NL" sz="2400" dirty="0" smtClean="0"/>
              <a:t> beschrijven.</a:t>
            </a:r>
          </a:p>
          <a:p>
            <a:r>
              <a:rPr lang="nl-NL" sz="2400" dirty="0"/>
              <a:t>Het nut en gebruik van </a:t>
            </a:r>
            <a:r>
              <a:rPr lang="nl-NL" sz="2400" dirty="0" smtClean="0"/>
              <a:t>restrictie-enzymen in </a:t>
            </a:r>
            <a:r>
              <a:rPr lang="nl-NL" sz="2400" dirty="0" err="1"/>
              <a:t>genklonering</a:t>
            </a:r>
            <a:r>
              <a:rPr lang="nl-NL" sz="2400" dirty="0"/>
              <a:t> beschrijven</a:t>
            </a:r>
            <a:r>
              <a:rPr lang="nl-NL" sz="2400" dirty="0" smtClean="0"/>
              <a:t>.</a:t>
            </a:r>
          </a:p>
          <a:p>
            <a:pPr lvl="0"/>
            <a:r>
              <a:rPr lang="nl-NL" sz="2400" dirty="0"/>
              <a:t>Het principe van DNA </a:t>
            </a:r>
            <a:r>
              <a:rPr lang="nl-NL" sz="2400" dirty="0" err="1"/>
              <a:t>sequencing</a:t>
            </a:r>
            <a:r>
              <a:rPr lang="nl-NL" sz="2400" dirty="0"/>
              <a:t> kunnen uitleggen.</a:t>
            </a:r>
          </a:p>
          <a:p>
            <a:r>
              <a:rPr lang="nl-NL" sz="2400" dirty="0" smtClean="0"/>
              <a:t>Beschrijven van principes van technieken nodig voor het bestuderen van genexpressie in organismen</a:t>
            </a:r>
            <a:endParaRPr lang="nl-NL" sz="2400" dirty="0"/>
          </a:p>
          <a:p>
            <a:pPr lvl="0"/>
            <a:endParaRPr lang="nl-NL" sz="2400" dirty="0" smtClean="0"/>
          </a:p>
          <a:p>
            <a:pPr lvl="0"/>
            <a:endParaRPr lang="nl-NL" sz="2400" dirty="0" smtClean="0"/>
          </a:p>
        </p:txBody>
      </p:sp>
    </p:spTree>
    <p:extLst>
      <p:ext uri="{BB962C8B-B14F-4D97-AF65-F5344CB8AC3E}">
        <p14:creationId xmlns:p14="http://schemas.microsoft.com/office/powerpoint/2010/main" val="335952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>
                <a:solidFill>
                  <a:srgbClr val="FF6600"/>
                </a:solidFill>
                <a:latin typeface="+mn-lt"/>
              </a:rPr>
              <a:t>DNA technologie</a:t>
            </a:r>
            <a:endParaRPr lang="en-US" b="1" dirty="0">
              <a:solidFill>
                <a:srgbClr val="FF6600"/>
              </a:solidFill>
              <a:latin typeface="+mn-lt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8726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dirty="0" smtClean="0"/>
              <a:t>Technieken om DNA te manipuleren en te </a:t>
            </a:r>
            <a:r>
              <a:rPr lang="nl-NL" dirty="0" err="1" smtClean="0"/>
              <a:t>sequencen</a:t>
            </a:r>
            <a:endParaRPr lang="nl-NL" dirty="0" smtClean="0"/>
          </a:p>
          <a:p>
            <a:pPr marL="0" indent="0">
              <a:buNone/>
            </a:pPr>
            <a:endParaRPr lang="nl-NL" dirty="0" smtClean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628650" y="305086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b="1" dirty="0" err="1" smtClean="0">
                <a:solidFill>
                  <a:srgbClr val="FF6600"/>
                </a:solidFill>
                <a:latin typeface="+mn-lt"/>
              </a:rPr>
              <a:t>Bio-technologie</a:t>
            </a:r>
            <a:endParaRPr lang="en-US" b="1" dirty="0">
              <a:solidFill>
                <a:srgbClr val="FF6600"/>
              </a:solidFill>
              <a:latin typeface="+mn-lt"/>
            </a:endParaRPr>
          </a:p>
        </p:txBody>
      </p:sp>
      <p:sp>
        <p:nvSpPr>
          <p:cNvPr id="5" name="Rechthoek 4"/>
          <p:cNvSpPr/>
          <p:nvPr/>
        </p:nvSpPr>
        <p:spPr>
          <a:xfrm>
            <a:off x="628650" y="4376427"/>
            <a:ext cx="78867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800" dirty="0"/>
              <a:t>Manipulatie van organismen waardoor ze iets nieuws gaan </a:t>
            </a:r>
            <a:r>
              <a:rPr lang="nl-NL" sz="2800" dirty="0" smtClean="0"/>
              <a:t>maken, bv. </a:t>
            </a:r>
            <a:r>
              <a:rPr lang="nl-NL" sz="2800" dirty="0"/>
              <a:t>insuline</a:t>
            </a:r>
          </a:p>
        </p:txBody>
      </p:sp>
    </p:spTree>
    <p:extLst>
      <p:ext uri="{BB962C8B-B14F-4D97-AF65-F5344CB8AC3E}">
        <p14:creationId xmlns:p14="http://schemas.microsoft.com/office/powerpoint/2010/main" val="202419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nl-NL" b="1" dirty="0" smtClean="0">
                <a:solidFill>
                  <a:srgbClr val="FF6600"/>
                </a:solidFill>
                <a:latin typeface="+mn-lt"/>
              </a:rPr>
              <a:t>Biotechnologie – Golden Rice</a:t>
            </a:r>
            <a:endParaRPr lang="nl-NL" b="1" dirty="0">
              <a:solidFill>
                <a:srgbClr val="FF6600"/>
              </a:solidFill>
              <a:latin typeface="+mn-lt"/>
            </a:endParaRPr>
          </a:p>
        </p:txBody>
      </p:sp>
      <p:pic>
        <p:nvPicPr>
          <p:cNvPr id="5" name="Picture 5" descr="GR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7222325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563888" y="6381328"/>
            <a:ext cx="54006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nl-NL" altLang="nl-NL" dirty="0"/>
              <a:t>http://www.goldenrice.org/Content2-How/how1_sci.php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90035" y="4797152"/>
            <a:ext cx="7222325" cy="8334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nl-NL" sz="2000" kern="0" baseline="0" dirty="0">
                <a:latin typeface="+mn-lt"/>
                <a:ea typeface="+mn-ea"/>
              </a:rPr>
              <a:t>Vitamine A te kort in landen waar veel rijst gegeten wordt, ß-caroteen verrijking helpt hierbij = </a:t>
            </a:r>
            <a:r>
              <a:rPr lang="nl-NL" sz="2000" kern="0" baseline="0" dirty="0" err="1">
                <a:latin typeface="+mn-lt"/>
                <a:ea typeface="+mn-ea"/>
              </a:rPr>
              <a:t>pro-vitamine</a:t>
            </a:r>
            <a:endParaRPr lang="nl-NL" sz="2000" kern="0" baseline="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378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0992" y="188289"/>
            <a:ext cx="2819580" cy="262748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6600"/>
                </a:solidFill>
                <a:latin typeface="+mn-lt"/>
              </a:rPr>
              <a:t>Cloning</a:t>
            </a:r>
            <a:r>
              <a:rPr lang="en-US" sz="4000" b="1" dirty="0">
                <a:solidFill>
                  <a:srgbClr val="FF6600"/>
                </a:solidFill>
                <a:latin typeface="+mn-lt"/>
              </a:rPr>
              <a:t> </a:t>
            </a:r>
            <a:r>
              <a:rPr lang="en-US" sz="4000" b="1" dirty="0" smtClean="0">
                <a:solidFill>
                  <a:srgbClr val="FF6600"/>
                </a:solidFill>
                <a:latin typeface="+mn-lt"/>
              </a:rPr>
              <a:t>complete </a:t>
            </a:r>
            <a:r>
              <a:rPr lang="en-US" sz="4000" b="1" dirty="0" err="1" smtClean="0">
                <a:solidFill>
                  <a:srgbClr val="FF6600"/>
                </a:solidFill>
                <a:latin typeface="+mn-lt"/>
              </a:rPr>
              <a:t>genoom</a:t>
            </a:r>
            <a:r>
              <a:rPr lang="en-US" sz="4000" b="1" dirty="0" smtClean="0">
                <a:solidFill>
                  <a:srgbClr val="FF6600"/>
                </a:solidFill>
                <a:latin typeface="+mn-lt"/>
              </a:rPr>
              <a:t> (Dolly 1996)</a:t>
            </a:r>
            <a:endParaRPr lang="nl-NL" sz="4000" b="1" dirty="0">
              <a:solidFill>
                <a:srgbClr val="FF6600"/>
              </a:solidFill>
              <a:latin typeface="+mn-lt"/>
            </a:endParaRPr>
          </a:p>
        </p:txBody>
      </p:sp>
      <p:pic>
        <p:nvPicPr>
          <p:cNvPr id="4" name="Picture 2" descr="https://upload.wikimedia.org/wikipedia/commons/thumb/8/8c/Dolly_clone.svg/391px-Dolly_clon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877" y="318739"/>
            <a:ext cx="4662894" cy="612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55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25045"/>
          </a:xfrm>
        </p:spPr>
        <p:txBody>
          <a:bodyPr/>
          <a:lstStyle/>
          <a:p>
            <a:r>
              <a:rPr lang="en-US" b="1" dirty="0" smtClean="0">
                <a:solidFill>
                  <a:srgbClr val="FF6600"/>
                </a:solidFill>
                <a:latin typeface="+mn-lt"/>
                <a:sym typeface="Wingdings" panose="05000000000000000000" pitchFamily="2" charset="2"/>
              </a:rPr>
              <a:t>Gene </a:t>
            </a:r>
            <a:r>
              <a:rPr lang="en-US" b="1" dirty="0">
                <a:solidFill>
                  <a:srgbClr val="FF6600"/>
                </a:solidFill>
                <a:latin typeface="+mn-lt"/>
                <a:sym typeface="Wingdings" panose="05000000000000000000" pitchFamily="2" charset="2"/>
              </a:rPr>
              <a:t>cloning</a:t>
            </a:r>
            <a:endParaRPr lang="en-US" dirty="0">
              <a:latin typeface="+mn-lt"/>
            </a:endParaRPr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628650" y="1593395"/>
            <a:ext cx="8123464" cy="48654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Het </a:t>
            </a:r>
            <a:r>
              <a:rPr lang="en-US" sz="2800" dirty="0" err="1" smtClean="0"/>
              <a:t>vermenigvuldigen</a:t>
            </a:r>
            <a:r>
              <a:rPr lang="en-US" sz="2800" dirty="0" smtClean="0"/>
              <a:t> van </a:t>
            </a:r>
            <a:r>
              <a:rPr lang="en-US" sz="2800" dirty="0" err="1" smtClean="0"/>
              <a:t>een</a:t>
            </a:r>
            <a:r>
              <a:rPr lang="en-US" sz="2800" dirty="0" smtClean="0"/>
              <a:t> </a:t>
            </a:r>
            <a:r>
              <a:rPr lang="en-US" sz="2800" dirty="0" err="1" smtClean="0"/>
              <a:t>specifiek</a:t>
            </a:r>
            <a:r>
              <a:rPr lang="en-US" sz="2800" dirty="0" smtClean="0"/>
              <a:t> </a:t>
            </a:r>
            <a:r>
              <a:rPr lang="en-US" sz="2800" dirty="0" err="1" smtClean="0"/>
              <a:t>stukje</a:t>
            </a:r>
            <a:r>
              <a:rPr lang="en-US" sz="2800" dirty="0" smtClean="0"/>
              <a:t> DNA (</a:t>
            </a:r>
            <a:r>
              <a:rPr lang="en-US" sz="2800" dirty="0" err="1" smtClean="0"/>
              <a:t>bv</a:t>
            </a:r>
            <a:r>
              <a:rPr lang="en-US" sz="2800" dirty="0" smtClean="0"/>
              <a:t>. </a:t>
            </a:r>
            <a:r>
              <a:rPr lang="en-US" dirty="0" err="1" smtClean="0"/>
              <a:t>een</a:t>
            </a:r>
            <a:r>
              <a:rPr lang="en-US" dirty="0" smtClean="0"/>
              <a:t> gen) </a:t>
            </a:r>
            <a:r>
              <a:rPr lang="en-US" dirty="0" err="1" smtClean="0"/>
              <a:t>m</a:t>
            </a:r>
            <a:r>
              <a:rPr lang="en-US" sz="2800" dirty="0" err="1" smtClean="0"/>
              <a:t>.b.v</a:t>
            </a:r>
            <a:r>
              <a:rPr lang="en-US" sz="2800" dirty="0" smtClean="0"/>
              <a:t> </a:t>
            </a:r>
            <a:r>
              <a:rPr lang="en-US" sz="2800" dirty="0" err="1" smtClean="0"/>
              <a:t>een</a:t>
            </a:r>
            <a:r>
              <a:rPr lang="en-US" sz="2800" dirty="0" smtClean="0"/>
              <a:t> cloning vector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smtClean="0"/>
              <a:t>Het </a:t>
            </a:r>
            <a:r>
              <a:rPr lang="en-US" sz="2800" dirty="0" err="1" smtClean="0"/>
              <a:t>v</a:t>
            </a:r>
            <a:r>
              <a:rPr lang="en-US" dirty="0" err="1" smtClean="0"/>
              <a:t>reemde</a:t>
            </a:r>
            <a:r>
              <a:rPr lang="en-US" dirty="0" smtClean="0"/>
              <a:t> (</a:t>
            </a:r>
            <a:r>
              <a:rPr lang="en-US" sz="2800" dirty="0" err="1" smtClean="0"/>
              <a:t>recombinante</a:t>
            </a:r>
            <a:r>
              <a:rPr lang="en-US" sz="2800" dirty="0" smtClean="0"/>
              <a:t>) </a:t>
            </a:r>
            <a:r>
              <a:rPr lang="en-US" sz="2800" dirty="0" err="1" smtClean="0"/>
              <a:t>stukje</a:t>
            </a:r>
            <a:r>
              <a:rPr lang="en-US" sz="2800" dirty="0" smtClean="0"/>
              <a:t> DNA </a:t>
            </a:r>
            <a:r>
              <a:rPr lang="en-US" sz="2800" dirty="0" err="1" smtClean="0"/>
              <a:t>kan</a:t>
            </a:r>
            <a:r>
              <a:rPr lang="en-US" sz="2800" dirty="0" smtClean="0"/>
              <a:t> </a:t>
            </a:r>
            <a:r>
              <a:rPr lang="en-US" sz="2800" dirty="0" err="1" smtClean="0"/>
              <a:t>geplaatst</a:t>
            </a:r>
            <a:r>
              <a:rPr lang="en-US" sz="2800" dirty="0" smtClean="0"/>
              <a:t> </a:t>
            </a:r>
            <a:r>
              <a:rPr lang="en-US" sz="2800" dirty="0" err="1" smtClean="0"/>
              <a:t>worden</a:t>
            </a:r>
            <a:r>
              <a:rPr lang="en-US" sz="2800" dirty="0" smtClean="0"/>
              <a:t> in </a:t>
            </a:r>
            <a:r>
              <a:rPr lang="en-US" sz="2800" dirty="0" err="1" smtClean="0"/>
              <a:t>een</a:t>
            </a:r>
            <a:r>
              <a:rPr lang="en-US" sz="2800" dirty="0" smtClean="0"/>
              <a:t> </a:t>
            </a:r>
            <a:r>
              <a:rPr lang="en-US" sz="2800" dirty="0" err="1" smtClean="0"/>
              <a:t>plasmide</a:t>
            </a:r>
            <a:r>
              <a:rPr lang="en-US" sz="2800" dirty="0" smtClean="0"/>
              <a:t> of vector.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nl-NL" dirty="0" smtClean="0">
                <a:sym typeface="Wingdings" panose="05000000000000000000" pitchFamily="2" charset="2"/>
              </a:rPr>
              <a:t>Recombinant DNA molecuul</a:t>
            </a:r>
          </a:p>
          <a:p>
            <a:pPr marL="0" indent="0">
              <a:buNone/>
            </a:pPr>
            <a:endParaRPr lang="nl-NL" sz="28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nl-NL" sz="2800" dirty="0" smtClean="0">
                <a:sym typeface="Wingdings" panose="05000000000000000000" pitchFamily="2" charset="2"/>
              </a:rPr>
              <a:t>Als deze vector in een gastheer wordt geplaatst en vermenigvuldigd</a:t>
            </a:r>
          </a:p>
          <a:p>
            <a:pPr marL="0" indent="0">
              <a:buNone/>
              <a:tabLst>
                <a:tab pos="914400" algn="l"/>
                <a:tab pos="1320800" algn="l"/>
              </a:tabLst>
            </a:pPr>
            <a:r>
              <a:rPr lang="nl-NL" dirty="0">
                <a:sym typeface="Wingdings" panose="05000000000000000000" pitchFamily="2" charset="2"/>
              </a:rPr>
              <a:t>	</a:t>
            </a:r>
            <a:r>
              <a:rPr lang="nl-NL" dirty="0" smtClean="0">
                <a:sym typeface="Wingdings" panose="05000000000000000000" pitchFamily="2" charset="2"/>
              </a:rPr>
              <a:t> Recombinant organisme, ook wel genetisch 		gemodificeerd organisme (GGO)</a:t>
            </a:r>
          </a:p>
          <a:p>
            <a:pPr marL="0" indent="0">
              <a:buNone/>
              <a:tabLst>
                <a:tab pos="914400" algn="l"/>
                <a:tab pos="1320800" algn="l"/>
              </a:tabLst>
            </a:pPr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2059803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b="1" dirty="0" smtClean="0">
                <a:solidFill>
                  <a:srgbClr val="FF6600"/>
                </a:solidFill>
                <a:latin typeface="+mn-lt"/>
              </a:rPr>
              <a:t>Basis voor recombinant DNA werk</a:t>
            </a:r>
            <a:br>
              <a:rPr lang="nl-NL" b="1" dirty="0" smtClean="0">
                <a:solidFill>
                  <a:srgbClr val="FF6600"/>
                </a:solidFill>
                <a:latin typeface="+mn-lt"/>
              </a:rPr>
            </a:br>
            <a:endParaRPr lang="en-US" b="1" dirty="0">
              <a:solidFill>
                <a:srgbClr val="FF66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701558" cy="429406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DNA kun je:</a:t>
            </a: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err="1" smtClean="0">
                <a:solidFill>
                  <a:schemeClr val="tx1"/>
                </a:solidFill>
              </a:rPr>
              <a:t>Specifiek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knippen</a:t>
            </a:r>
            <a:r>
              <a:rPr lang="en-US" sz="2800" dirty="0" smtClean="0">
                <a:solidFill>
                  <a:schemeClr val="tx1"/>
                </a:solidFill>
              </a:rPr>
              <a:t> en </a:t>
            </a:r>
            <a:r>
              <a:rPr lang="en-US" sz="2800" dirty="0" err="1" smtClean="0">
                <a:solidFill>
                  <a:schemeClr val="tx1"/>
                </a:solidFill>
              </a:rPr>
              <a:t>plakken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nl-NL" dirty="0"/>
              <a:t>Specifiek kopiëren (PCR) in een </a:t>
            </a:r>
            <a:r>
              <a:rPr lang="nl-NL" dirty="0" err="1"/>
              <a:t>cupje</a:t>
            </a:r>
            <a:endParaRPr lang="nl-NL" dirty="0"/>
          </a:p>
          <a:p>
            <a:r>
              <a:rPr lang="en-US" sz="2800" dirty="0" err="1" smtClean="0">
                <a:solidFill>
                  <a:schemeClr val="tx1"/>
                </a:solidFill>
              </a:rPr>
              <a:t>Specifiek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hybridiseren</a:t>
            </a:r>
            <a:r>
              <a:rPr lang="en-US" sz="2800" dirty="0" smtClean="0">
                <a:solidFill>
                  <a:schemeClr val="tx1"/>
                </a:solidFill>
              </a:rPr>
              <a:t> (</a:t>
            </a:r>
            <a:r>
              <a:rPr lang="en-US" sz="2800" dirty="0" err="1" smtClean="0">
                <a:solidFill>
                  <a:schemeClr val="tx1"/>
                </a:solidFill>
              </a:rPr>
              <a:t>moleculaire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hybridisatie</a:t>
            </a:r>
            <a:r>
              <a:rPr lang="en-US" sz="28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2800" dirty="0" err="1" smtClean="0">
                <a:solidFill>
                  <a:schemeClr val="tx1"/>
                </a:solidFill>
              </a:rPr>
              <a:t>Sequencen</a:t>
            </a:r>
            <a:r>
              <a:rPr lang="en-US" sz="2800" dirty="0" smtClean="0">
                <a:solidFill>
                  <a:schemeClr val="tx1"/>
                </a:solidFill>
              </a:rPr>
              <a:t> (</a:t>
            </a:r>
            <a:r>
              <a:rPr lang="en-US" sz="2800" dirty="0" err="1" smtClean="0">
                <a:solidFill>
                  <a:schemeClr val="tx1"/>
                </a:solidFill>
              </a:rPr>
              <a:t>volgorde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bepalen</a:t>
            </a:r>
            <a:r>
              <a:rPr lang="en-US" sz="2800" dirty="0" smtClean="0">
                <a:solidFill>
                  <a:schemeClr val="tx1"/>
                </a:solidFill>
              </a:rPr>
              <a:t>)</a:t>
            </a:r>
          </a:p>
          <a:p>
            <a:r>
              <a:rPr lang="nl-NL" dirty="0" smtClean="0"/>
              <a:t>Laten Amplificeren </a:t>
            </a:r>
            <a:r>
              <a:rPr lang="nl-NL" dirty="0"/>
              <a:t>(</a:t>
            </a:r>
            <a:r>
              <a:rPr lang="nl-NL" dirty="0" smtClean="0"/>
              <a:t>afschrijven) </a:t>
            </a:r>
            <a:r>
              <a:rPr lang="nl-NL" dirty="0"/>
              <a:t>in een </a:t>
            </a:r>
            <a:r>
              <a:rPr lang="nl-NL" dirty="0" smtClean="0"/>
              <a:t>bacterie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4144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3468</TotalTime>
  <Words>1403</Words>
  <Application>Microsoft Office PowerPoint</Application>
  <PresentationFormat>Diavoorstelling (4:3)</PresentationFormat>
  <Paragraphs>249</Paragraphs>
  <Slides>28</Slides>
  <Notes>22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8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28</vt:i4>
      </vt:variant>
    </vt:vector>
  </HeadingPairs>
  <TitlesOfParts>
    <vt:vector size="37" baseType="lpstr">
      <vt:lpstr>ＭＳ Ｐゴシック</vt:lpstr>
      <vt:lpstr>ＭＳ Ｐゴシック</vt:lpstr>
      <vt:lpstr>Arial</vt:lpstr>
      <vt:lpstr>Calibri</vt:lpstr>
      <vt:lpstr>Calibri Light</vt:lpstr>
      <vt:lpstr>Courier New</vt:lpstr>
      <vt:lpstr>Lucida Sans</vt:lpstr>
      <vt:lpstr>Wingdings</vt:lpstr>
      <vt:lpstr>Kantoorthema</vt:lpstr>
      <vt:lpstr>Biologie 3 – les 8</vt:lpstr>
      <vt:lpstr>Lesmateriaal</vt:lpstr>
      <vt:lpstr>PowerPoint-presentatie</vt:lpstr>
      <vt:lpstr>Leerdoelen hoofdstuk 19</vt:lpstr>
      <vt:lpstr>DNA technologie</vt:lpstr>
      <vt:lpstr>Biotechnologie – Golden Rice</vt:lpstr>
      <vt:lpstr>Cloning complete genoom (Dolly 1996)</vt:lpstr>
      <vt:lpstr>Gene cloning</vt:lpstr>
      <vt:lpstr>Basis voor recombinant DNA werk </vt:lpstr>
      <vt:lpstr>PowerPoint-presentatie</vt:lpstr>
      <vt:lpstr>Kloneren van DNA in een plasmide</vt:lpstr>
      <vt:lpstr>PowerPoint-presentatie</vt:lpstr>
      <vt:lpstr>PowerPoint-presentatie</vt:lpstr>
      <vt:lpstr>Kloneren van DNA in een plasmide, restrictie-enzymen</vt:lpstr>
      <vt:lpstr>1) Plasmide en insert   knippen met restrictie- enzymen  2) Samenvoegen  </vt:lpstr>
      <vt:lpstr>Kloneren van DNA in een plasmide, Transformatie van gastheer</vt:lpstr>
      <vt:lpstr>Kloneren van DNA in een plasmide</vt:lpstr>
      <vt:lpstr>Kloneren van DNA in een plasmide, Restrictie-analyse (selectie goede kloon)</vt:lpstr>
      <vt:lpstr>(Agarose) Gel Electroforese</vt:lpstr>
      <vt:lpstr>PowerPoint-presentatie</vt:lpstr>
      <vt:lpstr>Tot expressie brengen van eukaryote genen in bacteriën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Biologie 3 – les 2</dc:title>
  <dc:creator>PETER BUMA</dc:creator>
  <cp:lastModifiedBy>Pool WA, Wietske</cp:lastModifiedBy>
  <cp:revision>188</cp:revision>
  <dcterms:created xsi:type="dcterms:W3CDTF">2019-01-24T11:02:25Z</dcterms:created>
  <dcterms:modified xsi:type="dcterms:W3CDTF">2019-03-13T15:03:07Z</dcterms:modified>
</cp:coreProperties>
</file>