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7" r:id="rId2"/>
    <p:sldId id="394" r:id="rId3"/>
    <p:sldId id="312" r:id="rId4"/>
    <p:sldId id="391" r:id="rId5"/>
    <p:sldId id="364" r:id="rId6"/>
    <p:sldId id="363" r:id="rId7"/>
    <p:sldId id="263" r:id="rId8"/>
    <p:sldId id="264" r:id="rId9"/>
    <p:sldId id="265" r:id="rId10"/>
    <p:sldId id="266" r:id="rId11"/>
    <p:sldId id="365" r:id="rId12"/>
    <p:sldId id="267" r:id="rId13"/>
    <p:sldId id="366" r:id="rId14"/>
    <p:sldId id="367" r:id="rId15"/>
    <p:sldId id="309" r:id="rId16"/>
    <p:sldId id="310" r:id="rId17"/>
    <p:sldId id="289" r:id="rId18"/>
    <p:sldId id="290" r:id="rId19"/>
    <p:sldId id="311" r:id="rId20"/>
    <p:sldId id="368" r:id="rId21"/>
    <p:sldId id="369" r:id="rId22"/>
    <p:sldId id="370" r:id="rId23"/>
    <p:sldId id="313" r:id="rId24"/>
    <p:sldId id="297" r:id="rId25"/>
    <p:sldId id="371" r:id="rId26"/>
    <p:sldId id="372" r:id="rId27"/>
    <p:sldId id="374" r:id="rId28"/>
    <p:sldId id="373" r:id="rId29"/>
    <p:sldId id="274" r:id="rId30"/>
    <p:sldId id="376" r:id="rId31"/>
    <p:sldId id="375" r:id="rId32"/>
    <p:sldId id="273" r:id="rId33"/>
    <p:sldId id="316" r:id="rId34"/>
    <p:sldId id="340" r:id="rId35"/>
    <p:sldId id="319" r:id="rId36"/>
    <p:sldId id="284" r:id="rId37"/>
    <p:sldId id="314" r:id="rId38"/>
    <p:sldId id="315" r:id="rId39"/>
    <p:sldId id="396" r:id="rId40"/>
    <p:sldId id="377" r:id="rId41"/>
    <p:sldId id="378" r:id="rId42"/>
    <p:sldId id="271" r:id="rId43"/>
    <p:sldId id="272" r:id="rId44"/>
    <p:sldId id="276" r:id="rId45"/>
    <p:sldId id="277" r:id="rId46"/>
    <p:sldId id="278" r:id="rId47"/>
    <p:sldId id="279" r:id="rId48"/>
    <p:sldId id="280" r:id="rId49"/>
    <p:sldId id="397" r:id="rId50"/>
    <p:sldId id="386" r:id="rId51"/>
    <p:sldId id="395" r:id="rId52"/>
    <p:sldId id="281" r:id="rId53"/>
    <p:sldId id="285" r:id="rId54"/>
    <p:sldId id="286" r:id="rId55"/>
    <p:sldId id="379" r:id="rId56"/>
    <p:sldId id="382" r:id="rId57"/>
    <p:sldId id="383" r:id="rId58"/>
    <p:sldId id="384" r:id="rId59"/>
    <p:sldId id="385" r:id="rId60"/>
    <p:sldId id="320" r:id="rId61"/>
    <p:sldId id="321" r:id="rId62"/>
    <p:sldId id="322" r:id="rId63"/>
    <p:sldId id="323" r:id="rId64"/>
    <p:sldId id="326" r:id="rId65"/>
    <p:sldId id="393" r:id="rId66"/>
    <p:sldId id="388" r:id="rId67"/>
    <p:sldId id="38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0FFA6-5C98-E74C-8057-93DBC2539FE7}" v="7" dt="2020-09-29T08:23:42.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p:restoredTop sz="96327"/>
  </p:normalViewPr>
  <p:slideViewPr>
    <p:cSldViewPr snapToGrid="0" snapToObjects="1">
      <p:cViewPr varScale="1">
        <p:scale>
          <a:sx n="125" d="100"/>
          <a:sy n="125"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n J, Jasper" userId="4ad351b0-d5b9-458a-91c7-19ff210fa306" providerId="ADAL" clId="{A200FFA6-5C98-E74C-8057-93DBC2539FE7}"/>
    <pc:docChg chg="undo custSel addSld delSld modSld">
      <pc:chgData name="Bosman J, Jasper" userId="4ad351b0-d5b9-458a-91c7-19ff210fa306" providerId="ADAL" clId="{A200FFA6-5C98-E74C-8057-93DBC2539FE7}" dt="2020-09-29T08:26:02.057" v="43" actId="113"/>
      <pc:docMkLst>
        <pc:docMk/>
      </pc:docMkLst>
      <pc:sldChg chg="modSp mod">
        <pc:chgData name="Bosman J, Jasper" userId="4ad351b0-d5b9-458a-91c7-19ff210fa306" providerId="ADAL" clId="{A200FFA6-5C98-E74C-8057-93DBC2539FE7}" dt="2020-09-29T08:22:20.335" v="9" actId="1035"/>
        <pc:sldMkLst>
          <pc:docMk/>
          <pc:sldMk cId="3823889693" sldId="286"/>
        </pc:sldMkLst>
        <pc:spChg chg="mod">
          <ac:chgData name="Bosman J, Jasper" userId="4ad351b0-d5b9-458a-91c7-19ff210fa306" providerId="ADAL" clId="{A200FFA6-5C98-E74C-8057-93DBC2539FE7}" dt="2020-09-29T08:22:04.087" v="4" actId="113"/>
          <ac:spMkLst>
            <pc:docMk/>
            <pc:sldMk cId="3823889693" sldId="286"/>
            <ac:spMk id="4" creationId="{00000000-0000-0000-0000-000000000000}"/>
          </ac:spMkLst>
        </pc:spChg>
        <pc:spChg chg="mod">
          <ac:chgData name="Bosman J, Jasper" userId="4ad351b0-d5b9-458a-91c7-19ff210fa306" providerId="ADAL" clId="{A200FFA6-5C98-E74C-8057-93DBC2539FE7}" dt="2020-09-29T08:22:05.382" v="5" actId="113"/>
          <ac:spMkLst>
            <pc:docMk/>
            <pc:sldMk cId="3823889693" sldId="286"/>
            <ac:spMk id="8" creationId="{00000000-0000-0000-0000-000000000000}"/>
          </ac:spMkLst>
        </pc:spChg>
        <pc:spChg chg="mod">
          <ac:chgData name="Bosman J, Jasper" userId="4ad351b0-d5b9-458a-91c7-19ff210fa306" providerId="ADAL" clId="{A200FFA6-5C98-E74C-8057-93DBC2539FE7}" dt="2020-09-29T08:22:06.759" v="6" actId="113"/>
          <ac:spMkLst>
            <pc:docMk/>
            <pc:sldMk cId="3823889693" sldId="286"/>
            <ac:spMk id="10" creationId="{00000000-0000-0000-0000-000000000000}"/>
          </ac:spMkLst>
        </pc:spChg>
        <pc:spChg chg="mod">
          <ac:chgData name="Bosman J, Jasper" userId="4ad351b0-d5b9-458a-91c7-19ff210fa306" providerId="ADAL" clId="{A200FFA6-5C98-E74C-8057-93DBC2539FE7}" dt="2020-09-29T08:22:08.044" v="7" actId="113"/>
          <ac:spMkLst>
            <pc:docMk/>
            <pc:sldMk cId="3823889693" sldId="286"/>
            <ac:spMk id="11" creationId="{00000000-0000-0000-0000-000000000000}"/>
          </ac:spMkLst>
        </pc:spChg>
        <pc:spChg chg="mod">
          <ac:chgData name="Bosman J, Jasper" userId="4ad351b0-d5b9-458a-91c7-19ff210fa306" providerId="ADAL" clId="{A200FFA6-5C98-E74C-8057-93DBC2539FE7}" dt="2020-09-29T08:22:20.335" v="9" actId="1035"/>
          <ac:spMkLst>
            <pc:docMk/>
            <pc:sldMk cId="3823889693" sldId="286"/>
            <ac:spMk id="12" creationId="{00000000-0000-0000-0000-000000000000}"/>
          </ac:spMkLst>
        </pc:spChg>
      </pc:sldChg>
      <pc:sldChg chg="modSp mod">
        <pc:chgData name="Bosman J, Jasper" userId="4ad351b0-d5b9-458a-91c7-19ff210fa306" providerId="ADAL" clId="{A200FFA6-5C98-E74C-8057-93DBC2539FE7}" dt="2020-09-29T08:24:23.420" v="18" actId="113"/>
        <pc:sldMkLst>
          <pc:docMk/>
          <pc:sldMk cId="178882152" sldId="321"/>
        </pc:sldMkLst>
        <pc:spChg chg="mod">
          <ac:chgData name="Bosman J, Jasper" userId="4ad351b0-d5b9-458a-91c7-19ff210fa306" providerId="ADAL" clId="{A200FFA6-5C98-E74C-8057-93DBC2539FE7}" dt="2020-09-29T08:24:23.420" v="18" actId="113"/>
          <ac:spMkLst>
            <pc:docMk/>
            <pc:sldMk cId="178882152" sldId="321"/>
            <ac:spMk id="144386" creationId="{00000000-0000-0000-0000-000000000000}"/>
          </ac:spMkLst>
        </pc:spChg>
      </pc:sldChg>
      <pc:sldChg chg="modSp mod">
        <pc:chgData name="Bosman J, Jasper" userId="4ad351b0-d5b9-458a-91c7-19ff210fa306" providerId="ADAL" clId="{A200FFA6-5C98-E74C-8057-93DBC2539FE7}" dt="2020-09-29T08:25:33.844" v="39" actId="1076"/>
        <pc:sldMkLst>
          <pc:docMk/>
          <pc:sldMk cId="3452507281" sldId="322"/>
        </pc:sldMkLst>
        <pc:spChg chg="mod">
          <ac:chgData name="Bosman J, Jasper" userId="4ad351b0-d5b9-458a-91c7-19ff210fa306" providerId="ADAL" clId="{A200FFA6-5C98-E74C-8057-93DBC2539FE7}" dt="2020-09-29T08:24:49.363" v="19" actId="113"/>
          <ac:spMkLst>
            <pc:docMk/>
            <pc:sldMk cId="3452507281" sldId="322"/>
            <ac:spMk id="145410" creationId="{00000000-0000-0000-0000-000000000000}"/>
          </ac:spMkLst>
        </pc:spChg>
        <pc:spChg chg="mod">
          <ac:chgData name="Bosman J, Jasper" userId="4ad351b0-d5b9-458a-91c7-19ff210fa306" providerId="ADAL" clId="{A200FFA6-5C98-E74C-8057-93DBC2539FE7}" dt="2020-09-29T08:25:33.844" v="39" actId="1076"/>
          <ac:spMkLst>
            <pc:docMk/>
            <pc:sldMk cId="3452507281" sldId="322"/>
            <ac:spMk id="145412" creationId="{00000000-0000-0000-0000-000000000000}"/>
          </ac:spMkLst>
        </pc:spChg>
      </pc:sldChg>
      <pc:sldChg chg="modSp mod">
        <pc:chgData name="Bosman J, Jasper" userId="4ad351b0-d5b9-458a-91c7-19ff210fa306" providerId="ADAL" clId="{A200FFA6-5C98-E74C-8057-93DBC2539FE7}" dt="2020-09-29T08:25:47.865" v="41" actId="113"/>
        <pc:sldMkLst>
          <pc:docMk/>
          <pc:sldMk cId="1687361029" sldId="323"/>
        </pc:sldMkLst>
        <pc:spChg chg="mod">
          <ac:chgData name="Bosman J, Jasper" userId="4ad351b0-d5b9-458a-91c7-19ff210fa306" providerId="ADAL" clId="{A200FFA6-5C98-E74C-8057-93DBC2539FE7}" dt="2020-09-29T08:25:47.865" v="41" actId="113"/>
          <ac:spMkLst>
            <pc:docMk/>
            <pc:sldMk cId="1687361029" sldId="323"/>
            <ac:spMk id="161796" creationId="{00000000-0000-0000-0000-000000000000}"/>
          </ac:spMkLst>
        </pc:spChg>
      </pc:sldChg>
      <pc:sldChg chg="modSp mod">
        <pc:chgData name="Bosman J, Jasper" userId="4ad351b0-d5b9-458a-91c7-19ff210fa306" providerId="ADAL" clId="{A200FFA6-5C98-E74C-8057-93DBC2539FE7}" dt="2020-09-29T08:26:02.057" v="43" actId="113"/>
        <pc:sldMkLst>
          <pc:docMk/>
          <pc:sldMk cId="1349792507" sldId="326"/>
        </pc:sldMkLst>
        <pc:spChg chg="mod">
          <ac:chgData name="Bosman J, Jasper" userId="4ad351b0-d5b9-458a-91c7-19ff210fa306" providerId="ADAL" clId="{A200FFA6-5C98-E74C-8057-93DBC2539FE7}" dt="2020-09-29T08:26:02.057" v="43" actId="113"/>
          <ac:spMkLst>
            <pc:docMk/>
            <pc:sldMk cId="1349792507" sldId="326"/>
            <ac:spMk id="147460" creationId="{00000000-0000-0000-0000-000000000000}"/>
          </ac:spMkLst>
        </pc:spChg>
      </pc:sldChg>
      <pc:sldChg chg="modSp mod">
        <pc:chgData name="Bosman J, Jasper" userId="4ad351b0-d5b9-458a-91c7-19ff210fa306" providerId="ADAL" clId="{A200FFA6-5C98-E74C-8057-93DBC2539FE7}" dt="2020-09-29T08:23:18.791" v="11" actId="207"/>
        <pc:sldMkLst>
          <pc:docMk/>
          <pc:sldMk cId="1472020680" sldId="382"/>
        </pc:sldMkLst>
        <pc:spChg chg="mod">
          <ac:chgData name="Bosman J, Jasper" userId="4ad351b0-d5b9-458a-91c7-19ff210fa306" providerId="ADAL" clId="{A200FFA6-5C98-E74C-8057-93DBC2539FE7}" dt="2020-09-29T08:23:18.791" v="11" actId="207"/>
          <ac:spMkLst>
            <pc:docMk/>
            <pc:sldMk cId="1472020680" sldId="382"/>
            <ac:spMk id="6" creationId="{00000000-0000-0000-0000-000000000000}"/>
          </ac:spMkLst>
        </pc:spChg>
      </pc:sldChg>
      <pc:sldChg chg="modSp mod">
        <pc:chgData name="Bosman J, Jasper" userId="4ad351b0-d5b9-458a-91c7-19ff210fa306" providerId="ADAL" clId="{A200FFA6-5C98-E74C-8057-93DBC2539FE7}" dt="2020-09-29T08:23:28.473" v="13" actId="113"/>
        <pc:sldMkLst>
          <pc:docMk/>
          <pc:sldMk cId="2753945309" sldId="383"/>
        </pc:sldMkLst>
        <pc:spChg chg="mod">
          <ac:chgData name="Bosman J, Jasper" userId="4ad351b0-d5b9-458a-91c7-19ff210fa306" providerId="ADAL" clId="{A200FFA6-5C98-E74C-8057-93DBC2539FE7}" dt="2020-09-29T08:23:28.473" v="13" actId="113"/>
          <ac:spMkLst>
            <pc:docMk/>
            <pc:sldMk cId="2753945309" sldId="383"/>
            <ac:spMk id="6" creationId="{00000000-0000-0000-0000-000000000000}"/>
          </ac:spMkLst>
        </pc:spChg>
      </pc:sldChg>
      <pc:sldChg chg="modSp mod">
        <pc:chgData name="Bosman J, Jasper" userId="4ad351b0-d5b9-458a-91c7-19ff210fa306" providerId="ADAL" clId="{A200FFA6-5C98-E74C-8057-93DBC2539FE7}" dt="2020-09-29T08:23:35.265" v="15" actId="207"/>
        <pc:sldMkLst>
          <pc:docMk/>
          <pc:sldMk cId="3731409089" sldId="384"/>
        </pc:sldMkLst>
        <pc:spChg chg="mod">
          <ac:chgData name="Bosman J, Jasper" userId="4ad351b0-d5b9-458a-91c7-19ff210fa306" providerId="ADAL" clId="{A200FFA6-5C98-E74C-8057-93DBC2539FE7}" dt="2020-09-29T08:23:35.265" v="15" actId="207"/>
          <ac:spMkLst>
            <pc:docMk/>
            <pc:sldMk cId="3731409089" sldId="384"/>
            <ac:spMk id="6" creationId="{00000000-0000-0000-0000-000000000000}"/>
          </ac:spMkLst>
        </pc:spChg>
      </pc:sldChg>
      <pc:sldChg chg="modSp mod">
        <pc:chgData name="Bosman J, Jasper" userId="4ad351b0-d5b9-458a-91c7-19ff210fa306" providerId="ADAL" clId="{A200FFA6-5C98-E74C-8057-93DBC2539FE7}" dt="2020-09-29T08:23:42.220" v="17" actId="207"/>
        <pc:sldMkLst>
          <pc:docMk/>
          <pc:sldMk cId="387455887" sldId="385"/>
        </pc:sldMkLst>
        <pc:spChg chg="mod">
          <ac:chgData name="Bosman J, Jasper" userId="4ad351b0-d5b9-458a-91c7-19ff210fa306" providerId="ADAL" clId="{A200FFA6-5C98-E74C-8057-93DBC2539FE7}" dt="2020-09-29T08:23:42.220" v="17" actId="207"/>
          <ac:spMkLst>
            <pc:docMk/>
            <pc:sldMk cId="387455887" sldId="385"/>
            <ac:spMk id="6" creationId="{00000000-0000-0000-0000-000000000000}"/>
          </ac:spMkLst>
        </pc:spChg>
      </pc:sldChg>
      <pc:sldChg chg="add">
        <pc:chgData name="Bosman J, Jasper" userId="4ad351b0-d5b9-458a-91c7-19ff210fa306" providerId="ADAL" clId="{A200FFA6-5C98-E74C-8057-93DBC2539FE7}" dt="2020-09-29T08:19:32.386" v="0"/>
        <pc:sldMkLst>
          <pc:docMk/>
          <pc:sldMk cId="3327956514" sldId="397"/>
        </pc:sldMkLst>
      </pc:sldChg>
      <pc:sldChg chg="addSp delSp add del setBg delDesignElem">
        <pc:chgData name="Bosman J, Jasper" userId="4ad351b0-d5b9-458a-91c7-19ff210fa306" providerId="ADAL" clId="{A200FFA6-5C98-E74C-8057-93DBC2539FE7}" dt="2020-09-29T08:19:52.023" v="3"/>
        <pc:sldMkLst>
          <pc:docMk/>
          <pc:sldMk cId="2172511390" sldId="398"/>
        </pc:sldMkLst>
        <pc:spChg chg="add del">
          <ac:chgData name="Bosman J, Jasper" userId="4ad351b0-d5b9-458a-91c7-19ff210fa306" providerId="ADAL" clId="{A200FFA6-5C98-E74C-8057-93DBC2539FE7}" dt="2020-09-29T08:19:52.023" v="3"/>
          <ac:spMkLst>
            <pc:docMk/>
            <pc:sldMk cId="2172511390" sldId="398"/>
            <ac:spMk id="10" creationId="{46C2E80F-49A6-4372-B103-219D417A55ED}"/>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9C4F-B810-44D2-9B47-A335B094A1D5}"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40F0126-2A10-4285-BC3D-A304702262C5}">
      <dgm:prSet/>
      <dgm:spPr/>
      <dgm:t>
        <a:bodyPr/>
        <a:lstStyle/>
        <a:p>
          <a:pPr>
            <a:lnSpc>
              <a:spcPct val="100000"/>
            </a:lnSpc>
          </a:pPr>
          <a:r>
            <a:rPr lang="en-US" b="1" dirty="0"/>
            <a:t>Chapter 9</a:t>
          </a:r>
          <a:r>
            <a:rPr lang="en-US" dirty="0"/>
            <a:t>: pg. 388</a:t>
          </a:r>
          <a:r>
            <a:rPr lang="nl-NL" noProof="0" dirty="0">
              <a:effectLst/>
              <a:latin typeface="inherit"/>
            </a:rPr>
            <a:t>-423</a:t>
          </a:r>
          <a:endParaRPr lang="en-US" dirty="0"/>
        </a:p>
      </dgm:t>
    </dgm:pt>
    <dgm:pt modelId="{EAF63E58-D605-4EC5-A350-8C9F9CE4BD2D}" type="parTrans" cxnId="{795EB693-C39F-4FB9-809A-3034FAD9B1C6}">
      <dgm:prSet/>
      <dgm:spPr/>
      <dgm:t>
        <a:bodyPr/>
        <a:lstStyle/>
        <a:p>
          <a:endParaRPr lang="en-US"/>
        </a:p>
      </dgm:t>
    </dgm:pt>
    <dgm:pt modelId="{BC1EB1F9-9852-4147-B872-74656F72EAC1}" type="sibTrans" cxnId="{795EB693-C39F-4FB9-809A-3034FAD9B1C6}">
      <dgm:prSet/>
      <dgm:spPr/>
      <dgm:t>
        <a:bodyPr/>
        <a:lstStyle/>
        <a:p>
          <a:endParaRPr lang="en-US"/>
        </a:p>
      </dgm:t>
    </dgm:pt>
    <dgm:pt modelId="{54F4F996-3646-4DC4-B4C7-04B2EB195B09}" type="pres">
      <dgm:prSet presAssocID="{9E189C4F-B810-44D2-9B47-A335B094A1D5}" presName="root" presStyleCnt="0">
        <dgm:presLayoutVars>
          <dgm:dir/>
          <dgm:resizeHandles val="exact"/>
        </dgm:presLayoutVars>
      </dgm:prSet>
      <dgm:spPr/>
    </dgm:pt>
    <dgm:pt modelId="{8C7170A5-8F6E-45D2-8FFF-7BFE1724C504}" type="pres">
      <dgm:prSet presAssocID="{640F0126-2A10-4285-BC3D-A304702262C5}" presName="compNode" presStyleCnt="0"/>
      <dgm:spPr/>
    </dgm:pt>
    <dgm:pt modelId="{DB0A7DF8-67D0-4275-A501-D41FC2579C31}" type="pres">
      <dgm:prSet presAssocID="{640F0126-2A10-4285-BC3D-A304702262C5}" presName="bgRect" presStyleLbl="bgShp" presStyleIdx="0" presStyleCnt="1"/>
      <dgm:spPr/>
    </dgm:pt>
    <dgm:pt modelId="{D9250103-A131-4C4F-8895-F7ECCB493FF4}" type="pres">
      <dgm:prSet presAssocID="{640F0126-2A10-4285-BC3D-A304702262C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7C37490-C752-4256-AD5F-8DE00E41BFFE}" type="pres">
      <dgm:prSet presAssocID="{640F0126-2A10-4285-BC3D-A304702262C5}" presName="spaceRect" presStyleCnt="0"/>
      <dgm:spPr/>
    </dgm:pt>
    <dgm:pt modelId="{A7C26799-A786-424E-81BB-A30690A3E7B1}" type="pres">
      <dgm:prSet presAssocID="{640F0126-2A10-4285-BC3D-A304702262C5}" presName="parTx" presStyleLbl="revTx" presStyleIdx="0" presStyleCnt="1">
        <dgm:presLayoutVars>
          <dgm:chMax val="0"/>
          <dgm:chPref val="0"/>
        </dgm:presLayoutVars>
      </dgm:prSet>
      <dgm:spPr/>
    </dgm:pt>
  </dgm:ptLst>
  <dgm:cxnLst>
    <dgm:cxn modelId="{2231C85C-922D-4B4C-B99F-5E17C0BDDC65}" type="presOf" srcId="{640F0126-2A10-4285-BC3D-A304702262C5}" destId="{A7C26799-A786-424E-81BB-A30690A3E7B1}" srcOrd="0" destOrd="0" presId="urn:microsoft.com/office/officeart/2018/2/layout/IconVerticalSolidList"/>
    <dgm:cxn modelId="{C0DB6082-616D-4BDC-BAC4-F3F72306F1D7}" type="presOf" srcId="{9E189C4F-B810-44D2-9B47-A335B094A1D5}" destId="{54F4F996-3646-4DC4-B4C7-04B2EB195B09}" srcOrd="0" destOrd="0" presId="urn:microsoft.com/office/officeart/2018/2/layout/IconVerticalSolidList"/>
    <dgm:cxn modelId="{795EB693-C39F-4FB9-809A-3034FAD9B1C6}" srcId="{9E189C4F-B810-44D2-9B47-A335B094A1D5}" destId="{640F0126-2A10-4285-BC3D-A304702262C5}" srcOrd="0" destOrd="0" parTransId="{EAF63E58-D605-4EC5-A350-8C9F9CE4BD2D}" sibTransId="{BC1EB1F9-9852-4147-B872-74656F72EAC1}"/>
    <dgm:cxn modelId="{C78D2345-F46A-4518-88CF-60173F1C0C63}" type="presParOf" srcId="{54F4F996-3646-4DC4-B4C7-04B2EB195B09}" destId="{8C7170A5-8F6E-45D2-8FFF-7BFE1724C504}" srcOrd="0" destOrd="0" presId="urn:microsoft.com/office/officeart/2018/2/layout/IconVerticalSolidList"/>
    <dgm:cxn modelId="{65E491D5-841D-4268-B79A-42F305B175C4}" type="presParOf" srcId="{8C7170A5-8F6E-45D2-8FFF-7BFE1724C504}" destId="{DB0A7DF8-67D0-4275-A501-D41FC2579C31}" srcOrd="0" destOrd="0" presId="urn:microsoft.com/office/officeart/2018/2/layout/IconVerticalSolidList"/>
    <dgm:cxn modelId="{2160067F-57DC-4B99-891F-1FC4FCFD7BF4}" type="presParOf" srcId="{8C7170A5-8F6E-45D2-8FFF-7BFE1724C504}" destId="{D9250103-A131-4C4F-8895-F7ECCB493FF4}" srcOrd="1" destOrd="0" presId="urn:microsoft.com/office/officeart/2018/2/layout/IconVerticalSolidList"/>
    <dgm:cxn modelId="{7CBE8DCE-6430-447B-B34E-85B391E13684}" type="presParOf" srcId="{8C7170A5-8F6E-45D2-8FFF-7BFE1724C504}" destId="{F7C37490-C752-4256-AD5F-8DE00E41BFFE}" srcOrd="2" destOrd="0" presId="urn:microsoft.com/office/officeart/2018/2/layout/IconVerticalSolidList"/>
    <dgm:cxn modelId="{1700A2EC-BE36-4188-A28D-62B566AC1D6F}" type="presParOf" srcId="{8C7170A5-8F6E-45D2-8FFF-7BFE1724C504}" destId="{A7C26799-A786-424E-81BB-A30690A3E7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33A710E-FA61-4E45-86A3-21C3E3543C4B}" srcId="{D18105F5-66CE-4C3E-B298-5D01BF378D29}" destId="{D30B1A12-C14E-420E-B28B-42C53C836E0B}" srcOrd="9" destOrd="0" parTransId="{F9D13ED8-DD7F-482B-BF53-4FB97304F0F7}" sibTransId="{0149060B-981A-462E-A9AA-24E30FD33F0B}"/>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D790BB42-C5B0-9541-878A-E3C36EC26D1A}" type="presOf" srcId="{B16842DC-5B1C-4E10-9C47-3A628D61CCB5}" destId="{F4D252FA-049A-9146-9976-1F16D8C0D1BA}" srcOrd="0" destOrd="0" presId="urn:microsoft.com/office/officeart/2005/8/layout/vList2"/>
    <dgm:cxn modelId="{24BB9644-16F9-0448-9DD5-15434CA6CE5A}" type="presOf" srcId="{22E3CEE9-E8AC-48AA-98F3-0B4C30535119}" destId="{982C31C7-4416-6A41-A894-9F5BDF164921}"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FD98305E-1F2A-BB43-AE66-88FE004A223B}" type="presOf" srcId="{7BA16309-9BFF-471A-81D1-F3E2BEE0CBD5}" destId="{2363738D-1B82-B942-8ACF-BA7C281F467F}" srcOrd="0" destOrd="0" presId="urn:microsoft.com/office/officeart/2005/8/layout/vList2"/>
    <dgm:cxn modelId="{429C6D69-105F-504D-B2F5-CA468DC49169}" type="presOf" srcId="{D18105F5-66CE-4C3E-B298-5D01BF378D29}" destId="{7EA6A4B1-A558-E24F-BBAC-6CCD4B145500}" srcOrd="0" destOrd="0" presId="urn:microsoft.com/office/officeart/2005/8/layout/vList2"/>
    <dgm:cxn modelId="{B205D378-DB3F-C244-9365-72A148FF00DB}" type="presOf" srcId="{E91FB31B-108F-428A-8AAD-FE7C77050449}" destId="{7B2577A1-84FB-E040-8B06-0BAD362CACD9}" srcOrd="0" destOrd="0" presId="urn:microsoft.com/office/officeart/2005/8/layout/vList2"/>
    <dgm:cxn modelId="{E524168D-35FB-6B40-A16B-3D971A8EEF14}" type="presOf" srcId="{D30B1A12-C14E-420E-B28B-42C53C836E0B}" destId="{CDA8A8AE-2CBA-254E-9A18-DCF2546C04C7}" srcOrd="0" destOrd="0" presId="urn:microsoft.com/office/officeart/2005/8/layout/vList2"/>
    <dgm:cxn modelId="{BF2EEDA1-F674-0B43-9851-470743F39462}" type="presOf" srcId="{400BB75A-D583-4624-AF00-EC4DD818789B}" destId="{268AA230-59AC-1E41-936B-0728F27BEAE9}"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F1E21EB5-8EC7-F64D-A9FF-641317A7FFBD}" type="presOf" srcId="{C72141C6-E425-4A4B-A4CC-3CFEBA9A62F6}" destId="{6B42498B-16E2-6C45-A65B-C9AF515A403F}" srcOrd="0" destOrd="0" presId="urn:microsoft.com/office/officeart/2005/8/layout/vList2"/>
    <dgm:cxn modelId="{4C0C69BD-1653-4544-8C63-A99102FB5102}" type="presOf" srcId="{2E15EB74-358A-4C2D-BF0B-A3DD18206F2A}" destId="{2CC7FD7D-0089-A842-A09C-3C570CFC0E28}"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28CC5CCE-84AD-B94A-8C7F-995C1A500C30}" type="presOf" srcId="{FB8C149E-B563-4EAF-A3B6-77C09F012B41}" destId="{243C5CBE-C52E-5C44-AFC8-1E2A8C674CEF}" srcOrd="0" destOrd="0" presId="urn:microsoft.com/office/officeart/2005/8/layout/vList2"/>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39B95F2-B7D7-1A4E-A726-57F7E14A038E}" type="presOf" srcId="{239D3DEF-846C-47FD-B56A-5A1FD5C956A6}" destId="{574F99D1-33B4-6E42-8378-FA6A0AB2839B}" srcOrd="0" destOrd="0" presId="urn:microsoft.com/office/officeart/2005/8/layout/vList2"/>
    <dgm:cxn modelId="{A6E5F2F3-75D9-594F-A9AC-CF42DA502E0C}" type="presOf" srcId="{B0E23884-B294-4963-BE12-EACF8426E614}" destId="{0CA7EE8E-FB49-E640-B5C5-DE3C2CA1CBB7}" srcOrd="0" destOrd="0" presId="urn:microsoft.com/office/officeart/2005/8/layout/vList2"/>
    <dgm:cxn modelId="{261DD929-0D96-244E-8A97-C66599C69F6A}" type="presParOf" srcId="{7EA6A4B1-A558-E24F-BBAC-6CCD4B145500}" destId="{574F99D1-33B4-6E42-8378-FA6A0AB2839B}" srcOrd="0" destOrd="0" presId="urn:microsoft.com/office/officeart/2005/8/layout/vList2"/>
    <dgm:cxn modelId="{C4C94C77-067B-FD49-BF5F-282D82D68F10}" type="presParOf" srcId="{7EA6A4B1-A558-E24F-BBAC-6CCD4B145500}" destId="{62BA0554-52A0-4848-9DCF-AD8841785D1E}" srcOrd="1" destOrd="0" presId="urn:microsoft.com/office/officeart/2005/8/layout/vList2"/>
    <dgm:cxn modelId="{931556D3-2AAF-0545-92BC-413AA79C2D94}" type="presParOf" srcId="{7EA6A4B1-A558-E24F-BBAC-6CCD4B145500}" destId="{7B2577A1-84FB-E040-8B06-0BAD362CACD9}" srcOrd="2" destOrd="0" presId="urn:microsoft.com/office/officeart/2005/8/layout/vList2"/>
    <dgm:cxn modelId="{CE020796-8AFA-DE4A-A728-FC97EC7DBFE2}" type="presParOf" srcId="{7EA6A4B1-A558-E24F-BBAC-6CCD4B145500}" destId="{B2C423FC-1719-3E40-909E-995E81C6F051}" srcOrd="3" destOrd="0" presId="urn:microsoft.com/office/officeart/2005/8/layout/vList2"/>
    <dgm:cxn modelId="{D2204BAA-33F0-D041-9A94-789E609F3AB1}" type="presParOf" srcId="{7EA6A4B1-A558-E24F-BBAC-6CCD4B145500}" destId="{0CA7EE8E-FB49-E640-B5C5-DE3C2CA1CBB7}" srcOrd="4" destOrd="0" presId="urn:microsoft.com/office/officeart/2005/8/layout/vList2"/>
    <dgm:cxn modelId="{37C517EB-3A29-D24C-82E8-CB54D628E3C9}" type="presParOf" srcId="{7EA6A4B1-A558-E24F-BBAC-6CCD4B145500}" destId="{B7F5894F-C80B-B74F-A072-53D02CCB07AE}" srcOrd="5" destOrd="0" presId="urn:microsoft.com/office/officeart/2005/8/layout/vList2"/>
    <dgm:cxn modelId="{C3FF1DFB-2071-AC43-9BCF-FAD43AFDE838}" type="presParOf" srcId="{7EA6A4B1-A558-E24F-BBAC-6CCD4B145500}" destId="{2363738D-1B82-B942-8ACF-BA7C281F467F}" srcOrd="6" destOrd="0" presId="urn:microsoft.com/office/officeart/2005/8/layout/vList2"/>
    <dgm:cxn modelId="{ED33AB01-0986-2849-84B5-DCD6A01BE554}" type="presParOf" srcId="{7EA6A4B1-A558-E24F-BBAC-6CCD4B145500}" destId="{A49ADC00-C83D-514F-9E9B-95BE208F5E00}" srcOrd="7" destOrd="0" presId="urn:microsoft.com/office/officeart/2005/8/layout/vList2"/>
    <dgm:cxn modelId="{5F695DA9-A33D-B443-86E6-3D5CA4E4DEEF}" type="presParOf" srcId="{7EA6A4B1-A558-E24F-BBAC-6CCD4B145500}" destId="{2CC7FD7D-0089-A842-A09C-3C570CFC0E28}" srcOrd="8" destOrd="0" presId="urn:microsoft.com/office/officeart/2005/8/layout/vList2"/>
    <dgm:cxn modelId="{46B67AE1-4243-7E4F-B685-B144B6A32929}" type="presParOf" srcId="{7EA6A4B1-A558-E24F-BBAC-6CCD4B145500}" destId="{52796C73-6100-3748-86C3-D4E41A44808B}" srcOrd="9" destOrd="0" presId="urn:microsoft.com/office/officeart/2005/8/layout/vList2"/>
    <dgm:cxn modelId="{7179D04A-8D27-F247-B04A-6852801053AF}" type="presParOf" srcId="{7EA6A4B1-A558-E24F-BBAC-6CCD4B145500}" destId="{6B42498B-16E2-6C45-A65B-C9AF515A403F}" srcOrd="10" destOrd="0" presId="urn:microsoft.com/office/officeart/2005/8/layout/vList2"/>
    <dgm:cxn modelId="{A91D64B6-675F-8246-B842-EEBE03FA8429}" type="presParOf" srcId="{7EA6A4B1-A558-E24F-BBAC-6CCD4B145500}" destId="{C0829F42-417E-314F-BAA4-EF49904F196E}" srcOrd="11" destOrd="0" presId="urn:microsoft.com/office/officeart/2005/8/layout/vList2"/>
    <dgm:cxn modelId="{0EAFE57B-9A0E-2243-86EC-053B1B9AE689}" type="presParOf" srcId="{7EA6A4B1-A558-E24F-BBAC-6CCD4B145500}" destId="{243C5CBE-C52E-5C44-AFC8-1E2A8C674CEF}" srcOrd="12" destOrd="0" presId="urn:microsoft.com/office/officeart/2005/8/layout/vList2"/>
    <dgm:cxn modelId="{4DD12263-FA05-354C-962C-1D244A64D6EE}" type="presParOf" srcId="{7EA6A4B1-A558-E24F-BBAC-6CCD4B145500}" destId="{B181800A-9284-514C-9C82-794459CF6A79}" srcOrd="13" destOrd="0" presId="urn:microsoft.com/office/officeart/2005/8/layout/vList2"/>
    <dgm:cxn modelId="{290C5383-C5D4-AE4F-B6ED-176CABF1B48C}" type="presParOf" srcId="{7EA6A4B1-A558-E24F-BBAC-6CCD4B145500}" destId="{F4D252FA-049A-9146-9976-1F16D8C0D1BA}" srcOrd="14" destOrd="0" presId="urn:microsoft.com/office/officeart/2005/8/layout/vList2"/>
    <dgm:cxn modelId="{26448761-8E6C-CD46-89B8-C51BBDC4BA56}" type="presParOf" srcId="{7EA6A4B1-A558-E24F-BBAC-6CCD4B145500}" destId="{4ABB844C-8C56-AB47-BC7C-95BD013EE151}" srcOrd="15" destOrd="0" presId="urn:microsoft.com/office/officeart/2005/8/layout/vList2"/>
    <dgm:cxn modelId="{F7445A24-5AA7-A149-8AED-F8729759BDBC}" type="presParOf" srcId="{7EA6A4B1-A558-E24F-BBAC-6CCD4B145500}" destId="{268AA230-59AC-1E41-936B-0728F27BEAE9}" srcOrd="16" destOrd="0" presId="urn:microsoft.com/office/officeart/2005/8/layout/vList2"/>
    <dgm:cxn modelId="{F4078C0A-B727-674E-8BDB-7433FCBCB84D}" type="presParOf" srcId="{7EA6A4B1-A558-E24F-BBAC-6CCD4B145500}" destId="{51212ABF-6BB4-A043-8DBD-E5CB8F093F76}" srcOrd="17" destOrd="0" presId="urn:microsoft.com/office/officeart/2005/8/layout/vList2"/>
    <dgm:cxn modelId="{A66FDFA1-9907-6748-9321-5B3E72A06D66}" type="presParOf" srcId="{7EA6A4B1-A558-E24F-BBAC-6CCD4B145500}" destId="{CDA8A8AE-2CBA-254E-9A18-DCF2546C04C7}" srcOrd="18" destOrd="0" presId="urn:microsoft.com/office/officeart/2005/8/layout/vList2"/>
    <dgm:cxn modelId="{9EDC25ED-FE79-8144-937B-B2B8CAEEA0A9}" type="presParOf" srcId="{7EA6A4B1-A558-E24F-BBAC-6CCD4B145500}" destId="{8713F608-891C-A542-826B-70BBCC225132}" srcOrd="19" destOrd="0" presId="urn:microsoft.com/office/officeart/2005/8/layout/vList2"/>
    <dgm:cxn modelId="{3346DB37-2FF1-C244-9815-F66B6BAB7092}"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8105F5-66CE-4C3E-B298-5D01BF378D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9D3DEF-846C-47FD-B56A-5A1FD5C956A6}">
      <dgm:prSet/>
      <dgm:spPr/>
      <dgm:t>
        <a:bodyPr/>
        <a:lstStyle/>
        <a:p>
          <a:r>
            <a:rPr lang="en-US"/>
            <a:t>1. Experimental design and sample preparation</a:t>
          </a:r>
        </a:p>
      </dgm:t>
    </dgm:pt>
    <dgm:pt modelId="{5E7BC0BE-0274-4D0A-BE25-D3AB6D744EDA}" type="parTrans" cxnId="{B5BACCE5-52EF-4205-A5E3-508BEB1EEF77}">
      <dgm:prSet/>
      <dgm:spPr/>
      <dgm:t>
        <a:bodyPr/>
        <a:lstStyle/>
        <a:p>
          <a:endParaRPr lang="en-US"/>
        </a:p>
      </dgm:t>
    </dgm:pt>
    <dgm:pt modelId="{A43A7EC3-83CE-4B12-89A6-B743F2B3987C}" type="sibTrans" cxnId="{B5BACCE5-52EF-4205-A5E3-508BEB1EEF77}">
      <dgm:prSet/>
      <dgm:spPr/>
      <dgm:t>
        <a:bodyPr/>
        <a:lstStyle/>
        <a:p>
          <a:endParaRPr lang="en-US"/>
        </a:p>
      </dgm:t>
    </dgm:pt>
    <dgm:pt modelId="{E91FB31B-108F-428A-8AAD-FE7C77050449}">
      <dgm:prSet/>
      <dgm:spPr/>
      <dgm:t>
        <a:bodyPr/>
        <a:lstStyle/>
        <a:p>
          <a:r>
            <a:rPr lang="en-US" dirty="0"/>
            <a:t>2. From generating sequence Data to FASTQ</a:t>
          </a:r>
        </a:p>
      </dgm:t>
    </dgm:pt>
    <dgm:pt modelId="{6D09FCCD-3350-4EE2-BC4E-1649D62FB824}" type="parTrans" cxnId="{D418A630-E79A-49F0-8A30-2D528C006C00}">
      <dgm:prSet/>
      <dgm:spPr/>
      <dgm:t>
        <a:bodyPr/>
        <a:lstStyle/>
        <a:p>
          <a:endParaRPr lang="en-US"/>
        </a:p>
      </dgm:t>
    </dgm:pt>
    <dgm:pt modelId="{39BF268B-557B-494B-894E-D61AE159CBC2}" type="sibTrans" cxnId="{D418A630-E79A-49F0-8A30-2D528C006C00}">
      <dgm:prSet/>
      <dgm:spPr/>
      <dgm:t>
        <a:bodyPr/>
        <a:lstStyle/>
        <a:p>
          <a:endParaRPr lang="en-US"/>
        </a:p>
      </dgm:t>
    </dgm:pt>
    <dgm:pt modelId="{B0E23884-B294-4963-BE12-EACF8426E614}">
      <dgm:prSet/>
      <dgm:spPr/>
      <dgm:t>
        <a:bodyPr/>
        <a:lstStyle/>
        <a:p>
          <a:r>
            <a:rPr lang="en-US" dirty="0"/>
            <a:t>3. Genome Assembly</a:t>
          </a:r>
        </a:p>
      </dgm:t>
    </dgm:pt>
    <dgm:pt modelId="{B456B0B5-084A-4E81-8F1A-4FB81F4089B3}" type="parTrans" cxnId="{E66E87EB-FD12-4633-8D16-63A643F6C3FF}">
      <dgm:prSet/>
      <dgm:spPr/>
      <dgm:t>
        <a:bodyPr/>
        <a:lstStyle/>
        <a:p>
          <a:endParaRPr lang="en-US"/>
        </a:p>
      </dgm:t>
    </dgm:pt>
    <dgm:pt modelId="{214791BA-80F6-4E73-AEAD-66FBB333C45D}" type="sibTrans" cxnId="{E66E87EB-FD12-4633-8D16-63A643F6C3FF}">
      <dgm:prSet/>
      <dgm:spPr/>
      <dgm:t>
        <a:bodyPr/>
        <a:lstStyle/>
        <a:p>
          <a:endParaRPr lang="en-US"/>
        </a:p>
      </dgm:t>
    </dgm:pt>
    <dgm:pt modelId="{7BA16309-9BFF-471A-81D1-F3E2BEE0CBD5}">
      <dgm:prSet/>
      <dgm:spPr/>
      <dgm:t>
        <a:bodyPr/>
        <a:lstStyle/>
        <a:p>
          <a:r>
            <a:rPr lang="en-US" dirty="0"/>
            <a:t>4. Sequence alignment</a:t>
          </a:r>
        </a:p>
      </dgm:t>
    </dgm:pt>
    <dgm:pt modelId="{2E2595B0-80AC-4BBA-98C3-F63432F32FE2}" type="parTrans" cxnId="{F92A16CD-C5F1-45C1-BE53-59395D7B9001}">
      <dgm:prSet/>
      <dgm:spPr/>
      <dgm:t>
        <a:bodyPr/>
        <a:lstStyle/>
        <a:p>
          <a:endParaRPr lang="en-US"/>
        </a:p>
      </dgm:t>
    </dgm:pt>
    <dgm:pt modelId="{0255B428-47AA-4870-B68B-3203CDAF878A}" type="sibTrans" cxnId="{F92A16CD-C5F1-45C1-BE53-59395D7B9001}">
      <dgm:prSet/>
      <dgm:spPr/>
      <dgm:t>
        <a:bodyPr/>
        <a:lstStyle/>
        <a:p>
          <a:endParaRPr lang="en-US"/>
        </a:p>
      </dgm:t>
    </dgm:pt>
    <dgm:pt modelId="{2E15EB74-358A-4C2D-BF0B-A3DD18206F2A}">
      <dgm:prSet/>
      <dgm:spPr/>
      <dgm:t>
        <a:bodyPr/>
        <a:lstStyle/>
        <a:p>
          <a:r>
            <a:rPr lang="en-US" dirty="0"/>
            <a:t>5. The SAM/BAM format and </a:t>
          </a:r>
          <a:r>
            <a:rPr lang="en-US" dirty="0" err="1"/>
            <a:t>SAMtools</a:t>
          </a:r>
          <a:endParaRPr lang="en-US" dirty="0"/>
        </a:p>
      </dgm:t>
    </dgm:pt>
    <dgm:pt modelId="{7007119D-0F80-4745-B508-5705FAF3FF34}" type="parTrans" cxnId="{C7E8ED54-D17B-4EA8-B438-E90234F75BFA}">
      <dgm:prSet/>
      <dgm:spPr/>
      <dgm:t>
        <a:bodyPr/>
        <a:lstStyle/>
        <a:p>
          <a:endParaRPr lang="en-US"/>
        </a:p>
      </dgm:t>
    </dgm:pt>
    <dgm:pt modelId="{CEC240A7-9557-47A9-962C-3D5277C55D71}" type="sibTrans" cxnId="{C7E8ED54-D17B-4EA8-B438-E90234F75BFA}">
      <dgm:prSet/>
      <dgm:spPr/>
      <dgm:t>
        <a:bodyPr/>
        <a:lstStyle/>
        <a:p>
          <a:endParaRPr lang="en-US"/>
        </a:p>
      </dgm:t>
    </dgm:pt>
    <dgm:pt modelId="{C72141C6-E425-4A4B-A4CC-3CFEBA9A62F6}">
      <dgm:prSet/>
      <dgm:spPr/>
      <dgm:t>
        <a:bodyPr/>
        <a:lstStyle/>
        <a:p>
          <a:r>
            <a:rPr lang="en-US"/>
            <a:t>6. Variant calling: Single nucleotide variants and indels</a:t>
          </a:r>
        </a:p>
      </dgm:t>
    </dgm:pt>
    <dgm:pt modelId="{7997D487-7F06-49A0-9256-1073D9206882}" type="parTrans" cxnId="{E8B298E6-421E-445C-8169-475ACF0BF48B}">
      <dgm:prSet/>
      <dgm:spPr/>
      <dgm:t>
        <a:bodyPr/>
        <a:lstStyle/>
        <a:p>
          <a:endParaRPr lang="en-US"/>
        </a:p>
      </dgm:t>
    </dgm:pt>
    <dgm:pt modelId="{10ADBB48-FD00-492F-B145-2CF571DD3609}" type="sibTrans" cxnId="{E8B298E6-421E-445C-8169-475ACF0BF48B}">
      <dgm:prSet/>
      <dgm:spPr/>
      <dgm:t>
        <a:bodyPr/>
        <a:lstStyle/>
        <a:p>
          <a:endParaRPr lang="en-US"/>
        </a:p>
      </dgm:t>
    </dgm:pt>
    <dgm:pt modelId="{FB8C149E-B563-4EAF-A3B6-77C09F012B41}">
      <dgm:prSet/>
      <dgm:spPr/>
      <dgm:t>
        <a:bodyPr/>
        <a:lstStyle/>
        <a:p>
          <a:r>
            <a:rPr lang="en-US"/>
            <a:t>7. Variant Calling: Structural Variants</a:t>
          </a:r>
        </a:p>
      </dgm:t>
    </dgm:pt>
    <dgm:pt modelId="{8499615C-E734-498F-98A4-17FC7B6C3BF1}" type="parTrans" cxnId="{18839532-F111-477B-984F-94996424AB72}">
      <dgm:prSet/>
      <dgm:spPr/>
      <dgm:t>
        <a:bodyPr/>
        <a:lstStyle/>
        <a:p>
          <a:endParaRPr lang="en-US"/>
        </a:p>
      </dgm:t>
    </dgm:pt>
    <dgm:pt modelId="{DBC899B8-BCA3-41CC-8435-230974BB5BAF}" type="sibTrans" cxnId="{18839532-F111-477B-984F-94996424AB72}">
      <dgm:prSet/>
      <dgm:spPr/>
      <dgm:t>
        <a:bodyPr/>
        <a:lstStyle/>
        <a:p>
          <a:endParaRPr lang="en-US"/>
        </a:p>
      </dgm:t>
    </dgm:pt>
    <dgm:pt modelId="{B16842DC-5B1C-4E10-9C47-3A628D61CCB5}">
      <dgm:prSet/>
      <dgm:spPr/>
      <dgm:t>
        <a:bodyPr/>
        <a:lstStyle/>
        <a:p>
          <a:r>
            <a:rPr lang="en-US" dirty="0"/>
            <a:t>8. Summarizing Variation: the VCF Format and </a:t>
          </a:r>
          <a:r>
            <a:rPr lang="en-US" dirty="0" err="1"/>
            <a:t>VCFtools</a:t>
          </a:r>
          <a:endParaRPr lang="en-US" dirty="0"/>
        </a:p>
      </dgm:t>
    </dgm:pt>
    <dgm:pt modelId="{FF86C80C-C4D2-4CFA-9E14-383D2B524F3D}" type="parTrans" cxnId="{7F9FBBA3-A706-4E22-9AAE-79E82017C092}">
      <dgm:prSet/>
      <dgm:spPr/>
      <dgm:t>
        <a:bodyPr/>
        <a:lstStyle/>
        <a:p>
          <a:endParaRPr lang="en-US"/>
        </a:p>
      </dgm:t>
    </dgm:pt>
    <dgm:pt modelId="{1E9B0D74-D18F-41F3-8E0E-4FB453527F3F}" type="sibTrans" cxnId="{7F9FBBA3-A706-4E22-9AAE-79E82017C092}">
      <dgm:prSet/>
      <dgm:spPr/>
      <dgm:t>
        <a:bodyPr/>
        <a:lstStyle/>
        <a:p>
          <a:endParaRPr lang="en-US"/>
        </a:p>
      </dgm:t>
    </dgm:pt>
    <dgm:pt modelId="{400BB75A-D583-4624-AF00-EC4DD818789B}">
      <dgm:prSet/>
      <dgm:spPr/>
      <dgm:t>
        <a:bodyPr/>
        <a:lstStyle/>
        <a:p>
          <a:r>
            <a:rPr lang="en-US"/>
            <a:t>9. Visualizing and Tabulating NGS-data</a:t>
          </a:r>
        </a:p>
      </dgm:t>
    </dgm:pt>
    <dgm:pt modelId="{0E9FDF8F-83D6-4663-A0CA-1664218D5DD8}" type="parTrans" cxnId="{57B9D5B0-59C7-4F28-B6CA-7901F0B39B16}">
      <dgm:prSet/>
      <dgm:spPr/>
      <dgm:t>
        <a:bodyPr/>
        <a:lstStyle/>
        <a:p>
          <a:endParaRPr lang="en-US"/>
        </a:p>
      </dgm:t>
    </dgm:pt>
    <dgm:pt modelId="{21D2FC7A-675F-498B-A383-FDBCD8319040}" type="sibTrans" cxnId="{57B9D5B0-59C7-4F28-B6CA-7901F0B39B16}">
      <dgm:prSet/>
      <dgm:spPr/>
      <dgm:t>
        <a:bodyPr/>
        <a:lstStyle/>
        <a:p>
          <a:endParaRPr lang="en-US"/>
        </a:p>
      </dgm:t>
    </dgm:pt>
    <dgm:pt modelId="{D30B1A12-C14E-420E-B28B-42C53C836E0B}">
      <dgm:prSet/>
      <dgm:spPr/>
      <dgm:t>
        <a:bodyPr/>
        <a:lstStyle/>
        <a:p>
          <a:r>
            <a:rPr lang="en-US"/>
            <a:t>10. Interpreting the biological significance of variants</a:t>
          </a:r>
        </a:p>
      </dgm:t>
    </dgm:pt>
    <dgm:pt modelId="{F9D13ED8-DD7F-482B-BF53-4FB97304F0F7}" type="parTrans" cxnId="{D33A710E-FA61-4E45-86A3-21C3E3543C4B}">
      <dgm:prSet/>
      <dgm:spPr/>
      <dgm:t>
        <a:bodyPr/>
        <a:lstStyle/>
        <a:p>
          <a:endParaRPr lang="en-US"/>
        </a:p>
      </dgm:t>
    </dgm:pt>
    <dgm:pt modelId="{0149060B-981A-462E-A9AA-24E30FD33F0B}" type="sibTrans" cxnId="{D33A710E-FA61-4E45-86A3-21C3E3543C4B}">
      <dgm:prSet/>
      <dgm:spPr/>
      <dgm:t>
        <a:bodyPr/>
        <a:lstStyle/>
        <a:p>
          <a:endParaRPr lang="en-US"/>
        </a:p>
      </dgm:t>
    </dgm:pt>
    <dgm:pt modelId="{22E3CEE9-E8AC-48AA-98F3-0B4C30535119}">
      <dgm:prSet/>
      <dgm:spPr/>
      <dgm:t>
        <a:bodyPr/>
        <a:lstStyle/>
        <a:p>
          <a:r>
            <a:rPr lang="en-US"/>
            <a:t>11. Storing Data in Repositories</a:t>
          </a:r>
        </a:p>
      </dgm:t>
    </dgm:pt>
    <dgm:pt modelId="{B64231D2-DA0D-4EB6-B616-8F7776979867}" type="parTrans" cxnId="{B755B6AB-7137-405A-8060-499334A51AC3}">
      <dgm:prSet/>
      <dgm:spPr/>
      <dgm:t>
        <a:bodyPr/>
        <a:lstStyle/>
        <a:p>
          <a:endParaRPr lang="en-US"/>
        </a:p>
      </dgm:t>
    </dgm:pt>
    <dgm:pt modelId="{23059F1C-0165-4837-93B9-DA5AD4F83449}" type="sibTrans" cxnId="{B755B6AB-7137-405A-8060-499334A51AC3}">
      <dgm:prSet/>
      <dgm:spPr/>
      <dgm:t>
        <a:bodyPr/>
        <a:lstStyle/>
        <a:p>
          <a:endParaRPr lang="en-US"/>
        </a:p>
      </dgm:t>
    </dgm:pt>
    <dgm:pt modelId="{7EA6A4B1-A558-E24F-BBAC-6CCD4B145500}" type="pres">
      <dgm:prSet presAssocID="{D18105F5-66CE-4C3E-B298-5D01BF378D29}" presName="linear" presStyleCnt="0">
        <dgm:presLayoutVars>
          <dgm:animLvl val="lvl"/>
          <dgm:resizeHandles val="exact"/>
        </dgm:presLayoutVars>
      </dgm:prSet>
      <dgm:spPr/>
    </dgm:pt>
    <dgm:pt modelId="{574F99D1-33B4-6E42-8378-FA6A0AB2839B}" type="pres">
      <dgm:prSet presAssocID="{239D3DEF-846C-47FD-B56A-5A1FD5C956A6}" presName="parentText" presStyleLbl="node1" presStyleIdx="0" presStyleCnt="11">
        <dgm:presLayoutVars>
          <dgm:chMax val="0"/>
          <dgm:bulletEnabled val="1"/>
        </dgm:presLayoutVars>
      </dgm:prSet>
      <dgm:spPr/>
    </dgm:pt>
    <dgm:pt modelId="{62BA0554-52A0-4848-9DCF-AD8841785D1E}" type="pres">
      <dgm:prSet presAssocID="{A43A7EC3-83CE-4B12-89A6-B743F2B3987C}" presName="spacer" presStyleCnt="0"/>
      <dgm:spPr/>
    </dgm:pt>
    <dgm:pt modelId="{7B2577A1-84FB-E040-8B06-0BAD362CACD9}" type="pres">
      <dgm:prSet presAssocID="{E91FB31B-108F-428A-8AAD-FE7C77050449}" presName="parentText" presStyleLbl="node1" presStyleIdx="1" presStyleCnt="11">
        <dgm:presLayoutVars>
          <dgm:chMax val="0"/>
          <dgm:bulletEnabled val="1"/>
        </dgm:presLayoutVars>
      </dgm:prSet>
      <dgm:spPr/>
    </dgm:pt>
    <dgm:pt modelId="{B2C423FC-1719-3E40-909E-995E81C6F051}" type="pres">
      <dgm:prSet presAssocID="{39BF268B-557B-494B-894E-D61AE159CBC2}" presName="spacer" presStyleCnt="0"/>
      <dgm:spPr/>
    </dgm:pt>
    <dgm:pt modelId="{0CA7EE8E-FB49-E640-B5C5-DE3C2CA1CBB7}" type="pres">
      <dgm:prSet presAssocID="{B0E23884-B294-4963-BE12-EACF8426E614}" presName="parentText" presStyleLbl="node1" presStyleIdx="2" presStyleCnt="11">
        <dgm:presLayoutVars>
          <dgm:chMax val="0"/>
          <dgm:bulletEnabled val="1"/>
        </dgm:presLayoutVars>
      </dgm:prSet>
      <dgm:spPr/>
    </dgm:pt>
    <dgm:pt modelId="{B7F5894F-C80B-B74F-A072-53D02CCB07AE}" type="pres">
      <dgm:prSet presAssocID="{214791BA-80F6-4E73-AEAD-66FBB333C45D}" presName="spacer" presStyleCnt="0"/>
      <dgm:spPr/>
    </dgm:pt>
    <dgm:pt modelId="{2363738D-1B82-B942-8ACF-BA7C281F467F}" type="pres">
      <dgm:prSet presAssocID="{7BA16309-9BFF-471A-81D1-F3E2BEE0CBD5}" presName="parentText" presStyleLbl="node1" presStyleIdx="3" presStyleCnt="11">
        <dgm:presLayoutVars>
          <dgm:chMax val="0"/>
          <dgm:bulletEnabled val="1"/>
        </dgm:presLayoutVars>
      </dgm:prSet>
      <dgm:spPr/>
    </dgm:pt>
    <dgm:pt modelId="{A49ADC00-C83D-514F-9E9B-95BE208F5E00}" type="pres">
      <dgm:prSet presAssocID="{0255B428-47AA-4870-B68B-3203CDAF878A}" presName="spacer" presStyleCnt="0"/>
      <dgm:spPr/>
    </dgm:pt>
    <dgm:pt modelId="{2CC7FD7D-0089-A842-A09C-3C570CFC0E28}" type="pres">
      <dgm:prSet presAssocID="{2E15EB74-358A-4C2D-BF0B-A3DD18206F2A}" presName="parentText" presStyleLbl="node1" presStyleIdx="4" presStyleCnt="11">
        <dgm:presLayoutVars>
          <dgm:chMax val="0"/>
          <dgm:bulletEnabled val="1"/>
        </dgm:presLayoutVars>
      </dgm:prSet>
      <dgm:spPr/>
    </dgm:pt>
    <dgm:pt modelId="{52796C73-6100-3748-86C3-D4E41A44808B}" type="pres">
      <dgm:prSet presAssocID="{CEC240A7-9557-47A9-962C-3D5277C55D71}" presName="spacer" presStyleCnt="0"/>
      <dgm:spPr/>
    </dgm:pt>
    <dgm:pt modelId="{6B42498B-16E2-6C45-A65B-C9AF515A403F}" type="pres">
      <dgm:prSet presAssocID="{C72141C6-E425-4A4B-A4CC-3CFEBA9A62F6}" presName="parentText" presStyleLbl="node1" presStyleIdx="5" presStyleCnt="11">
        <dgm:presLayoutVars>
          <dgm:chMax val="0"/>
          <dgm:bulletEnabled val="1"/>
        </dgm:presLayoutVars>
      </dgm:prSet>
      <dgm:spPr/>
    </dgm:pt>
    <dgm:pt modelId="{C0829F42-417E-314F-BAA4-EF49904F196E}" type="pres">
      <dgm:prSet presAssocID="{10ADBB48-FD00-492F-B145-2CF571DD3609}" presName="spacer" presStyleCnt="0"/>
      <dgm:spPr/>
    </dgm:pt>
    <dgm:pt modelId="{243C5CBE-C52E-5C44-AFC8-1E2A8C674CEF}" type="pres">
      <dgm:prSet presAssocID="{FB8C149E-B563-4EAF-A3B6-77C09F012B41}" presName="parentText" presStyleLbl="node1" presStyleIdx="6" presStyleCnt="11">
        <dgm:presLayoutVars>
          <dgm:chMax val="0"/>
          <dgm:bulletEnabled val="1"/>
        </dgm:presLayoutVars>
      </dgm:prSet>
      <dgm:spPr/>
    </dgm:pt>
    <dgm:pt modelId="{B181800A-9284-514C-9C82-794459CF6A79}" type="pres">
      <dgm:prSet presAssocID="{DBC899B8-BCA3-41CC-8435-230974BB5BAF}" presName="spacer" presStyleCnt="0"/>
      <dgm:spPr/>
    </dgm:pt>
    <dgm:pt modelId="{F4D252FA-049A-9146-9976-1F16D8C0D1BA}" type="pres">
      <dgm:prSet presAssocID="{B16842DC-5B1C-4E10-9C47-3A628D61CCB5}" presName="parentText" presStyleLbl="node1" presStyleIdx="7" presStyleCnt="11">
        <dgm:presLayoutVars>
          <dgm:chMax val="0"/>
          <dgm:bulletEnabled val="1"/>
        </dgm:presLayoutVars>
      </dgm:prSet>
      <dgm:spPr/>
    </dgm:pt>
    <dgm:pt modelId="{4ABB844C-8C56-AB47-BC7C-95BD013EE151}" type="pres">
      <dgm:prSet presAssocID="{1E9B0D74-D18F-41F3-8E0E-4FB453527F3F}" presName="spacer" presStyleCnt="0"/>
      <dgm:spPr/>
    </dgm:pt>
    <dgm:pt modelId="{268AA230-59AC-1E41-936B-0728F27BEAE9}" type="pres">
      <dgm:prSet presAssocID="{400BB75A-D583-4624-AF00-EC4DD818789B}" presName="parentText" presStyleLbl="node1" presStyleIdx="8" presStyleCnt="11">
        <dgm:presLayoutVars>
          <dgm:chMax val="0"/>
          <dgm:bulletEnabled val="1"/>
        </dgm:presLayoutVars>
      </dgm:prSet>
      <dgm:spPr/>
    </dgm:pt>
    <dgm:pt modelId="{51212ABF-6BB4-A043-8DBD-E5CB8F093F76}" type="pres">
      <dgm:prSet presAssocID="{21D2FC7A-675F-498B-A383-FDBCD8319040}" presName="spacer" presStyleCnt="0"/>
      <dgm:spPr/>
    </dgm:pt>
    <dgm:pt modelId="{CDA8A8AE-2CBA-254E-9A18-DCF2546C04C7}" type="pres">
      <dgm:prSet presAssocID="{D30B1A12-C14E-420E-B28B-42C53C836E0B}" presName="parentText" presStyleLbl="node1" presStyleIdx="9" presStyleCnt="11">
        <dgm:presLayoutVars>
          <dgm:chMax val="0"/>
          <dgm:bulletEnabled val="1"/>
        </dgm:presLayoutVars>
      </dgm:prSet>
      <dgm:spPr/>
    </dgm:pt>
    <dgm:pt modelId="{8713F608-891C-A542-826B-70BBCC225132}" type="pres">
      <dgm:prSet presAssocID="{0149060B-981A-462E-A9AA-24E30FD33F0B}" presName="spacer" presStyleCnt="0"/>
      <dgm:spPr/>
    </dgm:pt>
    <dgm:pt modelId="{982C31C7-4416-6A41-A894-9F5BDF164921}" type="pres">
      <dgm:prSet presAssocID="{22E3CEE9-E8AC-48AA-98F3-0B4C30535119}" presName="parentText" presStyleLbl="node1" presStyleIdx="10" presStyleCnt="11">
        <dgm:presLayoutVars>
          <dgm:chMax val="0"/>
          <dgm:bulletEnabled val="1"/>
        </dgm:presLayoutVars>
      </dgm:prSet>
      <dgm:spPr/>
    </dgm:pt>
  </dgm:ptLst>
  <dgm:cxnLst>
    <dgm:cxn modelId="{D2AA060D-BA00-6547-874C-6027F2D71C0D}" type="presOf" srcId="{B0E23884-B294-4963-BE12-EACF8426E614}" destId="{0CA7EE8E-FB49-E640-B5C5-DE3C2CA1CBB7}" srcOrd="0" destOrd="0" presId="urn:microsoft.com/office/officeart/2005/8/layout/vList2"/>
    <dgm:cxn modelId="{D33A710E-FA61-4E45-86A3-21C3E3543C4B}" srcId="{D18105F5-66CE-4C3E-B298-5D01BF378D29}" destId="{D30B1A12-C14E-420E-B28B-42C53C836E0B}" srcOrd="9" destOrd="0" parTransId="{F9D13ED8-DD7F-482B-BF53-4FB97304F0F7}" sibTransId="{0149060B-981A-462E-A9AA-24E30FD33F0B}"/>
    <dgm:cxn modelId="{4C8ED323-C3C9-6F4C-8B97-B2036D6775C2}" type="presOf" srcId="{22E3CEE9-E8AC-48AA-98F3-0B4C30535119}" destId="{982C31C7-4416-6A41-A894-9F5BDF164921}" srcOrd="0" destOrd="0" presId="urn:microsoft.com/office/officeart/2005/8/layout/vList2"/>
    <dgm:cxn modelId="{90E51626-8C31-D444-9824-E16396AD5641}" type="presOf" srcId="{400BB75A-D583-4624-AF00-EC4DD818789B}" destId="{268AA230-59AC-1E41-936B-0728F27BEAE9}" srcOrd="0" destOrd="0" presId="urn:microsoft.com/office/officeart/2005/8/layout/vList2"/>
    <dgm:cxn modelId="{D418A630-E79A-49F0-8A30-2D528C006C00}" srcId="{D18105F5-66CE-4C3E-B298-5D01BF378D29}" destId="{E91FB31B-108F-428A-8AAD-FE7C77050449}" srcOrd="1" destOrd="0" parTransId="{6D09FCCD-3350-4EE2-BC4E-1649D62FB824}" sibTransId="{39BF268B-557B-494B-894E-D61AE159CBC2}"/>
    <dgm:cxn modelId="{18839532-F111-477B-984F-94996424AB72}" srcId="{D18105F5-66CE-4C3E-B298-5D01BF378D29}" destId="{FB8C149E-B563-4EAF-A3B6-77C09F012B41}" srcOrd="6" destOrd="0" parTransId="{8499615C-E734-498F-98A4-17FC7B6C3BF1}" sibTransId="{DBC899B8-BCA3-41CC-8435-230974BB5BAF}"/>
    <dgm:cxn modelId="{4000AC3A-9D92-2A4D-B006-105D18D62D80}" type="presOf" srcId="{D18105F5-66CE-4C3E-B298-5D01BF378D29}" destId="{7EA6A4B1-A558-E24F-BBAC-6CCD4B145500}" srcOrd="0" destOrd="0" presId="urn:microsoft.com/office/officeart/2005/8/layout/vList2"/>
    <dgm:cxn modelId="{7C608D3C-AA80-5C44-A38F-68C65074BD69}" type="presOf" srcId="{D30B1A12-C14E-420E-B28B-42C53C836E0B}" destId="{CDA8A8AE-2CBA-254E-9A18-DCF2546C04C7}" srcOrd="0" destOrd="0" presId="urn:microsoft.com/office/officeart/2005/8/layout/vList2"/>
    <dgm:cxn modelId="{A310CD4F-B032-1E4B-884E-B21C2ADA9BBD}" type="presOf" srcId="{C72141C6-E425-4A4B-A4CC-3CFEBA9A62F6}" destId="{6B42498B-16E2-6C45-A65B-C9AF515A403F}" srcOrd="0" destOrd="0" presId="urn:microsoft.com/office/officeart/2005/8/layout/vList2"/>
    <dgm:cxn modelId="{C7E8ED54-D17B-4EA8-B438-E90234F75BFA}" srcId="{D18105F5-66CE-4C3E-B298-5D01BF378D29}" destId="{2E15EB74-358A-4C2D-BF0B-A3DD18206F2A}" srcOrd="4" destOrd="0" parTransId="{7007119D-0F80-4745-B508-5705FAF3FF34}" sibTransId="{CEC240A7-9557-47A9-962C-3D5277C55D71}"/>
    <dgm:cxn modelId="{69E9F25C-7E61-7249-A650-EB8B94673841}" type="presOf" srcId="{7BA16309-9BFF-471A-81D1-F3E2BEE0CBD5}" destId="{2363738D-1B82-B942-8ACF-BA7C281F467F}" srcOrd="0" destOrd="0" presId="urn:microsoft.com/office/officeart/2005/8/layout/vList2"/>
    <dgm:cxn modelId="{F178C369-5F57-A548-896C-9C042986BD3B}" type="presOf" srcId="{2E15EB74-358A-4C2D-BF0B-A3DD18206F2A}" destId="{2CC7FD7D-0089-A842-A09C-3C570CFC0E28}" srcOrd="0" destOrd="0" presId="urn:microsoft.com/office/officeart/2005/8/layout/vList2"/>
    <dgm:cxn modelId="{84078B9F-94EB-674B-90E1-FD17A37B4352}" type="presOf" srcId="{B16842DC-5B1C-4E10-9C47-3A628D61CCB5}" destId="{F4D252FA-049A-9146-9976-1F16D8C0D1BA}" srcOrd="0" destOrd="0" presId="urn:microsoft.com/office/officeart/2005/8/layout/vList2"/>
    <dgm:cxn modelId="{7F9FBBA3-A706-4E22-9AAE-79E82017C092}" srcId="{D18105F5-66CE-4C3E-B298-5D01BF378D29}" destId="{B16842DC-5B1C-4E10-9C47-3A628D61CCB5}" srcOrd="7" destOrd="0" parTransId="{FF86C80C-C4D2-4CFA-9E14-383D2B524F3D}" sibTransId="{1E9B0D74-D18F-41F3-8E0E-4FB453527F3F}"/>
    <dgm:cxn modelId="{B755B6AB-7137-405A-8060-499334A51AC3}" srcId="{D18105F5-66CE-4C3E-B298-5D01BF378D29}" destId="{22E3CEE9-E8AC-48AA-98F3-0B4C30535119}" srcOrd="10" destOrd="0" parTransId="{B64231D2-DA0D-4EB6-B616-8F7776979867}" sibTransId="{23059F1C-0165-4837-93B9-DA5AD4F83449}"/>
    <dgm:cxn modelId="{57B9D5B0-59C7-4F28-B6CA-7901F0B39B16}" srcId="{D18105F5-66CE-4C3E-B298-5D01BF378D29}" destId="{400BB75A-D583-4624-AF00-EC4DD818789B}" srcOrd="8" destOrd="0" parTransId="{0E9FDF8F-83D6-4663-A0CA-1664218D5DD8}" sibTransId="{21D2FC7A-675F-498B-A383-FDBCD8319040}"/>
    <dgm:cxn modelId="{31717CBD-9425-0047-A881-99A90F085C0F}" type="presOf" srcId="{E91FB31B-108F-428A-8AAD-FE7C77050449}" destId="{7B2577A1-84FB-E040-8B06-0BAD362CACD9}" srcOrd="0" destOrd="0" presId="urn:microsoft.com/office/officeart/2005/8/layout/vList2"/>
    <dgm:cxn modelId="{F92A16CD-C5F1-45C1-BE53-59395D7B9001}" srcId="{D18105F5-66CE-4C3E-B298-5D01BF378D29}" destId="{7BA16309-9BFF-471A-81D1-F3E2BEE0CBD5}" srcOrd="3" destOrd="0" parTransId="{2E2595B0-80AC-4BBA-98C3-F63432F32FE2}" sibTransId="{0255B428-47AA-4870-B68B-3203CDAF878A}"/>
    <dgm:cxn modelId="{B5BACCE5-52EF-4205-A5E3-508BEB1EEF77}" srcId="{D18105F5-66CE-4C3E-B298-5D01BF378D29}" destId="{239D3DEF-846C-47FD-B56A-5A1FD5C956A6}" srcOrd="0" destOrd="0" parTransId="{5E7BC0BE-0274-4D0A-BE25-D3AB6D744EDA}" sibTransId="{A43A7EC3-83CE-4B12-89A6-B743F2B3987C}"/>
    <dgm:cxn modelId="{E8B298E6-421E-445C-8169-475ACF0BF48B}" srcId="{D18105F5-66CE-4C3E-B298-5D01BF378D29}" destId="{C72141C6-E425-4A4B-A4CC-3CFEBA9A62F6}" srcOrd="5" destOrd="0" parTransId="{7997D487-7F06-49A0-9256-1073D9206882}" sibTransId="{10ADBB48-FD00-492F-B145-2CF571DD3609}"/>
    <dgm:cxn modelId="{E66E87EB-FD12-4633-8D16-63A643F6C3FF}" srcId="{D18105F5-66CE-4C3E-B298-5D01BF378D29}" destId="{B0E23884-B294-4963-BE12-EACF8426E614}" srcOrd="2" destOrd="0" parTransId="{B456B0B5-084A-4E81-8F1A-4FB81F4089B3}" sibTransId="{214791BA-80F6-4E73-AEAD-66FBB333C45D}"/>
    <dgm:cxn modelId="{7F6206F1-98C4-A543-B826-B3971AC7434D}" type="presOf" srcId="{239D3DEF-846C-47FD-B56A-5A1FD5C956A6}" destId="{574F99D1-33B4-6E42-8378-FA6A0AB2839B}" srcOrd="0" destOrd="0" presId="urn:microsoft.com/office/officeart/2005/8/layout/vList2"/>
    <dgm:cxn modelId="{892F59F9-487D-2240-B4CD-00DDF118AC99}" type="presOf" srcId="{FB8C149E-B563-4EAF-A3B6-77C09F012B41}" destId="{243C5CBE-C52E-5C44-AFC8-1E2A8C674CEF}" srcOrd="0" destOrd="0" presId="urn:microsoft.com/office/officeart/2005/8/layout/vList2"/>
    <dgm:cxn modelId="{99C13032-B9DC-8646-A8D8-2B5DE1B77D75}" type="presParOf" srcId="{7EA6A4B1-A558-E24F-BBAC-6CCD4B145500}" destId="{574F99D1-33B4-6E42-8378-FA6A0AB2839B}" srcOrd="0" destOrd="0" presId="urn:microsoft.com/office/officeart/2005/8/layout/vList2"/>
    <dgm:cxn modelId="{D3FD9E9B-53C1-7C4E-B010-46690101C3AD}" type="presParOf" srcId="{7EA6A4B1-A558-E24F-BBAC-6CCD4B145500}" destId="{62BA0554-52A0-4848-9DCF-AD8841785D1E}" srcOrd="1" destOrd="0" presId="urn:microsoft.com/office/officeart/2005/8/layout/vList2"/>
    <dgm:cxn modelId="{B227BAD6-0881-3E4D-8B3B-93F2C9E2358A}" type="presParOf" srcId="{7EA6A4B1-A558-E24F-BBAC-6CCD4B145500}" destId="{7B2577A1-84FB-E040-8B06-0BAD362CACD9}" srcOrd="2" destOrd="0" presId="urn:microsoft.com/office/officeart/2005/8/layout/vList2"/>
    <dgm:cxn modelId="{812F2B8F-6C66-064E-A728-8B09231A2B36}" type="presParOf" srcId="{7EA6A4B1-A558-E24F-BBAC-6CCD4B145500}" destId="{B2C423FC-1719-3E40-909E-995E81C6F051}" srcOrd="3" destOrd="0" presId="urn:microsoft.com/office/officeart/2005/8/layout/vList2"/>
    <dgm:cxn modelId="{43540FC1-F7E4-3C44-ACE5-A4517CA50AF5}" type="presParOf" srcId="{7EA6A4B1-A558-E24F-BBAC-6CCD4B145500}" destId="{0CA7EE8E-FB49-E640-B5C5-DE3C2CA1CBB7}" srcOrd="4" destOrd="0" presId="urn:microsoft.com/office/officeart/2005/8/layout/vList2"/>
    <dgm:cxn modelId="{87935C07-E428-194A-9E7D-339FB6441F36}" type="presParOf" srcId="{7EA6A4B1-A558-E24F-BBAC-6CCD4B145500}" destId="{B7F5894F-C80B-B74F-A072-53D02CCB07AE}" srcOrd="5" destOrd="0" presId="urn:microsoft.com/office/officeart/2005/8/layout/vList2"/>
    <dgm:cxn modelId="{D5B1C5B3-7BD8-294D-BC98-91896ECA54D6}" type="presParOf" srcId="{7EA6A4B1-A558-E24F-BBAC-6CCD4B145500}" destId="{2363738D-1B82-B942-8ACF-BA7C281F467F}" srcOrd="6" destOrd="0" presId="urn:microsoft.com/office/officeart/2005/8/layout/vList2"/>
    <dgm:cxn modelId="{ED606D1F-F05A-9247-87DA-AF8BA61E73A1}" type="presParOf" srcId="{7EA6A4B1-A558-E24F-BBAC-6CCD4B145500}" destId="{A49ADC00-C83D-514F-9E9B-95BE208F5E00}" srcOrd="7" destOrd="0" presId="urn:microsoft.com/office/officeart/2005/8/layout/vList2"/>
    <dgm:cxn modelId="{84360D80-27B4-3545-98DE-962ACD103F57}" type="presParOf" srcId="{7EA6A4B1-A558-E24F-BBAC-6CCD4B145500}" destId="{2CC7FD7D-0089-A842-A09C-3C570CFC0E28}" srcOrd="8" destOrd="0" presId="urn:microsoft.com/office/officeart/2005/8/layout/vList2"/>
    <dgm:cxn modelId="{41AC9642-22A5-CA45-B1BE-F56D454690A7}" type="presParOf" srcId="{7EA6A4B1-A558-E24F-BBAC-6CCD4B145500}" destId="{52796C73-6100-3748-86C3-D4E41A44808B}" srcOrd="9" destOrd="0" presId="urn:microsoft.com/office/officeart/2005/8/layout/vList2"/>
    <dgm:cxn modelId="{BCAFDE06-9C4D-EF41-8423-8DE20C102FDA}" type="presParOf" srcId="{7EA6A4B1-A558-E24F-BBAC-6CCD4B145500}" destId="{6B42498B-16E2-6C45-A65B-C9AF515A403F}" srcOrd="10" destOrd="0" presId="urn:microsoft.com/office/officeart/2005/8/layout/vList2"/>
    <dgm:cxn modelId="{A444AB33-1457-8442-A5B5-F5564E79C376}" type="presParOf" srcId="{7EA6A4B1-A558-E24F-BBAC-6CCD4B145500}" destId="{C0829F42-417E-314F-BAA4-EF49904F196E}" srcOrd="11" destOrd="0" presId="urn:microsoft.com/office/officeart/2005/8/layout/vList2"/>
    <dgm:cxn modelId="{6AF5F806-6897-5B4F-8F32-2F226A8C28AF}" type="presParOf" srcId="{7EA6A4B1-A558-E24F-BBAC-6CCD4B145500}" destId="{243C5CBE-C52E-5C44-AFC8-1E2A8C674CEF}" srcOrd="12" destOrd="0" presId="urn:microsoft.com/office/officeart/2005/8/layout/vList2"/>
    <dgm:cxn modelId="{6D0BF826-11B4-E649-9D4C-A5AE24707A17}" type="presParOf" srcId="{7EA6A4B1-A558-E24F-BBAC-6CCD4B145500}" destId="{B181800A-9284-514C-9C82-794459CF6A79}" srcOrd="13" destOrd="0" presId="urn:microsoft.com/office/officeart/2005/8/layout/vList2"/>
    <dgm:cxn modelId="{14772D36-16CE-A440-8EA9-BA77DF14D3CD}" type="presParOf" srcId="{7EA6A4B1-A558-E24F-BBAC-6CCD4B145500}" destId="{F4D252FA-049A-9146-9976-1F16D8C0D1BA}" srcOrd="14" destOrd="0" presId="urn:microsoft.com/office/officeart/2005/8/layout/vList2"/>
    <dgm:cxn modelId="{5D471028-E4A8-5B4E-A1E1-F455B1973EAD}" type="presParOf" srcId="{7EA6A4B1-A558-E24F-BBAC-6CCD4B145500}" destId="{4ABB844C-8C56-AB47-BC7C-95BD013EE151}" srcOrd="15" destOrd="0" presId="urn:microsoft.com/office/officeart/2005/8/layout/vList2"/>
    <dgm:cxn modelId="{ADED8BED-4979-A84A-BAAD-5BCA115B43AF}" type="presParOf" srcId="{7EA6A4B1-A558-E24F-BBAC-6CCD4B145500}" destId="{268AA230-59AC-1E41-936B-0728F27BEAE9}" srcOrd="16" destOrd="0" presId="urn:microsoft.com/office/officeart/2005/8/layout/vList2"/>
    <dgm:cxn modelId="{1C5E000F-F4FD-1C41-8CB4-D6E04858BA36}" type="presParOf" srcId="{7EA6A4B1-A558-E24F-BBAC-6CCD4B145500}" destId="{51212ABF-6BB4-A043-8DBD-E5CB8F093F76}" srcOrd="17" destOrd="0" presId="urn:microsoft.com/office/officeart/2005/8/layout/vList2"/>
    <dgm:cxn modelId="{B4F9DCED-5180-1547-9486-EB985EC5FC75}" type="presParOf" srcId="{7EA6A4B1-A558-E24F-BBAC-6CCD4B145500}" destId="{CDA8A8AE-2CBA-254E-9A18-DCF2546C04C7}" srcOrd="18" destOrd="0" presId="urn:microsoft.com/office/officeart/2005/8/layout/vList2"/>
    <dgm:cxn modelId="{C5E8C509-0319-774F-A1C0-BEAC9E241B71}" type="presParOf" srcId="{7EA6A4B1-A558-E24F-BBAC-6CCD4B145500}" destId="{8713F608-891C-A542-826B-70BBCC225132}" srcOrd="19" destOrd="0" presId="urn:microsoft.com/office/officeart/2005/8/layout/vList2"/>
    <dgm:cxn modelId="{73D8D075-4A8C-644C-AF68-B374E9B0E081}" type="presParOf" srcId="{7EA6A4B1-A558-E24F-BBAC-6CCD4B145500}" destId="{982C31C7-4416-6A41-A894-9F5BDF16492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A7DF8-67D0-4275-A501-D41FC2579C31}">
      <dsp:nvSpPr>
        <dsp:cNvPr id="0" name=""/>
        <dsp:cNvSpPr/>
      </dsp:nvSpPr>
      <dsp:spPr>
        <a:xfrm>
          <a:off x="0" y="1522968"/>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50103-A131-4C4F-8895-F7ECCB493FF4}">
      <dsp:nvSpPr>
        <dsp:cNvPr id="0" name=""/>
        <dsp:cNvSpPr/>
      </dsp:nvSpPr>
      <dsp:spPr>
        <a:xfrm>
          <a:off x="394883" y="1816683"/>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26799-A786-424E-81BB-A30690A3E7B1}">
      <dsp:nvSpPr>
        <dsp:cNvPr id="0" name=""/>
        <dsp:cNvSpPr/>
      </dsp:nvSpPr>
      <dsp:spPr>
        <a:xfrm>
          <a:off x="1507738" y="1522968"/>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1" kern="1200" dirty="0"/>
            <a:t>Chapter 9</a:t>
          </a:r>
          <a:r>
            <a:rPr lang="en-US" sz="2500" kern="1200" dirty="0"/>
            <a:t>: pg. 388</a:t>
          </a:r>
          <a:r>
            <a:rPr lang="nl-NL" sz="2500" kern="1200" noProof="0" dirty="0">
              <a:effectLst/>
              <a:latin typeface="inherit"/>
            </a:rPr>
            <a:t>-423</a:t>
          </a:r>
          <a:endParaRPr lang="en-US" sz="2500" kern="1200" dirty="0"/>
        </a:p>
      </dsp:txBody>
      <dsp:txXfrm>
        <a:off x="1507738" y="1522968"/>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99D1-33B4-6E42-8378-FA6A0AB2839B}">
      <dsp:nvSpPr>
        <dsp:cNvPr id="0" name=""/>
        <dsp:cNvSpPr/>
      </dsp:nvSpPr>
      <dsp:spPr>
        <a:xfrm>
          <a:off x="0" y="16362"/>
          <a:ext cx="6513603"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dsp:txBody>
      <dsp:txXfrm>
        <a:off x="23417" y="39779"/>
        <a:ext cx="6466769" cy="432866"/>
      </dsp:txXfrm>
    </dsp:sp>
    <dsp:sp modelId="{7B2577A1-84FB-E040-8B06-0BAD362CACD9}">
      <dsp:nvSpPr>
        <dsp:cNvPr id="0" name=""/>
        <dsp:cNvSpPr/>
      </dsp:nvSpPr>
      <dsp:spPr>
        <a:xfrm>
          <a:off x="0" y="553662"/>
          <a:ext cx="6513603" cy="479700"/>
        </a:xfrm>
        <a:prstGeom prst="roundRect">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From generating sequence Data to FASTQ</a:t>
          </a:r>
        </a:p>
      </dsp:txBody>
      <dsp:txXfrm>
        <a:off x="23417" y="577079"/>
        <a:ext cx="6466769" cy="432866"/>
      </dsp:txXfrm>
    </dsp:sp>
    <dsp:sp modelId="{0CA7EE8E-FB49-E640-B5C5-DE3C2CA1CBB7}">
      <dsp:nvSpPr>
        <dsp:cNvPr id="0" name=""/>
        <dsp:cNvSpPr/>
      </dsp:nvSpPr>
      <dsp:spPr>
        <a:xfrm>
          <a:off x="0" y="1090962"/>
          <a:ext cx="6513603" cy="4797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Genome Assembly</a:t>
          </a:r>
        </a:p>
      </dsp:txBody>
      <dsp:txXfrm>
        <a:off x="23417" y="1114379"/>
        <a:ext cx="6466769" cy="432866"/>
      </dsp:txXfrm>
    </dsp:sp>
    <dsp:sp modelId="{2363738D-1B82-B942-8ACF-BA7C281F467F}">
      <dsp:nvSpPr>
        <dsp:cNvPr id="0" name=""/>
        <dsp:cNvSpPr/>
      </dsp:nvSpPr>
      <dsp:spPr>
        <a:xfrm>
          <a:off x="0" y="1628262"/>
          <a:ext cx="6513603" cy="479700"/>
        </a:xfrm>
        <a:prstGeom prst="roundRect">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Sequence alignment</a:t>
          </a:r>
        </a:p>
      </dsp:txBody>
      <dsp:txXfrm>
        <a:off x="23417" y="1651679"/>
        <a:ext cx="6466769" cy="432866"/>
      </dsp:txXfrm>
    </dsp:sp>
    <dsp:sp modelId="{2CC7FD7D-0089-A842-A09C-3C570CFC0E28}">
      <dsp:nvSpPr>
        <dsp:cNvPr id="0" name=""/>
        <dsp:cNvSpPr/>
      </dsp:nvSpPr>
      <dsp:spPr>
        <a:xfrm>
          <a:off x="0" y="2165563"/>
          <a:ext cx="6513603" cy="4797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dsp:txBody>
      <dsp:txXfrm>
        <a:off x="23417" y="2188980"/>
        <a:ext cx="6466769" cy="432866"/>
      </dsp:txXfrm>
    </dsp:sp>
    <dsp:sp modelId="{6B42498B-16E2-6C45-A65B-C9AF515A403F}">
      <dsp:nvSpPr>
        <dsp:cNvPr id="0" name=""/>
        <dsp:cNvSpPr/>
      </dsp:nvSpPr>
      <dsp:spPr>
        <a:xfrm>
          <a:off x="0" y="2702862"/>
          <a:ext cx="6513603"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 Variant calling: Single nucleotide variants and indels</a:t>
          </a:r>
        </a:p>
      </dsp:txBody>
      <dsp:txXfrm>
        <a:off x="23417" y="2726279"/>
        <a:ext cx="6466769" cy="432866"/>
      </dsp:txXfrm>
    </dsp:sp>
    <dsp:sp modelId="{243C5CBE-C52E-5C44-AFC8-1E2A8C674CEF}">
      <dsp:nvSpPr>
        <dsp:cNvPr id="0" name=""/>
        <dsp:cNvSpPr/>
      </dsp:nvSpPr>
      <dsp:spPr>
        <a:xfrm>
          <a:off x="0" y="3240162"/>
          <a:ext cx="6513603" cy="4797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7. Variant Calling: Structural Variants</a:t>
          </a:r>
        </a:p>
      </dsp:txBody>
      <dsp:txXfrm>
        <a:off x="23417" y="3263579"/>
        <a:ext cx="6466769" cy="432866"/>
      </dsp:txXfrm>
    </dsp:sp>
    <dsp:sp modelId="{F4D252FA-049A-9146-9976-1F16D8C0D1BA}">
      <dsp:nvSpPr>
        <dsp:cNvPr id="0" name=""/>
        <dsp:cNvSpPr/>
      </dsp:nvSpPr>
      <dsp:spPr>
        <a:xfrm>
          <a:off x="0" y="3777462"/>
          <a:ext cx="6513603" cy="479700"/>
        </a:xfrm>
        <a:prstGeom prst="roundRect">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dsp:txBody>
      <dsp:txXfrm>
        <a:off x="23417" y="3800879"/>
        <a:ext cx="6466769" cy="432866"/>
      </dsp:txXfrm>
    </dsp:sp>
    <dsp:sp modelId="{268AA230-59AC-1E41-936B-0728F27BEAE9}">
      <dsp:nvSpPr>
        <dsp:cNvPr id="0" name=""/>
        <dsp:cNvSpPr/>
      </dsp:nvSpPr>
      <dsp:spPr>
        <a:xfrm>
          <a:off x="0" y="4314762"/>
          <a:ext cx="6513603" cy="4797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9. Visualizing and Tabulating NGS-data</a:t>
          </a:r>
        </a:p>
      </dsp:txBody>
      <dsp:txXfrm>
        <a:off x="23417" y="4338179"/>
        <a:ext cx="6466769" cy="432866"/>
      </dsp:txXfrm>
    </dsp:sp>
    <dsp:sp modelId="{CDA8A8AE-2CBA-254E-9A18-DCF2546C04C7}">
      <dsp:nvSpPr>
        <dsp:cNvPr id="0" name=""/>
        <dsp:cNvSpPr/>
      </dsp:nvSpPr>
      <dsp:spPr>
        <a:xfrm>
          <a:off x="0" y="4852063"/>
          <a:ext cx="6513603" cy="479700"/>
        </a:xfrm>
        <a:prstGeom prst="roundRect">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 Interpreting the biological significance of variants</a:t>
          </a:r>
        </a:p>
      </dsp:txBody>
      <dsp:txXfrm>
        <a:off x="23417" y="4875480"/>
        <a:ext cx="6466769" cy="432866"/>
      </dsp:txXfrm>
    </dsp:sp>
    <dsp:sp modelId="{982C31C7-4416-6A41-A894-9F5BDF164921}">
      <dsp:nvSpPr>
        <dsp:cNvPr id="0" name=""/>
        <dsp:cNvSpPr/>
      </dsp:nvSpPr>
      <dsp:spPr>
        <a:xfrm>
          <a:off x="0" y="5389363"/>
          <a:ext cx="6513603"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dsp:txBody>
      <dsp:txXfrm>
        <a:off x="23417" y="5412780"/>
        <a:ext cx="6466769" cy="432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9837E-20EC-3A4B-A820-C96E86E41CEF}"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D771-C70B-1345-8EA6-81C68557FDC0}" type="slidenum">
              <a:rPr lang="en-US" smtClean="0"/>
              <a:t>‹#›</a:t>
            </a:fld>
            <a:endParaRPr lang="en-US"/>
          </a:p>
        </p:txBody>
      </p:sp>
    </p:spTree>
    <p:extLst>
      <p:ext uri="{BB962C8B-B14F-4D97-AF65-F5344CB8AC3E}">
        <p14:creationId xmlns:p14="http://schemas.microsoft.com/office/powerpoint/2010/main" val="2705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63F097-E445-46DD-AF24-E22B93E72F60}" type="slidenum">
              <a:rPr lang="en-US" sz="1200" smtClean="0">
                <a:solidFill>
                  <a:srgbClr val="000000"/>
                </a:solidFill>
              </a:rPr>
              <a:pPr/>
              <a:t>5</a:t>
            </a:fld>
            <a:endParaRPr lang="en-US" sz="1200">
              <a:solidFill>
                <a:srgbClr val="000000"/>
              </a:solidFill>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1902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30</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30</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4143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40</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40</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798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41</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41</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00361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55</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3566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56</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8648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57</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6155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58</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95967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59</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9823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60</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97042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20EDC8-AD8D-46E7-B09D-1A67FA9E66D1}" type="slidenum">
              <a:rPr lang="en-US" sz="1200">
                <a:solidFill>
                  <a:srgbClr val="000000"/>
                </a:solidFill>
              </a:rPr>
              <a:pPr/>
              <a:t>61</a:t>
            </a:fld>
            <a:endParaRPr lang="en-US"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2254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4E898D-A313-4BD5-96D4-64CBCDDC22AE}" type="slidenum">
              <a:rPr lang="en-US" sz="1200" smtClean="0">
                <a:solidFill>
                  <a:srgbClr val="000000"/>
                </a:solidFill>
              </a:rPr>
              <a:pPr/>
              <a:t>6</a:t>
            </a:fld>
            <a:endParaRPr lang="en-US" sz="1200">
              <a:solidFill>
                <a:srgbClr val="000000"/>
              </a:solidFill>
            </a:endParaRPr>
          </a:p>
        </p:txBody>
      </p:sp>
      <p:sp>
        <p:nvSpPr>
          <p:cNvPr id="219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52CBB0D8-5335-48E5-9B25-EDED66CB880A}" type="slidenum">
              <a:rPr lang="en-US" sz="1200">
                <a:solidFill>
                  <a:srgbClr val="000000"/>
                </a:solidFill>
                <a:latin typeface="Arial" charset="0"/>
              </a:rPr>
              <a:pPr algn="r"/>
              <a:t>6</a:t>
            </a:fld>
            <a:endParaRPr lang="en-US" sz="1200">
              <a:solidFill>
                <a:srgbClr val="000000"/>
              </a:solidFill>
              <a:latin typeface="Arial"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98806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276DD0-0171-42A0-A75A-B40944A1A309}" type="slidenum">
              <a:rPr lang="en-US" sz="1200">
                <a:solidFill>
                  <a:srgbClr val="000000"/>
                </a:solidFill>
              </a:rPr>
              <a:pPr/>
              <a:t>62</a:t>
            </a:fld>
            <a:endParaRPr lang="en-US" sz="1200">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2460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FB05E8-7529-4FA1-B4C1-A18497BB2980}" type="slidenum">
              <a:rPr lang="en-US" sz="1200" smtClean="0">
                <a:solidFill>
                  <a:srgbClr val="000000"/>
                </a:solidFill>
              </a:rPr>
              <a:pPr/>
              <a:t>63</a:t>
            </a:fld>
            <a:endParaRPr lang="en-US" sz="1200">
              <a:solidFill>
                <a:srgbClr val="000000"/>
              </a:solidFill>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4050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475BF8-321B-498E-820C-ACAB7743D4CD}" type="slidenum">
              <a:rPr lang="en-US" sz="1200">
                <a:solidFill>
                  <a:srgbClr val="000000"/>
                </a:solidFill>
              </a:rPr>
              <a:pPr/>
              <a:t>64</a:t>
            </a:fld>
            <a:endParaRPr lang="en-US" sz="1200">
              <a:solidFill>
                <a:srgbClr val="000000"/>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8993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37" eaLnBrk="0" hangingPunct="0">
              <a:defRPr sz="2400" b="1">
                <a:solidFill>
                  <a:schemeClr val="tx1"/>
                </a:solidFill>
                <a:latin typeface="Times New Roman" pitchFamily="18" charset="0"/>
              </a:defRPr>
            </a:lvl1pPr>
            <a:lvl2pPr marL="729057" indent="-280406" defTabSz="914437" eaLnBrk="0" hangingPunct="0">
              <a:defRPr sz="2400" b="1">
                <a:solidFill>
                  <a:schemeClr val="tx1"/>
                </a:solidFill>
                <a:latin typeface="Times New Roman" pitchFamily="18" charset="0"/>
              </a:defRPr>
            </a:lvl2pPr>
            <a:lvl3pPr marL="1121626" indent="-224325" defTabSz="914437" eaLnBrk="0" hangingPunct="0">
              <a:defRPr sz="2400" b="1">
                <a:solidFill>
                  <a:schemeClr val="tx1"/>
                </a:solidFill>
                <a:latin typeface="Times New Roman" pitchFamily="18" charset="0"/>
              </a:defRPr>
            </a:lvl3pPr>
            <a:lvl4pPr marL="1570276" indent="-224325" defTabSz="914437" eaLnBrk="0" hangingPunct="0">
              <a:defRPr sz="2400" b="1">
                <a:solidFill>
                  <a:schemeClr val="tx1"/>
                </a:solidFill>
                <a:latin typeface="Times New Roman" pitchFamily="18" charset="0"/>
              </a:defRPr>
            </a:lvl4pPr>
            <a:lvl5pPr marL="2018927" indent="-224325" defTabSz="914437" eaLnBrk="0" hangingPunct="0">
              <a:defRPr sz="2400" b="1">
                <a:solidFill>
                  <a:schemeClr val="tx1"/>
                </a:solidFill>
                <a:latin typeface="Times New Roman" pitchFamily="18" charset="0"/>
              </a:defRPr>
            </a:lvl5pPr>
            <a:lvl6pPr marL="2467577" indent="-224325" defTabSz="914437" eaLnBrk="0" fontAlgn="base" hangingPunct="0">
              <a:spcBef>
                <a:spcPct val="0"/>
              </a:spcBef>
              <a:spcAft>
                <a:spcPct val="0"/>
              </a:spcAft>
              <a:defRPr sz="2400" b="1">
                <a:solidFill>
                  <a:schemeClr val="tx1"/>
                </a:solidFill>
                <a:latin typeface="Times New Roman" pitchFamily="18" charset="0"/>
              </a:defRPr>
            </a:lvl6pPr>
            <a:lvl7pPr marL="2916227" indent="-224325" defTabSz="914437" eaLnBrk="0" fontAlgn="base" hangingPunct="0">
              <a:spcBef>
                <a:spcPct val="0"/>
              </a:spcBef>
              <a:spcAft>
                <a:spcPct val="0"/>
              </a:spcAft>
              <a:defRPr sz="2400" b="1">
                <a:solidFill>
                  <a:schemeClr val="tx1"/>
                </a:solidFill>
                <a:latin typeface="Times New Roman" pitchFamily="18" charset="0"/>
              </a:defRPr>
            </a:lvl7pPr>
            <a:lvl8pPr marL="3364878" indent="-224325" defTabSz="914437" eaLnBrk="0" fontAlgn="base" hangingPunct="0">
              <a:spcBef>
                <a:spcPct val="0"/>
              </a:spcBef>
              <a:spcAft>
                <a:spcPct val="0"/>
              </a:spcAft>
              <a:defRPr sz="2400" b="1">
                <a:solidFill>
                  <a:schemeClr val="tx1"/>
                </a:solidFill>
                <a:latin typeface="Times New Roman" pitchFamily="18" charset="0"/>
              </a:defRPr>
            </a:lvl8pPr>
            <a:lvl9pPr marL="3813528" indent="-224325" defTabSz="914437" eaLnBrk="0" fontAlgn="base" hangingPunct="0">
              <a:spcBef>
                <a:spcPct val="0"/>
              </a:spcBef>
              <a:spcAft>
                <a:spcPct val="0"/>
              </a:spcAft>
              <a:defRPr sz="2400" b="1">
                <a:solidFill>
                  <a:schemeClr val="tx1"/>
                </a:solidFill>
                <a:latin typeface="Times New Roman" pitchFamily="18" charset="0"/>
              </a:defRPr>
            </a:lvl9pPr>
          </a:lstStyle>
          <a:p>
            <a:pPr eaLnBrk="1" hangingPunct="1"/>
            <a:fld id="{F28FADD1-4748-4FD3-9E3D-00820F0DB9B5}" type="slidenum">
              <a:rPr lang="en-US" sz="1200" b="0">
                <a:solidFill>
                  <a:prstClr val="black"/>
                </a:solidFill>
              </a:rPr>
              <a:pPr eaLnBrk="1" hangingPunct="1"/>
              <a:t>67</a:t>
            </a:fld>
            <a:endParaRPr lang="en-US" sz="1200" b="0">
              <a:solidFill>
                <a:prstClr val="black"/>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029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11</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11</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1449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13</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13</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4081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14</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14</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187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20</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20</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9933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35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FFDB72-26E5-4636-BA1E-34C63A7DCB3B}" type="slidenum">
              <a:rPr lang="en-US" sz="1200" smtClean="0">
                <a:solidFill>
                  <a:srgbClr val="000000"/>
                </a:solidFill>
              </a:rPr>
              <a:pPr/>
              <a:t>27</a:t>
            </a:fld>
            <a:endParaRPr lang="en-US" sz="1200">
              <a:solidFill>
                <a:srgbClr val="000000"/>
              </a:solidFill>
            </a:endParaRPr>
          </a:p>
        </p:txBody>
      </p:sp>
      <p:sp>
        <p:nvSpPr>
          <p:cNvPr id="2099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0C9E601-11A3-4B24-A130-69A55BE23085}" type="slidenum">
              <a:rPr lang="en-US" sz="1200">
                <a:solidFill>
                  <a:srgbClr val="000000"/>
                </a:solidFill>
                <a:latin typeface="Arial" charset="0"/>
              </a:rPr>
              <a:pPr algn="r"/>
              <a:t>27</a:t>
            </a:fld>
            <a:endParaRPr lang="en-US" sz="1200">
              <a:solidFill>
                <a:srgbClr val="000000"/>
              </a:solidFill>
              <a:latin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4948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980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5F1-F16C-0244-A19D-0199F7516D7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20CC8A4-0E7A-E349-A2F6-56503147E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704F0E-969B-5942-BEA7-DAC99F370369}"/>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6386739E-B202-DA4F-BAA6-823B8457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06C4E-FEED-3544-9B13-9E69223D6D63}"/>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427474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760A-E3D1-5243-9B2A-34A660B899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E45E1C-5A04-6747-9E6F-717164371E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9D8BEA-D933-3F4F-B7D1-5948637CF8B1}"/>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796E1BFB-E3E8-0644-9281-22491D953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C9E74-295D-8B4B-B933-9E3BA682087A}"/>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73739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2FE7E1-55B3-A74F-A6DF-CD7A9083F2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10496C-5BF5-FA4A-89F3-0DB2703622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6832B8-4171-AE43-92DF-0E52B7BC7CBC}"/>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EF542C9D-9D62-9D45-87C2-099B7BF2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E61B-94F3-4E48-BF09-CDFE001605C5}"/>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71602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0D7-58F4-5641-8D33-E3FACA361B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383CCA-BE89-A24A-A8FA-1A3720041D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B601AE-C26A-9C4C-A99F-A990137FBE16}"/>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94080B11-7FF9-6A47-998F-20014CB6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43B19-C07E-FE49-ADDF-16C54F6EE8DD}"/>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26785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DDB6-BE78-1545-9E01-DD4CBB19F7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2A3ACD-86A0-4846-8E24-B0B329FB8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43343F-7F05-DF45-86F4-0797A3D6C32B}"/>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D536D361-0559-104C-8D58-B476D1F6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4D51C-066F-4D49-99A4-062BF246DC36}"/>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51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C243-632C-F74B-863C-583A86CFE5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6C816D-8637-E946-B5D5-CB4C710A9C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E75894-0C80-794B-8AF3-F5ED5F4F85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44EFED9-4E0F-7248-A915-2F0B4802F1E9}"/>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6" name="Footer Placeholder 5">
            <a:extLst>
              <a:ext uri="{FF2B5EF4-FFF2-40B4-BE49-F238E27FC236}">
                <a16:creationId xmlns:a16="http://schemas.microsoft.com/office/drawing/2014/main" id="{169E775F-C93E-D142-B45D-EF84FA6A5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E8A18-29A7-B44E-95EF-533A68D4C63D}"/>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59438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6EC1-C66C-EC45-B007-C022028F1A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6F803A-C92D-1D41-94A2-C2966B3FA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412E7A-84ED-134F-996C-927C263E0C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88EEC7-8671-2C40-95FC-F52759C3C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42A578-98E4-ED40-AAC4-5412EC896E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FA3E27-E6E2-CD46-BAF7-DF2EF4FE84E6}"/>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8" name="Footer Placeholder 7">
            <a:extLst>
              <a:ext uri="{FF2B5EF4-FFF2-40B4-BE49-F238E27FC236}">
                <a16:creationId xmlns:a16="http://schemas.microsoft.com/office/drawing/2014/main" id="{782F3E37-A442-C74C-877F-C8C4C8E3F4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1A950-B79E-3747-A5DD-43CE9526AFB8}"/>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04041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176-43E0-AF4A-BBE0-877D3FCB0B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8601EB-A27E-BD49-B17B-EBE9AC78E809}"/>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4" name="Footer Placeholder 3">
            <a:extLst>
              <a:ext uri="{FF2B5EF4-FFF2-40B4-BE49-F238E27FC236}">
                <a16:creationId xmlns:a16="http://schemas.microsoft.com/office/drawing/2014/main" id="{46DA486B-B906-3B42-9BD6-0902893C6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F8CFC-3225-DE48-9D20-1DDD64D19DEB}"/>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40360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DD0B0-ECD1-8D4B-93EB-DCFEDAEB1A3A}"/>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3" name="Footer Placeholder 2">
            <a:extLst>
              <a:ext uri="{FF2B5EF4-FFF2-40B4-BE49-F238E27FC236}">
                <a16:creationId xmlns:a16="http://schemas.microsoft.com/office/drawing/2014/main" id="{80CF6A12-A30F-5642-AFFD-FCBD4F154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79159-E89A-5B4F-9CDA-533A3508334A}"/>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306193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6390-3B9D-AD4E-BE82-665B348AA9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BFDC84-D336-594B-B6A2-83C9150E2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3FCB01-6445-2149-ACAA-BC7DA6A38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8DD573-B444-6548-94AC-09640EE93B15}"/>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6" name="Footer Placeholder 5">
            <a:extLst>
              <a:ext uri="{FF2B5EF4-FFF2-40B4-BE49-F238E27FC236}">
                <a16:creationId xmlns:a16="http://schemas.microsoft.com/office/drawing/2014/main" id="{B4629904-9DF5-204B-8B94-0285FB977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C9BD8-983C-6840-B3E0-AA81F829B7F2}"/>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219519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F60F-6F9E-8948-BC69-5E2FD90BC7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699996-4D5B-2C45-9198-BE981AE75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6742D-CB68-BA48-8F10-DB319C14C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403193-58A8-7040-AC58-D042EAD6BE57}"/>
              </a:ext>
            </a:extLst>
          </p:cNvPr>
          <p:cNvSpPr>
            <a:spLocks noGrp="1"/>
          </p:cNvSpPr>
          <p:nvPr>
            <p:ph type="dt" sz="half" idx="10"/>
          </p:nvPr>
        </p:nvSpPr>
        <p:spPr/>
        <p:txBody>
          <a:bodyPr/>
          <a:lstStyle/>
          <a:p>
            <a:fld id="{51FE08C2-A411-0B46-9C9F-EEBE8B33ECD9}" type="datetimeFigureOut">
              <a:rPr lang="en-US" smtClean="0"/>
              <a:t>9/29/20</a:t>
            </a:fld>
            <a:endParaRPr lang="en-US"/>
          </a:p>
        </p:txBody>
      </p:sp>
      <p:sp>
        <p:nvSpPr>
          <p:cNvPr id="6" name="Footer Placeholder 5">
            <a:extLst>
              <a:ext uri="{FF2B5EF4-FFF2-40B4-BE49-F238E27FC236}">
                <a16:creationId xmlns:a16="http://schemas.microsoft.com/office/drawing/2014/main" id="{0C63BC4D-DE1E-F041-B43A-DA8EB6494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9036D-0A87-1046-ADBC-A42E5E8E70F3}"/>
              </a:ext>
            </a:extLst>
          </p:cNvPr>
          <p:cNvSpPr>
            <a:spLocks noGrp="1"/>
          </p:cNvSpPr>
          <p:nvPr>
            <p:ph type="sldNum" sz="quarter" idx="12"/>
          </p:nvPr>
        </p:nvSpPr>
        <p:spPr/>
        <p:txBody>
          <a:bodyPr/>
          <a:lstStyle/>
          <a:p>
            <a:fld id="{C5AC6CE4-02D6-9B45-B8BD-E7405168BD8D}" type="slidenum">
              <a:rPr lang="en-US" smtClean="0"/>
              <a:t>‹#›</a:t>
            </a:fld>
            <a:endParaRPr lang="en-US"/>
          </a:p>
        </p:txBody>
      </p:sp>
    </p:spTree>
    <p:extLst>
      <p:ext uri="{BB962C8B-B14F-4D97-AF65-F5344CB8AC3E}">
        <p14:creationId xmlns:p14="http://schemas.microsoft.com/office/powerpoint/2010/main" val="5334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A3132-53C1-E24E-8167-5E2E8307F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9BEA24-8795-6C4B-9DC2-8F0FEF03D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899D19-C14C-AF48-BE15-9060B3C78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E08C2-A411-0B46-9C9F-EEBE8B33ECD9}" type="datetimeFigureOut">
              <a:rPr lang="en-US" smtClean="0"/>
              <a:t>9/29/20</a:t>
            </a:fld>
            <a:endParaRPr lang="en-US"/>
          </a:p>
        </p:txBody>
      </p:sp>
      <p:sp>
        <p:nvSpPr>
          <p:cNvPr id="5" name="Footer Placeholder 4">
            <a:extLst>
              <a:ext uri="{FF2B5EF4-FFF2-40B4-BE49-F238E27FC236}">
                <a16:creationId xmlns:a16="http://schemas.microsoft.com/office/drawing/2014/main" id="{7CB06000-9F0E-784A-9B68-A746358A4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704C-023E-5440-BC50-3F9BEE6EE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C6CE4-02D6-9B45-B8BD-E7405168BD8D}" type="slidenum">
              <a:rPr lang="en-US" smtClean="0"/>
              <a:t>‹#›</a:t>
            </a:fld>
            <a:endParaRPr lang="en-US"/>
          </a:p>
        </p:txBody>
      </p:sp>
    </p:spTree>
    <p:extLst>
      <p:ext uri="{BB962C8B-B14F-4D97-AF65-F5344CB8AC3E}">
        <p14:creationId xmlns:p14="http://schemas.microsoft.com/office/powerpoint/2010/main" val="419660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24C6-38B5-0845-91C0-B91A526DBC84}"/>
              </a:ext>
            </a:extLst>
          </p:cNvPr>
          <p:cNvSpPr>
            <a:spLocks noGrp="1"/>
          </p:cNvSpPr>
          <p:nvPr>
            <p:ph type="ctrTitle"/>
          </p:nvPr>
        </p:nvSpPr>
        <p:spPr>
          <a:xfrm>
            <a:off x="-1387818" y="3656667"/>
            <a:ext cx="7087706" cy="1737360"/>
          </a:xfrm>
        </p:spPr>
        <p:txBody>
          <a:bodyPr anchor="ctr">
            <a:normAutofit/>
          </a:bodyPr>
          <a:lstStyle/>
          <a:p>
            <a:pPr algn="r"/>
            <a:r>
              <a:rPr lang="en-US" dirty="0" err="1"/>
              <a:t>Theorie</a:t>
            </a:r>
            <a:r>
              <a:rPr lang="en-US" dirty="0"/>
              <a:t> </a:t>
            </a:r>
            <a:r>
              <a:rPr lang="en-US" dirty="0" err="1"/>
              <a:t>Bioinformatica</a:t>
            </a:r>
            <a:endParaRPr lang="en-US" dirty="0"/>
          </a:p>
        </p:txBody>
      </p:sp>
      <p:sp>
        <p:nvSpPr>
          <p:cNvPr id="3" name="Subtitle 2">
            <a:extLst>
              <a:ext uri="{FF2B5EF4-FFF2-40B4-BE49-F238E27FC236}">
                <a16:creationId xmlns:a16="http://schemas.microsoft.com/office/drawing/2014/main" id="{E9EB9ED6-B81C-174A-817A-B15BF7B4585E}"/>
              </a:ext>
            </a:extLst>
          </p:cNvPr>
          <p:cNvSpPr>
            <a:spLocks noGrp="1"/>
          </p:cNvSpPr>
          <p:nvPr>
            <p:ph type="subTitle" idx="1"/>
          </p:nvPr>
        </p:nvSpPr>
        <p:spPr>
          <a:xfrm>
            <a:off x="6130768" y="4245947"/>
            <a:ext cx="3211288" cy="1737360"/>
          </a:xfrm>
        </p:spPr>
        <p:txBody>
          <a:bodyPr anchor="ctr">
            <a:normAutofit/>
          </a:bodyPr>
          <a:lstStyle/>
          <a:p>
            <a:pPr algn="l"/>
            <a:r>
              <a:rPr lang="en-US" dirty="0"/>
              <a:t>Faster, better, stronger</a:t>
            </a:r>
          </a:p>
        </p:txBody>
      </p:sp>
      <p:pic>
        <p:nvPicPr>
          <p:cNvPr id="4" name="Picture 3">
            <a:extLst>
              <a:ext uri="{FF2B5EF4-FFF2-40B4-BE49-F238E27FC236}">
                <a16:creationId xmlns:a16="http://schemas.microsoft.com/office/drawing/2014/main" id="{BA2AA4B1-D33B-2A4D-BB22-3EDB383CF87B}"/>
              </a:ext>
            </a:extLst>
          </p:cNvPr>
          <p:cNvPicPr>
            <a:picLocks noChangeAspect="1"/>
          </p:cNvPicPr>
          <p:nvPr/>
        </p:nvPicPr>
        <p:blipFill rotWithShape="1">
          <a:blip r:embed="rId2"/>
          <a:srcRect l="5218" r="-1"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5" name="TextBox 4">
            <a:extLst>
              <a:ext uri="{FF2B5EF4-FFF2-40B4-BE49-F238E27FC236}">
                <a16:creationId xmlns:a16="http://schemas.microsoft.com/office/drawing/2014/main" id="{26D9EFE5-DE0D-E74E-B354-C5AB7861D079}"/>
              </a:ext>
            </a:extLst>
          </p:cNvPr>
          <p:cNvSpPr txBox="1"/>
          <p:nvPr/>
        </p:nvSpPr>
        <p:spPr>
          <a:xfrm>
            <a:off x="109421" y="6359478"/>
            <a:ext cx="7941341" cy="369332"/>
          </a:xfrm>
          <a:prstGeom prst="rect">
            <a:avLst/>
          </a:prstGeom>
          <a:noFill/>
        </p:spPr>
        <p:txBody>
          <a:bodyPr wrap="none" rtlCol="0">
            <a:spAutoFit/>
          </a:bodyPr>
          <a:lstStyle/>
          <a:p>
            <a:r>
              <a:rPr lang="en-US" dirty="0"/>
              <a:t>Bioinformatics and functional  genomics  (3e) – Jonathan Pevsner (Wiley Blackwell)</a:t>
            </a:r>
          </a:p>
        </p:txBody>
      </p:sp>
    </p:spTree>
    <p:extLst>
      <p:ext uri="{BB962C8B-B14F-4D97-AF65-F5344CB8AC3E}">
        <p14:creationId xmlns:p14="http://schemas.microsoft.com/office/powerpoint/2010/main" val="4369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III: integrative analysis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963738"/>
            <a:ext cx="7313809" cy="4215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76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2B55C45-1580-CE40-8525-B0211EDCA242}"/>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95600" y="1524001"/>
            <a:ext cx="74676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 FASTQ format stores DNA sequence data as well as associated Phred quality scores of each base.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133" t="61396" r="48177" b="10969"/>
          <a:stretch/>
        </p:blipFill>
        <p:spPr bwMode="auto">
          <a:xfrm>
            <a:off x="2590801" y="2667000"/>
            <a:ext cx="3876771"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Left Arrow 7"/>
          <p:cNvSpPr/>
          <p:nvPr/>
        </p:nvSpPr>
        <p:spPr>
          <a:xfrm>
            <a:off x="6153151" y="2952750"/>
            <a:ext cx="1304829" cy="457200"/>
          </a:xfrm>
          <a:prstGeom prst="leftArrow">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TextBox 9"/>
          <p:cNvSpPr txBox="1"/>
          <p:nvPr/>
        </p:nvSpPr>
        <p:spPr>
          <a:xfrm>
            <a:off x="7658100" y="2910186"/>
            <a:ext cx="1619250" cy="461665"/>
          </a:xfrm>
          <a:prstGeom prst="rect">
            <a:avLst/>
          </a:prstGeom>
          <a:noFill/>
        </p:spPr>
        <p:txBody>
          <a:bodyPr wrap="square" rtlCol="0">
            <a:spAutoFit/>
          </a:bodyPr>
          <a:lstStyle/>
          <a:p>
            <a:r>
              <a:rPr lang="en-US" sz="2400" dirty="0">
                <a:solidFill>
                  <a:srgbClr val="000000"/>
                </a:solidFill>
              </a:rPr>
              <a:t>DNA read</a:t>
            </a:r>
          </a:p>
        </p:txBody>
      </p:sp>
      <p:sp>
        <p:nvSpPr>
          <p:cNvPr id="11" name="TextBox 10"/>
          <p:cNvSpPr txBox="1"/>
          <p:nvPr/>
        </p:nvSpPr>
        <p:spPr>
          <a:xfrm>
            <a:off x="7677150" y="3500736"/>
            <a:ext cx="2457450" cy="461665"/>
          </a:xfrm>
          <a:prstGeom prst="rect">
            <a:avLst/>
          </a:prstGeom>
          <a:noFill/>
        </p:spPr>
        <p:txBody>
          <a:bodyPr wrap="square" rtlCol="0">
            <a:spAutoFit/>
          </a:bodyPr>
          <a:lstStyle/>
          <a:p>
            <a:r>
              <a:rPr lang="en-US" sz="2400" dirty="0">
                <a:solidFill>
                  <a:srgbClr val="000000"/>
                </a:solidFill>
              </a:rPr>
              <a:t>Base quality score</a:t>
            </a:r>
          </a:p>
        </p:txBody>
      </p:sp>
      <p:cxnSp>
        <p:nvCxnSpPr>
          <p:cNvPr id="12" name="Straight Connector 11"/>
          <p:cNvCxnSpPr/>
          <p:nvPr/>
        </p:nvCxnSpPr>
        <p:spPr>
          <a:xfrm>
            <a:off x="2590801" y="3886200"/>
            <a:ext cx="38767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Left Arrow 8"/>
          <p:cNvSpPr/>
          <p:nvPr/>
        </p:nvSpPr>
        <p:spPr>
          <a:xfrm>
            <a:off x="6162772" y="3543300"/>
            <a:ext cx="1304829" cy="457200"/>
          </a:xfrm>
          <a:prstGeom prst="leftArrow">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5" name="Group 14">
            <a:extLst>
              <a:ext uri="{FF2B5EF4-FFF2-40B4-BE49-F238E27FC236}">
                <a16:creationId xmlns:a16="http://schemas.microsoft.com/office/drawing/2014/main" id="{3CE4499C-C45E-164A-AC48-07D47651DF93}"/>
              </a:ext>
            </a:extLst>
          </p:cNvPr>
          <p:cNvGrpSpPr/>
          <p:nvPr/>
        </p:nvGrpSpPr>
        <p:grpSpPr>
          <a:xfrm>
            <a:off x="3124200" y="415650"/>
            <a:ext cx="6513603" cy="479700"/>
            <a:chOff x="0" y="553662"/>
            <a:chExt cx="6513603" cy="479700"/>
          </a:xfrm>
        </p:grpSpPr>
        <p:sp>
          <p:nvSpPr>
            <p:cNvPr id="16" name="Rounded Rectangle 15">
              <a:extLst>
                <a:ext uri="{FF2B5EF4-FFF2-40B4-BE49-F238E27FC236}">
                  <a16:creationId xmlns:a16="http://schemas.microsoft.com/office/drawing/2014/main" id="{C0C6A816-48EC-344C-AF13-4F0EB787F8F6}"/>
                </a:ext>
              </a:extLst>
            </p:cNvPr>
            <p:cNvSpPr/>
            <p:nvPr/>
          </p:nvSpPr>
          <p:spPr>
            <a:xfrm>
              <a:off x="0" y="553662"/>
              <a:ext cx="6513603" cy="479700"/>
            </a:xfrm>
            <a:prstGeom prst="roundRect">
              <a:avLst/>
            </a:prstGeom>
          </p:spPr>
          <p:style>
            <a:lnRef idx="2">
              <a:schemeClr val="lt1">
                <a:hueOff val="0"/>
                <a:satOff val="0"/>
                <a:lumOff val="0"/>
                <a:alphaOff val="0"/>
              </a:schemeClr>
            </a:lnRef>
            <a:fillRef idx="1">
              <a:schemeClr val="accent5">
                <a:hueOff val="-675854"/>
                <a:satOff val="-1742"/>
                <a:lumOff val="-1177"/>
                <a:alphaOff val="0"/>
              </a:schemeClr>
            </a:fillRef>
            <a:effectRef idx="0">
              <a:schemeClr val="accent5">
                <a:hueOff val="-675854"/>
                <a:satOff val="-1742"/>
                <a:lumOff val="-1177"/>
                <a:alphaOff val="0"/>
              </a:schemeClr>
            </a:effectRef>
            <a:fontRef idx="minor">
              <a:schemeClr val="lt1"/>
            </a:fontRef>
          </p:style>
        </p:sp>
        <p:sp>
          <p:nvSpPr>
            <p:cNvPr id="17" name="Rounded Rectangle 4">
              <a:extLst>
                <a:ext uri="{FF2B5EF4-FFF2-40B4-BE49-F238E27FC236}">
                  <a16:creationId xmlns:a16="http://schemas.microsoft.com/office/drawing/2014/main" id="{43965D64-F5FF-9B4B-83D7-792A3CD9E4DF}"/>
                </a:ext>
              </a:extLst>
            </p:cNvPr>
            <p:cNvSpPr txBox="1"/>
            <p:nvPr/>
          </p:nvSpPr>
          <p:spPr>
            <a:xfrm>
              <a:off x="23417" y="5770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a:t>
              </a:r>
              <a:r>
                <a:rPr lang="en-US" sz="2000" kern="1200"/>
                <a:t>From generating sequence Data to FASTQ</a:t>
              </a:r>
            </a:p>
          </p:txBody>
        </p:sp>
      </p:grpSp>
      <p:pic>
        <p:nvPicPr>
          <p:cNvPr id="18" name="Picture 2">
            <a:extLst>
              <a:ext uri="{FF2B5EF4-FFF2-40B4-BE49-F238E27FC236}">
                <a16:creationId xmlns:a16="http://schemas.microsoft.com/office/drawing/2014/main" id="{BDE3AE4D-11F9-514F-A8C4-5BC0DAA70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6812" y="4720093"/>
            <a:ext cx="3656019" cy="17222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433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6201"/>
            <a:ext cx="5107028" cy="568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850228" y="152401"/>
            <a:ext cx="2741572" cy="4708981"/>
          </a:xfrm>
          <a:prstGeom prst="rect">
            <a:avLst/>
          </a:prstGeom>
          <a:noFill/>
        </p:spPr>
        <p:txBody>
          <a:bodyPr wrap="square" rtlCol="0">
            <a:spAutoFit/>
          </a:bodyPr>
          <a:lstStyle/>
          <a:p>
            <a:r>
              <a:rPr lang="en-US" sz="2800" dirty="0"/>
              <a:t>FASTQ quality scores use ASCII characters</a:t>
            </a:r>
          </a:p>
          <a:p>
            <a:endParaRPr lang="en-US" sz="2400" dirty="0"/>
          </a:p>
          <a:p>
            <a:endParaRPr lang="en-US" sz="2400" dirty="0"/>
          </a:p>
          <a:p>
            <a:endParaRPr lang="en-US" sz="2400" dirty="0"/>
          </a:p>
          <a:p>
            <a:endParaRPr lang="en-US" sz="2400" dirty="0"/>
          </a:p>
          <a:p>
            <a:r>
              <a:rPr lang="en-US" sz="2400" dirty="0"/>
              <a:t>…relating quality scores (e.g. Q30 for 1 in 10</a:t>
            </a:r>
            <a:r>
              <a:rPr lang="en-US" sz="2400" baseline="30000" dirty="0"/>
              <a:t>-3</a:t>
            </a:r>
            <a:r>
              <a:rPr lang="en-US" sz="2400" dirty="0"/>
              <a:t> error rate) to a compact, one character symbol</a:t>
            </a:r>
          </a:p>
        </p:txBody>
      </p:sp>
      <p:sp>
        <p:nvSpPr>
          <p:cNvPr id="5" name="TextBox 4"/>
          <p:cNvSpPr txBox="1"/>
          <p:nvPr/>
        </p:nvSpPr>
        <p:spPr>
          <a:xfrm>
            <a:off x="2590800" y="5790760"/>
            <a:ext cx="7848600" cy="991041"/>
          </a:xfrm>
          <a:prstGeom prst="rect">
            <a:avLst/>
          </a:prstGeom>
          <a:noFill/>
          <a:ln>
            <a:solidFill>
              <a:srgbClr val="000000"/>
            </a:solidFill>
          </a:ln>
        </p:spPr>
        <p:txBody>
          <a:bodyPr wrap="square" rtlCol="0">
            <a:spAutoFit/>
          </a:bodyPr>
          <a:lstStyle/>
          <a:p>
            <a:pPr>
              <a:lnSpc>
                <a:spcPct val="80000"/>
              </a:lnSpc>
            </a:pPr>
            <a:r>
              <a:rPr lang="en-US" sz="2400" dirty="0"/>
              <a:t>You do not need to learn the one character symbols, but you should know the importance of base quality scores in sequence analysis.</a:t>
            </a:r>
          </a:p>
        </p:txBody>
      </p:sp>
    </p:spTree>
    <p:extLst>
      <p:ext uri="{BB962C8B-B14F-4D97-AF65-F5344CB8AC3E}">
        <p14:creationId xmlns:p14="http://schemas.microsoft.com/office/powerpoint/2010/main" val="60404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Phred scores define quality</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0"/>
            <a:ext cx="70104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 FASTQ format stores DNA sequence data as well as associated Phred quality scores of each base.</a:t>
            </a:r>
          </a:p>
          <a:p>
            <a:endParaRPr lang="en-US" dirty="0">
              <a:solidFill>
                <a:srgbClr val="000000"/>
              </a:solidFill>
              <a:latin typeface="+mn-lt"/>
            </a:endParaRPr>
          </a:p>
          <a:p>
            <a:endParaRPr lang="en-US" dirty="0">
              <a:solidFill>
                <a:srgbClr val="000000"/>
              </a:solidFill>
              <a:latin typeface="+mn-lt"/>
            </a:endParaRPr>
          </a:p>
        </p:txBody>
      </p:sp>
      <p:graphicFrame>
        <p:nvGraphicFramePr>
          <p:cNvPr id="3" name="Table 2"/>
          <p:cNvGraphicFramePr>
            <a:graphicFrameLocks noGrp="1"/>
          </p:cNvGraphicFramePr>
          <p:nvPr/>
        </p:nvGraphicFramePr>
        <p:xfrm>
          <a:off x="1828802" y="3962400"/>
          <a:ext cx="8513837" cy="2494280"/>
        </p:xfrm>
        <a:graphic>
          <a:graphicData uri="http://schemas.openxmlformats.org/drawingml/2006/table">
            <a:tbl>
              <a:tblPr firstRow="1" bandRow="1">
                <a:tableStyleId>{5C22544A-7EE6-4342-B048-85BDC9FD1C3A}</a:tableStyleId>
              </a:tblPr>
              <a:tblGrid>
                <a:gridCol w="2681341">
                  <a:extLst>
                    <a:ext uri="{9D8B030D-6E8A-4147-A177-3AD203B41FA5}">
                      <a16:colId xmlns:a16="http://schemas.microsoft.com/office/drawing/2014/main" val="20000"/>
                    </a:ext>
                  </a:extLst>
                </a:gridCol>
                <a:gridCol w="2916248">
                  <a:extLst>
                    <a:ext uri="{9D8B030D-6E8A-4147-A177-3AD203B41FA5}">
                      <a16:colId xmlns:a16="http://schemas.microsoft.com/office/drawing/2014/main" val="20001"/>
                    </a:ext>
                  </a:extLst>
                </a:gridCol>
                <a:gridCol w="2916248">
                  <a:extLst>
                    <a:ext uri="{9D8B030D-6E8A-4147-A177-3AD203B41FA5}">
                      <a16:colId xmlns:a16="http://schemas.microsoft.com/office/drawing/2014/main" val="20002"/>
                    </a:ext>
                  </a:extLst>
                </a:gridCol>
              </a:tblGrid>
              <a:tr h="370840">
                <a:tc>
                  <a:txBody>
                    <a:bodyPr/>
                    <a:lstStyle/>
                    <a:p>
                      <a:r>
                        <a:rPr lang="en-US" dirty="0">
                          <a:solidFill>
                            <a:schemeClr val="tx1"/>
                          </a:solidFill>
                        </a:rPr>
                        <a:t>Phred quality score</a:t>
                      </a:r>
                    </a:p>
                  </a:txBody>
                  <a:tcPr/>
                </a:tc>
                <a:tc>
                  <a:txBody>
                    <a:bodyPr/>
                    <a:lstStyle/>
                    <a:p>
                      <a:r>
                        <a:rPr lang="en-US" dirty="0">
                          <a:solidFill>
                            <a:schemeClr val="tx1"/>
                          </a:solidFill>
                        </a:rPr>
                        <a:t>Probability of incorrect base call</a:t>
                      </a:r>
                    </a:p>
                  </a:txBody>
                  <a:tcPr/>
                </a:tc>
                <a:tc>
                  <a:txBody>
                    <a:bodyPr/>
                    <a:lstStyle/>
                    <a:p>
                      <a:r>
                        <a:rPr lang="en-US" dirty="0">
                          <a:solidFill>
                            <a:schemeClr val="tx1"/>
                          </a:solidFill>
                        </a:rPr>
                        <a:t>Base call accuracy</a:t>
                      </a:r>
                    </a:p>
                  </a:txBody>
                  <a:tcPr/>
                </a:tc>
                <a:extLst>
                  <a:ext uri="{0D108BD9-81ED-4DB2-BD59-A6C34878D82A}">
                    <a16:rowId xmlns:a16="http://schemas.microsoft.com/office/drawing/2014/main" val="10000"/>
                  </a:ext>
                </a:extLst>
              </a:tr>
              <a:tr h="370840">
                <a:tc>
                  <a:txBody>
                    <a:bodyPr/>
                    <a:lstStyle/>
                    <a:p>
                      <a:r>
                        <a:rPr lang="en-US" dirty="0"/>
                        <a:t>10</a:t>
                      </a:r>
                    </a:p>
                  </a:txBody>
                  <a:tcPr/>
                </a:tc>
                <a:tc>
                  <a:txBody>
                    <a:bodyPr/>
                    <a:lstStyle/>
                    <a:p>
                      <a:r>
                        <a:rPr lang="en-US" dirty="0"/>
                        <a:t>1 in 10</a:t>
                      </a:r>
                    </a:p>
                  </a:txBody>
                  <a:tcPr/>
                </a:tc>
                <a:tc>
                  <a:txBody>
                    <a:bodyPr/>
                    <a:lstStyle/>
                    <a:p>
                      <a:r>
                        <a:rPr lang="en-US" dirty="0"/>
                        <a:t>90%</a:t>
                      </a:r>
                    </a:p>
                  </a:txBody>
                  <a:tcPr/>
                </a:tc>
                <a:extLst>
                  <a:ext uri="{0D108BD9-81ED-4DB2-BD59-A6C34878D82A}">
                    <a16:rowId xmlns:a16="http://schemas.microsoft.com/office/drawing/2014/main" val="10001"/>
                  </a:ext>
                </a:extLst>
              </a:tr>
              <a:tr h="370840">
                <a:tc>
                  <a:txBody>
                    <a:bodyPr/>
                    <a:lstStyle/>
                    <a:p>
                      <a:r>
                        <a:rPr lang="en-US" dirty="0"/>
                        <a:t>20</a:t>
                      </a:r>
                    </a:p>
                  </a:txBody>
                  <a:tcPr/>
                </a:tc>
                <a:tc>
                  <a:txBody>
                    <a:bodyPr/>
                    <a:lstStyle/>
                    <a:p>
                      <a:r>
                        <a:rPr lang="en-US" dirty="0"/>
                        <a:t>1 in 100</a:t>
                      </a:r>
                    </a:p>
                  </a:txBody>
                  <a:tcPr/>
                </a:tc>
                <a:tc>
                  <a:txBody>
                    <a:bodyPr/>
                    <a:lstStyle/>
                    <a:p>
                      <a:r>
                        <a:rPr lang="en-US" dirty="0"/>
                        <a:t>99%</a:t>
                      </a:r>
                    </a:p>
                  </a:txBody>
                  <a:tcPr/>
                </a:tc>
                <a:extLst>
                  <a:ext uri="{0D108BD9-81ED-4DB2-BD59-A6C34878D82A}">
                    <a16:rowId xmlns:a16="http://schemas.microsoft.com/office/drawing/2014/main" val="10002"/>
                  </a:ext>
                </a:extLst>
              </a:tr>
              <a:tr h="370840">
                <a:tc>
                  <a:txBody>
                    <a:bodyPr/>
                    <a:lstStyle/>
                    <a:p>
                      <a:r>
                        <a:rPr lang="en-US" dirty="0"/>
                        <a:t>30</a:t>
                      </a:r>
                    </a:p>
                  </a:txBody>
                  <a:tcPr/>
                </a:tc>
                <a:tc>
                  <a:txBody>
                    <a:bodyPr/>
                    <a:lstStyle/>
                    <a:p>
                      <a:r>
                        <a:rPr lang="en-US" dirty="0"/>
                        <a:t>1 in 1,000</a:t>
                      </a:r>
                    </a:p>
                  </a:txBody>
                  <a:tcPr/>
                </a:tc>
                <a:tc>
                  <a:txBody>
                    <a:bodyPr/>
                    <a:lstStyle/>
                    <a:p>
                      <a:r>
                        <a:rPr lang="en-US" dirty="0"/>
                        <a:t>99.9%</a:t>
                      </a:r>
                    </a:p>
                  </a:txBody>
                  <a:tcPr/>
                </a:tc>
                <a:extLst>
                  <a:ext uri="{0D108BD9-81ED-4DB2-BD59-A6C34878D82A}">
                    <a16:rowId xmlns:a16="http://schemas.microsoft.com/office/drawing/2014/main" val="10003"/>
                  </a:ext>
                </a:extLst>
              </a:tr>
              <a:tr h="370840">
                <a:tc>
                  <a:txBody>
                    <a:bodyPr/>
                    <a:lstStyle/>
                    <a:p>
                      <a:r>
                        <a:rPr lang="en-US" dirty="0"/>
                        <a:t>40</a:t>
                      </a:r>
                    </a:p>
                  </a:txBody>
                  <a:tcPr/>
                </a:tc>
                <a:tc>
                  <a:txBody>
                    <a:bodyPr/>
                    <a:lstStyle/>
                    <a:p>
                      <a:r>
                        <a:rPr lang="en-US" dirty="0"/>
                        <a:t>1 in 10,000</a:t>
                      </a:r>
                    </a:p>
                  </a:txBody>
                  <a:tcPr/>
                </a:tc>
                <a:tc>
                  <a:txBody>
                    <a:bodyPr/>
                    <a:lstStyle/>
                    <a:p>
                      <a:r>
                        <a:rPr lang="en-US" dirty="0"/>
                        <a:t>99.99%</a:t>
                      </a:r>
                    </a:p>
                  </a:txBody>
                  <a:tcPr/>
                </a:tc>
                <a:extLst>
                  <a:ext uri="{0D108BD9-81ED-4DB2-BD59-A6C34878D82A}">
                    <a16:rowId xmlns:a16="http://schemas.microsoft.com/office/drawing/2014/main" val="10004"/>
                  </a:ext>
                </a:extLst>
              </a:tr>
              <a:tr h="370840">
                <a:tc>
                  <a:txBody>
                    <a:bodyPr/>
                    <a:lstStyle/>
                    <a:p>
                      <a:r>
                        <a:rPr lang="en-US" dirty="0"/>
                        <a:t>50</a:t>
                      </a:r>
                    </a:p>
                  </a:txBody>
                  <a:tcPr/>
                </a:tc>
                <a:tc>
                  <a:txBody>
                    <a:bodyPr/>
                    <a:lstStyle/>
                    <a:p>
                      <a:r>
                        <a:rPr lang="en-US" dirty="0"/>
                        <a:t>1 in 100,000</a:t>
                      </a:r>
                    </a:p>
                  </a:txBody>
                  <a:tcPr/>
                </a:tc>
                <a:tc>
                  <a:txBody>
                    <a:bodyPr/>
                    <a:lstStyle/>
                    <a:p>
                      <a:r>
                        <a:rPr lang="en-US" dirty="0"/>
                        <a:t>99.999%</a:t>
                      </a:r>
                    </a:p>
                  </a:txBody>
                  <a:tcPr/>
                </a:tc>
                <a:extLst>
                  <a:ext uri="{0D108BD9-81ED-4DB2-BD59-A6C34878D82A}">
                    <a16:rowId xmlns:a16="http://schemas.microsoft.com/office/drawing/2014/main" val="10005"/>
                  </a:ext>
                </a:extLst>
              </a:tr>
            </a:tbl>
          </a:graphicData>
        </a:graphic>
      </p:graphicFrame>
      <p:pic>
        <p:nvPicPr>
          <p:cNvPr id="7" name="Picture 6" descr="Screen Shot 2017-02-22 at 8.02.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1" y="2667000"/>
            <a:ext cx="3818659" cy="889000"/>
          </a:xfrm>
          <a:prstGeom prst="rect">
            <a:avLst/>
          </a:prstGeom>
        </p:spPr>
      </p:pic>
    </p:spTree>
    <p:extLst>
      <p:ext uri="{BB962C8B-B14F-4D97-AF65-F5344CB8AC3E}">
        <p14:creationId xmlns:p14="http://schemas.microsoft.com/office/powerpoint/2010/main" val="108768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Phred scores define quality</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1"/>
            <a:ext cx="701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err="1">
                <a:solidFill>
                  <a:srgbClr val="000000"/>
                </a:solidFill>
                <a:latin typeface="+mn-lt"/>
              </a:rPr>
              <a:t>Phred</a:t>
            </a:r>
            <a:r>
              <a:rPr lang="en-US" dirty="0">
                <a:solidFill>
                  <a:srgbClr val="000000"/>
                </a:solidFill>
                <a:latin typeface="+mn-lt"/>
              </a:rPr>
              <a:t> quality scores of each base are usually defined:</a:t>
            </a:r>
          </a:p>
        </p:txBody>
      </p:sp>
      <p:sp>
        <p:nvSpPr>
          <p:cNvPr id="8" name="TextBox 4"/>
          <p:cNvSpPr txBox="1">
            <a:spLocks noChangeArrowheads="1"/>
          </p:cNvSpPr>
          <p:nvPr/>
        </p:nvSpPr>
        <p:spPr bwMode="auto">
          <a:xfrm>
            <a:off x="2895600" y="3429001"/>
            <a:ext cx="701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There have been alternative base quality definitions:</a:t>
            </a:r>
          </a:p>
        </p:txBody>
      </p:sp>
      <p:pic>
        <p:nvPicPr>
          <p:cNvPr id="9" name="Picture 8" descr="Screen Shot 2017-02-22 at 8.02.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500" y="2362200"/>
            <a:ext cx="2400300" cy="558800"/>
          </a:xfrm>
          <a:prstGeom prst="rect">
            <a:avLst/>
          </a:prstGeom>
        </p:spPr>
      </p:pic>
      <p:pic>
        <p:nvPicPr>
          <p:cNvPr id="10" name="Picture 9" descr="Screen Shot 2017-02-22 at 8.02.1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4114800"/>
            <a:ext cx="2654300" cy="825500"/>
          </a:xfrm>
          <a:prstGeom prst="rect">
            <a:avLst/>
          </a:prstGeom>
        </p:spPr>
      </p:pic>
      <p:pic>
        <p:nvPicPr>
          <p:cNvPr id="11" name="Picture 10" descr="Screen Shot 2017-02-22 at 8.05.1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5613400"/>
            <a:ext cx="3162300" cy="558800"/>
          </a:xfrm>
          <a:prstGeom prst="rect">
            <a:avLst/>
          </a:prstGeom>
        </p:spPr>
      </p:pic>
    </p:spTree>
    <p:extLst>
      <p:ext uri="{BB962C8B-B14F-4D97-AF65-F5344CB8AC3E}">
        <p14:creationId xmlns:p14="http://schemas.microsoft.com/office/powerpoint/2010/main" val="275513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112694"/>
            <a:ext cx="7391400" cy="954107"/>
          </a:xfrm>
          <a:prstGeom prst="rect">
            <a:avLst/>
          </a:prstGeom>
          <a:noFill/>
        </p:spPr>
        <p:txBody>
          <a:bodyPr wrap="square" rtlCol="0">
            <a:spAutoFit/>
          </a:bodyPr>
          <a:lstStyle/>
          <a:p>
            <a:pPr algn="ctr"/>
            <a:r>
              <a:rPr lang="en-US" sz="2800" dirty="0"/>
              <a:t>99% of sequence analysis is on the command line</a:t>
            </a:r>
          </a:p>
          <a:p>
            <a:pPr algn="ctr"/>
            <a:r>
              <a:rPr lang="en-US" sz="2800" dirty="0"/>
              <a:t>(Linux or Mac)</a:t>
            </a:r>
          </a:p>
        </p:txBody>
      </p:sp>
      <p:sp>
        <p:nvSpPr>
          <p:cNvPr id="6" name="TextBox 5"/>
          <p:cNvSpPr txBox="1"/>
          <p:nvPr/>
        </p:nvSpPr>
        <p:spPr>
          <a:xfrm>
            <a:off x="2743200" y="1295400"/>
            <a:ext cx="7767370" cy="5632310"/>
          </a:xfrm>
          <a:prstGeom prst="rect">
            <a:avLst/>
          </a:prstGeom>
          <a:noFill/>
        </p:spPr>
        <p:txBody>
          <a:bodyPr wrap="square" rtlCol="0">
            <a:spAutoFit/>
          </a:bodyPr>
          <a:lstStyle/>
          <a:p>
            <a:r>
              <a:rPr lang="en-US" sz="2400" dirty="0"/>
              <a:t>Most next-generation sequence (NGS) analysis is done on the command line. Command line software (using Linux or the Unix-like platform on a Mac terminal) is capable of handling the data analysis tasks, and most NGS software is written for the Unix operating system.</a:t>
            </a:r>
          </a:p>
          <a:p>
            <a:endParaRPr lang="en-US" sz="2400" dirty="0"/>
          </a:p>
          <a:p>
            <a:r>
              <a:rPr lang="en-US" sz="2400" dirty="0"/>
              <a:t>Many people access a Linux (or related Unix) environment while working on a PC or Mac. For example, you can do “cloud computing” in which you pay someone (Amazon, Google, Microsoft) to access their servers. Johns Hopkins has Linux servers you can access (https://</a:t>
            </a:r>
            <a:r>
              <a:rPr lang="en-US" sz="2400" dirty="0" err="1"/>
              <a:t>www.marcc.jhu.edu</a:t>
            </a:r>
            <a:r>
              <a:rPr lang="en-US" sz="2400" dirty="0"/>
              <a:t>). </a:t>
            </a:r>
          </a:p>
          <a:p>
            <a:endParaRPr lang="en-US" sz="2400" dirty="0"/>
          </a:p>
          <a:p>
            <a:r>
              <a:rPr lang="en-US" sz="2400" dirty="0"/>
              <a:t>The next three slides provide examples of command-line tools to look at FASTQ-formatted files.</a:t>
            </a:r>
          </a:p>
          <a:p>
            <a:endParaRPr lang="en-US" sz="2400" dirty="0"/>
          </a:p>
        </p:txBody>
      </p:sp>
      <p:cxnSp>
        <p:nvCxnSpPr>
          <p:cNvPr id="8" name="Straight Connector 7"/>
          <p:cNvCxnSpPr/>
          <p:nvPr/>
        </p:nvCxnSpPr>
        <p:spPr>
          <a:xfrm>
            <a:off x="2819400" y="10668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23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5" t="29062" r="36220" b="54286"/>
          <a:stretch/>
        </p:blipFill>
        <p:spPr bwMode="auto">
          <a:xfrm>
            <a:off x="2590800" y="1143000"/>
            <a:ext cx="7919770" cy="175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5" t="58949" r="36220" b="24595"/>
          <a:stretch/>
        </p:blipFill>
        <p:spPr bwMode="auto">
          <a:xfrm>
            <a:off x="2590800" y="4114800"/>
            <a:ext cx="8014278" cy="175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2819400" y="112694"/>
            <a:ext cx="7391400" cy="954107"/>
          </a:xfrm>
          <a:prstGeom prst="rect">
            <a:avLst/>
          </a:prstGeom>
          <a:noFill/>
        </p:spPr>
        <p:txBody>
          <a:bodyPr wrap="square" rtlCol="0">
            <a:spAutoFit/>
          </a:bodyPr>
          <a:lstStyle/>
          <a:p>
            <a:pPr algn="ctr"/>
            <a:r>
              <a:rPr lang="en-US" sz="2800" dirty="0"/>
              <a:t>99% of sequence analysis is on the command line</a:t>
            </a:r>
          </a:p>
          <a:p>
            <a:pPr algn="ctr"/>
            <a:r>
              <a:rPr lang="en-US" sz="2800" dirty="0"/>
              <a:t>(Linux or Mac)</a:t>
            </a:r>
          </a:p>
        </p:txBody>
      </p:sp>
      <p:sp>
        <p:nvSpPr>
          <p:cNvPr id="6" name="TextBox 5"/>
          <p:cNvSpPr txBox="1"/>
          <p:nvPr/>
        </p:nvSpPr>
        <p:spPr>
          <a:xfrm>
            <a:off x="2667000" y="2881923"/>
            <a:ext cx="7767370" cy="830997"/>
          </a:xfrm>
          <a:prstGeom prst="rect">
            <a:avLst/>
          </a:prstGeom>
          <a:noFill/>
        </p:spPr>
        <p:txBody>
          <a:bodyPr wrap="square" rtlCol="0">
            <a:spAutoFit/>
          </a:bodyPr>
          <a:lstStyle/>
          <a:p>
            <a:r>
              <a:rPr lang="en-US" sz="2400" dirty="0"/>
              <a:t>The </a:t>
            </a:r>
            <a:r>
              <a:rPr lang="en-US" sz="2400" dirty="0" err="1">
                <a:latin typeface="Courier" pitchFamily="49" charset="0"/>
              </a:rPr>
              <a:t>ls</a:t>
            </a:r>
            <a:r>
              <a:rPr lang="en-US" sz="2400" dirty="0">
                <a:latin typeface="Courier" pitchFamily="49" charset="0"/>
              </a:rPr>
              <a:t> –</a:t>
            </a:r>
            <a:r>
              <a:rPr lang="en-US" sz="2400" dirty="0" err="1">
                <a:latin typeface="Courier" pitchFamily="49" charset="0"/>
              </a:rPr>
              <a:t>lh</a:t>
            </a:r>
            <a:r>
              <a:rPr lang="en-US" sz="2400" dirty="0"/>
              <a:t> command lists the files in a directory.</a:t>
            </a:r>
          </a:p>
          <a:p>
            <a:r>
              <a:rPr lang="en-US" sz="2400" dirty="0"/>
              <a:t>Here there are two FASTQ files, BAM, BAM index, and VCF.</a:t>
            </a:r>
          </a:p>
        </p:txBody>
      </p:sp>
      <p:sp>
        <p:nvSpPr>
          <p:cNvPr id="7" name="TextBox 6"/>
          <p:cNvSpPr txBox="1"/>
          <p:nvPr/>
        </p:nvSpPr>
        <p:spPr>
          <a:xfrm>
            <a:off x="2631415" y="5867401"/>
            <a:ext cx="7767370" cy="830997"/>
          </a:xfrm>
          <a:prstGeom prst="rect">
            <a:avLst/>
          </a:prstGeom>
          <a:noFill/>
        </p:spPr>
        <p:txBody>
          <a:bodyPr wrap="square" rtlCol="0">
            <a:spAutoFit/>
          </a:bodyPr>
          <a:lstStyle/>
          <a:p>
            <a:r>
              <a:rPr lang="en-US" sz="2400" dirty="0"/>
              <a:t>The </a:t>
            </a:r>
            <a:r>
              <a:rPr lang="en-US" sz="2400" dirty="0">
                <a:latin typeface="Courier" pitchFamily="49" charset="0"/>
              </a:rPr>
              <a:t>head</a:t>
            </a:r>
            <a:r>
              <a:rPr lang="en-US" sz="2400" dirty="0"/>
              <a:t> command displays the first few lines of a file. Here the first four rows of a FASTQ file are shown.</a:t>
            </a:r>
          </a:p>
        </p:txBody>
      </p:sp>
      <p:cxnSp>
        <p:nvCxnSpPr>
          <p:cNvPr id="8" name="Straight Connector 7"/>
          <p:cNvCxnSpPr/>
          <p:nvPr/>
        </p:nvCxnSpPr>
        <p:spPr>
          <a:xfrm>
            <a:off x="2819400" y="10668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38514" y="6172201"/>
            <a:ext cx="1028196" cy="646331"/>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Page 391</a:t>
            </a:r>
          </a:p>
        </p:txBody>
      </p:sp>
    </p:spTree>
    <p:extLst>
      <p:ext uri="{BB962C8B-B14F-4D97-AF65-F5344CB8AC3E}">
        <p14:creationId xmlns:p14="http://schemas.microsoft.com/office/powerpoint/2010/main" val="118789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20" t="32361" r="36429" b="35278"/>
          <a:stretch/>
        </p:blipFill>
        <p:spPr bwMode="auto">
          <a:xfrm>
            <a:off x="3048000" y="2039256"/>
            <a:ext cx="6908800" cy="29899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2324100" y="584861"/>
            <a:ext cx="7543800" cy="954107"/>
          </a:xfrm>
          <a:prstGeom prst="rect">
            <a:avLst/>
          </a:prstGeom>
          <a:noFill/>
        </p:spPr>
        <p:txBody>
          <a:bodyPr wrap="square" rtlCol="0">
            <a:spAutoFit/>
          </a:bodyPr>
          <a:lstStyle/>
          <a:p>
            <a:pPr algn="ctr"/>
            <a:r>
              <a:rPr lang="en-US" sz="2800" b="1" dirty="0"/>
              <a:t>SRA toolkit: </a:t>
            </a:r>
          </a:p>
          <a:p>
            <a:pPr algn="ctr"/>
            <a:r>
              <a:rPr lang="en-US" sz="2800" dirty="0" err="1">
                <a:latin typeface="Courier"/>
                <a:cs typeface="Courier"/>
              </a:rPr>
              <a:t>fastq</a:t>
            </a:r>
            <a:r>
              <a:rPr lang="en-US" sz="2800" dirty="0">
                <a:latin typeface="Courier"/>
                <a:cs typeface="Courier"/>
              </a:rPr>
              <a:t>-dump </a:t>
            </a:r>
            <a:r>
              <a:rPr lang="en-US" sz="2800" dirty="0"/>
              <a:t>to obtain FASTQ formatted data</a:t>
            </a:r>
          </a:p>
        </p:txBody>
      </p:sp>
      <p:sp>
        <p:nvSpPr>
          <p:cNvPr id="4" name="TextBox 3"/>
          <p:cNvSpPr txBox="1"/>
          <p:nvPr/>
        </p:nvSpPr>
        <p:spPr>
          <a:xfrm>
            <a:off x="1538514" y="6172201"/>
            <a:ext cx="1028196" cy="646331"/>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Page 393</a:t>
            </a:r>
          </a:p>
        </p:txBody>
      </p:sp>
      <p:sp>
        <p:nvSpPr>
          <p:cNvPr id="5" name="TextBox 4"/>
          <p:cNvSpPr txBox="1"/>
          <p:nvPr/>
        </p:nvSpPr>
        <p:spPr>
          <a:xfrm>
            <a:off x="2743200" y="5410200"/>
            <a:ext cx="7767370" cy="1200328"/>
          </a:xfrm>
          <a:prstGeom prst="rect">
            <a:avLst/>
          </a:prstGeom>
          <a:noFill/>
        </p:spPr>
        <p:txBody>
          <a:bodyPr wrap="square" rtlCol="0">
            <a:spAutoFit/>
          </a:bodyPr>
          <a:lstStyle/>
          <a:p>
            <a:r>
              <a:rPr lang="en-US" sz="2400" dirty="0"/>
              <a:t>NCBI offers the SRA Toolkit to manipulate sequence data. The </a:t>
            </a:r>
            <a:r>
              <a:rPr lang="en-US" sz="2400" dirty="0" err="1">
                <a:latin typeface="Courier" pitchFamily="49" charset="0"/>
              </a:rPr>
              <a:t>fastq</a:t>
            </a:r>
            <a:r>
              <a:rPr lang="en-US" sz="2400" dirty="0">
                <a:latin typeface="Courier" pitchFamily="49" charset="0"/>
              </a:rPr>
              <a:t>-dump </a:t>
            </a:r>
            <a:r>
              <a:rPr lang="en-US" sz="2400" dirty="0"/>
              <a:t>command can pull FASTQ-formatted data from an accession number (such as SRR390728).</a:t>
            </a:r>
          </a:p>
        </p:txBody>
      </p:sp>
    </p:spTree>
    <p:extLst>
      <p:ext uri="{BB962C8B-B14F-4D97-AF65-F5344CB8AC3E}">
        <p14:creationId xmlns:p14="http://schemas.microsoft.com/office/powerpoint/2010/main" val="418910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24" t="37388" r="58004" b="36063"/>
          <a:stretch/>
        </p:blipFill>
        <p:spPr bwMode="auto">
          <a:xfrm>
            <a:off x="3200400" y="1821543"/>
            <a:ext cx="6324600" cy="39734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538514" y="6172201"/>
            <a:ext cx="1028196" cy="646331"/>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Page 393</a:t>
            </a:r>
          </a:p>
        </p:txBody>
      </p:sp>
      <p:sp>
        <p:nvSpPr>
          <p:cNvPr id="2" name="TextBox 1"/>
          <p:cNvSpPr txBox="1"/>
          <p:nvPr/>
        </p:nvSpPr>
        <p:spPr>
          <a:xfrm>
            <a:off x="2743200" y="228601"/>
            <a:ext cx="7543800" cy="954107"/>
          </a:xfrm>
          <a:prstGeom prst="rect">
            <a:avLst/>
          </a:prstGeom>
          <a:noFill/>
        </p:spPr>
        <p:txBody>
          <a:bodyPr wrap="square" rtlCol="0">
            <a:spAutoFit/>
          </a:bodyPr>
          <a:lstStyle/>
          <a:p>
            <a:pPr algn="ctr"/>
            <a:r>
              <a:rPr lang="en-US" sz="2800" dirty="0"/>
              <a:t>SRA toolkit: </a:t>
            </a:r>
          </a:p>
          <a:p>
            <a:pPr algn="ctr"/>
            <a:r>
              <a:rPr lang="en-US" sz="2800" dirty="0" err="1">
                <a:latin typeface="Courier"/>
                <a:cs typeface="Courier"/>
              </a:rPr>
              <a:t>fastq</a:t>
            </a:r>
            <a:r>
              <a:rPr lang="en-US" sz="2800" dirty="0">
                <a:latin typeface="Courier"/>
                <a:cs typeface="Courier"/>
              </a:rPr>
              <a:t>-dump </a:t>
            </a:r>
            <a:r>
              <a:rPr lang="en-US" sz="2800" dirty="0"/>
              <a:t>to obtain FASTA formatted data</a:t>
            </a:r>
          </a:p>
        </p:txBody>
      </p:sp>
    </p:spTree>
    <p:extLst>
      <p:ext uri="{BB962C8B-B14F-4D97-AF65-F5344CB8AC3E}">
        <p14:creationId xmlns:p14="http://schemas.microsoft.com/office/powerpoint/2010/main" val="164930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0430" y="304800"/>
            <a:ext cx="4339771" cy="523220"/>
          </a:xfrm>
          <a:prstGeom prst="rect">
            <a:avLst/>
          </a:prstGeom>
          <a:noFill/>
        </p:spPr>
        <p:txBody>
          <a:bodyPr wrap="square" rtlCol="0">
            <a:spAutoFit/>
          </a:bodyPr>
          <a:lstStyle/>
          <a:p>
            <a:r>
              <a:rPr lang="en-US" sz="2800" dirty="0"/>
              <a:t>Finding FASTQ files</a:t>
            </a:r>
          </a:p>
        </p:txBody>
      </p:sp>
      <p:sp>
        <p:nvSpPr>
          <p:cNvPr id="4" name="TextBox 3"/>
          <p:cNvSpPr txBox="1"/>
          <p:nvPr/>
        </p:nvSpPr>
        <p:spPr>
          <a:xfrm>
            <a:off x="2930042" y="1447800"/>
            <a:ext cx="7128359" cy="3416320"/>
          </a:xfrm>
          <a:prstGeom prst="rect">
            <a:avLst/>
          </a:prstGeom>
          <a:noFill/>
        </p:spPr>
        <p:txBody>
          <a:bodyPr wrap="square" rtlCol="0">
            <a:spAutoFit/>
          </a:bodyPr>
          <a:lstStyle/>
          <a:p>
            <a:r>
              <a:rPr lang="en-US" sz="2400" dirty="0"/>
              <a:t>There are two main places you can find FASTQ files.</a:t>
            </a:r>
          </a:p>
          <a:p>
            <a:endParaRPr lang="en-US" sz="2400" dirty="0"/>
          </a:p>
          <a:p>
            <a:pPr marL="457200" indent="-457200">
              <a:buAutoNum type="arabicParenBoth"/>
            </a:pPr>
            <a:r>
              <a:rPr lang="en-US" sz="2400" dirty="0"/>
              <a:t>The central repositories at NCBI and EBI</a:t>
            </a:r>
          </a:p>
          <a:p>
            <a:pPr marL="457200" indent="-457200">
              <a:buAutoNum type="arabicParenBoth"/>
            </a:pPr>
            <a:endParaRPr lang="en-US" sz="2400" dirty="0"/>
          </a:p>
          <a:p>
            <a:pPr marL="457200" indent="-457200">
              <a:buAutoNum type="arabicParenBoth"/>
            </a:pPr>
            <a:r>
              <a:rPr lang="en-US" sz="2400" dirty="0"/>
              <a:t>A sequencing core: data are often returned to investigators in the FASTQ format. (In some cases the data are returned in the BAM format, discussed next, from which FASTQ-formatted data can be retrieved.)</a:t>
            </a:r>
          </a:p>
        </p:txBody>
      </p:sp>
      <p:cxnSp>
        <p:nvCxnSpPr>
          <p:cNvPr id="5" name="Straight Connector 4"/>
          <p:cNvCxnSpPr/>
          <p:nvPr/>
        </p:nvCxnSpPr>
        <p:spPr>
          <a:xfrm>
            <a:off x="2819400" y="9144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86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5505F1B-A794-5B48-9D06-2A816D273CB5}"/>
              </a:ext>
            </a:extLst>
          </p:cNvPr>
          <p:cNvGraphicFramePr>
            <a:graphicFrameLocks noGrp="1"/>
          </p:cNvGraphicFramePr>
          <p:nvPr>
            <p:ph idx="1"/>
            <p:extLst>
              <p:ext uri="{D42A27DB-BD31-4B8C-83A1-F6EECF244321}">
                <p14:modId xmlns:p14="http://schemas.microsoft.com/office/powerpoint/2010/main" val="627968484"/>
              </p:ext>
            </p:extLst>
          </p:nvPr>
        </p:nvGraphicFramePr>
        <p:xfrm>
          <a:off x="2005915" y="1788487"/>
          <a:ext cx="8626590" cy="4532537"/>
        </p:xfrm>
        <a:graphic>
          <a:graphicData uri="http://schemas.openxmlformats.org/drawingml/2006/table">
            <a:tbl>
              <a:tblPr/>
              <a:tblGrid>
                <a:gridCol w="1725318">
                  <a:extLst>
                    <a:ext uri="{9D8B030D-6E8A-4147-A177-3AD203B41FA5}">
                      <a16:colId xmlns:a16="http://schemas.microsoft.com/office/drawing/2014/main" val="3883262728"/>
                    </a:ext>
                  </a:extLst>
                </a:gridCol>
                <a:gridCol w="1725318">
                  <a:extLst>
                    <a:ext uri="{9D8B030D-6E8A-4147-A177-3AD203B41FA5}">
                      <a16:colId xmlns:a16="http://schemas.microsoft.com/office/drawing/2014/main" val="559988272"/>
                    </a:ext>
                  </a:extLst>
                </a:gridCol>
                <a:gridCol w="1725318">
                  <a:extLst>
                    <a:ext uri="{9D8B030D-6E8A-4147-A177-3AD203B41FA5}">
                      <a16:colId xmlns:a16="http://schemas.microsoft.com/office/drawing/2014/main" val="472469560"/>
                    </a:ext>
                  </a:extLst>
                </a:gridCol>
                <a:gridCol w="1447926">
                  <a:extLst>
                    <a:ext uri="{9D8B030D-6E8A-4147-A177-3AD203B41FA5}">
                      <a16:colId xmlns:a16="http://schemas.microsoft.com/office/drawing/2014/main" val="854057054"/>
                    </a:ext>
                  </a:extLst>
                </a:gridCol>
                <a:gridCol w="2002710">
                  <a:extLst>
                    <a:ext uri="{9D8B030D-6E8A-4147-A177-3AD203B41FA5}">
                      <a16:colId xmlns:a16="http://schemas.microsoft.com/office/drawing/2014/main" val="3954494091"/>
                    </a:ext>
                  </a:extLst>
                </a:gridCol>
              </a:tblGrid>
              <a:tr h="268179">
                <a:tc>
                  <a:txBody>
                    <a:bodyPr/>
                    <a:lstStyle/>
                    <a:p>
                      <a:pPr algn="l"/>
                      <a:r>
                        <a:rPr lang="nl-NL" sz="1500" b="1" noProof="0" dirty="0">
                          <a:effectLst/>
                          <a:latin typeface="inherit"/>
                        </a:rPr>
                        <a:t>College</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Onderwerp</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 Hoofdstuk</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Pagina's</a:t>
                      </a:r>
                    </a:p>
                  </a:txBody>
                  <a:tcPr marL="45326" marR="45326" marT="22664" marB="22664" anchor="ctr">
                    <a:lnL>
                      <a:noFill/>
                    </a:lnL>
                    <a:lnR>
                      <a:noFill/>
                    </a:lnR>
                    <a:lnT>
                      <a:noFill/>
                    </a:lnT>
                    <a:lnB>
                      <a:noFill/>
                    </a:lnB>
                  </a:tcPr>
                </a:tc>
                <a:tc>
                  <a:txBody>
                    <a:bodyPr/>
                    <a:lstStyle/>
                    <a:p>
                      <a:pPr algn="l"/>
                      <a:r>
                        <a:rPr lang="nl-NL" sz="1500" b="1" noProof="0" dirty="0">
                          <a:effectLst/>
                          <a:latin typeface="inherit"/>
                        </a:rPr>
                        <a:t>Opmerkingen</a:t>
                      </a:r>
                    </a:p>
                  </a:txBody>
                  <a:tcPr marL="45326" marR="45326" marT="22664" marB="22664" anchor="ctr">
                    <a:lnL>
                      <a:noFill/>
                    </a:lnL>
                    <a:lnR>
                      <a:noFill/>
                    </a:lnR>
                    <a:lnT>
                      <a:noFill/>
                    </a:lnT>
                    <a:lnB>
                      <a:noFill/>
                    </a:lnB>
                  </a:tcPr>
                </a:tc>
                <a:extLst>
                  <a:ext uri="{0D108BD9-81ED-4DB2-BD59-A6C34878D82A}">
                    <a16:rowId xmlns:a16="http://schemas.microsoft.com/office/drawing/2014/main" val="573638149"/>
                  </a:ext>
                </a:extLst>
              </a:tr>
              <a:tr h="692387">
                <a:tc>
                  <a:txBody>
                    <a:bodyPr/>
                    <a:lstStyle/>
                    <a:p>
                      <a:pPr algn="l"/>
                      <a:r>
                        <a:rPr lang="nl-NL" sz="1500" noProof="0" dirty="0">
                          <a:effectLst/>
                          <a:latin typeface="inherit"/>
                        </a:rPr>
                        <a:t>1</a:t>
                      </a:r>
                    </a:p>
                  </a:txBody>
                  <a:tcPr marL="45326" marR="45326" marT="22664" marB="22664" anchor="ctr">
                    <a:lnL>
                      <a:noFill/>
                    </a:lnL>
                    <a:lnR>
                      <a:noFill/>
                    </a:lnR>
                    <a:lnT>
                      <a:noFill/>
                    </a:lnT>
                    <a:lnB>
                      <a:noFill/>
                    </a:lnB>
                  </a:tcPr>
                </a:tc>
                <a:tc>
                  <a:txBody>
                    <a:bodyPr/>
                    <a:lstStyle/>
                    <a:p>
                      <a:pPr algn="l"/>
                      <a:r>
                        <a:rPr lang="nl-NL" sz="1500" noProof="0" dirty="0" err="1">
                          <a:effectLst/>
                          <a:latin typeface="inherit"/>
                        </a:rPr>
                        <a:t>Recap</a:t>
                      </a:r>
                      <a:r>
                        <a:rPr lang="nl-NL" sz="1500" noProof="0" dirty="0">
                          <a:effectLst/>
                          <a:latin typeface="inherit"/>
                        </a:rPr>
                        <a:t> </a:t>
                      </a:r>
                      <a:r>
                        <a:rPr lang="nl-NL" sz="1500" noProof="0" dirty="0" err="1">
                          <a:effectLst/>
                          <a:latin typeface="inherit"/>
                        </a:rPr>
                        <a:t>Bioinf</a:t>
                      </a:r>
                      <a:r>
                        <a:rPr lang="nl-NL" sz="1500" noProof="0" dirty="0">
                          <a:effectLst/>
                          <a:latin typeface="inherit"/>
                        </a:rPr>
                        <a:t> 1</a:t>
                      </a:r>
                    </a:p>
                  </a:txBody>
                  <a:tcPr marL="45326" marR="45326" marT="22664" marB="22664" anchor="ctr">
                    <a:lnL>
                      <a:noFill/>
                    </a:lnL>
                    <a:lnR>
                      <a:noFill/>
                    </a:lnR>
                    <a:lnT>
                      <a:noFill/>
                    </a:lnT>
                    <a:lnB>
                      <a:noFill/>
                    </a:lnB>
                  </a:tcPr>
                </a:tc>
                <a:tc>
                  <a:txBody>
                    <a:bodyPr/>
                    <a:lstStyle/>
                    <a:p>
                      <a:pPr algn="l"/>
                      <a:r>
                        <a:rPr lang="nl-NL" sz="1500" noProof="0">
                          <a:effectLst/>
                          <a:latin typeface="inherit"/>
                        </a:rPr>
                        <a:t>3-4</a:t>
                      </a:r>
                    </a:p>
                  </a:txBody>
                  <a:tcPr marL="45326" marR="45326" marT="22664" marB="22664" anchor="ctr">
                    <a:lnL>
                      <a:noFill/>
                    </a:lnL>
                    <a:lnR>
                      <a:noFill/>
                    </a:lnR>
                    <a:lnT>
                      <a:noFill/>
                    </a:lnT>
                    <a:lnB>
                      <a:noFill/>
                    </a:lnB>
                  </a:tcPr>
                </a:tc>
                <a:tc>
                  <a:txBody>
                    <a:bodyPr/>
                    <a:lstStyle/>
                    <a:p>
                      <a:pPr algn="l"/>
                      <a:r>
                        <a:rPr lang="nl-NL" sz="1500" noProof="0">
                          <a:effectLst/>
                          <a:latin typeface="inherit"/>
                        </a:rPr>
                        <a:t>Zie Bioinf1</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Deze stof word t bekend verondersteld!</a:t>
                      </a:r>
                    </a:p>
                  </a:txBody>
                  <a:tcPr marL="45326" marR="45326" marT="22664" marB="22664" anchor="ctr">
                    <a:lnL>
                      <a:noFill/>
                    </a:lnL>
                    <a:lnR>
                      <a:noFill/>
                    </a:lnR>
                    <a:lnT>
                      <a:noFill/>
                    </a:lnT>
                    <a:lnB>
                      <a:noFill/>
                    </a:lnB>
                  </a:tcPr>
                </a:tc>
                <a:extLst>
                  <a:ext uri="{0D108BD9-81ED-4DB2-BD59-A6C34878D82A}">
                    <a16:rowId xmlns:a16="http://schemas.microsoft.com/office/drawing/2014/main" val="1185488950"/>
                  </a:ext>
                </a:extLst>
              </a:tr>
              <a:tr h="480282">
                <a:tc>
                  <a:txBody>
                    <a:bodyPr/>
                    <a:lstStyle/>
                    <a:p>
                      <a:pPr algn="l"/>
                      <a:r>
                        <a:rPr lang="nl-NL" sz="1500" noProof="0" dirty="0">
                          <a:effectLst/>
                          <a:latin typeface="inherit"/>
                        </a:rPr>
                        <a:t>2</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Next </a:t>
                      </a:r>
                      <a:r>
                        <a:rPr lang="nl-NL" sz="1500" noProof="0" dirty="0" err="1">
                          <a:effectLst/>
                          <a:latin typeface="inherit"/>
                        </a:rPr>
                        <a:t>Generation</a:t>
                      </a:r>
                      <a:r>
                        <a:rPr lang="nl-NL" sz="1500" noProof="0" dirty="0">
                          <a:effectLst/>
                          <a:latin typeface="inherit"/>
                        </a:rPr>
                        <a:t> </a:t>
                      </a:r>
                      <a:r>
                        <a:rPr lang="nl-NL" sz="1500" noProof="0" dirty="0" err="1">
                          <a:effectLst/>
                          <a:latin typeface="inherit"/>
                        </a:rPr>
                        <a:t>Sequencing</a:t>
                      </a:r>
                      <a:r>
                        <a:rPr lang="nl-NL" sz="1500" noProof="0" dirty="0">
                          <a:effectLst/>
                          <a:latin typeface="inherit"/>
                        </a:rPr>
                        <a:t> </a:t>
                      </a:r>
                    </a:p>
                  </a:txBody>
                  <a:tcPr marL="45326" marR="45326" marT="22664" marB="22664" anchor="ctr">
                    <a:lnL>
                      <a:noFill/>
                    </a:lnL>
                    <a:lnR>
                      <a:noFill/>
                    </a:lnR>
                    <a:lnT>
                      <a:noFill/>
                    </a:lnT>
                    <a:lnB>
                      <a:noFill/>
                    </a:lnB>
                  </a:tcPr>
                </a:tc>
                <a:tc>
                  <a:txBody>
                    <a:bodyPr/>
                    <a:lstStyle/>
                    <a:p>
                      <a:pPr algn="l"/>
                      <a:r>
                        <a:rPr lang="nl-NL" sz="1500" noProof="0">
                          <a:effectLst/>
                          <a:latin typeface="inherit"/>
                        </a:rPr>
                        <a:t>9 </a:t>
                      </a:r>
                    </a:p>
                  </a:txBody>
                  <a:tcPr marL="45326" marR="45326" marT="22664" marB="22664" anchor="ctr">
                    <a:lnL>
                      <a:noFill/>
                    </a:lnL>
                    <a:lnR>
                      <a:noFill/>
                    </a:lnR>
                    <a:lnT>
                      <a:noFill/>
                    </a:lnT>
                    <a:lnB>
                      <a:noFill/>
                    </a:lnB>
                  </a:tcPr>
                </a:tc>
                <a:tc>
                  <a:txBody>
                    <a:bodyPr/>
                    <a:lstStyle/>
                    <a:p>
                      <a:pPr algn="l"/>
                      <a:r>
                        <a:rPr lang="nl-NL" sz="1500" noProof="0">
                          <a:effectLst/>
                          <a:latin typeface="inherit"/>
                        </a:rPr>
                        <a:t> 377-423</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de source code in je hoofd stampen!</a:t>
                      </a:r>
                    </a:p>
                  </a:txBody>
                  <a:tcPr marL="45326" marR="45326" marT="22664" marB="22664" anchor="ctr">
                    <a:lnL>
                      <a:noFill/>
                    </a:lnL>
                    <a:lnR>
                      <a:noFill/>
                    </a:lnR>
                    <a:lnT>
                      <a:noFill/>
                    </a:lnT>
                    <a:lnB>
                      <a:noFill/>
                    </a:lnB>
                  </a:tcPr>
                </a:tc>
                <a:extLst>
                  <a:ext uri="{0D108BD9-81ED-4DB2-BD59-A6C34878D82A}">
                    <a16:rowId xmlns:a16="http://schemas.microsoft.com/office/drawing/2014/main" val="2004201993"/>
                  </a:ext>
                </a:extLst>
              </a:tr>
              <a:tr h="692387">
                <a:tc>
                  <a:txBody>
                    <a:bodyPr/>
                    <a:lstStyle/>
                    <a:p>
                      <a:pPr algn="l"/>
                      <a:r>
                        <a:rPr lang="nl-NL" sz="1500" noProof="0" dirty="0">
                          <a:effectLst/>
                          <a:latin typeface="inherit"/>
                        </a:rPr>
                        <a:t>3</a:t>
                      </a:r>
                    </a:p>
                  </a:txBody>
                  <a:tcPr marL="45326" marR="45326" marT="22664" marB="22664" anchor="ctr">
                    <a:lnL>
                      <a:noFill/>
                    </a:lnL>
                    <a:lnR>
                      <a:noFill/>
                    </a:lnR>
                    <a:lnT>
                      <a:noFill/>
                    </a:lnT>
                    <a:lnB>
                      <a:noFill/>
                    </a:lnB>
                  </a:tcPr>
                </a:tc>
                <a:tc>
                  <a:txBody>
                    <a:bodyPr/>
                    <a:lstStyle/>
                    <a:p>
                      <a:pPr algn="l"/>
                      <a:r>
                        <a:rPr lang="nl-NL" sz="1500" noProof="0" dirty="0" err="1">
                          <a:effectLst/>
                          <a:latin typeface="inherit"/>
                        </a:rPr>
                        <a:t>RNASeq</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dirty="0">
                          <a:effectLst/>
                          <a:latin typeface="inherit"/>
                        </a:rPr>
                        <a:t>11</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479-515,519-528</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de letterlijke R code, niet </a:t>
                      </a:r>
                      <a:r>
                        <a:rPr lang="nl-NL" sz="1500" noProof="0" dirty="0" err="1">
                          <a:effectLst/>
                          <a:latin typeface="inherit"/>
                        </a:rPr>
                        <a:t>fig</a:t>
                      </a:r>
                      <a:r>
                        <a:rPr lang="nl-NL" sz="1500" noProof="0" dirty="0">
                          <a:effectLst/>
                          <a:latin typeface="inherit"/>
                        </a:rPr>
                        <a:t> 11.17, 11.18, 11.19, 11.20</a:t>
                      </a:r>
                    </a:p>
                  </a:txBody>
                  <a:tcPr marL="45326" marR="45326" marT="22664" marB="22664" anchor="ctr">
                    <a:lnL>
                      <a:noFill/>
                    </a:lnL>
                    <a:lnR>
                      <a:noFill/>
                    </a:lnR>
                    <a:lnT>
                      <a:noFill/>
                    </a:lnT>
                    <a:lnB>
                      <a:noFill/>
                    </a:lnB>
                  </a:tcPr>
                </a:tc>
                <a:extLst>
                  <a:ext uri="{0D108BD9-81ED-4DB2-BD59-A6C34878D82A}">
                    <a16:rowId xmlns:a16="http://schemas.microsoft.com/office/drawing/2014/main" val="27777071"/>
                  </a:ext>
                </a:extLst>
              </a:tr>
              <a:tr h="480282">
                <a:tc>
                  <a:txBody>
                    <a:bodyPr/>
                    <a:lstStyle/>
                    <a:p>
                      <a:pPr algn="l"/>
                      <a:r>
                        <a:rPr lang="nl-NL" sz="1500" noProof="0" dirty="0">
                          <a:effectLst/>
                          <a:latin typeface="inherit"/>
                        </a:rPr>
                        <a:t>4</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Multiple </a:t>
                      </a:r>
                      <a:r>
                        <a:rPr lang="nl-NL" sz="1500" noProof="0" dirty="0" err="1">
                          <a:effectLst/>
                          <a:latin typeface="inherit"/>
                        </a:rPr>
                        <a:t>Sequence</a:t>
                      </a:r>
                      <a:r>
                        <a:rPr lang="nl-NL" sz="1500" noProof="0" dirty="0">
                          <a:effectLst/>
                          <a:latin typeface="inherit"/>
                        </a:rPr>
                        <a:t> </a:t>
                      </a:r>
                      <a:r>
                        <a:rPr lang="nl-NL" sz="1500" noProof="0" dirty="0" err="1">
                          <a:effectLst/>
                          <a:latin typeface="inherit"/>
                        </a:rPr>
                        <a:t>Alignment</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a:effectLst/>
                          <a:latin typeface="inherit"/>
                        </a:rPr>
                        <a:t>6</a:t>
                      </a:r>
                    </a:p>
                  </a:txBody>
                  <a:tcPr marL="45326" marR="45326" marT="22664" marB="22664" anchor="ctr">
                    <a:lnL>
                      <a:noFill/>
                    </a:lnL>
                    <a:lnR>
                      <a:noFill/>
                    </a:lnR>
                    <a:lnT>
                      <a:noFill/>
                    </a:lnT>
                    <a:lnB>
                      <a:noFill/>
                    </a:lnB>
                  </a:tcPr>
                </a:tc>
                <a:tc>
                  <a:txBody>
                    <a:bodyPr/>
                    <a:lstStyle/>
                    <a:p>
                      <a:pPr algn="l"/>
                      <a:r>
                        <a:rPr lang="nl-NL" sz="1500" noProof="0">
                          <a:effectLst/>
                          <a:latin typeface="inherit"/>
                        </a:rPr>
                        <a:t>205-217, 221-223</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Niet Box 6.3</a:t>
                      </a:r>
                    </a:p>
                  </a:txBody>
                  <a:tcPr marL="45326" marR="45326" marT="22664" marB="22664" anchor="ctr">
                    <a:lnL>
                      <a:noFill/>
                    </a:lnL>
                    <a:lnR>
                      <a:noFill/>
                    </a:lnR>
                    <a:lnT>
                      <a:noFill/>
                    </a:lnT>
                    <a:lnB>
                      <a:noFill/>
                    </a:lnB>
                  </a:tcPr>
                </a:tc>
                <a:extLst>
                  <a:ext uri="{0D108BD9-81ED-4DB2-BD59-A6C34878D82A}">
                    <a16:rowId xmlns:a16="http://schemas.microsoft.com/office/drawing/2014/main" val="37113829"/>
                  </a:ext>
                </a:extLst>
              </a:tr>
              <a:tr h="480282">
                <a:tc>
                  <a:txBody>
                    <a:bodyPr/>
                    <a:lstStyle/>
                    <a:p>
                      <a:pPr algn="l"/>
                      <a:r>
                        <a:rPr lang="nl-NL" sz="1500" noProof="0" dirty="0">
                          <a:effectLst/>
                          <a:latin typeface="inherit"/>
                        </a:rPr>
                        <a:t>8/9</a:t>
                      </a:r>
                    </a:p>
                  </a:txBody>
                  <a:tcPr marL="45326" marR="45326" marT="22664" marB="22664" anchor="ctr">
                    <a:lnL>
                      <a:noFill/>
                    </a:lnL>
                    <a:lnR>
                      <a:noFill/>
                    </a:lnR>
                    <a:lnT>
                      <a:noFill/>
                    </a:lnT>
                    <a:lnB>
                      <a:noFill/>
                    </a:lnB>
                  </a:tcPr>
                </a:tc>
                <a:tc>
                  <a:txBody>
                    <a:bodyPr/>
                    <a:lstStyle/>
                    <a:p>
                      <a:pPr algn="l"/>
                      <a:r>
                        <a:rPr lang="nl-NL" sz="1500" noProof="0">
                          <a:effectLst/>
                          <a:latin typeface="inherit"/>
                        </a:rPr>
                        <a:t>Assembly</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9/15</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395-398,730-736</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Bestudeer ook de </a:t>
                      </a:r>
                      <a:r>
                        <a:rPr lang="nl-NL" sz="1500" noProof="0" dirty="0" err="1">
                          <a:effectLst/>
                          <a:latin typeface="inherit"/>
                        </a:rPr>
                        <a:t>Powerpoint</a:t>
                      </a:r>
                      <a:r>
                        <a:rPr lang="nl-NL" sz="1500" noProof="0" dirty="0">
                          <a:effectLst/>
                          <a:latin typeface="inherit"/>
                        </a:rPr>
                        <a:t> extra!</a:t>
                      </a:r>
                    </a:p>
                  </a:txBody>
                  <a:tcPr marL="45326" marR="45326" marT="22664" marB="22664" anchor="ctr">
                    <a:lnL>
                      <a:noFill/>
                    </a:lnL>
                    <a:lnR>
                      <a:noFill/>
                    </a:lnR>
                    <a:lnT>
                      <a:noFill/>
                    </a:lnT>
                    <a:lnB>
                      <a:noFill/>
                    </a:lnB>
                  </a:tcPr>
                </a:tc>
                <a:extLst>
                  <a:ext uri="{0D108BD9-81ED-4DB2-BD59-A6C34878D82A}">
                    <a16:rowId xmlns:a16="http://schemas.microsoft.com/office/drawing/2014/main" val="865226473"/>
                  </a:ext>
                </a:extLst>
              </a:tr>
              <a:tr h="692387">
                <a:tc>
                  <a:txBody>
                    <a:bodyPr/>
                    <a:lstStyle/>
                    <a:p>
                      <a:pPr algn="l"/>
                      <a:r>
                        <a:rPr lang="nl-NL" sz="1500" noProof="0" dirty="0">
                          <a:effectLst/>
                          <a:latin typeface="inherit"/>
                        </a:rPr>
                        <a:t>10</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The </a:t>
                      </a:r>
                      <a:r>
                        <a:rPr lang="nl-NL" sz="1500" noProof="0" dirty="0" err="1">
                          <a:effectLst/>
                          <a:latin typeface="inherit"/>
                        </a:rPr>
                        <a:t>Burrough</a:t>
                      </a:r>
                      <a:r>
                        <a:rPr lang="nl-NL" sz="1500" noProof="0" dirty="0">
                          <a:effectLst/>
                          <a:latin typeface="inherit"/>
                        </a:rPr>
                        <a:t>-Wheeler </a:t>
                      </a:r>
                      <a:r>
                        <a:rPr lang="nl-NL" sz="1500" noProof="0" dirty="0" err="1">
                          <a:effectLst/>
                          <a:latin typeface="inherit"/>
                        </a:rPr>
                        <a:t>transform</a:t>
                      </a:r>
                      <a:r>
                        <a:rPr lang="nl-NL" sz="1500" noProof="0" dirty="0">
                          <a:effectLst/>
                          <a:latin typeface="inherit"/>
                        </a:rPr>
                        <a:t> </a:t>
                      </a:r>
                      <a:r>
                        <a:rPr lang="nl-NL" sz="1500" noProof="0" dirty="0" err="1">
                          <a:effectLst/>
                          <a:latin typeface="inherit"/>
                        </a:rPr>
                        <a:t>for</a:t>
                      </a:r>
                      <a:r>
                        <a:rPr lang="nl-NL" sz="1500" noProof="0" dirty="0">
                          <a:effectLst/>
                          <a:latin typeface="inherit"/>
                        </a:rPr>
                        <a:t> </a:t>
                      </a:r>
                      <a:r>
                        <a:rPr lang="nl-NL" sz="1500" noProof="0" dirty="0" err="1">
                          <a:effectLst/>
                          <a:latin typeface="inherit"/>
                        </a:rPr>
                        <a:t>mapping</a:t>
                      </a:r>
                      <a:r>
                        <a:rPr lang="nl-NL" sz="1500" noProof="0" dirty="0">
                          <a:effectLst/>
                          <a:latin typeface="inherit"/>
                        </a:rPr>
                        <a:t> </a:t>
                      </a:r>
                      <a:r>
                        <a:rPr lang="nl-NL" sz="1500" noProof="0" dirty="0" err="1">
                          <a:effectLst/>
                          <a:latin typeface="inherit"/>
                        </a:rPr>
                        <a:t>reads</a:t>
                      </a:r>
                      <a:endParaRPr lang="nl-NL" sz="1500" noProof="0" dirty="0">
                        <a:effectLst/>
                        <a:latin typeface="inherit"/>
                      </a:endParaRPr>
                    </a:p>
                  </a:txBody>
                  <a:tcPr marL="45326" marR="45326" marT="22664" marB="22664" anchor="ctr">
                    <a:lnL>
                      <a:noFill/>
                    </a:lnL>
                    <a:lnR>
                      <a:noFill/>
                    </a:lnR>
                    <a:lnT>
                      <a:noFill/>
                    </a:lnT>
                    <a:lnB>
                      <a:noFill/>
                    </a:lnB>
                  </a:tcPr>
                </a:tc>
                <a:tc>
                  <a:txBody>
                    <a:bodyPr/>
                    <a:lstStyle/>
                    <a:p>
                      <a:pPr algn="l"/>
                      <a:r>
                        <a:rPr lang="nl-NL" sz="1500" noProof="0">
                          <a:effectLst/>
                          <a:latin typeface="inherit"/>
                        </a:rPr>
                        <a:t>5</a:t>
                      </a:r>
                    </a:p>
                  </a:txBody>
                  <a:tcPr marL="45326" marR="45326" marT="22664" marB="22664" anchor="ctr">
                    <a:lnL>
                      <a:noFill/>
                    </a:lnL>
                    <a:lnR>
                      <a:noFill/>
                    </a:lnR>
                    <a:lnT>
                      <a:noFill/>
                    </a:lnT>
                    <a:lnB>
                      <a:noFill/>
                    </a:lnB>
                  </a:tcPr>
                </a:tc>
                <a:tc>
                  <a:txBody>
                    <a:bodyPr/>
                    <a:lstStyle/>
                    <a:p>
                      <a:endParaRPr lang="nl-NL" sz="1500" noProof="0" dirty="0"/>
                    </a:p>
                  </a:txBody>
                  <a:tcPr marL="45326" marR="45326" marT="22664" marB="22664">
                    <a:lnL>
                      <a:noFill/>
                    </a:lnL>
                    <a:lnR>
                      <a:noFill/>
                    </a:lnR>
                    <a:lnT>
                      <a:noFill/>
                    </a:lnT>
                    <a:lnB>
                      <a:noFill/>
                    </a:lnB>
                  </a:tcPr>
                </a:tc>
                <a:tc>
                  <a:txBody>
                    <a:bodyPr/>
                    <a:lstStyle/>
                    <a:p>
                      <a:pPr algn="l"/>
                      <a:endParaRPr lang="nl-NL" sz="1500" noProof="0" dirty="0">
                        <a:effectLst/>
                        <a:latin typeface="inherit"/>
                      </a:endParaRPr>
                    </a:p>
                  </a:txBody>
                  <a:tcPr marL="45326" marR="45326" marT="22664" marB="22664" anchor="ctr">
                    <a:lnL>
                      <a:noFill/>
                    </a:lnL>
                    <a:lnR>
                      <a:noFill/>
                    </a:lnR>
                    <a:lnT>
                      <a:noFill/>
                    </a:lnT>
                    <a:lnB>
                      <a:noFill/>
                    </a:lnB>
                  </a:tcPr>
                </a:tc>
                <a:extLst>
                  <a:ext uri="{0D108BD9-81ED-4DB2-BD59-A6C34878D82A}">
                    <a16:rowId xmlns:a16="http://schemas.microsoft.com/office/drawing/2014/main" val="426114957"/>
                  </a:ext>
                </a:extLst>
              </a:tr>
              <a:tr h="268179">
                <a:tc rowSpan="2">
                  <a:txBody>
                    <a:bodyPr/>
                    <a:lstStyle/>
                    <a:p>
                      <a:pPr algn="l"/>
                      <a:r>
                        <a:rPr lang="nl-NL" sz="1500" noProof="0" dirty="0">
                          <a:effectLst/>
                          <a:latin typeface="inherit"/>
                        </a:rPr>
                        <a:t>3</a:t>
                      </a:r>
                    </a:p>
                  </a:txBody>
                  <a:tcPr marL="45326" marR="45326" marT="22664" marB="22664" anchor="ctr">
                    <a:lnL>
                      <a:noFill/>
                    </a:lnL>
                    <a:lnR>
                      <a:noFill/>
                    </a:lnR>
                    <a:lnT>
                      <a:noFill/>
                    </a:lnT>
                    <a:lnB>
                      <a:noFill/>
                    </a:lnB>
                  </a:tcPr>
                </a:tc>
                <a:tc rowSpan="2">
                  <a:txBody>
                    <a:bodyPr/>
                    <a:lstStyle/>
                    <a:p>
                      <a:pPr algn="l"/>
                      <a:r>
                        <a:rPr lang="nl-NL" sz="1500" noProof="0" dirty="0" err="1">
                          <a:effectLst/>
                          <a:latin typeface="inherit"/>
                        </a:rPr>
                        <a:t>Phylogeny</a:t>
                      </a:r>
                      <a:endParaRPr lang="nl-NL" sz="1500" noProof="0" dirty="0">
                        <a:effectLst/>
                        <a:latin typeface="inherit"/>
                      </a:endParaRPr>
                    </a:p>
                  </a:txBody>
                  <a:tcPr marL="45326" marR="45326" marT="22664" marB="22664" anchor="ctr">
                    <a:lnL>
                      <a:noFill/>
                    </a:lnL>
                    <a:lnR>
                      <a:noFill/>
                    </a:lnR>
                    <a:lnT>
                      <a:noFill/>
                    </a:lnT>
                    <a:lnB>
                      <a:noFill/>
                    </a:lnB>
                  </a:tcPr>
                </a:tc>
                <a:tc rowSpan="2">
                  <a:txBody>
                    <a:bodyPr/>
                    <a:lstStyle/>
                    <a:p>
                      <a:pPr algn="l"/>
                      <a:r>
                        <a:rPr lang="nl-NL" sz="1500" noProof="0">
                          <a:effectLst/>
                          <a:latin typeface="inherit"/>
                        </a:rPr>
                        <a:t>7</a:t>
                      </a:r>
                    </a:p>
                  </a:txBody>
                  <a:tcPr marL="45326" marR="45326" marT="22664" marB="22664" anchor="ctr">
                    <a:lnL>
                      <a:noFill/>
                    </a:lnL>
                    <a:lnR>
                      <a:noFill/>
                    </a:lnR>
                    <a:lnT>
                      <a:noFill/>
                    </a:lnT>
                    <a:lnB>
                      <a:noFill/>
                    </a:lnB>
                  </a:tcPr>
                </a:tc>
                <a:tc>
                  <a:txBody>
                    <a:bodyPr/>
                    <a:lstStyle/>
                    <a:p>
                      <a:pPr algn="l"/>
                      <a:r>
                        <a:rPr lang="nl-NL" sz="1500" noProof="0" dirty="0">
                          <a:effectLst/>
                          <a:latin typeface="inherit"/>
                        </a:rPr>
                        <a:t>245-289</a:t>
                      </a:r>
                    </a:p>
                  </a:txBody>
                  <a:tcPr marL="45326" marR="45326" marT="22664" marB="22664" anchor="ctr">
                    <a:lnL>
                      <a:noFill/>
                    </a:lnL>
                    <a:lnR w="12700" cmpd="sng">
                      <a:noFill/>
                      <a:prstDash val="solid"/>
                    </a:lnR>
                    <a:lnT>
                      <a:noFill/>
                    </a:lnT>
                    <a:lnB w="12700" cmpd="sng">
                      <a:noFill/>
                      <a:prstDash val="solid"/>
                    </a:lnB>
                  </a:tcPr>
                </a:tc>
                <a:tc>
                  <a:txBody>
                    <a:bodyPr/>
                    <a:lstStyle/>
                    <a:p>
                      <a:pPr algn="l"/>
                      <a:r>
                        <a:rPr lang="nl-NL" sz="1500" noProof="0" dirty="0">
                          <a:effectLst/>
                          <a:latin typeface="inherit"/>
                        </a:rPr>
                        <a:t>Niet Box 7.2, </a:t>
                      </a:r>
                    </a:p>
                  </a:txBody>
                  <a:tcPr marL="45326" marR="45326" marT="22664" marB="22664" anchor="ctr">
                    <a:lnL w="12700" cmpd="sng">
                      <a:noFill/>
                      <a:prstDash val="solid"/>
                    </a:lnL>
                    <a:lnT>
                      <a:noFill/>
                    </a:lnT>
                    <a:lnB w="12700" cmpd="sng">
                      <a:noFill/>
                      <a:prstDash val="solid"/>
                    </a:lnB>
                  </a:tcPr>
                </a:tc>
                <a:extLst>
                  <a:ext uri="{0D108BD9-81ED-4DB2-BD59-A6C34878D82A}">
                    <a16:rowId xmlns:a16="http://schemas.microsoft.com/office/drawing/2014/main" val="379791739"/>
                  </a:ext>
                </a:extLst>
              </a:tr>
              <a:tr h="322454">
                <a:tc vMerge="1">
                  <a:txBody>
                    <a:bodyPr/>
                    <a:lstStyle/>
                    <a:p>
                      <a:endParaRPr lang="en-NL"/>
                    </a:p>
                  </a:txBody>
                  <a:tcPr/>
                </a:tc>
                <a:tc vMerge="1">
                  <a:txBody>
                    <a:bodyPr/>
                    <a:lstStyle/>
                    <a:p>
                      <a:endParaRPr lang="en-NL"/>
                    </a:p>
                  </a:txBody>
                  <a:tcPr/>
                </a:tc>
                <a:tc vMerge="1">
                  <a:txBody>
                    <a:bodyPr/>
                    <a:lstStyle/>
                    <a:p>
                      <a:endParaRPr lang="en-NL"/>
                    </a:p>
                  </a:txBody>
                  <a:tcPr/>
                </a:tc>
                <a:tc>
                  <a:txBody>
                    <a:bodyPr/>
                    <a:lstStyle/>
                    <a:p>
                      <a:pPr algn="l"/>
                      <a:endParaRPr lang="nl-NL" sz="1500" noProof="0" dirty="0">
                        <a:effectLst/>
                        <a:latin typeface="inherit"/>
                      </a:endParaRPr>
                    </a:p>
                  </a:txBody>
                  <a:tcPr marL="45326" marR="45326" marT="22664" marB="22664" anchor="ctr">
                    <a:lnL>
                      <a:noFill/>
                    </a:lnL>
                    <a:lnR w="12700" cmpd="sng">
                      <a:noFill/>
                      <a:prstDash val="solid"/>
                    </a:lnR>
                    <a:lnT>
                      <a:noFill/>
                    </a:lnT>
                    <a:lnB w="12700" cmpd="sng">
                      <a:noFill/>
                      <a:prstDash val="solid"/>
                    </a:lnB>
                  </a:tcPr>
                </a:tc>
                <a:tc>
                  <a:txBody>
                    <a:bodyPr/>
                    <a:lstStyle/>
                    <a:p>
                      <a:pPr algn="l"/>
                      <a:endParaRPr lang="nl-NL" sz="1500" noProof="0" dirty="0">
                        <a:effectLst/>
                        <a:latin typeface="inherit"/>
                      </a:endParaRPr>
                    </a:p>
                  </a:txBody>
                  <a:tcPr marL="45326" marR="45326" marT="22664" marB="22664" anchor="ctr">
                    <a:lnL w="12700" cmpd="sng">
                      <a:noFill/>
                      <a:prstDash val="solid"/>
                    </a:lnL>
                    <a:lnT w="12700" cmpd="sng">
                      <a:noFill/>
                      <a:prstDash val="solid"/>
                    </a:lnT>
                  </a:tcPr>
                </a:tc>
                <a:extLst>
                  <a:ext uri="{0D108BD9-81ED-4DB2-BD59-A6C34878D82A}">
                    <a16:rowId xmlns:a16="http://schemas.microsoft.com/office/drawing/2014/main" val="3521415906"/>
                  </a:ext>
                </a:extLst>
              </a:tr>
            </a:tbl>
          </a:graphicData>
        </a:graphic>
      </p:graphicFrame>
      <p:sp>
        <p:nvSpPr>
          <p:cNvPr id="5" name="Rectangle 1">
            <a:extLst>
              <a:ext uri="{FF2B5EF4-FFF2-40B4-BE49-F238E27FC236}">
                <a16:creationId xmlns:a16="http://schemas.microsoft.com/office/drawing/2014/main" id="{B876E4C4-39E5-7242-9821-63700D0E2E09}"/>
              </a:ext>
            </a:extLst>
          </p:cNvPr>
          <p:cNvSpPr>
            <a:spLocks noChangeArrowheads="1"/>
          </p:cNvSpPr>
          <p:nvPr/>
        </p:nvSpPr>
        <p:spPr bwMode="auto">
          <a:xfrm>
            <a:off x="425594" y="371695"/>
            <a:ext cx="14859311"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nl-NL" altLang="en-US" sz="2000" dirty="0">
                <a:solidFill>
                  <a:srgbClr val="000000"/>
                </a:solidFill>
                <a:latin typeface="Open Sans"/>
              </a:rPr>
              <a:t>De stof komt uit de college presentaties en Jonathan </a:t>
            </a:r>
            <a:r>
              <a:rPr lang="nl-NL" altLang="en-US" sz="2000" dirty="0" err="1">
                <a:solidFill>
                  <a:srgbClr val="000000"/>
                </a:solidFill>
                <a:latin typeface="Open Sans"/>
              </a:rPr>
              <a:t>Pevsner</a:t>
            </a:r>
            <a:r>
              <a:rPr lang="nl-NL" altLang="en-US" sz="2000" dirty="0">
                <a:solidFill>
                  <a:srgbClr val="000000"/>
                </a:solidFill>
                <a:latin typeface="Open Sans"/>
              </a:rPr>
              <a:t> "</a:t>
            </a:r>
            <a:r>
              <a:rPr lang="nl-NL" altLang="en-US" sz="2000" dirty="0" err="1">
                <a:solidFill>
                  <a:srgbClr val="000000"/>
                </a:solidFill>
                <a:latin typeface="Open Sans"/>
              </a:rPr>
              <a:t>Bioinformatics</a:t>
            </a:r>
            <a:r>
              <a:rPr lang="nl-NL" altLang="en-US" sz="2000" dirty="0">
                <a:solidFill>
                  <a:srgbClr val="000000"/>
                </a:solidFill>
                <a:latin typeface="Open Sans"/>
              </a:rPr>
              <a:t> </a:t>
            </a:r>
            <a:r>
              <a:rPr lang="nl-NL" altLang="en-US" sz="2000" dirty="0" err="1">
                <a:solidFill>
                  <a:srgbClr val="000000"/>
                </a:solidFill>
                <a:latin typeface="Open Sans"/>
              </a:rPr>
              <a:t>and</a:t>
            </a:r>
            <a:r>
              <a:rPr lang="nl-NL" altLang="en-US" sz="2000" dirty="0">
                <a:solidFill>
                  <a:srgbClr val="000000"/>
                </a:solidFill>
                <a:latin typeface="Open Sans"/>
              </a:rPr>
              <a:t> </a:t>
            </a:r>
            <a:r>
              <a:rPr lang="nl-NL" altLang="en-US" sz="2000" dirty="0" err="1">
                <a:solidFill>
                  <a:srgbClr val="000000"/>
                </a:solidFill>
                <a:latin typeface="Open Sans"/>
              </a:rPr>
              <a:t>Functional</a:t>
            </a:r>
            <a:r>
              <a:rPr lang="nl-NL" altLang="en-US" sz="2000" dirty="0">
                <a:solidFill>
                  <a:srgbClr val="000000"/>
                </a:solidFill>
                <a:latin typeface="Open Sans"/>
              </a:rPr>
              <a:t> </a:t>
            </a:r>
            <a:r>
              <a:rPr lang="nl-NL" altLang="en-US" sz="2000" dirty="0" err="1">
                <a:solidFill>
                  <a:srgbClr val="000000"/>
                </a:solidFill>
                <a:latin typeface="Open Sans"/>
              </a:rPr>
              <a:t>Genomics</a:t>
            </a:r>
            <a:r>
              <a:rPr lang="nl-NL" altLang="en-US" sz="2000" dirty="0">
                <a:solidFill>
                  <a:srgbClr val="000000"/>
                </a:solidFill>
                <a:latin typeface="Open Sans"/>
              </a:rPr>
              <a:t>" </a:t>
            </a:r>
          </a:p>
          <a:p>
            <a:pPr defTabSz="685800" eaLnBrk="0" fontAlgn="base" hangingPunct="0">
              <a:spcBef>
                <a:spcPct val="0"/>
              </a:spcBef>
              <a:spcAft>
                <a:spcPct val="0"/>
              </a:spcAft>
            </a:pPr>
            <a:r>
              <a:rPr lang="nl-NL" altLang="en-US" sz="2000" dirty="0">
                <a:solidFill>
                  <a:srgbClr val="000000"/>
                </a:solidFill>
                <a:latin typeface="Open Sans"/>
              </a:rPr>
              <a:t>(</a:t>
            </a:r>
            <a:r>
              <a:rPr lang="nl-NL" altLang="en-US" sz="2000" dirty="0" err="1">
                <a:solidFill>
                  <a:srgbClr val="000000"/>
                </a:solidFill>
                <a:latin typeface="Open Sans"/>
              </a:rPr>
              <a:t>Wiley</a:t>
            </a:r>
            <a:r>
              <a:rPr lang="nl-NL" altLang="en-US" sz="2000" dirty="0">
                <a:solidFill>
                  <a:srgbClr val="000000"/>
                </a:solidFill>
                <a:latin typeface="Open Sans"/>
              </a:rPr>
              <a:t> Blackwell; 3e editie) en een aantal extra papers </a:t>
            </a:r>
          </a:p>
          <a:p>
            <a:pPr defTabSz="685800" eaLnBrk="0" fontAlgn="base" hangingPunct="0">
              <a:spcBef>
                <a:spcPct val="0"/>
              </a:spcBef>
              <a:spcAft>
                <a:spcPct val="0"/>
              </a:spcAft>
            </a:pPr>
            <a:r>
              <a:rPr lang="nl-NL" altLang="en-US" sz="2000" dirty="0">
                <a:solidFill>
                  <a:srgbClr val="000000"/>
                </a:solidFill>
                <a:latin typeface="Open Sans"/>
              </a:rPr>
              <a:t>(deze worden expliciet in de betrokken colleges genoemd, en zijn te vinden onder "achtergrond").</a:t>
            </a:r>
            <a:endParaRPr lang="nl-NL" altLang="en-US" sz="2000" dirty="0">
              <a:latin typeface="Arial" panose="020B0604020202020204" pitchFamily="34" charset="0"/>
            </a:endParaRPr>
          </a:p>
        </p:txBody>
      </p:sp>
      <p:sp>
        <p:nvSpPr>
          <p:cNvPr id="6" name="Rectangle 5">
            <a:extLst>
              <a:ext uri="{FF2B5EF4-FFF2-40B4-BE49-F238E27FC236}">
                <a16:creationId xmlns:a16="http://schemas.microsoft.com/office/drawing/2014/main" id="{FF2E023B-8DB8-F74E-AE44-61E1B862E187}"/>
              </a:ext>
            </a:extLst>
          </p:cNvPr>
          <p:cNvSpPr/>
          <p:nvPr/>
        </p:nvSpPr>
        <p:spPr>
          <a:xfrm>
            <a:off x="1677350" y="2636913"/>
            <a:ext cx="8990650" cy="63135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430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505200" y="304801"/>
            <a:ext cx="6096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FASTQ format: where to learn more</a:t>
            </a:r>
          </a:p>
        </p:txBody>
      </p:sp>
      <p:sp>
        <p:nvSpPr>
          <p:cNvPr id="134147" name="Line 3"/>
          <p:cNvSpPr>
            <a:spLocks noChangeShapeType="1"/>
          </p:cNvSpPr>
          <p:nvPr/>
        </p:nvSpPr>
        <p:spPr bwMode="auto">
          <a:xfrm>
            <a:off x="3048000" y="1066800"/>
            <a:ext cx="70104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743200" y="1524001"/>
            <a:ext cx="7467600"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FASTQ project page http://maq.sourceforge.net/fastq.shtml</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You can look at FASTQ files in Galaxy &gt; Shared data &gt; Data libraries &gt; Sample NGS Datasets &gt; Human Illumina dataset. Check the box, click Go, and the data are entered in Galaxy (see the Analyze Data tab where you usually begin a Galaxy session).</a:t>
            </a:r>
          </a:p>
          <a:p>
            <a:pPr>
              <a:buFont typeface="Arial" charset="0"/>
              <a:buChar char="•"/>
            </a:pPr>
            <a:endParaRPr lang="en-US" dirty="0">
              <a:solidFill>
                <a:srgbClr val="000000"/>
              </a:solidFill>
              <a:latin typeface="+mn-lt"/>
            </a:endParaRPr>
          </a:p>
          <a:p>
            <a:pPr>
              <a:buFont typeface="Arial" charset="0"/>
              <a:buChar char="•"/>
            </a:pPr>
            <a:endParaRPr lang="en-US" dirty="0">
              <a:solidFill>
                <a:srgbClr val="000000"/>
              </a:solidFill>
              <a:latin typeface="+mn-lt"/>
            </a:endParaRP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Galaxy also offers helpful videocasts about manipulating FASTQ files. </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53" t="73647" r="26109" b="16381"/>
          <a:stretch/>
        </p:blipFill>
        <p:spPr bwMode="auto">
          <a:xfrm>
            <a:off x="1695450" y="4572001"/>
            <a:ext cx="8792934" cy="857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91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091" r="1872" b="3277"/>
          <a:stretch/>
        </p:blipFill>
        <p:spPr bwMode="auto">
          <a:xfrm>
            <a:off x="1600201" y="1295400"/>
            <a:ext cx="8915399" cy="49410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209800" y="304800"/>
            <a:ext cx="7772400" cy="523220"/>
          </a:xfrm>
          <a:prstGeom prst="rect">
            <a:avLst/>
          </a:prstGeom>
          <a:noFill/>
        </p:spPr>
        <p:txBody>
          <a:bodyPr wrap="square" rtlCol="0">
            <a:spAutoFit/>
          </a:bodyPr>
          <a:lstStyle/>
          <a:p>
            <a:pPr algn="ctr"/>
            <a:r>
              <a:rPr lang="en-US" sz="2800" dirty="0"/>
              <a:t>Example of FASTQ data in Galaxy</a:t>
            </a:r>
          </a:p>
        </p:txBody>
      </p:sp>
    </p:spTree>
    <p:extLst>
      <p:ext uri="{BB962C8B-B14F-4D97-AF65-F5344CB8AC3E}">
        <p14:creationId xmlns:p14="http://schemas.microsoft.com/office/powerpoint/2010/main" val="306949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34C010-6059-4A4B-874E-1316119C1F91}"/>
              </a:ext>
            </a:extLst>
          </p:cNvPr>
          <p:cNvSpPr/>
          <p:nvPr/>
        </p:nvSpPr>
        <p:spPr>
          <a:xfrm>
            <a:off x="-108227" y="-126534"/>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685800"/>
            <a:ext cx="7772400" cy="2677656"/>
          </a:xfrm>
          <a:prstGeom prst="rect">
            <a:avLst/>
          </a:prstGeom>
          <a:noFill/>
        </p:spPr>
        <p:txBody>
          <a:bodyPr wrap="square" rtlCol="0">
            <a:spAutoFit/>
          </a:bodyPr>
          <a:lstStyle/>
          <a:p>
            <a:r>
              <a:rPr lang="en-US" sz="2400" dirty="0"/>
              <a:t>Genome assembly is the process of converting short reads into a detailed set of sequences corresponding to the chromosome(s) of an organism.  </a:t>
            </a:r>
          </a:p>
          <a:p>
            <a:endParaRPr lang="en-US" sz="2400" dirty="0"/>
          </a:p>
          <a:p>
            <a:r>
              <a:rPr lang="en-US" sz="2400" dirty="0"/>
              <a:t>	To learn more about assembly visit</a:t>
            </a:r>
          </a:p>
          <a:p>
            <a:r>
              <a:rPr lang="en-US" sz="2400" b="1" dirty="0"/>
              <a:t>	http://www.ncbi.nlm.nih.gov/assembly/</a:t>
            </a:r>
          </a:p>
          <a:p>
            <a:r>
              <a:rPr lang="en-US" sz="2400" b="1" dirty="0"/>
              <a:t>	http://www.ncbi.nlm.nih.gov/assembly/basics/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7" t="23869" r="9262" b="39109"/>
          <a:stretch/>
        </p:blipFill>
        <p:spPr bwMode="auto">
          <a:xfrm>
            <a:off x="1625600" y="3363456"/>
            <a:ext cx="9042400" cy="34945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5" name="Straight Connector 4"/>
          <p:cNvCxnSpPr/>
          <p:nvPr/>
        </p:nvCxnSpPr>
        <p:spPr>
          <a:xfrm>
            <a:off x="2819400" y="6096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E055BDD6-57B0-9742-978D-D6DE41ACE64A}"/>
              </a:ext>
            </a:extLst>
          </p:cNvPr>
          <p:cNvGrpSpPr/>
          <p:nvPr/>
        </p:nvGrpSpPr>
        <p:grpSpPr>
          <a:xfrm>
            <a:off x="2889998" y="53701"/>
            <a:ext cx="6513603" cy="479700"/>
            <a:chOff x="0" y="1090962"/>
            <a:chExt cx="6513603" cy="479700"/>
          </a:xfrm>
        </p:grpSpPr>
        <p:sp>
          <p:nvSpPr>
            <p:cNvPr id="9" name="Rounded Rectangle 8">
              <a:extLst>
                <a:ext uri="{FF2B5EF4-FFF2-40B4-BE49-F238E27FC236}">
                  <a16:creationId xmlns:a16="http://schemas.microsoft.com/office/drawing/2014/main" id="{8BC9E866-4452-8449-9BD2-5D4C331065C8}"/>
                </a:ext>
              </a:extLst>
            </p:cNvPr>
            <p:cNvSpPr/>
            <p:nvPr/>
          </p:nvSpPr>
          <p:spPr>
            <a:xfrm>
              <a:off x="0" y="1090962"/>
              <a:ext cx="6513603" cy="479700"/>
            </a:xfrm>
            <a:prstGeom prst="roundRect">
              <a:avLst/>
            </a:prstGeom>
          </p:spPr>
          <p:style>
            <a:lnRef idx="2">
              <a:schemeClr val="lt1">
                <a:hueOff val="0"/>
                <a:satOff val="0"/>
                <a:lumOff val="0"/>
                <a:alphaOff val="0"/>
              </a:schemeClr>
            </a:lnRef>
            <a:fillRef idx="1">
              <a:schemeClr val="accent5">
                <a:hueOff val="-1351709"/>
                <a:satOff val="-3484"/>
                <a:lumOff val="-2353"/>
                <a:alphaOff val="0"/>
              </a:schemeClr>
            </a:fillRef>
            <a:effectRef idx="0">
              <a:schemeClr val="accent5">
                <a:hueOff val="-1351709"/>
                <a:satOff val="-3484"/>
                <a:lumOff val="-2353"/>
                <a:alphaOff val="0"/>
              </a:schemeClr>
            </a:effectRef>
            <a:fontRef idx="minor">
              <a:schemeClr val="lt1"/>
            </a:fontRef>
          </p:style>
        </p:sp>
        <p:sp>
          <p:nvSpPr>
            <p:cNvPr id="10" name="Rounded Rectangle 4">
              <a:extLst>
                <a:ext uri="{FF2B5EF4-FFF2-40B4-BE49-F238E27FC236}">
                  <a16:creationId xmlns:a16="http://schemas.microsoft.com/office/drawing/2014/main" id="{B71CDC8A-003E-3948-A939-34C4A1DE3CB5}"/>
                </a:ext>
              </a:extLst>
            </p:cNvPr>
            <p:cNvSpPr txBox="1"/>
            <p:nvPr/>
          </p:nvSpPr>
          <p:spPr>
            <a:xfrm>
              <a:off x="23417" y="11143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a:t>
              </a:r>
              <a:r>
                <a:rPr lang="en-US" sz="2000" kern="1200"/>
                <a:t>Genome Assembly</a:t>
              </a:r>
            </a:p>
          </p:txBody>
        </p:sp>
      </p:grpSp>
    </p:spTree>
    <p:extLst>
      <p:ext uri="{BB962C8B-B14F-4D97-AF65-F5344CB8AC3E}">
        <p14:creationId xmlns:p14="http://schemas.microsoft.com/office/powerpoint/2010/main" val="205483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76200"/>
            <a:ext cx="7086600" cy="523220"/>
          </a:xfrm>
          <a:prstGeom prst="rect">
            <a:avLst/>
          </a:prstGeom>
          <a:noFill/>
        </p:spPr>
        <p:txBody>
          <a:bodyPr wrap="square" rtlCol="0">
            <a:spAutoFit/>
          </a:bodyPr>
          <a:lstStyle/>
          <a:p>
            <a:pPr algn="ctr"/>
            <a:r>
              <a:rPr lang="en-US" sz="2800" dirty="0"/>
              <a:t>Genome assembly: relevance</a:t>
            </a:r>
          </a:p>
        </p:txBody>
      </p:sp>
      <p:sp>
        <p:nvSpPr>
          <p:cNvPr id="3" name="TextBox 2"/>
          <p:cNvSpPr txBox="1"/>
          <p:nvPr/>
        </p:nvSpPr>
        <p:spPr>
          <a:xfrm>
            <a:off x="2667000" y="914401"/>
            <a:ext cx="7772400" cy="5262979"/>
          </a:xfrm>
          <a:prstGeom prst="rect">
            <a:avLst/>
          </a:prstGeom>
          <a:noFill/>
        </p:spPr>
        <p:txBody>
          <a:bodyPr wrap="square" rtlCol="0">
            <a:spAutoFit/>
          </a:bodyPr>
          <a:lstStyle/>
          <a:p>
            <a:pPr marL="342900" indent="-342900">
              <a:buFont typeface="Arial"/>
              <a:buChar char="•"/>
            </a:pPr>
            <a:r>
              <a:rPr lang="en-US" sz="2400" dirty="0"/>
              <a:t>Genome assembly is needed when a genome is first sequenced. We can relate reads to chromosomes.</a:t>
            </a:r>
          </a:p>
          <a:p>
            <a:pPr marL="342900" indent="-342900">
              <a:buFont typeface="Arial"/>
              <a:buChar char="•"/>
            </a:pPr>
            <a:endParaRPr lang="en-US" sz="2400" dirty="0"/>
          </a:p>
          <a:p>
            <a:pPr marL="342900" indent="-342900">
              <a:buFont typeface="Arial"/>
              <a:buChar char="•"/>
            </a:pPr>
            <a:r>
              <a:rPr lang="en-US" sz="2400" dirty="0"/>
              <a:t>For the human genome, the assembly is “frozen” as a snapshot every few years. The current assembly is GRCh38. (GRC refers to Genome Reference Consortium at </a:t>
            </a:r>
            <a:r>
              <a:rPr lang="en-US" sz="2000" dirty="0"/>
              <a:t>http://</a:t>
            </a:r>
            <a:r>
              <a:rPr lang="en-US" sz="2000" dirty="0" err="1"/>
              <a:t>www.ncbi.nlm.nih.gov</a:t>
            </a:r>
            <a:r>
              <a:rPr lang="en-US" sz="2000" dirty="0"/>
              <a:t>/projects/genome/assembly/</a:t>
            </a:r>
            <a:r>
              <a:rPr lang="en-US" sz="2000" dirty="0" err="1"/>
              <a:t>grc</a:t>
            </a:r>
            <a:r>
              <a:rPr lang="en-US" sz="2000" dirty="0"/>
              <a:t>/</a:t>
            </a:r>
            <a:r>
              <a:rPr lang="en-US" sz="2400" dirty="0"/>
              <a:t>)</a:t>
            </a:r>
          </a:p>
          <a:p>
            <a:pPr marL="342900" indent="-342900">
              <a:buFont typeface="Arial"/>
              <a:buChar char="•"/>
            </a:pPr>
            <a:endParaRPr lang="en-US" sz="2400" dirty="0"/>
          </a:p>
          <a:p>
            <a:pPr marL="342900" indent="-342900">
              <a:buFont typeface="Arial"/>
              <a:buChar char="•"/>
            </a:pPr>
            <a:r>
              <a:rPr lang="en-US" sz="2400" dirty="0"/>
              <a:t>For most human genome work we do not need to do “</a:t>
            </a:r>
            <a:r>
              <a:rPr lang="en-US" sz="2400" i="1" dirty="0"/>
              <a:t>de novo</a:t>
            </a:r>
            <a:r>
              <a:rPr lang="en-US" sz="2400" dirty="0"/>
              <a:t>” (from anew) assembly. Instead we map reads to a reference genome—one that is already assembled.</a:t>
            </a:r>
          </a:p>
          <a:p>
            <a:pPr marL="342900" indent="-342900">
              <a:buFont typeface="Arial"/>
              <a:buChar char="•"/>
            </a:pPr>
            <a:endParaRPr lang="en-US" sz="2400" dirty="0"/>
          </a:p>
          <a:p>
            <a:pPr marL="342900" indent="-342900">
              <a:buFont typeface="Arial"/>
              <a:buChar char="•"/>
            </a:pPr>
            <a:r>
              <a:rPr lang="en-US" sz="2400" dirty="0"/>
              <a:t>Genome assembly is a crucial behind-the-scenes part of calling human genome (or other) variants.</a:t>
            </a:r>
          </a:p>
        </p:txBody>
      </p:sp>
      <p:cxnSp>
        <p:nvCxnSpPr>
          <p:cNvPr id="5" name="Straight Connector 4"/>
          <p:cNvCxnSpPr/>
          <p:nvPr/>
        </p:nvCxnSpPr>
        <p:spPr>
          <a:xfrm>
            <a:off x="2819400" y="609600"/>
            <a:ext cx="7543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22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31B034-4A70-9549-957C-3C7FE08454EC}"/>
              </a:ext>
            </a:extLst>
          </p:cNvPr>
          <p:cNvSpPr/>
          <p:nvPr/>
        </p:nvSpPr>
        <p:spPr>
          <a:xfrm>
            <a:off x="0" y="178266"/>
            <a:ext cx="12192000" cy="928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38514" y="5905642"/>
            <a:ext cx="1039918"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Table 9-2</a:t>
            </a:r>
          </a:p>
          <a:p>
            <a:r>
              <a:rPr lang="en-US" dirty="0">
                <a:solidFill>
                  <a:schemeClr val="bg1">
                    <a:lumMod val="50000"/>
                  </a:schemeClr>
                </a:solidFill>
              </a:rPr>
              <a:t>Page 395</a:t>
            </a:r>
          </a:p>
        </p:txBody>
      </p:sp>
      <p:pic>
        <p:nvPicPr>
          <p:cNvPr id="2" name="Picture 1" descr="Screen Shot 2017-02-22 at 8.06.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73301"/>
            <a:ext cx="9144000" cy="2300825"/>
          </a:xfrm>
          <a:prstGeom prst="rect">
            <a:avLst/>
          </a:prstGeom>
        </p:spPr>
      </p:pic>
      <p:sp>
        <p:nvSpPr>
          <p:cNvPr id="4" name="TextBox 3"/>
          <p:cNvSpPr txBox="1"/>
          <p:nvPr/>
        </p:nvSpPr>
        <p:spPr>
          <a:xfrm>
            <a:off x="3810000" y="381000"/>
            <a:ext cx="4876800" cy="523220"/>
          </a:xfrm>
          <a:prstGeom prst="rect">
            <a:avLst/>
          </a:prstGeom>
          <a:noFill/>
        </p:spPr>
        <p:txBody>
          <a:bodyPr wrap="square" rtlCol="0">
            <a:spAutoFit/>
          </a:bodyPr>
          <a:lstStyle/>
          <a:p>
            <a:pPr algn="ctr"/>
            <a:r>
              <a:rPr lang="en-US" sz="2800" dirty="0"/>
              <a:t>Software for genome assembly</a:t>
            </a:r>
          </a:p>
        </p:txBody>
      </p:sp>
      <p:sp>
        <p:nvSpPr>
          <p:cNvPr id="6" name="TextBox 5"/>
          <p:cNvSpPr txBox="1"/>
          <p:nvPr/>
        </p:nvSpPr>
        <p:spPr>
          <a:xfrm>
            <a:off x="3810000" y="5790759"/>
            <a:ext cx="5791200" cy="400110"/>
          </a:xfrm>
          <a:prstGeom prst="rect">
            <a:avLst/>
          </a:prstGeom>
          <a:noFill/>
          <a:ln>
            <a:solidFill>
              <a:srgbClr val="000000"/>
            </a:solidFill>
          </a:ln>
        </p:spPr>
        <p:txBody>
          <a:bodyPr wrap="square" rtlCol="0">
            <a:spAutoFit/>
          </a:bodyPr>
          <a:lstStyle/>
          <a:p>
            <a:pPr>
              <a:lnSpc>
                <a:spcPct val="80000"/>
              </a:lnSpc>
            </a:pPr>
            <a:r>
              <a:rPr lang="en-US" sz="2400" dirty="0"/>
              <a:t>We’ll use Velvet for assembly in Chapter 15.</a:t>
            </a:r>
          </a:p>
        </p:txBody>
      </p:sp>
    </p:spTree>
    <p:extLst>
      <p:ext uri="{BB962C8B-B14F-4D97-AF65-F5344CB8AC3E}">
        <p14:creationId xmlns:p14="http://schemas.microsoft.com/office/powerpoint/2010/main" val="2027872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81B845-A484-7545-80E2-93964D0553AA}"/>
              </a:ext>
            </a:extLst>
          </p:cNvPr>
          <p:cNvSpPr/>
          <p:nvPr/>
        </p:nvSpPr>
        <p:spPr>
          <a:xfrm>
            <a:off x="0" y="-133678"/>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195" name="Picture 4"/>
          <p:cNvPicPr>
            <a:picLocks noChangeAspect="1" noChangeArrowheads="1"/>
          </p:cNvPicPr>
          <p:nvPr/>
        </p:nvPicPr>
        <p:blipFill>
          <a:blip r:embed="rId2">
            <a:extLst>
              <a:ext uri="{28A0092B-C50C-407E-A947-70E740481C1C}">
                <a14:useLocalDpi xmlns:a14="http://schemas.microsoft.com/office/drawing/2010/main" val="0"/>
              </a:ext>
            </a:extLst>
          </a:blip>
          <a:srcRect t="28830" r="12500" b="33287"/>
          <a:stretch>
            <a:fillRect/>
          </a:stretch>
        </p:blipFill>
        <p:spPr bwMode="auto">
          <a:xfrm>
            <a:off x="1524000" y="838200"/>
            <a:ext cx="903605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196" name="TextBox 2"/>
          <p:cNvSpPr txBox="1">
            <a:spLocks noChangeArrowheads="1"/>
          </p:cNvSpPr>
          <p:nvPr/>
        </p:nvSpPr>
        <p:spPr bwMode="auto">
          <a:xfrm>
            <a:off x="2743200" y="3733800"/>
            <a:ext cx="7620000"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Recent software tools allow the mapping (alignment) of millions or billions of short reads to a reference genome. </a:t>
            </a:r>
            <a:br>
              <a:rPr lang="en-US" dirty="0">
                <a:solidFill>
                  <a:srgbClr val="000000"/>
                </a:solidFill>
                <a:latin typeface="+mn-lt"/>
              </a:rPr>
            </a:br>
            <a:endParaRPr lang="en-US" dirty="0">
              <a:solidFill>
                <a:srgbClr val="000000"/>
              </a:solidFill>
              <a:latin typeface="+mn-lt"/>
            </a:endParaRPr>
          </a:p>
          <a:p>
            <a:r>
              <a:rPr lang="en-US" dirty="0">
                <a:solidFill>
                  <a:srgbClr val="000000"/>
                </a:solidFill>
                <a:latin typeface="+mn-lt"/>
              </a:rPr>
              <a:t>--For the human genome, this would take thousands of hours using BLAST. </a:t>
            </a:r>
          </a:p>
          <a:p>
            <a:endParaRPr lang="en-US" dirty="0">
              <a:solidFill>
                <a:srgbClr val="000000"/>
              </a:solidFill>
              <a:latin typeface="+mn-lt"/>
            </a:endParaRPr>
          </a:p>
          <a:p>
            <a:r>
              <a:rPr lang="en-US" dirty="0">
                <a:solidFill>
                  <a:srgbClr val="000000"/>
                </a:solidFill>
                <a:latin typeface="+mn-lt"/>
              </a:rPr>
              <a:t>--Reads may come from regions of repetitive DNA (exacerbated by sequencing errors)</a:t>
            </a:r>
          </a:p>
        </p:txBody>
      </p:sp>
      <p:grpSp>
        <p:nvGrpSpPr>
          <p:cNvPr id="7" name="Group 6">
            <a:extLst>
              <a:ext uri="{FF2B5EF4-FFF2-40B4-BE49-F238E27FC236}">
                <a16:creationId xmlns:a16="http://schemas.microsoft.com/office/drawing/2014/main" id="{36771C50-ACF8-554D-A277-98C256ED0A68}"/>
              </a:ext>
            </a:extLst>
          </p:cNvPr>
          <p:cNvGrpSpPr/>
          <p:nvPr/>
        </p:nvGrpSpPr>
        <p:grpSpPr>
          <a:xfrm>
            <a:off x="3296398" y="97055"/>
            <a:ext cx="6513603" cy="479700"/>
            <a:chOff x="0" y="1628262"/>
            <a:chExt cx="6513603" cy="479700"/>
          </a:xfrm>
        </p:grpSpPr>
        <p:sp>
          <p:nvSpPr>
            <p:cNvPr id="8" name="Rounded Rectangle 7">
              <a:extLst>
                <a:ext uri="{FF2B5EF4-FFF2-40B4-BE49-F238E27FC236}">
                  <a16:creationId xmlns:a16="http://schemas.microsoft.com/office/drawing/2014/main" id="{AC2E83F1-F82C-1A4D-A710-3303CD334D93}"/>
                </a:ext>
              </a:extLst>
            </p:cNvPr>
            <p:cNvSpPr/>
            <p:nvPr/>
          </p:nvSpPr>
          <p:spPr>
            <a:xfrm>
              <a:off x="0" y="1628262"/>
              <a:ext cx="6513603" cy="479700"/>
            </a:xfrm>
            <a:prstGeom prst="roundRect">
              <a:avLst/>
            </a:prstGeom>
          </p:spPr>
          <p:style>
            <a:lnRef idx="2">
              <a:schemeClr val="lt1">
                <a:hueOff val="0"/>
                <a:satOff val="0"/>
                <a:lumOff val="0"/>
                <a:alphaOff val="0"/>
              </a:schemeClr>
            </a:lnRef>
            <a:fillRef idx="1">
              <a:schemeClr val="accent5">
                <a:hueOff val="-2027563"/>
                <a:satOff val="-5226"/>
                <a:lumOff val="-3530"/>
                <a:alphaOff val="0"/>
              </a:schemeClr>
            </a:fillRef>
            <a:effectRef idx="0">
              <a:schemeClr val="accent5">
                <a:hueOff val="-2027563"/>
                <a:satOff val="-5226"/>
                <a:lumOff val="-3530"/>
                <a:alphaOff val="0"/>
              </a:schemeClr>
            </a:effectRef>
            <a:fontRef idx="minor">
              <a:schemeClr val="lt1"/>
            </a:fontRef>
          </p:style>
        </p:sp>
        <p:sp>
          <p:nvSpPr>
            <p:cNvPr id="9" name="Rounded Rectangle 4">
              <a:extLst>
                <a:ext uri="{FF2B5EF4-FFF2-40B4-BE49-F238E27FC236}">
                  <a16:creationId xmlns:a16="http://schemas.microsoft.com/office/drawing/2014/main" id="{BA7A839E-C809-8A40-B297-47CB80FCAE7E}"/>
                </a:ext>
              </a:extLst>
            </p:cNvPr>
            <p:cNvSpPr txBox="1"/>
            <p:nvPr/>
          </p:nvSpPr>
          <p:spPr>
            <a:xfrm>
              <a:off x="23417" y="16516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4. </a:t>
              </a:r>
              <a:r>
                <a:rPr lang="en-US" sz="2000" kern="1200"/>
                <a:t>Sequence alignment</a:t>
              </a:r>
            </a:p>
          </p:txBody>
        </p:sp>
      </p:grpSp>
    </p:spTree>
    <p:extLst>
      <p:ext uri="{BB962C8B-B14F-4D97-AF65-F5344CB8AC3E}">
        <p14:creationId xmlns:p14="http://schemas.microsoft.com/office/powerpoint/2010/main" val="3008941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l="12869" t="54807" r="17068" b="23978"/>
          <a:stretch>
            <a:fillRect/>
          </a:stretch>
        </p:blipFill>
        <p:spPr bwMode="auto">
          <a:xfrm>
            <a:off x="1676400" y="3886200"/>
            <a:ext cx="87122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9267" name="TextBox 10"/>
          <p:cNvSpPr txBox="1">
            <a:spLocks noChangeArrowheads="1"/>
          </p:cNvSpPr>
          <p:nvPr/>
        </p:nvSpPr>
        <p:spPr bwMode="auto">
          <a:xfrm>
            <a:off x="2590800" y="228601"/>
            <a:ext cx="76962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Alignment to a reference genome: example of short-read alignment (Bowtie) results</a:t>
            </a:r>
          </a:p>
        </p:txBody>
      </p:sp>
      <p:sp>
        <p:nvSpPr>
          <p:cNvPr id="139268" name="TextBox 11"/>
          <p:cNvSpPr txBox="1">
            <a:spLocks noChangeArrowheads="1"/>
          </p:cNvSpPr>
          <p:nvPr/>
        </p:nvSpPr>
        <p:spPr bwMode="auto">
          <a:xfrm>
            <a:off x="2385336" y="2209801"/>
            <a:ext cx="2773131" cy="83099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solidFill>
                  <a:srgbClr val="000000"/>
                </a:solidFill>
                <a:latin typeface="+mn-lt"/>
              </a:rPr>
              <a:t>References to which </a:t>
            </a:r>
          </a:p>
          <a:p>
            <a:pPr algn="ctr"/>
            <a:r>
              <a:rPr lang="en-US" dirty="0">
                <a:solidFill>
                  <a:srgbClr val="000000"/>
                </a:solidFill>
                <a:latin typeface="+mn-lt"/>
              </a:rPr>
              <a:t>reads match</a:t>
            </a:r>
          </a:p>
        </p:txBody>
      </p:sp>
      <p:sp>
        <p:nvSpPr>
          <p:cNvPr id="13" name="Down Arrow 12"/>
          <p:cNvSpPr/>
          <p:nvPr/>
        </p:nvSpPr>
        <p:spPr>
          <a:xfrm>
            <a:off x="3733800" y="3048000"/>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39270" name="TextBox 13"/>
          <p:cNvSpPr txBox="1">
            <a:spLocks noChangeArrowheads="1"/>
          </p:cNvSpPr>
          <p:nvPr/>
        </p:nvSpPr>
        <p:spPr bwMode="auto">
          <a:xfrm>
            <a:off x="7971531" y="2586039"/>
            <a:ext cx="1886153" cy="4616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000000"/>
                </a:solidFill>
                <a:latin typeface="+mn-lt"/>
              </a:rPr>
              <a:t>quality scores</a:t>
            </a:r>
          </a:p>
        </p:txBody>
      </p:sp>
      <p:sp>
        <p:nvSpPr>
          <p:cNvPr id="15" name="Down Arrow 14"/>
          <p:cNvSpPr/>
          <p:nvPr/>
        </p:nvSpPr>
        <p:spPr>
          <a:xfrm>
            <a:off x="8686800" y="3048000"/>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39272" name="TextBox 15"/>
          <p:cNvSpPr txBox="1">
            <a:spLocks noChangeArrowheads="1"/>
          </p:cNvSpPr>
          <p:nvPr/>
        </p:nvSpPr>
        <p:spPr bwMode="auto">
          <a:xfrm>
            <a:off x="6042034" y="2590801"/>
            <a:ext cx="871521" cy="4616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000000"/>
                </a:solidFill>
                <a:latin typeface="+mn-lt"/>
              </a:rPr>
              <a:t>reads</a:t>
            </a:r>
          </a:p>
        </p:txBody>
      </p:sp>
      <p:sp>
        <p:nvSpPr>
          <p:cNvPr id="17" name="Down Arrow 16"/>
          <p:cNvSpPr/>
          <p:nvPr/>
        </p:nvSpPr>
        <p:spPr>
          <a:xfrm>
            <a:off x="6249989" y="3052763"/>
            <a:ext cx="484187"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Tree>
    <p:extLst>
      <p:ext uri="{BB962C8B-B14F-4D97-AF65-F5344CB8AC3E}">
        <p14:creationId xmlns:p14="http://schemas.microsoft.com/office/powerpoint/2010/main" val="3771488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828800" y="304801"/>
            <a:ext cx="8610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BWA: a popular short-read aligner</a:t>
            </a:r>
          </a:p>
        </p:txBody>
      </p:sp>
      <p:sp>
        <p:nvSpPr>
          <p:cNvPr id="134147" name="Line 3"/>
          <p:cNvSpPr>
            <a:spLocks noChangeShapeType="1"/>
          </p:cNvSpPr>
          <p:nvPr/>
        </p:nvSpPr>
        <p:spPr bwMode="auto">
          <a:xfrm>
            <a:off x="3048000" y="1066800"/>
            <a:ext cx="70104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95600" y="1371601"/>
            <a:ext cx="7467600"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Aligns short reads (&lt;200 base pairs) to a reference genome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Fast, accurate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Learn more at http://bio-bwa.sourceforge.net/</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Command-line software for the Linux environment (like essentially all NGS tools)</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Try it in a web-accessible version! Go to Galaxy &gt; see list of tools on left sidebar &gt; NGS Toolbox beta &gt; NGS: Mapping &gt; Map with BWA for Illumina</a:t>
            </a:r>
          </a:p>
        </p:txBody>
      </p:sp>
    </p:spTree>
    <p:extLst>
      <p:ext uri="{BB962C8B-B14F-4D97-AF65-F5344CB8AC3E}">
        <p14:creationId xmlns:p14="http://schemas.microsoft.com/office/powerpoint/2010/main" val="313588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l="3333" t="24348" r="62000" b="19130"/>
          <a:stretch>
            <a:fillRect/>
          </a:stretch>
        </p:blipFill>
        <p:spPr bwMode="auto">
          <a:xfrm>
            <a:off x="1676400" y="152400"/>
            <a:ext cx="5410200" cy="648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Left Arrow 2"/>
          <p:cNvSpPr/>
          <p:nvPr/>
        </p:nvSpPr>
        <p:spPr>
          <a:xfrm>
            <a:off x="2590800" y="398463"/>
            <a:ext cx="4648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0292" name="TextBox 3"/>
          <p:cNvSpPr txBox="1">
            <a:spLocks noChangeArrowheads="1"/>
          </p:cNvSpPr>
          <p:nvPr/>
        </p:nvSpPr>
        <p:spPr bwMode="auto">
          <a:xfrm>
            <a:off x="7224714" y="169864"/>
            <a:ext cx="2681293" cy="83099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Reference sequence</a:t>
            </a:r>
          </a:p>
          <a:p>
            <a:r>
              <a:rPr lang="en-US">
                <a:solidFill>
                  <a:srgbClr val="000000"/>
                </a:solidFill>
                <a:latin typeface="+mn-lt"/>
              </a:rPr>
              <a:t>(5 Mb, fasta format)</a:t>
            </a:r>
          </a:p>
        </p:txBody>
      </p:sp>
      <p:sp>
        <p:nvSpPr>
          <p:cNvPr id="5" name="Left Arrow 4"/>
          <p:cNvSpPr/>
          <p:nvPr/>
        </p:nvSpPr>
        <p:spPr>
          <a:xfrm>
            <a:off x="3279775" y="1470025"/>
            <a:ext cx="4648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0294" name="TextBox 5"/>
          <p:cNvSpPr txBox="1">
            <a:spLocks noChangeArrowheads="1"/>
          </p:cNvSpPr>
          <p:nvPr/>
        </p:nvSpPr>
        <p:spPr bwMode="auto">
          <a:xfrm>
            <a:off x="7912101" y="1414464"/>
            <a:ext cx="1606329" cy="4616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Read depth</a:t>
            </a:r>
          </a:p>
        </p:txBody>
      </p:sp>
      <p:sp>
        <p:nvSpPr>
          <p:cNvPr id="7" name="Left Arrow 6"/>
          <p:cNvSpPr/>
          <p:nvPr/>
        </p:nvSpPr>
        <p:spPr>
          <a:xfrm>
            <a:off x="6096000" y="2468563"/>
            <a:ext cx="12954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40296" name="TextBox 7"/>
          <p:cNvSpPr txBox="1">
            <a:spLocks noChangeArrowheads="1"/>
          </p:cNvSpPr>
          <p:nvPr/>
        </p:nvSpPr>
        <p:spPr bwMode="auto">
          <a:xfrm>
            <a:off x="7086601" y="2239964"/>
            <a:ext cx="3017473" cy="830997"/>
          </a:xfrm>
          <a:prstGeom prst="rect">
            <a:avLst/>
          </a:prstGeom>
          <a:solidFill>
            <a:schemeClr val="bg1"/>
          </a:solidFill>
          <a:ln w="9525">
            <a:solidFill>
              <a:srgbClr val="00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Reference sequence A;</a:t>
            </a:r>
          </a:p>
          <a:p>
            <a:r>
              <a:rPr lang="en-US">
                <a:solidFill>
                  <a:srgbClr val="000000"/>
                </a:solidFill>
                <a:latin typeface="+mn-lt"/>
              </a:rPr>
              <a:t>Sample has G 29 times</a:t>
            </a:r>
          </a:p>
        </p:txBody>
      </p:sp>
      <p:sp>
        <p:nvSpPr>
          <p:cNvPr id="9" name="Left Arrow 8"/>
          <p:cNvSpPr/>
          <p:nvPr/>
        </p:nvSpPr>
        <p:spPr>
          <a:xfrm>
            <a:off x="5627688" y="4986338"/>
            <a:ext cx="711200" cy="381000"/>
          </a:xfrm>
          <a:prstGeom prst="leftArrow">
            <a:avLst/>
          </a:prstGeom>
          <a:solidFill>
            <a:schemeClr val="accent6">
              <a:lumMod val="20000"/>
              <a:lumOff val="8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0000"/>
              </a:solidFill>
            </a:endParaRPr>
          </a:p>
        </p:txBody>
      </p:sp>
      <p:sp>
        <p:nvSpPr>
          <p:cNvPr id="140298" name="TextBox 9"/>
          <p:cNvSpPr txBox="1">
            <a:spLocks noChangeArrowheads="1"/>
          </p:cNvSpPr>
          <p:nvPr/>
        </p:nvSpPr>
        <p:spPr bwMode="auto">
          <a:xfrm>
            <a:off x="6324600" y="4732338"/>
            <a:ext cx="4191000" cy="1200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 and , denote agreement with reference on top, bottom strands</a:t>
            </a:r>
          </a:p>
        </p:txBody>
      </p:sp>
      <p:sp>
        <p:nvSpPr>
          <p:cNvPr id="140299" name="TextBox 5"/>
          <p:cNvSpPr txBox="1">
            <a:spLocks noChangeArrowheads="1"/>
          </p:cNvSpPr>
          <p:nvPr/>
        </p:nvSpPr>
        <p:spPr bwMode="auto">
          <a:xfrm>
            <a:off x="8543925" y="6243639"/>
            <a:ext cx="1876986" cy="4616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000000"/>
                </a:solidFill>
                <a:latin typeface="+mn-lt"/>
              </a:rPr>
              <a:t>MAQ analysis</a:t>
            </a:r>
          </a:p>
        </p:txBody>
      </p:sp>
    </p:spTree>
    <p:extLst>
      <p:ext uri="{BB962C8B-B14F-4D97-AF65-F5344CB8AC3E}">
        <p14:creationId xmlns:p14="http://schemas.microsoft.com/office/powerpoint/2010/main" val="1275718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DC2135-A64C-EC4C-A660-E17AA78FC493}"/>
              </a:ext>
            </a:extLst>
          </p:cNvPr>
          <p:cNvSpPr/>
          <p:nvPr/>
        </p:nvSpPr>
        <p:spPr>
          <a:xfrm>
            <a:off x="0" y="2092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Fig.9-14</a:t>
            </a:r>
          </a:p>
          <a:p>
            <a:r>
              <a:rPr lang="en-US" dirty="0">
                <a:solidFill>
                  <a:schemeClr val="bg1">
                    <a:lumMod val="50000"/>
                  </a:schemeClr>
                </a:solidFill>
              </a:rPr>
              <a:t>Page 404</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0"/>
            <a:ext cx="7099300" cy="313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20364" y="4971872"/>
            <a:ext cx="7795237" cy="1200329"/>
          </a:xfrm>
          <a:prstGeom prst="rect">
            <a:avLst/>
          </a:prstGeom>
          <a:noFill/>
          <a:ln>
            <a:solidFill>
              <a:srgbClr val="000000"/>
            </a:solidFill>
          </a:ln>
        </p:spPr>
        <p:txBody>
          <a:bodyPr wrap="square" rtlCol="0">
            <a:spAutoFit/>
          </a:bodyPr>
          <a:lstStyle/>
          <a:p>
            <a:r>
              <a:rPr lang="en-US" sz="2400" dirty="0"/>
              <a:t>There are many tools to view SAM/BAM files. A popular software package (</a:t>
            </a:r>
            <a:r>
              <a:rPr lang="en-US" sz="2400" dirty="0" err="1"/>
              <a:t>SAMTools</a:t>
            </a:r>
            <a:r>
              <a:rPr lang="en-US" sz="2400" dirty="0"/>
              <a:t>, used in Linux) includes </a:t>
            </a:r>
            <a:r>
              <a:rPr lang="en-US" sz="2400" dirty="0" err="1">
                <a:latin typeface="Courier" pitchFamily="49" charset="0"/>
              </a:rPr>
              <a:t>tview</a:t>
            </a:r>
            <a:r>
              <a:rPr lang="en-US" sz="2400" dirty="0"/>
              <a:t> visualization of reads from a BAM file</a:t>
            </a:r>
          </a:p>
        </p:txBody>
      </p:sp>
      <p:grpSp>
        <p:nvGrpSpPr>
          <p:cNvPr id="7" name="Group 6">
            <a:extLst>
              <a:ext uri="{FF2B5EF4-FFF2-40B4-BE49-F238E27FC236}">
                <a16:creationId xmlns:a16="http://schemas.microsoft.com/office/drawing/2014/main" id="{0EB85A41-0201-6049-A1F7-F86A786B6073}"/>
              </a:ext>
            </a:extLst>
          </p:cNvPr>
          <p:cNvGrpSpPr/>
          <p:nvPr/>
        </p:nvGrpSpPr>
        <p:grpSpPr>
          <a:xfrm>
            <a:off x="3188448" y="445949"/>
            <a:ext cx="6513603" cy="479700"/>
            <a:chOff x="0" y="2165563"/>
            <a:chExt cx="6513603" cy="479700"/>
          </a:xfrm>
        </p:grpSpPr>
        <p:sp>
          <p:nvSpPr>
            <p:cNvPr id="8" name="Rounded Rectangle 7">
              <a:extLst>
                <a:ext uri="{FF2B5EF4-FFF2-40B4-BE49-F238E27FC236}">
                  <a16:creationId xmlns:a16="http://schemas.microsoft.com/office/drawing/2014/main" id="{BB604D0A-5C36-A34A-986B-3D93FA48BF44}"/>
                </a:ext>
              </a:extLst>
            </p:cNvPr>
            <p:cNvSpPr/>
            <p:nvPr/>
          </p:nvSpPr>
          <p:spPr>
            <a:xfrm>
              <a:off x="0" y="2165563"/>
              <a:ext cx="6513603" cy="479700"/>
            </a:xfrm>
            <a:prstGeom prst="roundRect">
              <a:avLst/>
            </a:prstGeom>
          </p:spPr>
          <p:style>
            <a:lnRef idx="2">
              <a:schemeClr val="lt1">
                <a:hueOff val="0"/>
                <a:satOff val="0"/>
                <a:lumOff val="0"/>
                <a:alphaOff val="0"/>
              </a:schemeClr>
            </a:lnRef>
            <a:fillRef idx="1">
              <a:schemeClr val="accent5">
                <a:hueOff val="-2703417"/>
                <a:satOff val="-6968"/>
                <a:lumOff val="-4706"/>
                <a:alphaOff val="0"/>
              </a:schemeClr>
            </a:fillRef>
            <a:effectRef idx="0">
              <a:schemeClr val="accent5">
                <a:hueOff val="-2703417"/>
                <a:satOff val="-6968"/>
                <a:lumOff val="-4706"/>
                <a:alphaOff val="0"/>
              </a:schemeClr>
            </a:effectRef>
            <a:fontRef idx="minor">
              <a:schemeClr val="lt1"/>
            </a:fontRef>
          </p:style>
        </p:sp>
        <p:sp>
          <p:nvSpPr>
            <p:cNvPr id="9" name="Rounded Rectangle 4">
              <a:extLst>
                <a:ext uri="{FF2B5EF4-FFF2-40B4-BE49-F238E27FC236}">
                  <a16:creationId xmlns:a16="http://schemas.microsoft.com/office/drawing/2014/main" id="{8ADF6780-9231-8C4E-9EF1-196688A494D1}"/>
                </a:ext>
              </a:extLst>
            </p:cNvPr>
            <p:cNvSpPr txBox="1"/>
            <p:nvPr/>
          </p:nvSpPr>
          <p:spPr>
            <a:xfrm>
              <a:off x="23417" y="21889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5. The SAM/BAM format and </a:t>
              </a:r>
              <a:r>
                <a:rPr lang="en-US" sz="2000" kern="1200" dirty="0" err="1"/>
                <a:t>SAMtools</a:t>
              </a:r>
              <a:endParaRPr lang="en-US" sz="2000" kern="1200" dirty="0"/>
            </a:p>
          </p:txBody>
        </p:sp>
      </p:grpSp>
    </p:spTree>
    <p:extLst>
      <p:ext uri="{BB962C8B-B14F-4D97-AF65-F5344CB8AC3E}">
        <p14:creationId xmlns:p14="http://schemas.microsoft.com/office/powerpoint/2010/main" val="407817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7F2254-BFCF-9A43-9CFC-D58E703DCBA6}"/>
              </a:ext>
            </a:extLst>
          </p:cNvPr>
          <p:cNvSpPr/>
          <p:nvPr/>
        </p:nvSpPr>
        <p:spPr>
          <a:xfrm>
            <a:off x="0" y="56356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D918-98B1-7944-AE19-57D758C64E03}"/>
              </a:ext>
            </a:extLst>
          </p:cNvPr>
          <p:cNvSpPr>
            <a:spLocks noGrp="1"/>
          </p:cNvSpPr>
          <p:nvPr>
            <p:ph type="title"/>
          </p:nvPr>
        </p:nvSpPr>
        <p:spPr>
          <a:xfrm>
            <a:off x="838200" y="365125"/>
            <a:ext cx="10515600" cy="1325563"/>
          </a:xfrm>
        </p:spPr>
        <p:txBody>
          <a:bodyPr>
            <a:normAutofit/>
          </a:bodyPr>
          <a:lstStyle/>
          <a:p>
            <a:pPr algn="ctr"/>
            <a:r>
              <a:rPr lang="en-US" dirty="0">
                <a:solidFill>
                  <a:schemeClr val="bg1"/>
                </a:solidFill>
              </a:rPr>
              <a:t>Presentation content</a:t>
            </a:r>
          </a:p>
        </p:txBody>
      </p:sp>
      <p:graphicFrame>
        <p:nvGraphicFramePr>
          <p:cNvPr id="5" name="Content Placeholder 2">
            <a:extLst>
              <a:ext uri="{FF2B5EF4-FFF2-40B4-BE49-F238E27FC236}">
                <a16:creationId xmlns:a16="http://schemas.microsoft.com/office/drawing/2014/main" id="{1BA2B777-4639-413B-B404-7E6131F77AFA}"/>
              </a:ext>
            </a:extLst>
          </p:cNvPr>
          <p:cNvGraphicFramePr>
            <a:graphicFrameLocks noGrp="1"/>
          </p:cNvGraphicFramePr>
          <p:nvPr>
            <p:ph idx="1"/>
            <p:extLst>
              <p:ext uri="{D42A27DB-BD31-4B8C-83A1-F6EECF244321}">
                <p14:modId xmlns:p14="http://schemas.microsoft.com/office/powerpoint/2010/main" val="2367369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EBC1FBF-21A4-CA44-BE01-AEBF3C2941FD}"/>
              </a:ext>
            </a:extLst>
          </p:cNvPr>
          <p:cNvSpPr txBox="1"/>
          <p:nvPr/>
        </p:nvSpPr>
        <p:spPr>
          <a:xfrm>
            <a:off x="655152" y="6488668"/>
            <a:ext cx="5440848" cy="369332"/>
          </a:xfrm>
          <a:prstGeom prst="rect">
            <a:avLst/>
          </a:prstGeom>
          <a:noFill/>
        </p:spPr>
        <p:txBody>
          <a:bodyPr wrap="none" rtlCol="0">
            <a:spAutoFit/>
          </a:bodyPr>
          <a:lstStyle/>
          <a:p>
            <a:r>
              <a:rPr lang="en-US" dirty="0"/>
              <a:t>http://</a:t>
            </a:r>
            <a:r>
              <a:rPr lang="en-US" dirty="0" err="1"/>
              <a:t>pevsnerlab.kennedykrieger.org</a:t>
            </a:r>
            <a:r>
              <a:rPr lang="en-US" dirty="0"/>
              <a:t>/php/</a:t>
            </a:r>
            <a:r>
              <a:rPr lang="en-US" dirty="0" err="1"/>
              <a:t>powerpoints</a:t>
            </a:r>
            <a:endParaRPr lang="en-US" dirty="0"/>
          </a:p>
        </p:txBody>
      </p:sp>
    </p:spTree>
    <p:extLst>
      <p:ext uri="{BB962C8B-B14F-4D97-AF65-F5344CB8AC3E}">
        <p14:creationId xmlns:p14="http://schemas.microsoft.com/office/powerpoint/2010/main" val="1411922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743200" y="304800"/>
            <a:ext cx="76962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Sequence alignment/map format (SAM) and BAM</a:t>
            </a:r>
          </a:p>
        </p:txBody>
      </p:sp>
      <p:sp>
        <p:nvSpPr>
          <p:cNvPr id="134147" name="Line 3"/>
          <p:cNvSpPr>
            <a:spLocks noChangeShapeType="1"/>
          </p:cNvSpPr>
          <p:nvPr/>
        </p:nvSpPr>
        <p:spPr bwMode="auto">
          <a:xfrm>
            <a:off x="3124200" y="1066800"/>
            <a:ext cx="69342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819400" y="1524001"/>
            <a:ext cx="7467600"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charset="0"/>
              <a:buChar char="•"/>
            </a:pPr>
            <a:r>
              <a:rPr lang="en-US" dirty="0">
                <a:solidFill>
                  <a:srgbClr val="000000"/>
                </a:solidFill>
                <a:latin typeface="+mn-lt"/>
              </a:rPr>
              <a:t> SAM is a common format having sequence reads and their alignment to a reference genome.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BAM is the binary form of a SAM file.</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Aligned BAM files are available at repositories (Sequence Read Archive at NCBI, ENA at Ensembl)</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SAMTools is a software package commonly used to analyze SAM/BAM files.</a:t>
            </a:r>
          </a:p>
          <a:p>
            <a:pPr>
              <a:buFont typeface="Arial" charset="0"/>
              <a:buChar char="•"/>
            </a:pPr>
            <a:endParaRPr lang="en-US" dirty="0">
              <a:solidFill>
                <a:srgbClr val="000000"/>
              </a:solidFill>
              <a:latin typeface="+mn-lt"/>
            </a:endParaRPr>
          </a:p>
          <a:p>
            <a:pPr>
              <a:buFont typeface="Arial" charset="0"/>
              <a:buChar char="•"/>
            </a:pPr>
            <a:r>
              <a:rPr lang="en-US" dirty="0">
                <a:solidFill>
                  <a:srgbClr val="000000"/>
                </a:solidFill>
                <a:latin typeface="+mn-lt"/>
              </a:rPr>
              <a:t> Visit http://samtools.sourceforge.net/</a:t>
            </a:r>
          </a:p>
        </p:txBody>
      </p:sp>
    </p:spTree>
    <p:extLst>
      <p:ext uri="{BB962C8B-B14F-4D97-AF65-F5344CB8AC3E}">
        <p14:creationId xmlns:p14="http://schemas.microsoft.com/office/powerpoint/2010/main" val="4235072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27CCC7-3656-934E-9505-892C99E608F6}"/>
              </a:ext>
            </a:extLst>
          </p:cNvPr>
          <p:cNvSpPr/>
          <p:nvPr/>
        </p:nvSpPr>
        <p:spPr>
          <a:xfrm>
            <a:off x="0" y="25866"/>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19" t="40029" r="26896" b="26353"/>
          <a:stretch/>
        </p:blipFill>
        <p:spPr bwMode="auto">
          <a:xfrm>
            <a:off x="1981200" y="1828800"/>
            <a:ext cx="79700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10"/>
          <p:cNvSpPr txBox="1">
            <a:spLocks noChangeArrowheads="1"/>
          </p:cNvSpPr>
          <p:nvPr/>
        </p:nvSpPr>
        <p:spPr bwMode="auto">
          <a:xfrm>
            <a:off x="1665308" y="228600"/>
            <a:ext cx="8861145" cy="523220"/>
          </a:xfrm>
          <a:prstGeom prst="rect">
            <a:avLst/>
          </a:prstGeom>
          <a:noFill/>
          <a:ln>
            <a:noFill/>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chemeClr val="bg1"/>
                </a:solidFill>
                <a:latin typeface="+mn-lt"/>
              </a:rPr>
              <a:t>BWA and other aligners produce output in the SAM format</a:t>
            </a:r>
          </a:p>
        </p:txBody>
      </p:sp>
    </p:spTree>
    <p:extLst>
      <p:ext uri="{BB962C8B-B14F-4D97-AF65-F5344CB8AC3E}">
        <p14:creationId xmlns:p14="http://schemas.microsoft.com/office/powerpoint/2010/main" val="1272442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098" y="5828307"/>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Fig.9-13</a:t>
            </a:r>
          </a:p>
          <a:p>
            <a:r>
              <a:rPr lang="en-US" dirty="0">
                <a:solidFill>
                  <a:schemeClr val="bg1">
                    <a:lumMod val="50000"/>
                  </a:schemeClr>
                </a:solidFill>
              </a:rPr>
              <a:t>Page 403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733861"/>
            <a:ext cx="6661150" cy="6017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67000" y="76200"/>
            <a:ext cx="7696200" cy="523220"/>
          </a:xfrm>
          <a:prstGeom prst="rect">
            <a:avLst/>
          </a:prstGeom>
          <a:noFill/>
        </p:spPr>
        <p:txBody>
          <a:bodyPr wrap="square" rtlCol="0">
            <a:spAutoFit/>
          </a:bodyPr>
          <a:lstStyle/>
          <a:p>
            <a:pPr algn="ctr"/>
            <a:r>
              <a:rPr lang="en-US" sz="2800" dirty="0"/>
              <a:t>Anatomy of a Sequence Alignment/Map (</a:t>
            </a:r>
            <a:r>
              <a:rPr lang="en-US" sz="2800" b="1" dirty="0"/>
              <a:t>SAM</a:t>
            </a:r>
            <a:r>
              <a:rPr lang="en-US" sz="2800" dirty="0"/>
              <a:t>) file</a:t>
            </a:r>
          </a:p>
        </p:txBody>
      </p:sp>
    </p:spTree>
    <p:extLst>
      <p:ext uri="{BB962C8B-B14F-4D97-AF65-F5344CB8AC3E}">
        <p14:creationId xmlns:p14="http://schemas.microsoft.com/office/powerpoint/2010/main" val="382039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Fig.9-13</a:t>
            </a:r>
          </a:p>
          <a:p>
            <a:r>
              <a:rPr lang="en-US" dirty="0">
                <a:solidFill>
                  <a:schemeClr val="bg1">
                    <a:lumMod val="50000"/>
                  </a:schemeClr>
                </a:solidFill>
              </a:rPr>
              <a:t>Page 403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733861"/>
            <a:ext cx="6661150" cy="6017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67000" y="76200"/>
            <a:ext cx="7696200" cy="523220"/>
          </a:xfrm>
          <a:prstGeom prst="rect">
            <a:avLst/>
          </a:prstGeom>
          <a:noFill/>
        </p:spPr>
        <p:txBody>
          <a:bodyPr wrap="square" rtlCol="0">
            <a:spAutoFit/>
          </a:bodyPr>
          <a:lstStyle/>
          <a:p>
            <a:pPr algn="ctr"/>
            <a:r>
              <a:rPr lang="en-US" sz="2800" dirty="0"/>
              <a:t>Anatomy of a Sequence Alignment/Map (SAM) file</a:t>
            </a:r>
          </a:p>
        </p:txBody>
      </p:sp>
      <p:sp>
        <p:nvSpPr>
          <p:cNvPr id="3" name="Oval 2"/>
          <p:cNvSpPr/>
          <p:nvPr/>
        </p:nvSpPr>
        <p:spPr>
          <a:xfrm>
            <a:off x="5105400" y="2438400"/>
            <a:ext cx="3810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410200" y="2474496"/>
            <a:ext cx="13716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781800" y="2447760"/>
            <a:ext cx="1219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001000" y="2461128"/>
            <a:ext cx="775368"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752600" y="1371601"/>
            <a:ext cx="3429000" cy="830997"/>
          </a:xfrm>
          <a:prstGeom prst="rect">
            <a:avLst/>
          </a:prstGeom>
          <a:solidFill>
            <a:srgbClr val="FFFFFF"/>
          </a:solidFill>
          <a:ln>
            <a:solidFill>
              <a:srgbClr val="000000"/>
            </a:solidFill>
          </a:ln>
        </p:spPr>
        <p:txBody>
          <a:bodyPr wrap="square" rtlCol="0">
            <a:spAutoFit/>
          </a:bodyPr>
          <a:lstStyle/>
          <a:p>
            <a:r>
              <a:rPr lang="en-US" sz="2400" dirty="0"/>
              <a:t>The </a:t>
            </a:r>
            <a:r>
              <a:rPr lang="en-US" sz="2400" dirty="0">
                <a:latin typeface="Courier"/>
                <a:cs typeface="Courier"/>
              </a:rPr>
              <a:t>$</a:t>
            </a:r>
            <a:r>
              <a:rPr lang="en-US" sz="2400" dirty="0"/>
              <a:t> symbol indicates a command prompt in Unix</a:t>
            </a:r>
          </a:p>
        </p:txBody>
      </p:sp>
      <p:cxnSp>
        <p:nvCxnSpPr>
          <p:cNvPr id="10" name="Straight Connector 9"/>
          <p:cNvCxnSpPr>
            <a:endCxn id="3" idx="2"/>
          </p:cNvCxnSpPr>
          <p:nvPr/>
        </p:nvCxnSpPr>
        <p:spPr>
          <a:xfrm>
            <a:off x="4114800" y="2209800"/>
            <a:ext cx="99060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52600" y="3733800"/>
            <a:ext cx="4495800" cy="1938992"/>
          </a:xfrm>
          <a:prstGeom prst="rect">
            <a:avLst/>
          </a:prstGeom>
          <a:solidFill>
            <a:srgbClr val="FFFFFF"/>
          </a:solidFill>
          <a:ln>
            <a:solidFill>
              <a:srgbClr val="000000"/>
            </a:solidFill>
          </a:ln>
        </p:spPr>
        <p:txBody>
          <a:bodyPr wrap="square" rtlCol="0">
            <a:spAutoFit/>
          </a:bodyPr>
          <a:lstStyle/>
          <a:p>
            <a:r>
              <a:rPr lang="en-US" sz="2400" dirty="0"/>
              <a:t>Type </a:t>
            </a:r>
            <a:r>
              <a:rPr lang="en-US" sz="2400" dirty="0" err="1">
                <a:latin typeface="Courier"/>
                <a:cs typeface="Courier"/>
              </a:rPr>
              <a:t>samtools</a:t>
            </a:r>
            <a:r>
              <a:rPr lang="en-US" sz="2400" dirty="0"/>
              <a:t> to run that program, and it includes a series of tools (such as </a:t>
            </a:r>
            <a:r>
              <a:rPr lang="en-US" sz="2400" dirty="0">
                <a:latin typeface="Courier"/>
                <a:cs typeface="Courier"/>
              </a:rPr>
              <a:t>view</a:t>
            </a:r>
            <a:r>
              <a:rPr lang="en-US" sz="2400" dirty="0"/>
              <a:t>) to accomplish particular tasks—here, to view the contents of a file</a:t>
            </a:r>
          </a:p>
        </p:txBody>
      </p:sp>
      <p:sp>
        <p:nvSpPr>
          <p:cNvPr id="13" name="TextBox 12"/>
          <p:cNvSpPr txBox="1"/>
          <p:nvPr/>
        </p:nvSpPr>
        <p:spPr>
          <a:xfrm>
            <a:off x="6553200" y="3581400"/>
            <a:ext cx="3810000" cy="2308324"/>
          </a:xfrm>
          <a:prstGeom prst="rect">
            <a:avLst/>
          </a:prstGeom>
          <a:solidFill>
            <a:srgbClr val="FFFFFF"/>
          </a:solidFill>
          <a:ln>
            <a:solidFill>
              <a:srgbClr val="000000"/>
            </a:solidFill>
          </a:ln>
        </p:spPr>
        <p:txBody>
          <a:bodyPr wrap="square" rtlCol="0">
            <a:spAutoFit/>
          </a:bodyPr>
          <a:lstStyle/>
          <a:p>
            <a:r>
              <a:rPr lang="en-US" sz="2400" dirty="0"/>
              <a:t>The </a:t>
            </a:r>
            <a:r>
              <a:rPr lang="en-US" sz="2400" dirty="0">
                <a:latin typeface="Courier"/>
                <a:cs typeface="Courier"/>
              </a:rPr>
              <a:t>|</a:t>
            </a:r>
            <a:r>
              <a:rPr lang="en-US" sz="2400" dirty="0"/>
              <a:t> symbol (called “pipe”) indicates to send the results to another program—in this case to the utility called </a:t>
            </a:r>
            <a:r>
              <a:rPr lang="en-US" sz="2400" dirty="0">
                <a:latin typeface="Courier"/>
                <a:cs typeface="Courier"/>
              </a:rPr>
              <a:t>less</a:t>
            </a:r>
            <a:r>
              <a:rPr lang="en-US" sz="2400" dirty="0"/>
              <a:t> that displays one page at a time on your terminal.</a:t>
            </a:r>
          </a:p>
        </p:txBody>
      </p:sp>
      <p:sp>
        <p:nvSpPr>
          <p:cNvPr id="14" name="TextBox 13"/>
          <p:cNvSpPr txBox="1"/>
          <p:nvPr/>
        </p:nvSpPr>
        <p:spPr>
          <a:xfrm>
            <a:off x="5334000" y="609600"/>
            <a:ext cx="5105400" cy="1938992"/>
          </a:xfrm>
          <a:prstGeom prst="rect">
            <a:avLst/>
          </a:prstGeom>
          <a:solidFill>
            <a:srgbClr val="FFFFFF"/>
          </a:solidFill>
          <a:ln>
            <a:solidFill>
              <a:srgbClr val="000000"/>
            </a:solidFill>
          </a:ln>
        </p:spPr>
        <p:txBody>
          <a:bodyPr wrap="square" rtlCol="0">
            <a:spAutoFit/>
          </a:bodyPr>
          <a:lstStyle/>
          <a:p>
            <a:r>
              <a:rPr lang="en-US" sz="2400" dirty="0"/>
              <a:t>In this example we’ll look at a file called </a:t>
            </a:r>
            <a:r>
              <a:rPr lang="en-US" sz="2400" dirty="0">
                <a:latin typeface="Courier"/>
                <a:cs typeface="Courier"/>
              </a:rPr>
              <a:t>030c_s7.bam</a:t>
            </a:r>
            <a:r>
              <a:rPr lang="en-US" sz="2400" dirty="0"/>
              <a:t>. It is a BAM file (the binary of a SAM). Most software manipulates BAM files rather than SAM.</a:t>
            </a:r>
          </a:p>
        </p:txBody>
      </p:sp>
      <p:cxnSp>
        <p:nvCxnSpPr>
          <p:cNvPr id="15" name="Straight Connector 14"/>
          <p:cNvCxnSpPr>
            <a:stCxn id="12" idx="0"/>
          </p:cNvCxnSpPr>
          <p:nvPr/>
        </p:nvCxnSpPr>
        <p:spPr>
          <a:xfrm flipV="1">
            <a:off x="4000500" y="2971800"/>
            <a:ext cx="1943100" cy="762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458200" y="2971800"/>
            <a:ext cx="3048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391400" y="2209800"/>
            <a:ext cx="152400" cy="228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52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19C0E-CA7B-3B42-BDD9-830E0F004171}"/>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l="14085" t="40616" r="28452" b="6598"/>
          <a:stretch>
            <a:fillRect/>
          </a:stretch>
        </p:blipFill>
        <p:spPr bwMode="auto">
          <a:xfrm>
            <a:off x="3276600" y="1295400"/>
            <a:ext cx="73152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1315" name="TextBox 2"/>
          <p:cNvSpPr txBox="1">
            <a:spLocks noChangeArrowheads="1"/>
          </p:cNvSpPr>
          <p:nvPr/>
        </p:nvSpPr>
        <p:spPr bwMode="auto">
          <a:xfrm>
            <a:off x="2642962" y="152401"/>
            <a:ext cx="7567838"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sz="2800" dirty="0">
                <a:solidFill>
                  <a:schemeClr val="bg1"/>
                </a:solidFill>
                <a:latin typeface="Gill Sans MT" panose="020B0502020104020203" pitchFamily="34" charset="0"/>
              </a:rPr>
              <a:t>Next-generation sequence data: visualizing of short reads aligned to a reference genome (IGV)</a:t>
            </a:r>
          </a:p>
        </p:txBody>
      </p:sp>
      <p:sp>
        <p:nvSpPr>
          <p:cNvPr id="4" name="TextBox 2"/>
          <p:cNvSpPr txBox="1">
            <a:spLocks noChangeArrowheads="1"/>
          </p:cNvSpPr>
          <p:nvPr/>
        </p:nvSpPr>
        <p:spPr bwMode="auto">
          <a:xfrm>
            <a:off x="2642963" y="6172201"/>
            <a:ext cx="30430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reference genome</a:t>
            </a:r>
          </a:p>
        </p:txBody>
      </p:sp>
      <p:sp>
        <p:nvSpPr>
          <p:cNvPr id="5" name="TextBox 2"/>
          <p:cNvSpPr txBox="1">
            <a:spLocks noChangeArrowheads="1"/>
          </p:cNvSpPr>
          <p:nvPr/>
        </p:nvSpPr>
        <p:spPr bwMode="auto">
          <a:xfrm>
            <a:off x="2971801" y="3429001"/>
            <a:ext cx="12904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reads</a:t>
            </a:r>
          </a:p>
        </p:txBody>
      </p:sp>
      <p:sp>
        <p:nvSpPr>
          <p:cNvPr id="6" name="TextBox 2"/>
          <p:cNvSpPr txBox="1">
            <a:spLocks noChangeArrowheads="1"/>
          </p:cNvSpPr>
          <p:nvPr/>
        </p:nvSpPr>
        <p:spPr bwMode="auto">
          <a:xfrm>
            <a:off x="8748487" y="5024736"/>
            <a:ext cx="1290409" cy="461665"/>
          </a:xfrm>
          <a:prstGeom prst="rect">
            <a:avLst/>
          </a:prstGeom>
          <a:solidFill>
            <a:schemeClr val="bg1"/>
          </a:solidFill>
          <a:ln w="28575">
            <a:solidFill>
              <a:srgbClr val="CC3300"/>
            </a:solid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fontAlgn="base" hangingPunct="0">
              <a:spcBef>
                <a:spcPct val="0"/>
              </a:spcBef>
              <a:spcAft>
                <a:spcPct val="0"/>
              </a:spcAft>
            </a:pPr>
            <a:r>
              <a:rPr lang="en-US" dirty="0">
                <a:solidFill>
                  <a:srgbClr val="000000"/>
                </a:solidFill>
                <a:latin typeface="Gill Sans MT" panose="020B0502020104020203" pitchFamily="34" charset="0"/>
              </a:rPr>
              <a:t>variant</a:t>
            </a:r>
          </a:p>
        </p:txBody>
      </p:sp>
      <p:sp>
        <p:nvSpPr>
          <p:cNvPr id="2" name="Up Arrow 1"/>
          <p:cNvSpPr/>
          <p:nvPr/>
        </p:nvSpPr>
        <p:spPr>
          <a:xfrm>
            <a:off x="9301842" y="4164205"/>
            <a:ext cx="190500" cy="831503"/>
          </a:xfrm>
          <a:prstGeom prst="upArrow">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a:solidFill>
                <a:srgbClr val="FFFFFF"/>
              </a:solidFill>
              <a:latin typeface="Gill Sans MT" panose="020B0502020104020203" pitchFamily="34" charset="0"/>
            </a:endParaRPr>
          </a:p>
        </p:txBody>
      </p:sp>
    </p:spTree>
    <p:extLst>
      <p:ext uri="{BB962C8B-B14F-4D97-AF65-F5344CB8AC3E}">
        <p14:creationId xmlns:p14="http://schemas.microsoft.com/office/powerpoint/2010/main" val="37285401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3764" y="76200"/>
            <a:ext cx="6423637" cy="523220"/>
          </a:xfrm>
          <a:prstGeom prst="rect">
            <a:avLst/>
          </a:prstGeom>
          <a:noFill/>
        </p:spPr>
        <p:txBody>
          <a:bodyPr wrap="square" rtlCol="0">
            <a:spAutoFit/>
          </a:bodyPr>
          <a:lstStyle/>
          <a:p>
            <a:r>
              <a:rPr lang="en-US" sz="2800" dirty="0"/>
              <a:t>IGV visualization of reads from a BAM file</a:t>
            </a:r>
          </a:p>
        </p:txBody>
      </p:sp>
      <p:sp>
        <p:nvSpPr>
          <p:cNvPr id="7" name="TextBox 6"/>
          <p:cNvSpPr txBox="1"/>
          <p:nvPr/>
        </p:nvSpPr>
        <p:spPr>
          <a:xfrm>
            <a:off x="3505200" y="5105401"/>
            <a:ext cx="6995886" cy="1384995"/>
          </a:xfrm>
          <a:prstGeom prst="rect">
            <a:avLst/>
          </a:prstGeom>
          <a:solidFill>
            <a:schemeClr val="bg1"/>
          </a:solidFill>
          <a:ln>
            <a:solidFill>
              <a:schemeClr val="tx1"/>
            </a:solidFill>
          </a:ln>
        </p:spPr>
        <p:txBody>
          <a:bodyPr wrap="square" rtlCol="0">
            <a:spAutoFit/>
          </a:bodyPr>
          <a:lstStyle/>
          <a:p>
            <a:r>
              <a:rPr lang="en-US" sz="2800" dirty="0"/>
              <a:t>Explore this gene. Zoom in. Click the left sidebar to change the display to squished. Color the alignments. Find variants.</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9351"/>
          <a:stretch/>
        </p:blipFill>
        <p:spPr bwMode="auto">
          <a:xfrm>
            <a:off x="2971801" y="762000"/>
            <a:ext cx="7620001" cy="40525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024" t="46701" r="40535" b="3528"/>
          <a:stretch/>
        </p:blipFill>
        <p:spPr bwMode="auto">
          <a:xfrm>
            <a:off x="1549400" y="2686978"/>
            <a:ext cx="1727200" cy="41710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231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Fig.9-15</a:t>
            </a:r>
          </a:p>
          <a:p>
            <a:r>
              <a:rPr lang="en-US" dirty="0">
                <a:solidFill>
                  <a:schemeClr val="bg1">
                    <a:lumMod val="50000"/>
                  </a:schemeClr>
                </a:solidFill>
              </a:rPr>
              <a:t>Page 407</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67" t="24093" r="41861" b="13758"/>
          <a:stretch/>
        </p:blipFill>
        <p:spPr bwMode="auto">
          <a:xfrm>
            <a:off x="3276600" y="947057"/>
            <a:ext cx="6502400" cy="58782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2667000" y="36494"/>
            <a:ext cx="7696200" cy="954107"/>
          </a:xfrm>
          <a:prstGeom prst="rect">
            <a:avLst/>
          </a:prstGeom>
          <a:noFill/>
        </p:spPr>
        <p:txBody>
          <a:bodyPr wrap="square" rtlCol="0">
            <a:spAutoFit/>
          </a:bodyPr>
          <a:lstStyle/>
          <a:p>
            <a:pPr algn="ctr"/>
            <a:r>
              <a:rPr lang="en-US" sz="2800" dirty="0"/>
              <a:t>Integrative Genomics Viewer (IGV):</a:t>
            </a:r>
          </a:p>
          <a:p>
            <a:pPr algn="ctr"/>
            <a:r>
              <a:rPr lang="en-US" sz="2800" dirty="0"/>
              <a:t>display of a BAM file (at two resolutions) and a VCF</a:t>
            </a:r>
          </a:p>
        </p:txBody>
      </p:sp>
    </p:spTree>
    <p:extLst>
      <p:ext uri="{BB962C8B-B14F-4D97-AF65-F5344CB8AC3E}">
        <p14:creationId xmlns:p14="http://schemas.microsoft.com/office/powerpoint/2010/main" val="4063453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1" y="76201"/>
            <a:ext cx="8023837" cy="954107"/>
          </a:xfrm>
          <a:prstGeom prst="rect">
            <a:avLst/>
          </a:prstGeom>
          <a:noFill/>
        </p:spPr>
        <p:txBody>
          <a:bodyPr wrap="square" rtlCol="0">
            <a:spAutoFit/>
          </a:bodyPr>
          <a:lstStyle/>
          <a:p>
            <a:pPr algn="ctr"/>
            <a:r>
              <a:rPr lang="en-US" sz="2800" dirty="0"/>
              <a:t>Reads (FASTQ format) can be mapped to a reference genome using software tools such as BWA</a:t>
            </a:r>
          </a:p>
        </p:txBody>
      </p:sp>
      <p:sp>
        <p:nvSpPr>
          <p:cNvPr id="5" name="TextBox 4"/>
          <p:cNvSpPr txBox="1"/>
          <p:nvPr/>
        </p:nvSpPr>
        <p:spPr>
          <a:xfrm>
            <a:off x="2644164" y="1600200"/>
            <a:ext cx="7719037"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dozens of aligners to choose from.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aligner has many parameters you can choose.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BWA is a popular aligner</a:t>
            </a:r>
            <a:r>
              <a:rPr lang="en-US" sz="2400" dirty="0"/>
              <a:t>.  It stands for “Burroughs-Wheeler Aligner” referring to the algorithmic approach. See http://bio-</a:t>
            </a:r>
            <a:r>
              <a:rPr lang="en-US" sz="2400" dirty="0" err="1"/>
              <a:t>bwa.sourceforge.net</a:t>
            </a:r>
            <a:endParaRPr lang="en-US" sz="2400" dirty="0"/>
          </a:p>
        </p:txBody>
      </p:sp>
      <p:cxnSp>
        <p:nvCxnSpPr>
          <p:cNvPr id="6" name="Straight Connector 5"/>
          <p:cNvCxnSpPr/>
          <p:nvPr/>
        </p:nvCxnSpPr>
        <p:spPr>
          <a:xfrm>
            <a:off x="2819400" y="1113972"/>
            <a:ext cx="746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411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1" y="76201"/>
            <a:ext cx="8023837" cy="954107"/>
          </a:xfrm>
          <a:prstGeom prst="rect">
            <a:avLst/>
          </a:prstGeom>
          <a:noFill/>
        </p:spPr>
        <p:txBody>
          <a:bodyPr wrap="square" rtlCol="0">
            <a:spAutoFit/>
          </a:bodyPr>
          <a:lstStyle/>
          <a:p>
            <a:pPr algn="ctr"/>
            <a:r>
              <a:rPr lang="en-US" sz="2800" dirty="0"/>
              <a:t>Reads (FASTQ format) can be mapped to a reference genome using software tools such as BWA (cont.)</a:t>
            </a:r>
          </a:p>
        </p:txBody>
      </p:sp>
      <p:sp>
        <p:nvSpPr>
          <p:cNvPr id="5" name="TextBox 4"/>
          <p:cNvSpPr txBox="1"/>
          <p:nvPr/>
        </p:nvSpPr>
        <p:spPr>
          <a:xfrm>
            <a:off x="2644164" y="1219201"/>
            <a:ext cx="7719037" cy="452431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Considerations are </a:t>
            </a:r>
            <a:r>
              <a:rPr lang="en-US" sz="2400" b="1" dirty="0"/>
              <a:t>speed</a:t>
            </a:r>
            <a:r>
              <a:rPr lang="en-US" sz="2400" dirty="0"/>
              <a:t> and </a:t>
            </a:r>
            <a:r>
              <a:rPr lang="en-US" sz="2400" b="1" dirty="0"/>
              <a:t>sensitivity</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all software we measure error rates: using some gold standard we define true positive (TP) and true negative (TN) results, and we then define sensitivity and specificity.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standard format has been introduced called Sequence Alignment/Map (SAM). Its binary version (which is compressed) is called BAM.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Google SAM/BAM for specifications &amp; more information.</a:t>
            </a:r>
          </a:p>
        </p:txBody>
      </p:sp>
      <p:cxnSp>
        <p:nvCxnSpPr>
          <p:cNvPr id="6" name="Straight Connector 5"/>
          <p:cNvCxnSpPr/>
          <p:nvPr/>
        </p:nvCxnSpPr>
        <p:spPr>
          <a:xfrm>
            <a:off x="2819400" y="1113972"/>
            <a:ext cx="746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27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extLst>
              <p:ext uri="{D42A27DB-BD31-4B8C-83A1-F6EECF244321}">
                <p14:modId xmlns:p14="http://schemas.microsoft.com/office/powerpoint/2010/main" val="12751573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44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solidFill>
                  <a:srgbClr val="FFFFFF"/>
                </a:solidFill>
              </a:rPr>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extLst>
              <p:ext uri="{D42A27DB-BD31-4B8C-83A1-F6EECF244321}">
                <p14:modId xmlns:p14="http://schemas.microsoft.com/office/powerpoint/2010/main" val="16754505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701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67F369-25A2-3041-BD71-FD28A9BB684F}"/>
              </a:ext>
            </a:extLst>
          </p:cNvPr>
          <p:cNvSpPr/>
          <p:nvPr/>
        </p:nvSpPr>
        <p:spPr>
          <a:xfrm>
            <a:off x="0" y="198314"/>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47" name="Line 3"/>
          <p:cNvSpPr>
            <a:spLocks noChangeShapeType="1"/>
          </p:cNvSpPr>
          <p:nvPr/>
        </p:nvSpPr>
        <p:spPr bwMode="auto">
          <a:xfrm>
            <a:off x="2971800" y="1066800"/>
            <a:ext cx="70866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4148" name="TextBox 4"/>
          <p:cNvSpPr txBox="1">
            <a:spLocks noChangeArrowheads="1"/>
          </p:cNvSpPr>
          <p:nvPr/>
        </p:nvSpPr>
        <p:spPr bwMode="auto">
          <a:xfrm>
            <a:off x="2514600" y="1371601"/>
            <a:ext cx="8077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Popular suite of tools used for genotyping and variant discovery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110" y="1962330"/>
            <a:ext cx="4883091" cy="42098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4"/>
          <p:cNvSpPr txBox="1">
            <a:spLocks noChangeArrowheads="1"/>
          </p:cNvSpPr>
          <p:nvPr/>
        </p:nvSpPr>
        <p:spPr bwMode="auto">
          <a:xfrm>
            <a:off x="4038601" y="6301265"/>
            <a:ext cx="4800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http://www.broadinstitute.org/gatk/ </a:t>
            </a:r>
          </a:p>
        </p:txBody>
      </p:sp>
      <p:grpSp>
        <p:nvGrpSpPr>
          <p:cNvPr id="9" name="Group 8">
            <a:extLst>
              <a:ext uri="{FF2B5EF4-FFF2-40B4-BE49-F238E27FC236}">
                <a16:creationId xmlns:a16="http://schemas.microsoft.com/office/drawing/2014/main" id="{C685F58E-5372-484B-B755-7632585D1174}"/>
              </a:ext>
            </a:extLst>
          </p:cNvPr>
          <p:cNvGrpSpPr/>
          <p:nvPr/>
        </p:nvGrpSpPr>
        <p:grpSpPr>
          <a:xfrm>
            <a:off x="3258298" y="422808"/>
            <a:ext cx="6513603" cy="479700"/>
            <a:chOff x="0" y="2702862"/>
            <a:chExt cx="6513603" cy="479700"/>
          </a:xfrm>
        </p:grpSpPr>
        <p:sp>
          <p:nvSpPr>
            <p:cNvPr id="10" name="Rounded Rectangle 9">
              <a:extLst>
                <a:ext uri="{FF2B5EF4-FFF2-40B4-BE49-F238E27FC236}">
                  <a16:creationId xmlns:a16="http://schemas.microsoft.com/office/drawing/2014/main" id="{AE493D02-80A0-5C45-B6FB-DD387E96D03F}"/>
                </a:ext>
              </a:extLst>
            </p:cNvPr>
            <p:cNvSpPr/>
            <p:nvPr/>
          </p:nvSpPr>
          <p:spPr>
            <a:xfrm>
              <a:off x="0" y="2702862"/>
              <a:ext cx="6513603" cy="479700"/>
            </a:xfrm>
            <a:prstGeom prst="round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sp>
        <p:sp>
          <p:nvSpPr>
            <p:cNvPr id="11" name="Rounded Rectangle 6">
              <a:extLst>
                <a:ext uri="{FF2B5EF4-FFF2-40B4-BE49-F238E27FC236}">
                  <a16:creationId xmlns:a16="http://schemas.microsoft.com/office/drawing/2014/main" id="{30F5BFB8-D4F4-E947-84AE-F57346C0978F}"/>
                </a:ext>
              </a:extLst>
            </p:cNvPr>
            <p:cNvSpPr txBox="1"/>
            <p:nvPr/>
          </p:nvSpPr>
          <p:spPr>
            <a:xfrm>
              <a:off x="23417" y="27262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6. Variant calling: Single nucleotide variants and indels</a:t>
              </a:r>
            </a:p>
          </p:txBody>
        </p:sp>
      </p:grpSp>
    </p:spTree>
    <p:extLst>
      <p:ext uri="{BB962C8B-B14F-4D97-AF65-F5344CB8AC3E}">
        <p14:creationId xmlns:p14="http://schemas.microsoft.com/office/powerpoint/2010/main" val="1112256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5867400" y="6172201"/>
            <a:ext cx="4648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mn-lt"/>
              </a:rPr>
              <a:t>http://www.broadinstitute.org/gatk/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891686"/>
            <a:ext cx="8915400" cy="3661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Box 2"/>
          <p:cNvSpPr txBox="1">
            <a:spLocks noChangeArrowheads="1"/>
          </p:cNvSpPr>
          <p:nvPr/>
        </p:nvSpPr>
        <p:spPr bwMode="auto">
          <a:xfrm>
            <a:off x="2819400" y="304800"/>
            <a:ext cx="76200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800" dirty="0">
                <a:solidFill>
                  <a:srgbClr val="000000"/>
                </a:solidFill>
                <a:latin typeface="+mn-lt"/>
              </a:rPr>
              <a:t>Genotyping with Genome Analysis Toolkit  (GATK)</a:t>
            </a:r>
          </a:p>
        </p:txBody>
      </p:sp>
      <p:sp>
        <p:nvSpPr>
          <p:cNvPr id="8" name="Line 3"/>
          <p:cNvSpPr>
            <a:spLocks noChangeShapeType="1"/>
          </p:cNvSpPr>
          <p:nvPr/>
        </p:nvSpPr>
        <p:spPr bwMode="auto">
          <a:xfrm>
            <a:off x="2971800" y="1066800"/>
            <a:ext cx="70866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3323799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18C995-27F6-2D48-A1C6-F554CCB7C310}"/>
              </a:ext>
            </a:extLst>
          </p:cNvPr>
          <p:cNvSpPr/>
          <p:nvPr/>
        </p:nvSpPr>
        <p:spPr>
          <a:xfrm>
            <a:off x="0" y="19794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09461" y="172523"/>
            <a:ext cx="7315200" cy="954107"/>
          </a:xfrm>
          <a:prstGeom prst="rect">
            <a:avLst/>
          </a:prstGeom>
          <a:noFill/>
        </p:spPr>
        <p:txBody>
          <a:bodyPr wrap="square" rtlCol="0">
            <a:spAutoFit/>
          </a:bodyPr>
          <a:lstStyle/>
          <a:p>
            <a:pPr algn="ctr"/>
            <a:r>
              <a:rPr lang="en-US" sz="2800" dirty="0">
                <a:solidFill>
                  <a:schemeClr val="bg1"/>
                </a:solidFill>
              </a:rPr>
              <a:t>As repeat regions share </a:t>
            </a:r>
            <a:r>
              <a:rPr lang="en-US" sz="2800" i="1" dirty="0">
                <a:solidFill>
                  <a:schemeClr val="bg1"/>
                </a:solidFill>
              </a:rPr>
              <a:t>lower</a:t>
            </a:r>
            <a:r>
              <a:rPr lang="en-US" sz="2800" dirty="0">
                <a:solidFill>
                  <a:schemeClr val="bg1"/>
                </a:solidFill>
              </a:rPr>
              <a:t> identity,</a:t>
            </a:r>
          </a:p>
          <a:p>
            <a:pPr algn="ctr"/>
            <a:r>
              <a:rPr lang="en-US" sz="2800" dirty="0">
                <a:solidFill>
                  <a:schemeClr val="bg1"/>
                </a:solidFill>
              </a:rPr>
              <a:t>read mapping gains </a:t>
            </a:r>
            <a:r>
              <a:rPr lang="en-US" sz="2800" i="1" dirty="0">
                <a:solidFill>
                  <a:schemeClr val="bg1"/>
                </a:solidFill>
              </a:rPr>
              <a:t>higher</a:t>
            </a:r>
            <a:r>
              <a:rPr lang="en-US" sz="2800" dirty="0">
                <a:solidFill>
                  <a:schemeClr val="bg1"/>
                </a:solidFill>
              </a:rPr>
              <a:t> confidence</a:t>
            </a:r>
          </a:p>
        </p:txBody>
      </p:sp>
      <p:sp>
        <p:nvSpPr>
          <p:cNvPr id="6" name="TextBox 5"/>
          <p:cNvSpPr txBox="1"/>
          <p:nvPr/>
        </p:nvSpPr>
        <p:spPr>
          <a:xfrm>
            <a:off x="7557408" y="6400800"/>
            <a:ext cx="2958193" cy="369332"/>
          </a:xfrm>
          <a:prstGeom prst="rect">
            <a:avLst/>
          </a:prstGeom>
          <a:noFill/>
        </p:spPr>
        <p:txBody>
          <a:bodyPr wrap="square" rtlCol="0">
            <a:spAutoFit/>
          </a:bodyPr>
          <a:lstStyle/>
          <a:p>
            <a:r>
              <a:rPr lang="en-US" dirty="0"/>
              <a:t>Source: PMID 22124482</a:t>
            </a:r>
          </a:p>
        </p:txBody>
      </p:sp>
      <p:pic>
        <p:nvPicPr>
          <p:cNvPr id="3" name="Picture 2" descr="Screen Shot 2017-02-22 at 5.0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814" y="1447801"/>
            <a:ext cx="7298786" cy="4687956"/>
          </a:xfrm>
          <a:prstGeom prst="rect">
            <a:avLst/>
          </a:prstGeom>
        </p:spPr>
      </p:pic>
      <p:sp>
        <p:nvSpPr>
          <p:cNvPr id="4" name="TextBox 3"/>
          <p:cNvSpPr txBox="1"/>
          <p:nvPr/>
        </p:nvSpPr>
        <p:spPr>
          <a:xfrm>
            <a:off x="5105696" y="5895462"/>
            <a:ext cx="2880853" cy="400110"/>
          </a:xfrm>
          <a:prstGeom prst="rect">
            <a:avLst/>
          </a:prstGeom>
          <a:solidFill>
            <a:srgbClr val="FFFFFF"/>
          </a:solidFill>
        </p:spPr>
        <p:txBody>
          <a:bodyPr wrap="none" rtlCol="0">
            <a:spAutoFit/>
          </a:bodyPr>
          <a:lstStyle/>
          <a:p>
            <a:r>
              <a:rPr lang="en-US" sz="2000" dirty="0"/>
              <a:t>Read mapping confidence</a:t>
            </a:r>
          </a:p>
        </p:txBody>
      </p:sp>
      <p:sp>
        <p:nvSpPr>
          <p:cNvPr id="2" name="TextBox 1"/>
          <p:cNvSpPr txBox="1"/>
          <p:nvPr/>
        </p:nvSpPr>
        <p:spPr>
          <a:xfrm>
            <a:off x="4800600" y="1428690"/>
            <a:ext cx="3161122" cy="400110"/>
          </a:xfrm>
          <a:prstGeom prst="rect">
            <a:avLst/>
          </a:prstGeom>
          <a:solidFill>
            <a:schemeClr val="bg1"/>
          </a:solidFill>
        </p:spPr>
        <p:txBody>
          <a:bodyPr wrap="none" rtlCol="0">
            <a:spAutoFit/>
          </a:bodyPr>
          <a:lstStyle/>
          <a:p>
            <a:r>
              <a:rPr lang="en-US" sz="2000" dirty="0"/>
              <a:t>Relatedness of repeat copies</a:t>
            </a:r>
          </a:p>
        </p:txBody>
      </p:sp>
    </p:spTree>
    <p:extLst>
      <p:ext uri="{BB962C8B-B14F-4D97-AF65-F5344CB8AC3E}">
        <p14:creationId xmlns:p14="http://schemas.microsoft.com/office/powerpoint/2010/main" val="2037951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34670"/>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Fig.9-12</a:t>
            </a:r>
          </a:p>
          <a:p>
            <a:r>
              <a:rPr lang="en-US" dirty="0">
                <a:solidFill>
                  <a:schemeClr val="bg1">
                    <a:lumMod val="50000"/>
                  </a:schemeClr>
                </a:solidFill>
              </a:rPr>
              <a:t>Page 401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21777"/>
            <a:ext cx="7975600" cy="12390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19400" y="152401"/>
            <a:ext cx="7315200" cy="954107"/>
          </a:xfrm>
          <a:prstGeom prst="rect">
            <a:avLst/>
          </a:prstGeom>
          <a:noFill/>
        </p:spPr>
        <p:txBody>
          <a:bodyPr wrap="square" rtlCol="0">
            <a:spAutoFit/>
          </a:bodyPr>
          <a:lstStyle/>
          <a:p>
            <a:pPr algn="ctr"/>
            <a:r>
              <a:rPr lang="en-US" sz="2800" dirty="0"/>
              <a:t>There is ambiguity mapping a read with a mismatch versus a deletion</a:t>
            </a:r>
          </a:p>
        </p:txBody>
      </p:sp>
      <p:sp>
        <p:nvSpPr>
          <p:cNvPr id="5" name="TextBox 4"/>
          <p:cNvSpPr txBox="1"/>
          <p:nvPr/>
        </p:nvSpPr>
        <p:spPr>
          <a:xfrm>
            <a:off x="7557408" y="6400800"/>
            <a:ext cx="2958193" cy="369332"/>
          </a:xfrm>
          <a:prstGeom prst="rect">
            <a:avLst/>
          </a:prstGeom>
          <a:noFill/>
        </p:spPr>
        <p:txBody>
          <a:bodyPr wrap="square" rtlCol="0">
            <a:spAutoFit/>
          </a:bodyPr>
          <a:lstStyle/>
          <a:p>
            <a:r>
              <a:rPr lang="en-US" dirty="0"/>
              <a:t>Source: PMID </a:t>
            </a:r>
            <a:r>
              <a:rPr lang="en-US" dirty="0" err="1"/>
              <a:t>xxxxxxxx</a:t>
            </a:r>
            <a:endParaRPr lang="en-US" dirty="0"/>
          </a:p>
        </p:txBody>
      </p:sp>
    </p:spTree>
    <p:extLst>
      <p:ext uri="{BB962C8B-B14F-4D97-AF65-F5344CB8AC3E}">
        <p14:creationId xmlns:p14="http://schemas.microsoft.com/office/powerpoint/2010/main" val="1873422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8BC659F-35AE-DC45-BF7B-979C621C12C6}"/>
              </a:ext>
            </a:extLst>
          </p:cNvPr>
          <p:cNvSpPr/>
          <p:nvPr/>
        </p:nvSpPr>
        <p:spPr>
          <a:xfrm>
            <a:off x="0" y="-19310"/>
            <a:ext cx="12192000" cy="564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077133"/>
            <a:ext cx="5029200" cy="56750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0" y="1503010"/>
            <a:ext cx="1371601" cy="400110"/>
          </a:xfrm>
          <a:prstGeom prst="rect">
            <a:avLst/>
          </a:prstGeom>
          <a:solidFill>
            <a:schemeClr val="bg1"/>
          </a:solidFill>
        </p:spPr>
        <p:txBody>
          <a:bodyPr wrap="square" rtlCol="0">
            <a:spAutoFit/>
          </a:bodyPr>
          <a:lstStyle/>
          <a:p>
            <a:pPr algn="r"/>
            <a:r>
              <a:rPr lang="en-US" sz="2000" dirty="0"/>
              <a:t>Deletion</a:t>
            </a:r>
          </a:p>
        </p:txBody>
      </p:sp>
      <p:sp>
        <p:nvSpPr>
          <p:cNvPr id="6" name="TextBox 5"/>
          <p:cNvSpPr txBox="1"/>
          <p:nvPr/>
        </p:nvSpPr>
        <p:spPr>
          <a:xfrm>
            <a:off x="3048000" y="4274403"/>
            <a:ext cx="1371601" cy="400110"/>
          </a:xfrm>
          <a:prstGeom prst="rect">
            <a:avLst/>
          </a:prstGeom>
          <a:solidFill>
            <a:schemeClr val="bg1"/>
          </a:solidFill>
        </p:spPr>
        <p:txBody>
          <a:bodyPr wrap="square" rtlCol="0">
            <a:spAutoFit/>
          </a:bodyPr>
          <a:lstStyle/>
          <a:p>
            <a:pPr algn="r"/>
            <a:r>
              <a:rPr lang="en-US" sz="2000" dirty="0"/>
              <a:t>Inversion</a:t>
            </a:r>
          </a:p>
        </p:txBody>
      </p:sp>
      <p:sp>
        <p:nvSpPr>
          <p:cNvPr id="7" name="TextBox 6"/>
          <p:cNvSpPr txBox="1"/>
          <p:nvPr/>
        </p:nvSpPr>
        <p:spPr>
          <a:xfrm>
            <a:off x="2667000" y="5026354"/>
            <a:ext cx="1752600" cy="707886"/>
          </a:xfrm>
          <a:prstGeom prst="rect">
            <a:avLst/>
          </a:prstGeom>
          <a:solidFill>
            <a:schemeClr val="bg1"/>
          </a:solidFill>
        </p:spPr>
        <p:txBody>
          <a:bodyPr wrap="square" rtlCol="0">
            <a:spAutoFit/>
          </a:bodyPr>
          <a:lstStyle/>
          <a:p>
            <a:pPr algn="r"/>
            <a:r>
              <a:rPr lang="en-US" sz="2000" dirty="0"/>
              <a:t>Interspersed duplication</a:t>
            </a:r>
          </a:p>
        </p:txBody>
      </p:sp>
      <p:sp>
        <p:nvSpPr>
          <p:cNvPr id="8" name="TextBox 7"/>
          <p:cNvSpPr txBox="1"/>
          <p:nvPr/>
        </p:nvSpPr>
        <p:spPr>
          <a:xfrm>
            <a:off x="3200400" y="789723"/>
            <a:ext cx="1143000" cy="400110"/>
          </a:xfrm>
          <a:prstGeom prst="rect">
            <a:avLst/>
          </a:prstGeom>
          <a:solidFill>
            <a:schemeClr val="bg1"/>
          </a:solidFill>
        </p:spPr>
        <p:txBody>
          <a:bodyPr wrap="square" rtlCol="0">
            <a:spAutoFit/>
          </a:bodyPr>
          <a:lstStyle/>
          <a:p>
            <a:r>
              <a:rPr lang="en-US" sz="2000" dirty="0"/>
              <a:t>SV class</a:t>
            </a:r>
          </a:p>
        </p:txBody>
      </p:sp>
      <p:sp>
        <p:nvSpPr>
          <p:cNvPr id="9" name="TextBox 8"/>
          <p:cNvSpPr txBox="1"/>
          <p:nvPr/>
        </p:nvSpPr>
        <p:spPr>
          <a:xfrm>
            <a:off x="4392386" y="760695"/>
            <a:ext cx="1246414" cy="400110"/>
          </a:xfrm>
          <a:prstGeom prst="rect">
            <a:avLst/>
          </a:prstGeom>
          <a:solidFill>
            <a:schemeClr val="bg1"/>
          </a:solidFill>
        </p:spPr>
        <p:txBody>
          <a:bodyPr wrap="square" rtlCol="0">
            <a:spAutoFit/>
          </a:bodyPr>
          <a:lstStyle/>
          <a:p>
            <a:r>
              <a:rPr lang="en-US" sz="2000" dirty="0"/>
              <a:t>Assembly</a:t>
            </a:r>
          </a:p>
        </p:txBody>
      </p:sp>
      <p:sp>
        <p:nvSpPr>
          <p:cNvPr id="10" name="TextBox 9"/>
          <p:cNvSpPr txBox="1"/>
          <p:nvPr/>
        </p:nvSpPr>
        <p:spPr>
          <a:xfrm>
            <a:off x="5486402" y="760695"/>
            <a:ext cx="1295399" cy="400110"/>
          </a:xfrm>
          <a:prstGeom prst="rect">
            <a:avLst/>
          </a:prstGeom>
          <a:solidFill>
            <a:schemeClr val="bg1"/>
          </a:solidFill>
        </p:spPr>
        <p:txBody>
          <a:bodyPr wrap="square" rtlCol="0">
            <a:spAutoFit/>
          </a:bodyPr>
          <a:lstStyle/>
          <a:p>
            <a:r>
              <a:rPr lang="en-US" sz="2000" dirty="0"/>
              <a:t>Read pair</a:t>
            </a:r>
          </a:p>
        </p:txBody>
      </p:sp>
      <p:sp>
        <p:nvSpPr>
          <p:cNvPr id="11" name="TextBox 10"/>
          <p:cNvSpPr txBox="1"/>
          <p:nvPr/>
        </p:nvSpPr>
        <p:spPr>
          <a:xfrm>
            <a:off x="6705600" y="522982"/>
            <a:ext cx="838200" cy="707886"/>
          </a:xfrm>
          <a:prstGeom prst="rect">
            <a:avLst/>
          </a:prstGeom>
          <a:solidFill>
            <a:schemeClr val="bg1"/>
          </a:solidFill>
        </p:spPr>
        <p:txBody>
          <a:bodyPr wrap="square" rtlCol="0">
            <a:spAutoFit/>
          </a:bodyPr>
          <a:lstStyle/>
          <a:p>
            <a:r>
              <a:rPr lang="en-US" sz="2000" dirty="0"/>
              <a:t>Read depth</a:t>
            </a:r>
          </a:p>
        </p:txBody>
      </p:sp>
      <p:sp>
        <p:nvSpPr>
          <p:cNvPr id="12" name="TextBox 11"/>
          <p:cNvSpPr txBox="1"/>
          <p:nvPr/>
        </p:nvSpPr>
        <p:spPr>
          <a:xfrm>
            <a:off x="7848601" y="760695"/>
            <a:ext cx="1143000" cy="400110"/>
          </a:xfrm>
          <a:prstGeom prst="rect">
            <a:avLst/>
          </a:prstGeom>
          <a:solidFill>
            <a:schemeClr val="bg1"/>
          </a:solidFill>
        </p:spPr>
        <p:txBody>
          <a:bodyPr wrap="square" rtlCol="0">
            <a:spAutoFit/>
          </a:bodyPr>
          <a:lstStyle/>
          <a:p>
            <a:r>
              <a:rPr lang="en-US" sz="2000" dirty="0"/>
              <a:t>Split end</a:t>
            </a:r>
          </a:p>
        </p:txBody>
      </p:sp>
      <p:sp>
        <p:nvSpPr>
          <p:cNvPr id="13" name="TextBox 12"/>
          <p:cNvSpPr txBox="1"/>
          <p:nvPr/>
        </p:nvSpPr>
        <p:spPr>
          <a:xfrm>
            <a:off x="3048000" y="2059017"/>
            <a:ext cx="1371601" cy="1015663"/>
          </a:xfrm>
          <a:prstGeom prst="rect">
            <a:avLst/>
          </a:prstGeom>
          <a:solidFill>
            <a:schemeClr val="bg1"/>
          </a:solidFill>
        </p:spPr>
        <p:txBody>
          <a:bodyPr wrap="square" rtlCol="0">
            <a:spAutoFit/>
          </a:bodyPr>
          <a:lstStyle/>
          <a:p>
            <a:pPr algn="r"/>
            <a:r>
              <a:rPr lang="en-US" sz="2000" dirty="0"/>
              <a:t>Novel sequence insertion</a:t>
            </a:r>
          </a:p>
        </p:txBody>
      </p:sp>
      <p:sp>
        <p:nvSpPr>
          <p:cNvPr id="14" name="TextBox 13"/>
          <p:cNvSpPr txBox="1"/>
          <p:nvPr/>
        </p:nvSpPr>
        <p:spPr>
          <a:xfrm>
            <a:off x="2667000" y="5911669"/>
            <a:ext cx="1752600" cy="707886"/>
          </a:xfrm>
          <a:prstGeom prst="rect">
            <a:avLst/>
          </a:prstGeom>
          <a:solidFill>
            <a:schemeClr val="bg1"/>
          </a:solidFill>
        </p:spPr>
        <p:txBody>
          <a:bodyPr wrap="square" rtlCol="0">
            <a:spAutoFit/>
          </a:bodyPr>
          <a:lstStyle/>
          <a:p>
            <a:pPr algn="r"/>
            <a:r>
              <a:rPr lang="en-US" sz="2000" dirty="0"/>
              <a:t>Tandem duplication</a:t>
            </a:r>
          </a:p>
        </p:txBody>
      </p:sp>
      <p:sp>
        <p:nvSpPr>
          <p:cNvPr id="15" name="TextBox 14"/>
          <p:cNvSpPr txBox="1"/>
          <p:nvPr/>
        </p:nvSpPr>
        <p:spPr>
          <a:xfrm>
            <a:off x="2667000" y="3034271"/>
            <a:ext cx="1752600" cy="1015663"/>
          </a:xfrm>
          <a:prstGeom prst="rect">
            <a:avLst/>
          </a:prstGeom>
          <a:solidFill>
            <a:schemeClr val="bg1"/>
          </a:solidFill>
        </p:spPr>
        <p:txBody>
          <a:bodyPr wrap="square" rtlCol="0">
            <a:spAutoFit/>
          </a:bodyPr>
          <a:lstStyle/>
          <a:p>
            <a:pPr algn="r"/>
            <a:r>
              <a:rPr lang="en-US" sz="2000" dirty="0"/>
              <a:t>Mobile-element insertion</a:t>
            </a:r>
          </a:p>
        </p:txBody>
      </p:sp>
      <p:sp>
        <p:nvSpPr>
          <p:cNvPr id="17" name="TextBox 16"/>
          <p:cNvSpPr txBox="1"/>
          <p:nvPr/>
        </p:nvSpPr>
        <p:spPr>
          <a:xfrm>
            <a:off x="8167008" y="6488668"/>
            <a:ext cx="2424793" cy="369332"/>
          </a:xfrm>
          <a:prstGeom prst="rect">
            <a:avLst/>
          </a:prstGeom>
          <a:noFill/>
        </p:spPr>
        <p:txBody>
          <a:bodyPr wrap="square" rtlCol="0">
            <a:spAutoFit/>
          </a:bodyPr>
          <a:lstStyle/>
          <a:p>
            <a:r>
              <a:rPr lang="en-US" dirty="0"/>
              <a:t>Source: PMID 21358748</a:t>
            </a:r>
          </a:p>
        </p:txBody>
      </p:sp>
      <p:grpSp>
        <p:nvGrpSpPr>
          <p:cNvPr id="20" name="Group 19">
            <a:extLst>
              <a:ext uri="{FF2B5EF4-FFF2-40B4-BE49-F238E27FC236}">
                <a16:creationId xmlns:a16="http://schemas.microsoft.com/office/drawing/2014/main" id="{928976DF-7245-9B42-8640-D0B8D3DEA754}"/>
              </a:ext>
            </a:extLst>
          </p:cNvPr>
          <p:cNvGrpSpPr/>
          <p:nvPr/>
        </p:nvGrpSpPr>
        <p:grpSpPr>
          <a:xfrm>
            <a:off x="3303655" y="22079"/>
            <a:ext cx="6513603" cy="479700"/>
            <a:chOff x="0" y="3240162"/>
            <a:chExt cx="6513603" cy="479700"/>
          </a:xfrm>
        </p:grpSpPr>
        <p:sp>
          <p:nvSpPr>
            <p:cNvPr id="21" name="Rounded Rectangle 20">
              <a:extLst>
                <a:ext uri="{FF2B5EF4-FFF2-40B4-BE49-F238E27FC236}">
                  <a16:creationId xmlns:a16="http://schemas.microsoft.com/office/drawing/2014/main" id="{C9EFE558-CDAF-7646-AE09-9B9B353BFEB3}"/>
                </a:ext>
              </a:extLst>
            </p:cNvPr>
            <p:cNvSpPr/>
            <p:nvPr/>
          </p:nvSpPr>
          <p:spPr>
            <a:xfrm>
              <a:off x="0" y="3240162"/>
              <a:ext cx="6513603" cy="479700"/>
            </a:xfrm>
            <a:prstGeom prst="roundRect">
              <a:avLst/>
            </a:prstGeom>
          </p:spPr>
          <p:style>
            <a:lnRef idx="2">
              <a:schemeClr val="lt1">
                <a:hueOff val="0"/>
                <a:satOff val="0"/>
                <a:lumOff val="0"/>
                <a:alphaOff val="0"/>
              </a:schemeClr>
            </a:lnRef>
            <a:fillRef idx="1">
              <a:schemeClr val="accent5">
                <a:hueOff val="-4055126"/>
                <a:satOff val="-10451"/>
                <a:lumOff val="-7059"/>
                <a:alphaOff val="0"/>
              </a:schemeClr>
            </a:fillRef>
            <a:effectRef idx="0">
              <a:schemeClr val="accent5">
                <a:hueOff val="-4055126"/>
                <a:satOff val="-10451"/>
                <a:lumOff val="-7059"/>
                <a:alphaOff val="0"/>
              </a:schemeClr>
            </a:effectRef>
            <a:fontRef idx="minor">
              <a:schemeClr val="lt1"/>
            </a:fontRef>
          </p:style>
        </p:sp>
        <p:sp>
          <p:nvSpPr>
            <p:cNvPr id="22" name="Rounded Rectangle 8">
              <a:extLst>
                <a:ext uri="{FF2B5EF4-FFF2-40B4-BE49-F238E27FC236}">
                  <a16:creationId xmlns:a16="http://schemas.microsoft.com/office/drawing/2014/main" id="{37D6CB40-BDC5-4049-A97E-01D4CBC7F187}"/>
                </a:ext>
              </a:extLst>
            </p:cNvPr>
            <p:cNvSpPr txBox="1"/>
            <p:nvPr/>
          </p:nvSpPr>
          <p:spPr>
            <a:xfrm>
              <a:off x="23417" y="32635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7. Variant Calling: Structural Variants</a:t>
              </a:r>
            </a:p>
          </p:txBody>
        </p:sp>
      </p:grpSp>
    </p:spTree>
    <p:extLst>
      <p:ext uri="{BB962C8B-B14F-4D97-AF65-F5344CB8AC3E}">
        <p14:creationId xmlns:p14="http://schemas.microsoft.com/office/powerpoint/2010/main" val="170428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582864"/>
            <a:ext cx="7886700" cy="169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62199" y="3276601"/>
            <a:ext cx="1371601" cy="461665"/>
          </a:xfrm>
          <a:prstGeom prst="rect">
            <a:avLst/>
          </a:prstGeom>
          <a:solidFill>
            <a:schemeClr val="bg1"/>
          </a:solidFill>
        </p:spPr>
        <p:txBody>
          <a:bodyPr wrap="square" rtlCol="0">
            <a:spAutoFit/>
          </a:bodyPr>
          <a:lstStyle/>
          <a:p>
            <a:r>
              <a:rPr lang="en-US" sz="2400" dirty="0"/>
              <a:t>Deletion</a:t>
            </a:r>
          </a:p>
        </p:txBody>
      </p:sp>
      <p:sp>
        <p:nvSpPr>
          <p:cNvPr id="5" name="TextBox 4"/>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deletions</a:t>
            </a:r>
          </a:p>
        </p:txBody>
      </p:sp>
      <p:sp>
        <p:nvSpPr>
          <p:cNvPr id="6" name="TextBox 5"/>
          <p:cNvSpPr txBox="1"/>
          <p:nvPr/>
        </p:nvSpPr>
        <p:spPr>
          <a:xfrm>
            <a:off x="2590800" y="2302055"/>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38600" y="2273027"/>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638801" y="2273027"/>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543800" y="2035314"/>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273027"/>
            <a:ext cx="1143000" cy="400110"/>
          </a:xfrm>
          <a:prstGeom prst="rect">
            <a:avLst/>
          </a:prstGeom>
          <a:solidFill>
            <a:schemeClr val="bg1"/>
          </a:solidFill>
        </p:spPr>
        <p:txBody>
          <a:bodyPr wrap="square" rtlCol="0">
            <a:spAutoFit/>
          </a:bodyPr>
          <a:lstStyle/>
          <a:p>
            <a:r>
              <a:rPr lang="en-US" sz="2000" dirty="0"/>
              <a:t>Split end</a:t>
            </a:r>
          </a:p>
        </p:txBody>
      </p:sp>
      <p:sp>
        <p:nvSpPr>
          <p:cNvPr id="12" name="TextBox 11"/>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954754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1790741"/>
            <a:ext cx="1143000" cy="400110"/>
          </a:xfrm>
          <a:prstGeom prst="rect">
            <a:avLst/>
          </a:prstGeom>
          <a:solidFill>
            <a:schemeClr val="bg1"/>
          </a:solidFill>
        </p:spPr>
        <p:txBody>
          <a:bodyPr wrap="square" rtlCol="0">
            <a:spAutoFit/>
          </a:bodyPr>
          <a:lstStyle/>
          <a:p>
            <a:r>
              <a:rPr lang="en-US" sz="2000" dirty="0"/>
              <a:t>SV class</a:t>
            </a:r>
          </a:p>
        </p:txBody>
      </p:sp>
      <p:sp>
        <p:nvSpPr>
          <p:cNvPr id="6" name="TextBox 5"/>
          <p:cNvSpPr txBox="1"/>
          <p:nvPr/>
        </p:nvSpPr>
        <p:spPr>
          <a:xfrm>
            <a:off x="4038600" y="1761713"/>
            <a:ext cx="1246414" cy="400110"/>
          </a:xfrm>
          <a:prstGeom prst="rect">
            <a:avLst/>
          </a:prstGeom>
          <a:solidFill>
            <a:schemeClr val="bg1"/>
          </a:solidFill>
        </p:spPr>
        <p:txBody>
          <a:bodyPr wrap="square" rtlCol="0">
            <a:spAutoFit/>
          </a:bodyPr>
          <a:lstStyle/>
          <a:p>
            <a:r>
              <a:rPr lang="en-US" sz="2000" dirty="0"/>
              <a:t>Assembly</a:t>
            </a:r>
          </a:p>
        </p:txBody>
      </p:sp>
      <p:sp>
        <p:nvSpPr>
          <p:cNvPr id="7" name="TextBox 6"/>
          <p:cNvSpPr txBox="1"/>
          <p:nvPr/>
        </p:nvSpPr>
        <p:spPr>
          <a:xfrm>
            <a:off x="5638801" y="1761713"/>
            <a:ext cx="1295399" cy="400110"/>
          </a:xfrm>
          <a:prstGeom prst="rect">
            <a:avLst/>
          </a:prstGeom>
          <a:solidFill>
            <a:schemeClr val="bg1"/>
          </a:solidFill>
        </p:spPr>
        <p:txBody>
          <a:bodyPr wrap="square" rtlCol="0">
            <a:spAutoFit/>
          </a:bodyPr>
          <a:lstStyle/>
          <a:p>
            <a:r>
              <a:rPr lang="en-US" sz="2000" dirty="0"/>
              <a:t>Read pair</a:t>
            </a:r>
          </a:p>
        </p:txBody>
      </p:sp>
      <p:sp>
        <p:nvSpPr>
          <p:cNvPr id="8" name="TextBox 7"/>
          <p:cNvSpPr txBox="1"/>
          <p:nvPr/>
        </p:nvSpPr>
        <p:spPr>
          <a:xfrm>
            <a:off x="7696200" y="1465944"/>
            <a:ext cx="838200" cy="707886"/>
          </a:xfrm>
          <a:prstGeom prst="rect">
            <a:avLst/>
          </a:prstGeom>
          <a:solidFill>
            <a:schemeClr val="bg1"/>
          </a:solidFill>
        </p:spPr>
        <p:txBody>
          <a:bodyPr wrap="square" rtlCol="0">
            <a:spAutoFit/>
          </a:bodyPr>
          <a:lstStyle/>
          <a:p>
            <a:r>
              <a:rPr lang="en-US" sz="2000" dirty="0"/>
              <a:t>Read depth</a:t>
            </a:r>
          </a:p>
        </p:txBody>
      </p:sp>
      <p:sp>
        <p:nvSpPr>
          <p:cNvPr id="9" name="TextBox 8"/>
          <p:cNvSpPr txBox="1"/>
          <p:nvPr/>
        </p:nvSpPr>
        <p:spPr>
          <a:xfrm>
            <a:off x="9144000" y="1761713"/>
            <a:ext cx="1143000" cy="400110"/>
          </a:xfrm>
          <a:prstGeom prst="rect">
            <a:avLst/>
          </a:prstGeom>
          <a:solidFill>
            <a:schemeClr val="bg1"/>
          </a:solidFill>
        </p:spPr>
        <p:txBody>
          <a:bodyPr wrap="square" rtlCol="0">
            <a:spAutoFit/>
          </a:bodyPr>
          <a:lstStyle/>
          <a:p>
            <a:r>
              <a:rPr lang="en-US" sz="2000" dirty="0"/>
              <a:t>Split end</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905000"/>
            <a:ext cx="7886700" cy="313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438400" y="2272214"/>
            <a:ext cx="1371601" cy="1200329"/>
          </a:xfrm>
          <a:prstGeom prst="rect">
            <a:avLst/>
          </a:prstGeom>
          <a:solidFill>
            <a:schemeClr val="bg1"/>
          </a:solidFill>
        </p:spPr>
        <p:txBody>
          <a:bodyPr wrap="square" rtlCol="0">
            <a:spAutoFit/>
          </a:bodyPr>
          <a:lstStyle/>
          <a:p>
            <a:pPr algn="r"/>
            <a:r>
              <a:rPr lang="en-US" sz="2400" dirty="0"/>
              <a:t>Novel sequence insertion</a:t>
            </a:r>
          </a:p>
        </p:txBody>
      </p:sp>
      <p:sp>
        <p:nvSpPr>
          <p:cNvPr id="12" name="TextBox 11"/>
          <p:cNvSpPr txBox="1"/>
          <p:nvPr/>
        </p:nvSpPr>
        <p:spPr>
          <a:xfrm>
            <a:off x="2438400" y="3676472"/>
            <a:ext cx="1371600" cy="1200329"/>
          </a:xfrm>
          <a:prstGeom prst="rect">
            <a:avLst/>
          </a:prstGeom>
          <a:solidFill>
            <a:schemeClr val="bg1"/>
          </a:solidFill>
        </p:spPr>
        <p:txBody>
          <a:bodyPr wrap="square" rtlCol="0">
            <a:spAutoFit/>
          </a:bodyPr>
          <a:lstStyle/>
          <a:p>
            <a:pPr algn="r"/>
            <a:r>
              <a:rPr lang="en-US" sz="2400" dirty="0"/>
              <a:t>Mobile-element insertion</a:t>
            </a:r>
          </a:p>
        </p:txBody>
      </p:sp>
      <p:sp>
        <p:nvSpPr>
          <p:cNvPr id="13" name="TextBox 12"/>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insertions</a:t>
            </a:r>
          </a:p>
        </p:txBody>
      </p:sp>
      <p:sp>
        <p:nvSpPr>
          <p:cNvPr id="14" name="TextBox 13"/>
          <p:cNvSpPr txBox="1"/>
          <p:nvPr/>
        </p:nvSpPr>
        <p:spPr>
          <a:xfrm>
            <a:off x="7467601" y="3940315"/>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5" name="TextBox 14"/>
          <p:cNvSpPr txBox="1"/>
          <p:nvPr/>
        </p:nvSpPr>
        <p:spPr>
          <a:xfrm>
            <a:off x="7467601" y="2514601"/>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7" name="TextBox 16"/>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3000412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1" y="152400"/>
            <a:ext cx="7338037" cy="523220"/>
          </a:xfrm>
          <a:prstGeom prst="rect">
            <a:avLst/>
          </a:prstGeom>
          <a:noFill/>
        </p:spPr>
        <p:txBody>
          <a:bodyPr wrap="square" rtlCol="0">
            <a:spAutoFit/>
          </a:bodyPr>
          <a:lstStyle/>
          <a:p>
            <a:pPr algn="ctr"/>
            <a:r>
              <a:rPr lang="en-US" sz="2800" dirty="0"/>
              <a:t>Categories of structural variation (SV): inversions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16200"/>
            <a:ext cx="7886700" cy="163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90800" y="2343090"/>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38600" y="2314062"/>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638801" y="2314062"/>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696200" y="2018293"/>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314062"/>
            <a:ext cx="1143000" cy="400110"/>
          </a:xfrm>
          <a:prstGeom prst="rect">
            <a:avLst/>
          </a:prstGeom>
          <a:solidFill>
            <a:schemeClr val="bg1"/>
          </a:solidFill>
        </p:spPr>
        <p:txBody>
          <a:bodyPr wrap="square" rtlCol="0">
            <a:spAutoFit/>
          </a:bodyPr>
          <a:lstStyle/>
          <a:p>
            <a:r>
              <a:rPr lang="en-US" sz="2000" dirty="0"/>
              <a:t>Split end</a:t>
            </a:r>
          </a:p>
        </p:txBody>
      </p:sp>
      <p:sp>
        <p:nvSpPr>
          <p:cNvPr id="11" name="TextBox 10"/>
          <p:cNvSpPr txBox="1"/>
          <p:nvPr/>
        </p:nvSpPr>
        <p:spPr>
          <a:xfrm>
            <a:off x="7467601" y="3200401"/>
            <a:ext cx="1188357" cy="1015663"/>
          </a:xfrm>
          <a:prstGeom prst="rect">
            <a:avLst/>
          </a:prstGeom>
          <a:solidFill>
            <a:schemeClr val="bg1"/>
          </a:solidFill>
        </p:spPr>
        <p:txBody>
          <a:bodyPr wrap="square" rtlCol="0">
            <a:spAutoFit/>
          </a:bodyPr>
          <a:lstStyle/>
          <a:p>
            <a:pPr algn="ctr"/>
            <a:r>
              <a:rPr lang="en-US" sz="2000" dirty="0"/>
              <a:t>not applicable</a:t>
            </a:r>
          </a:p>
        </p:txBody>
      </p:sp>
      <p:sp>
        <p:nvSpPr>
          <p:cNvPr id="12" name="TextBox 11"/>
          <p:cNvSpPr txBox="1"/>
          <p:nvPr/>
        </p:nvSpPr>
        <p:spPr>
          <a:xfrm>
            <a:off x="2405743" y="3276601"/>
            <a:ext cx="1371601" cy="461665"/>
          </a:xfrm>
          <a:prstGeom prst="rect">
            <a:avLst/>
          </a:prstGeom>
          <a:solidFill>
            <a:schemeClr val="bg1"/>
          </a:solidFill>
        </p:spPr>
        <p:txBody>
          <a:bodyPr wrap="square" rtlCol="0">
            <a:spAutoFit/>
          </a:bodyPr>
          <a:lstStyle/>
          <a:p>
            <a:r>
              <a:rPr lang="en-US" sz="2400" dirty="0"/>
              <a:t>Inversion</a:t>
            </a:r>
          </a:p>
        </p:txBody>
      </p:sp>
      <p:sp>
        <p:nvSpPr>
          <p:cNvPr id="14" name="TextBox 13"/>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746537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152400"/>
            <a:ext cx="7543800" cy="523220"/>
          </a:xfrm>
          <a:prstGeom prst="rect">
            <a:avLst/>
          </a:prstGeom>
          <a:noFill/>
        </p:spPr>
        <p:txBody>
          <a:bodyPr wrap="square" rtlCol="0">
            <a:spAutoFit/>
          </a:bodyPr>
          <a:lstStyle/>
          <a:p>
            <a:pPr algn="ctr"/>
            <a:r>
              <a:rPr lang="en-US" sz="2800" dirty="0"/>
              <a:t>Categories of structural variation (SV): duplications</a:t>
            </a:r>
          </a:p>
        </p:txBody>
      </p:sp>
      <p:sp>
        <p:nvSpPr>
          <p:cNvPr id="5" name="TextBox 4"/>
          <p:cNvSpPr txBox="1"/>
          <p:nvPr/>
        </p:nvSpPr>
        <p:spPr>
          <a:xfrm>
            <a:off x="1981200" y="3124200"/>
            <a:ext cx="1752600" cy="707886"/>
          </a:xfrm>
          <a:prstGeom prst="rect">
            <a:avLst/>
          </a:prstGeom>
          <a:solidFill>
            <a:schemeClr val="bg1"/>
          </a:solidFill>
        </p:spPr>
        <p:txBody>
          <a:bodyPr wrap="square" rtlCol="0">
            <a:spAutoFit/>
          </a:bodyPr>
          <a:lstStyle/>
          <a:p>
            <a:pPr algn="r"/>
            <a:r>
              <a:rPr lang="en-US" sz="2000" dirty="0"/>
              <a:t>Interspersed duplication</a:t>
            </a:r>
          </a:p>
        </p:txBody>
      </p:sp>
      <p:sp>
        <p:nvSpPr>
          <p:cNvPr id="6" name="TextBox 5"/>
          <p:cNvSpPr txBox="1"/>
          <p:nvPr/>
        </p:nvSpPr>
        <p:spPr>
          <a:xfrm>
            <a:off x="2590800" y="2247368"/>
            <a:ext cx="1143000" cy="400110"/>
          </a:xfrm>
          <a:prstGeom prst="rect">
            <a:avLst/>
          </a:prstGeom>
          <a:solidFill>
            <a:schemeClr val="bg1"/>
          </a:solidFill>
        </p:spPr>
        <p:txBody>
          <a:bodyPr wrap="square" rtlCol="0">
            <a:spAutoFit/>
          </a:bodyPr>
          <a:lstStyle/>
          <a:p>
            <a:r>
              <a:rPr lang="en-US" sz="2000" dirty="0"/>
              <a:t>SV class</a:t>
            </a:r>
          </a:p>
        </p:txBody>
      </p:sp>
      <p:sp>
        <p:nvSpPr>
          <p:cNvPr id="7" name="TextBox 6"/>
          <p:cNvSpPr txBox="1"/>
          <p:nvPr/>
        </p:nvSpPr>
        <p:spPr>
          <a:xfrm>
            <a:off x="4011386" y="2218340"/>
            <a:ext cx="1246414" cy="400110"/>
          </a:xfrm>
          <a:prstGeom prst="rect">
            <a:avLst/>
          </a:prstGeom>
          <a:solidFill>
            <a:schemeClr val="bg1"/>
          </a:solidFill>
        </p:spPr>
        <p:txBody>
          <a:bodyPr wrap="square" rtlCol="0">
            <a:spAutoFit/>
          </a:bodyPr>
          <a:lstStyle/>
          <a:p>
            <a:r>
              <a:rPr lang="en-US" sz="2000" dirty="0"/>
              <a:t>Assembly</a:t>
            </a:r>
          </a:p>
        </p:txBody>
      </p:sp>
      <p:sp>
        <p:nvSpPr>
          <p:cNvPr id="8" name="TextBox 7"/>
          <p:cNvSpPr txBox="1"/>
          <p:nvPr/>
        </p:nvSpPr>
        <p:spPr>
          <a:xfrm>
            <a:off x="5715002" y="2218340"/>
            <a:ext cx="1295399" cy="400110"/>
          </a:xfrm>
          <a:prstGeom prst="rect">
            <a:avLst/>
          </a:prstGeom>
          <a:solidFill>
            <a:schemeClr val="bg1"/>
          </a:solidFill>
        </p:spPr>
        <p:txBody>
          <a:bodyPr wrap="square" rtlCol="0">
            <a:spAutoFit/>
          </a:bodyPr>
          <a:lstStyle/>
          <a:p>
            <a:r>
              <a:rPr lang="en-US" sz="2000" dirty="0"/>
              <a:t>Read pair</a:t>
            </a:r>
          </a:p>
        </p:txBody>
      </p:sp>
      <p:sp>
        <p:nvSpPr>
          <p:cNvPr id="9" name="TextBox 8"/>
          <p:cNvSpPr txBox="1"/>
          <p:nvPr/>
        </p:nvSpPr>
        <p:spPr>
          <a:xfrm>
            <a:off x="7543800" y="1980627"/>
            <a:ext cx="838200" cy="707886"/>
          </a:xfrm>
          <a:prstGeom prst="rect">
            <a:avLst/>
          </a:prstGeom>
          <a:solidFill>
            <a:schemeClr val="bg1"/>
          </a:solidFill>
        </p:spPr>
        <p:txBody>
          <a:bodyPr wrap="square" rtlCol="0">
            <a:spAutoFit/>
          </a:bodyPr>
          <a:lstStyle/>
          <a:p>
            <a:r>
              <a:rPr lang="en-US" sz="2000" dirty="0"/>
              <a:t>Read depth</a:t>
            </a:r>
          </a:p>
        </p:txBody>
      </p:sp>
      <p:sp>
        <p:nvSpPr>
          <p:cNvPr id="10" name="TextBox 9"/>
          <p:cNvSpPr txBox="1"/>
          <p:nvPr/>
        </p:nvSpPr>
        <p:spPr>
          <a:xfrm>
            <a:off x="9144000" y="2218340"/>
            <a:ext cx="1143000" cy="400110"/>
          </a:xfrm>
          <a:prstGeom prst="rect">
            <a:avLst/>
          </a:prstGeom>
          <a:solidFill>
            <a:schemeClr val="bg1"/>
          </a:solidFill>
        </p:spPr>
        <p:txBody>
          <a:bodyPr wrap="square" rtlCol="0">
            <a:spAutoFit/>
          </a:bodyPr>
          <a:lstStyle/>
          <a:p>
            <a:r>
              <a:rPr lang="en-US" sz="2000" dirty="0"/>
              <a:t>Split end</a:t>
            </a:r>
          </a:p>
        </p:txBody>
      </p:sp>
      <p:sp>
        <p:nvSpPr>
          <p:cNvPr id="11" name="TextBox 10"/>
          <p:cNvSpPr txBox="1"/>
          <p:nvPr/>
        </p:nvSpPr>
        <p:spPr>
          <a:xfrm>
            <a:off x="1981200" y="4397514"/>
            <a:ext cx="1752600" cy="707886"/>
          </a:xfrm>
          <a:prstGeom prst="rect">
            <a:avLst/>
          </a:prstGeom>
          <a:solidFill>
            <a:schemeClr val="bg1"/>
          </a:solidFill>
        </p:spPr>
        <p:txBody>
          <a:bodyPr wrap="square" rtlCol="0">
            <a:spAutoFit/>
          </a:bodyPr>
          <a:lstStyle/>
          <a:p>
            <a:pPr algn="r"/>
            <a:r>
              <a:rPr lang="en-US" sz="2000" dirty="0"/>
              <a:t>Tandem duplication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01900"/>
            <a:ext cx="7886700" cy="306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167008" y="6400800"/>
            <a:ext cx="2424793" cy="369332"/>
          </a:xfrm>
          <a:prstGeom prst="rect">
            <a:avLst/>
          </a:prstGeom>
          <a:noFill/>
        </p:spPr>
        <p:txBody>
          <a:bodyPr wrap="square" rtlCol="0">
            <a:spAutoFit/>
          </a:bodyPr>
          <a:lstStyle/>
          <a:p>
            <a:r>
              <a:rPr lang="en-US" dirty="0"/>
              <a:t>Source: PMID 21358748</a:t>
            </a:r>
          </a:p>
        </p:txBody>
      </p:sp>
    </p:spTree>
    <p:extLst>
      <p:ext uri="{BB962C8B-B14F-4D97-AF65-F5344CB8AC3E}">
        <p14:creationId xmlns:p14="http://schemas.microsoft.com/office/powerpoint/2010/main" val="1776277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56C-7EF6-5F4B-8296-CD76D2FB4716}"/>
              </a:ext>
            </a:extLst>
          </p:cNvPr>
          <p:cNvSpPr>
            <a:spLocks noGrp="1"/>
          </p:cNvSpPr>
          <p:nvPr>
            <p:ph type="title"/>
          </p:nvPr>
        </p:nvSpPr>
        <p:spPr>
          <a:xfrm>
            <a:off x="863028" y="1012004"/>
            <a:ext cx="3796057" cy="4795408"/>
          </a:xfrm>
        </p:spPr>
        <p:txBody>
          <a:bodyPr>
            <a:normAutofit/>
          </a:bodyPr>
          <a:lstStyle/>
          <a:p>
            <a:r>
              <a:rPr lang="en-US" dirty="0"/>
              <a:t>NGS in 11 steps</a:t>
            </a:r>
          </a:p>
        </p:txBody>
      </p:sp>
      <p:graphicFrame>
        <p:nvGraphicFramePr>
          <p:cNvPr id="5" name="Content Placeholder 2">
            <a:extLst>
              <a:ext uri="{FF2B5EF4-FFF2-40B4-BE49-F238E27FC236}">
                <a16:creationId xmlns:a16="http://schemas.microsoft.com/office/drawing/2014/main" id="{E4BF87EC-3526-4D9B-B4E3-9018A3EECE5B}"/>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95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53D938-EB59-B848-BEDC-243A28D6C02C}"/>
              </a:ext>
            </a:extLst>
          </p:cNvPr>
          <p:cNvSpPr/>
          <p:nvPr/>
        </p:nvSpPr>
        <p:spPr>
          <a:xfrm>
            <a:off x="30555" y="206059"/>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70" name="Text Box 2"/>
          <p:cNvSpPr txBox="1">
            <a:spLocks noChangeArrowheads="1"/>
          </p:cNvSpPr>
          <p:nvPr/>
        </p:nvSpPr>
        <p:spPr bwMode="auto">
          <a:xfrm>
            <a:off x="2819400" y="1219201"/>
            <a:ext cx="7514848"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Gill Sans MT"/>
                <a:cs typeface="Gill Sans MT"/>
              </a:rPr>
              <a:t>Overview of the process</a:t>
            </a:r>
          </a:p>
          <a:p>
            <a:r>
              <a:rPr lang="en-US" dirty="0">
                <a:solidFill>
                  <a:srgbClr val="000000"/>
                </a:solidFill>
                <a:latin typeface="Gill Sans MT"/>
                <a:cs typeface="Gill Sans MT"/>
              </a:rPr>
              <a:t>	Motivation to sequence a patient’s genome</a:t>
            </a:r>
          </a:p>
          <a:p>
            <a:r>
              <a:rPr lang="en-US" dirty="0">
                <a:solidFill>
                  <a:srgbClr val="000000"/>
                </a:solidFill>
                <a:latin typeface="Gill Sans MT"/>
                <a:cs typeface="Gill Sans MT"/>
              </a:rPr>
              <a:t>	Oversight, IRB, and informed consent</a:t>
            </a:r>
          </a:p>
          <a:p>
            <a:r>
              <a:rPr lang="en-US" dirty="0">
                <a:solidFill>
                  <a:srgbClr val="000000"/>
                </a:solidFill>
                <a:latin typeface="Gill Sans MT"/>
                <a:cs typeface="Gill Sans MT"/>
              </a:rPr>
              <a:t>	Time frame and costs</a:t>
            </a:r>
          </a:p>
          <a:p>
            <a:r>
              <a:rPr lang="en-US" dirty="0">
                <a:solidFill>
                  <a:srgbClr val="000000"/>
                </a:solidFill>
                <a:latin typeface="Gill Sans MT"/>
                <a:cs typeface="Gill Sans MT"/>
              </a:rPr>
              <a:t>	Inclusion criteria: identifying appropriate patients</a:t>
            </a:r>
          </a:p>
          <a:p>
            <a:r>
              <a:rPr lang="en-US" dirty="0">
                <a:solidFill>
                  <a:srgbClr val="000000"/>
                </a:solidFill>
                <a:latin typeface="Gill Sans MT"/>
                <a:cs typeface="Gill Sans MT"/>
              </a:rPr>
              <a:t>	Exclusion criteria: whose genome not to sequence</a:t>
            </a:r>
          </a:p>
          <a:p>
            <a:r>
              <a:rPr lang="en-US" dirty="0">
                <a:solidFill>
                  <a:srgbClr val="000000"/>
                </a:solidFill>
                <a:latin typeface="Gill Sans MT"/>
                <a:cs typeface="Gill Sans MT"/>
              </a:rPr>
              <a:t>Data acquisition</a:t>
            </a:r>
          </a:p>
          <a:p>
            <a:r>
              <a:rPr lang="en-US" dirty="0">
                <a:solidFill>
                  <a:srgbClr val="000000"/>
                </a:solidFill>
                <a:latin typeface="Gill Sans MT"/>
                <a:cs typeface="Gill Sans MT"/>
              </a:rPr>
              <a:t>	Informed consent, blood, and saliva</a:t>
            </a:r>
          </a:p>
          <a:p>
            <a:r>
              <a:rPr lang="en-US" dirty="0">
                <a:solidFill>
                  <a:srgbClr val="000000"/>
                </a:solidFill>
                <a:latin typeface="Gill Sans MT"/>
                <a:cs typeface="Gill Sans MT"/>
              </a:rPr>
              <a:t>	Obtaining whole genome sequence: the technology</a:t>
            </a:r>
          </a:p>
          <a:p>
            <a:r>
              <a:rPr lang="en-US" dirty="0">
                <a:solidFill>
                  <a:srgbClr val="000000"/>
                </a:solidFill>
                <a:latin typeface="Gill Sans MT"/>
                <a:cs typeface="Gill Sans MT"/>
              </a:rPr>
              <a:t>	The deliverables: catalogs of genetic variants</a:t>
            </a:r>
          </a:p>
          <a:p>
            <a:r>
              <a:rPr lang="en-US" dirty="0">
                <a:solidFill>
                  <a:srgbClr val="000000"/>
                </a:solidFill>
                <a:latin typeface="Gill Sans MT"/>
                <a:cs typeface="Gill Sans MT"/>
              </a:rPr>
              <a:t>Data interpretation</a:t>
            </a:r>
          </a:p>
          <a:p>
            <a:r>
              <a:rPr lang="en-US" dirty="0">
                <a:solidFill>
                  <a:srgbClr val="000000"/>
                </a:solidFill>
                <a:latin typeface="Gill Sans MT"/>
                <a:cs typeface="Gill Sans MT"/>
              </a:rPr>
              <a:t>	Identifying candidate genes</a:t>
            </a:r>
          </a:p>
          <a:p>
            <a:r>
              <a:rPr lang="en-US" dirty="0">
                <a:solidFill>
                  <a:srgbClr val="000000"/>
                </a:solidFill>
                <a:latin typeface="Gill Sans MT"/>
                <a:cs typeface="Gill Sans MT"/>
              </a:rPr>
              <a:t>	Validation</a:t>
            </a:r>
          </a:p>
        </p:txBody>
      </p:sp>
      <p:sp>
        <p:nvSpPr>
          <p:cNvPr id="160771" name="Rectangle 3"/>
          <p:cNvSpPr>
            <a:spLocks noChangeArrowheads="1"/>
          </p:cNvSpPr>
          <p:nvPr/>
        </p:nvSpPr>
        <p:spPr bwMode="auto">
          <a:xfrm>
            <a:off x="2819400" y="408793"/>
            <a:ext cx="661431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800" dirty="0">
                <a:solidFill>
                  <a:schemeClr val="bg1"/>
                </a:solidFill>
                <a:latin typeface="Gill Sans MT"/>
                <a:cs typeface="Gill Sans MT"/>
              </a:rPr>
              <a:t>Broad clinical workflow for WGS of patients</a:t>
            </a:r>
          </a:p>
        </p:txBody>
      </p:sp>
    </p:spTree>
    <p:extLst>
      <p:ext uri="{BB962C8B-B14F-4D97-AF65-F5344CB8AC3E}">
        <p14:creationId xmlns:p14="http://schemas.microsoft.com/office/powerpoint/2010/main" val="110381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403EE6-35B7-2A45-A47E-7C994883F94B}"/>
              </a:ext>
            </a:extLst>
          </p:cNvPr>
          <p:cNvSpPr/>
          <p:nvPr/>
        </p:nvSpPr>
        <p:spPr>
          <a:xfrm>
            <a:off x="-1" y="98945"/>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2144" y="1120163"/>
            <a:ext cx="7696200" cy="461665"/>
          </a:xfrm>
          <a:prstGeom prst="rect">
            <a:avLst/>
          </a:prstGeom>
          <a:noFill/>
        </p:spPr>
        <p:txBody>
          <a:bodyPr wrap="square" rtlCol="0">
            <a:spAutoFit/>
          </a:bodyPr>
          <a:lstStyle/>
          <a:p>
            <a:r>
              <a:rPr lang="en-US" sz="2400" dirty="0"/>
              <a:t>A VCF file includes the following information:</a:t>
            </a:r>
          </a:p>
        </p:txBody>
      </p:sp>
      <p:cxnSp>
        <p:nvCxnSpPr>
          <p:cNvPr id="6" name="Straight Connector 5"/>
          <p:cNvCxnSpPr/>
          <p:nvPr/>
        </p:nvCxnSpPr>
        <p:spPr>
          <a:xfrm>
            <a:off x="2623458" y="1005115"/>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7-02-25 at 4.01.28 PM.png"/>
          <p:cNvPicPr>
            <a:picLocks noChangeAspect="1"/>
          </p:cNvPicPr>
          <p:nvPr/>
        </p:nvPicPr>
        <p:blipFill rotWithShape="1">
          <a:blip r:embed="rId2">
            <a:extLst>
              <a:ext uri="{28A0092B-C50C-407E-A947-70E740481C1C}">
                <a14:useLocalDpi xmlns:a14="http://schemas.microsoft.com/office/drawing/2010/main" val="0"/>
              </a:ext>
            </a:extLst>
          </a:blip>
          <a:srcRect r="2684"/>
          <a:stretch/>
        </p:blipFill>
        <p:spPr>
          <a:xfrm>
            <a:off x="1601818" y="1766889"/>
            <a:ext cx="8988363" cy="4648200"/>
          </a:xfrm>
          <a:prstGeom prst="rect">
            <a:avLst/>
          </a:prstGeom>
        </p:spPr>
      </p:pic>
      <p:grpSp>
        <p:nvGrpSpPr>
          <p:cNvPr id="8" name="Group 7">
            <a:extLst>
              <a:ext uri="{FF2B5EF4-FFF2-40B4-BE49-F238E27FC236}">
                <a16:creationId xmlns:a16="http://schemas.microsoft.com/office/drawing/2014/main" id="{F78F8711-2ACA-4440-9DE1-2974ADC149EE}"/>
              </a:ext>
            </a:extLst>
          </p:cNvPr>
          <p:cNvGrpSpPr/>
          <p:nvPr/>
        </p:nvGrpSpPr>
        <p:grpSpPr>
          <a:xfrm>
            <a:off x="2839197" y="331831"/>
            <a:ext cx="6513603" cy="479700"/>
            <a:chOff x="0" y="3777462"/>
            <a:chExt cx="6513603" cy="479700"/>
          </a:xfrm>
        </p:grpSpPr>
        <p:sp>
          <p:nvSpPr>
            <p:cNvPr id="9" name="Rounded Rectangle 8">
              <a:extLst>
                <a:ext uri="{FF2B5EF4-FFF2-40B4-BE49-F238E27FC236}">
                  <a16:creationId xmlns:a16="http://schemas.microsoft.com/office/drawing/2014/main" id="{CC481BEB-412D-F24D-9CD9-A8970D1A0455}"/>
                </a:ext>
              </a:extLst>
            </p:cNvPr>
            <p:cNvSpPr/>
            <p:nvPr/>
          </p:nvSpPr>
          <p:spPr>
            <a:xfrm>
              <a:off x="0" y="3777462"/>
              <a:ext cx="6513603" cy="479700"/>
            </a:xfrm>
            <a:prstGeom prst="roundRect">
              <a:avLst/>
            </a:prstGeom>
          </p:spPr>
          <p:style>
            <a:lnRef idx="2">
              <a:schemeClr val="lt1">
                <a:hueOff val="0"/>
                <a:satOff val="0"/>
                <a:lumOff val="0"/>
                <a:alphaOff val="0"/>
              </a:schemeClr>
            </a:lnRef>
            <a:fillRef idx="1">
              <a:schemeClr val="accent5">
                <a:hueOff val="-4730980"/>
                <a:satOff val="-12193"/>
                <a:lumOff val="-8236"/>
                <a:alphaOff val="0"/>
              </a:schemeClr>
            </a:fillRef>
            <a:effectRef idx="0">
              <a:schemeClr val="accent5">
                <a:hueOff val="-4730980"/>
                <a:satOff val="-12193"/>
                <a:lumOff val="-8236"/>
                <a:alphaOff val="0"/>
              </a:schemeClr>
            </a:effectRef>
            <a:fontRef idx="minor">
              <a:schemeClr val="lt1"/>
            </a:fontRef>
          </p:style>
        </p:sp>
        <p:sp>
          <p:nvSpPr>
            <p:cNvPr id="10" name="Rounded Rectangle 4">
              <a:extLst>
                <a:ext uri="{FF2B5EF4-FFF2-40B4-BE49-F238E27FC236}">
                  <a16:creationId xmlns:a16="http://schemas.microsoft.com/office/drawing/2014/main" id="{62265281-A28E-8248-B8C1-DF6C1B23682F}"/>
                </a:ext>
              </a:extLst>
            </p:cNvPr>
            <p:cNvSpPr txBox="1"/>
            <p:nvPr/>
          </p:nvSpPr>
          <p:spPr>
            <a:xfrm>
              <a:off x="23417" y="38008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p:txBody>
        </p:sp>
      </p:grpSp>
    </p:spTree>
    <p:extLst>
      <p:ext uri="{BB962C8B-B14F-4D97-AF65-F5344CB8AC3E}">
        <p14:creationId xmlns:p14="http://schemas.microsoft.com/office/powerpoint/2010/main" val="1014480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403EE6-35B7-2A45-A47E-7C994883F94B}"/>
              </a:ext>
            </a:extLst>
          </p:cNvPr>
          <p:cNvSpPr/>
          <p:nvPr/>
        </p:nvSpPr>
        <p:spPr>
          <a:xfrm>
            <a:off x="-1" y="98945"/>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2144" y="1120163"/>
            <a:ext cx="7696200" cy="461665"/>
          </a:xfrm>
          <a:prstGeom prst="rect">
            <a:avLst/>
          </a:prstGeom>
          <a:noFill/>
        </p:spPr>
        <p:txBody>
          <a:bodyPr wrap="square" rtlCol="0">
            <a:spAutoFit/>
          </a:bodyPr>
          <a:lstStyle/>
          <a:p>
            <a:r>
              <a:rPr lang="en-US" sz="2400" dirty="0"/>
              <a:t>A VCF file includes the following information:</a:t>
            </a:r>
          </a:p>
        </p:txBody>
      </p:sp>
      <p:cxnSp>
        <p:nvCxnSpPr>
          <p:cNvPr id="6" name="Straight Connector 5"/>
          <p:cNvCxnSpPr/>
          <p:nvPr/>
        </p:nvCxnSpPr>
        <p:spPr>
          <a:xfrm>
            <a:off x="2623458" y="1005115"/>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7-02-25 at 4.01.28 PM.png"/>
          <p:cNvPicPr>
            <a:picLocks noChangeAspect="1"/>
          </p:cNvPicPr>
          <p:nvPr/>
        </p:nvPicPr>
        <p:blipFill rotWithShape="1">
          <a:blip r:embed="rId2">
            <a:extLst>
              <a:ext uri="{28A0092B-C50C-407E-A947-70E740481C1C}">
                <a14:useLocalDpi xmlns:a14="http://schemas.microsoft.com/office/drawing/2010/main" val="0"/>
              </a:ext>
            </a:extLst>
          </a:blip>
          <a:srcRect r="2684"/>
          <a:stretch/>
        </p:blipFill>
        <p:spPr>
          <a:xfrm>
            <a:off x="1601818" y="1766889"/>
            <a:ext cx="8988363" cy="4648200"/>
          </a:xfrm>
          <a:prstGeom prst="rect">
            <a:avLst/>
          </a:prstGeom>
        </p:spPr>
      </p:pic>
      <p:grpSp>
        <p:nvGrpSpPr>
          <p:cNvPr id="8" name="Group 7">
            <a:extLst>
              <a:ext uri="{FF2B5EF4-FFF2-40B4-BE49-F238E27FC236}">
                <a16:creationId xmlns:a16="http://schemas.microsoft.com/office/drawing/2014/main" id="{F78F8711-2ACA-4440-9DE1-2974ADC149EE}"/>
              </a:ext>
            </a:extLst>
          </p:cNvPr>
          <p:cNvGrpSpPr/>
          <p:nvPr/>
        </p:nvGrpSpPr>
        <p:grpSpPr>
          <a:xfrm>
            <a:off x="2839197" y="331831"/>
            <a:ext cx="6513603" cy="479700"/>
            <a:chOff x="0" y="3777462"/>
            <a:chExt cx="6513603" cy="479700"/>
          </a:xfrm>
        </p:grpSpPr>
        <p:sp>
          <p:nvSpPr>
            <p:cNvPr id="9" name="Rounded Rectangle 8">
              <a:extLst>
                <a:ext uri="{FF2B5EF4-FFF2-40B4-BE49-F238E27FC236}">
                  <a16:creationId xmlns:a16="http://schemas.microsoft.com/office/drawing/2014/main" id="{CC481BEB-412D-F24D-9CD9-A8970D1A0455}"/>
                </a:ext>
              </a:extLst>
            </p:cNvPr>
            <p:cNvSpPr/>
            <p:nvPr/>
          </p:nvSpPr>
          <p:spPr>
            <a:xfrm>
              <a:off x="0" y="3777462"/>
              <a:ext cx="6513603" cy="479700"/>
            </a:xfrm>
            <a:prstGeom prst="roundRect">
              <a:avLst/>
            </a:prstGeom>
          </p:spPr>
          <p:style>
            <a:lnRef idx="2">
              <a:schemeClr val="lt1">
                <a:hueOff val="0"/>
                <a:satOff val="0"/>
                <a:lumOff val="0"/>
                <a:alphaOff val="0"/>
              </a:schemeClr>
            </a:lnRef>
            <a:fillRef idx="1">
              <a:schemeClr val="accent5">
                <a:hueOff val="-4730980"/>
                <a:satOff val="-12193"/>
                <a:lumOff val="-8236"/>
                <a:alphaOff val="0"/>
              </a:schemeClr>
            </a:fillRef>
            <a:effectRef idx="0">
              <a:schemeClr val="accent5">
                <a:hueOff val="-4730980"/>
                <a:satOff val="-12193"/>
                <a:lumOff val="-8236"/>
                <a:alphaOff val="0"/>
              </a:schemeClr>
            </a:effectRef>
            <a:fontRef idx="minor">
              <a:schemeClr val="lt1"/>
            </a:fontRef>
          </p:style>
        </p:sp>
        <p:sp>
          <p:nvSpPr>
            <p:cNvPr id="10" name="Rounded Rectangle 4">
              <a:extLst>
                <a:ext uri="{FF2B5EF4-FFF2-40B4-BE49-F238E27FC236}">
                  <a16:creationId xmlns:a16="http://schemas.microsoft.com/office/drawing/2014/main" id="{62265281-A28E-8248-B8C1-DF6C1B23682F}"/>
                </a:ext>
              </a:extLst>
            </p:cNvPr>
            <p:cNvSpPr txBox="1"/>
            <p:nvPr/>
          </p:nvSpPr>
          <p:spPr>
            <a:xfrm>
              <a:off x="23417" y="38008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8. Summarizing Variation: the VCF Format and </a:t>
              </a:r>
              <a:r>
                <a:rPr lang="en-US" sz="2000" kern="1200" dirty="0" err="1"/>
                <a:t>VCFtools</a:t>
              </a:r>
              <a:endParaRPr lang="en-US" sz="2000" kern="1200" dirty="0"/>
            </a:p>
          </p:txBody>
        </p:sp>
      </p:grpSp>
      <p:sp>
        <p:nvSpPr>
          <p:cNvPr id="11" name="TextBox 10">
            <a:extLst>
              <a:ext uri="{FF2B5EF4-FFF2-40B4-BE49-F238E27FC236}">
                <a16:creationId xmlns:a16="http://schemas.microsoft.com/office/drawing/2014/main" id="{C363B080-4A6E-2F46-8693-004C7CC3B91A}"/>
              </a:ext>
            </a:extLst>
          </p:cNvPr>
          <p:cNvSpPr txBox="1"/>
          <p:nvPr/>
        </p:nvSpPr>
        <p:spPr>
          <a:xfrm>
            <a:off x="3200400" y="5105400"/>
            <a:ext cx="7300686" cy="1569660"/>
          </a:xfrm>
          <a:prstGeom prst="rect">
            <a:avLst/>
          </a:prstGeom>
          <a:solidFill>
            <a:schemeClr val="bg1"/>
          </a:solidFill>
          <a:ln>
            <a:solidFill>
              <a:schemeClr val="tx1"/>
            </a:solidFill>
          </a:ln>
        </p:spPr>
        <p:txBody>
          <a:bodyPr wrap="square" rtlCol="0">
            <a:spAutoFit/>
          </a:bodyPr>
          <a:lstStyle/>
          <a:p>
            <a:r>
              <a:rPr lang="en-US" sz="2400" dirty="0"/>
              <a:t>A typical VCF file from a human whole </a:t>
            </a:r>
            <a:r>
              <a:rPr lang="en-US" sz="2400" dirty="0" err="1"/>
              <a:t>exome</a:t>
            </a:r>
            <a:r>
              <a:rPr lang="en-US" sz="2400" dirty="0"/>
              <a:t> sequence experiment may contain ~80,000 rows. A typical human whole genome sequence experiment produces a VCF with ~4 million rows.</a:t>
            </a:r>
          </a:p>
        </p:txBody>
      </p:sp>
    </p:spTree>
    <p:extLst>
      <p:ext uri="{BB962C8B-B14F-4D97-AF65-F5344CB8AC3E}">
        <p14:creationId xmlns:p14="http://schemas.microsoft.com/office/powerpoint/2010/main" val="1470197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0" y="152400"/>
            <a:ext cx="7696200" cy="523220"/>
          </a:xfrm>
          <a:prstGeom prst="rect">
            <a:avLst/>
          </a:prstGeom>
          <a:noFill/>
        </p:spPr>
        <p:txBody>
          <a:bodyPr wrap="square" rtlCol="0">
            <a:spAutoFit/>
          </a:bodyPr>
          <a:lstStyle/>
          <a:p>
            <a:pPr algn="ctr"/>
            <a:r>
              <a:rPr lang="en-US" sz="2800" dirty="0"/>
              <a:t>Variant Call Format (VCF) file summarizes variation</a:t>
            </a:r>
          </a:p>
        </p:txBody>
      </p:sp>
      <p:sp>
        <p:nvSpPr>
          <p:cNvPr id="4" name="TextBox 3"/>
          <p:cNvSpPr txBox="1"/>
          <p:nvPr/>
        </p:nvSpPr>
        <p:spPr>
          <a:xfrm>
            <a:off x="2812143" y="1143001"/>
            <a:ext cx="7696200" cy="461665"/>
          </a:xfrm>
          <a:prstGeom prst="rect">
            <a:avLst/>
          </a:prstGeom>
          <a:noFill/>
        </p:spPr>
        <p:txBody>
          <a:bodyPr wrap="square" rtlCol="0">
            <a:spAutoFit/>
          </a:bodyPr>
          <a:lstStyle/>
          <a:p>
            <a:r>
              <a:rPr lang="en-US" sz="2400" dirty="0"/>
              <a:t>VCF header</a:t>
            </a:r>
          </a:p>
        </p:txBody>
      </p:sp>
      <p:cxnSp>
        <p:nvCxnSpPr>
          <p:cNvPr id="6" name="Straight Connector 5"/>
          <p:cNvCxnSpPr/>
          <p:nvPr/>
        </p:nvCxnSpPr>
        <p:spPr>
          <a:xfrm>
            <a:off x="2812144" y="838200"/>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212" y="1619250"/>
            <a:ext cx="7333188" cy="318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5528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0" y="152400"/>
            <a:ext cx="7696200" cy="523220"/>
          </a:xfrm>
          <a:prstGeom prst="rect">
            <a:avLst/>
          </a:prstGeom>
          <a:noFill/>
        </p:spPr>
        <p:txBody>
          <a:bodyPr wrap="square" rtlCol="0">
            <a:spAutoFit/>
          </a:bodyPr>
          <a:lstStyle/>
          <a:p>
            <a:pPr algn="ctr"/>
            <a:r>
              <a:rPr lang="en-US" sz="2800" dirty="0"/>
              <a:t>Variant Call Format (VCF) file summarizes variation</a:t>
            </a:r>
          </a:p>
        </p:txBody>
      </p:sp>
      <p:sp>
        <p:nvSpPr>
          <p:cNvPr id="4" name="TextBox 3"/>
          <p:cNvSpPr txBox="1"/>
          <p:nvPr/>
        </p:nvSpPr>
        <p:spPr>
          <a:xfrm>
            <a:off x="2812143" y="1976736"/>
            <a:ext cx="7696200" cy="461665"/>
          </a:xfrm>
          <a:prstGeom prst="rect">
            <a:avLst/>
          </a:prstGeom>
          <a:noFill/>
        </p:spPr>
        <p:txBody>
          <a:bodyPr wrap="square" rtlCol="0">
            <a:spAutoFit/>
          </a:bodyPr>
          <a:lstStyle/>
          <a:p>
            <a:r>
              <a:rPr lang="en-US" sz="2400" dirty="0"/>
              <a:t>VCF field definition line and first row of body</a:t>
            </a:r>
          </a:p>
        </p:txBody>
      </p:sp>
      <p:cxnSp>
        <p:nvCxnSpPr>
          <p:cNvPr id="6" name="Straight Connector 5"/>
          <p:cNvCxnSpPr/>
          <p:nvPr/>
        </p:nvCxnSpPr>
        <p:spPr>
          <a:xfrm>
            <a:off x="2812144" y="838200"/>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36864"/>
            <a:ext cx="7848600" cy="1081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743200" y="4495800"/>
            <a:ext cx="7696200" cy="1569660"/>
          </a:xfrm>
          <a:prstGeom prst="rect">
            <a:avLst/>
          </a:prstGeom>
          <a:noFill/>
        </p:spPr>
        <p:txBody>
          <a:bodyPr wrap="square" rtlCol="0">
            <a:spAutoFit/>
          </a:bodyPr>
          <a:lstStyle/>
          <a:p>
            <a:r>
              <a:rPr lang="en-US" sz="2400" dirty="0"/>
              <a:t>Fields include chromosome (CHROM), position, identifier (e.g. </a:t>
            </a:r>
            <a:r>
              <a:rPr lang="en-US" sz="2400" dirty="0" err="1"/>
              <a:t>rsID</a:t>
            </a:r>
            <a:r>
              <a:rPr lang="en-US" sz="2400" dirty="0"/>
              <a:t>), reference allele, alternate allele, quality score, and extensive data (e.g. haplotypes, read depth, quality scores, functional consequences, accession numbers)</a:t>
            </a:r>
          </a:p>
        </p:txBody>
      </p:sp>
    </p:spTree>
    <p:extLst>
      <p:ext uri="{BB962C8B-B14F-4D97-AF65-F5344CB8AC3E}">
        <p14:creationId xmlns:p14="http://schemas.microsoft.com/office/powerpoint/2010/main" val="3639028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5905642"/>
            <a:ext cx="1029449" cy="923330"/>
          </a:xfrm>
          <a:prstGeom prst="rect">
            <a:avLst/>
          </a:prstGeom>
          <a:noFill/>
        </p:spPr>
        <p:txBody>
          <a:bodyPr wrap="none" rtlCol="0">
            <a:spAutoFit/>
          </a:bodyPr>
          <a:lstStyle/>
          <a:p>
            <a:r>
              <a:rPr lang="en-US" dirty="0">
                <a:solidFill>
                  <a:schemeClr val="bg1">
                    <a:lumMod val="50000"/>
                  </a:schemeClr>
                </a:solidFill>
              </a:rPr>
              <a:t>B&amp;FG 3e</a:t>
            </a:r>
          </a:p>
          <a:p>
            <a:r>
              <a:rPr lang="en-US" dirty="0">
                <a:solidFill>
                  <a:schemeClr val="bg1">
                    <a:lumMod val="50000"/>
                  </a:schemeClr>
                </a:solidFill>
              </a:rPr>
              <a:t>Fig.9-17</a:t>
            </a:r>
          </a:p>
          <a:p>
            <a:r>
              <a:rPr lang="en-US" dirty="0">
                <a:solidFill>
                  <a:schemeClr val="bg1">
                    <a:lumMod val="50000"/>
                  </a:schemeClr>
                </a:solidFill>
              </a:rPr>
              <a:t>Page 412</a:t>
            </a:r>
          </a:p>
        </p:txBody>
      </p:sp>
      <p:sp>
        <p:nvSpPr>
          <p:cNvPr id="3" name="TextBox 2"/>
          <p:cNvSpPr txBox="1"/>
          <p:nvPr/>
        </p:nvSpPr>
        <p:spPr>
          <a:xfrm>
            <a:off x="2667000" y="152400"/>
            <a:ext cx="7696200" cy="523220"/>
          </a:xfrm>
          <a:prstGeom prst="rect">
            <a:avLst/>
          </a:prstGeom>
          <a:noFill/>
        </p:spPr>
        <p:txBody>
          <a:bodyPr wrap="square" rtlCol="0">
            <a:spAutoFit/>
          </a:bodyPr>
          <a:lstStyle/>
          <a:p>
            <a:pPr algn="ctr"/>
            <a:r>
              <a:rPr lang="en-US" sz="2800" dirty="0"/>
              <a:t>Variant Call Format (VCF) file summarizes variation</a:t>
            </a:r>
          </a:p>
        </p:txBody>
      </p:sp>
      <p:sp>
        <p:nvSpPr>
          <p:cNvPr id="4" name="TextBox 3"/>
          <p:cNvSpPr txBox="1"/>
          <p:nvPr/>
        </p:nvSpPr>
        <p:spPr>
          <a:xfrm>
            <a:off x="2819401" y="1219201"/>
            <a:ext cx="769257" cy="461665"/>
          </a:xfrm>
          <a:prstGeom prst="rect">
            <a:avLst/>
          </a:prstGeom>
          <a:noFill/>
        </p:spPr>
        <p:txBody>
          <a:bodyPr wrap="square" rtlCol="0">
            <a:spAutoFit/>
          </a:bodyPr>
          <a:lstStyle/>
          <a:p>
            <a:r>
              <a:rPr lang="en-US" sz="2400" b="1" dirty="0"/>
              <a:t>SNP</a:t>
            </a:r>
          </a:p>
        </p:txBody>
      </p:sp>
      <p:cxnSp>
        <p:nvCxnSpPr>
          <p:cNvPr id="6" name="Straight Connector 5"/>
          <p:cNvCxnSpPr/>
          <p:nvPr/>
        </p:nvCxnSpPr>
        <p:spPr>
          <a:xfrm>
            <a:off x="2812144" y="838200"/>
            <a:ext cx="7398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81800" y="1219201"/>
            <a:ext cx="1371600" cy="461665"/>
          </a:xfrm>
          <a:prstGeom prst="rect">
            <a:avLst/>
          </a:prstGeom>
          <a:noFill/>
        </p:spPr>
        <p:txBody>
          <a:bodyPr wrap="square" rtlCol="0">
            <a:spAutoFit/>
          </a:bodyPr>
          <a:lstStyle/>
          <a:p>
            <a:r>
              <a:rPr lang="en-US" sz="2400" b="1" dirty="0"/>
              <a:t>Insertion</a:t>
            </a:r>
          </a:p>
        </p:txBody>
      </p:sp>
      <p:sp>
        <p:nvSpPr>
          <p:cNvPr id="10" name="TextBox 9"/>
          <p:cNvSpPr txBox="1"/>
          <p:nvPr/>
        </p:nvSpPr>
        <p:spPr>
          <a:xfrm>
            <a:off x="2819400" y="3124201"/>
            <a:ext cx="1371600" cy="461665"/>
          </a:xfrm>
          <a:prstGeom prst="rect">
            <a:avLst/>
          </a:prstGeom>
          <a:noFill/>
        </p:spPr>
        <p:txBody>
          <a:bodyPr wrap="square" rtlCol="0">
            <a:spAutoFit/>
          </a:bodyPr>
          <a:lstStyle/>
          <a:p>
            <a:r>
              <a:rPr lang="en-US" sz="2400" b="1" dirty="0"/>
              <a:t>Deletion</a:t>
            </a:r>
          </a:p>
        </p:txBody>
      </p:sp>
      <p:sp>
        <p:nvSpPr>
          <p:cNvPr id="11" name="TextBox 10"/>
          <p:cNvSpPr txBox="1"/>
          <p:nvPr/>
        </p:nvSpPr>
        <p:spPr>
          <a:xfrm>
            <a:off x="6781801" y="3124201"/>
            <a:ext cx="1937657" cy="461665"/>
          </a:xfrm>
          <a:prstGeom prst="rect">
            <a:avLst/>
          </a:prstGeom>
          <a:noFill/>
        </p:spPr>
        <p:txBody>
          <a:bodyPr wrap="square" rtlCol="0">
            <a:spAutoFit/>
          </a:bodyPr>
          <a:lstStyle/>
          <a:p>
            <a:r>
              <a:rPr lang="en-US" sz="2400" b="1" dirty="0"/>
              <a:t>Replacement</a:t>
            </a:r>
          </a:p>
        </p:txBody>
      </p:sp>
      <p:sp>
        <p:nvSpPr>
          <p:cNvPr id="12" name="TextBox 11"/>
          <p:cNvSpPr txBox="1"/>
          <p:nvPr/>
        </p:nvSpPr>
        <p:spPr>
          <a:xfrm>
            <a:off x="2819401" y="4942841"/>
            <a:ext cx="3234871" cy="461665"/>
          </a:xfrm>
          <a:prstGeom prst="rect">
            <a:avLst/>
          </a:prstGeom>
          <a:noFill/>
        </p:spPr>
        <p:txBody>
          <a:bodyPr wrap="square" rtlCol="0">
            <a:spAutoFit/>
          </a:bodyPr>
          <a:lstStyle/>
          <a:p>
            <a:r>
              <a:rPr lang="en-US" sz="2400" b="1" dirty="0"/>
              <a:t>Large structural variant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600201"/>
            <a:ext cx="2519363" cy="120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8" y="1627188"/>
            <a:ext cx="2519363" cy="1192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3579969"/>
            <a:ext cx="2519363" cy="1192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0438" y="3603924"/>
            <a:ext cx="2519363" cy="1192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245" y="5380194"/>
            <a:ext cx="7999413" cy="113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889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4FBAB2-616E-E545-A240-E3EB73AEB5AE}"/>
              </a:ext>
            </a:extLst>
          </p:cNvPr>
          <p:cNvSpPr/>
          <p:nvPr/>
        </p:nvSpPr>
        <p:spPr>
          <a:xfrm>
            <a:off x="95359" y="152400"/>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5486401"/>
            <a:ext cx="76200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will next explore </a:t>
            </a:r>
            <a:r>
              <a:rPr lang="en-US" dirty="0" err="1">
                <a:latin typeface="+mj-lt"/>
              </a:rPr>
              <a:t>BEDtools</a:t>
            </a:r>
            <a:r>
              <a:rPr lang="en-US" dirty="0">
                <a:latin typeface="+mj-lt"/>
              </a:rPr>
              <a:t>, a set of programs used to analyze BAM, GTF, BED, VCF, and other file types. </a:t>
            </a:r>
          </a:p>
        </p:txBody>
      </p:sp>
      <p:sp>
        <p:nvSpPr>
          <p:cNvPr id="5" name="TextBox 5"/>
          <p:cNvSpPr txBox="1">
            <a:spLocks noChangeArrowheads="1"/>
          </p:cNvSpPr>
          <p:nvPr/>
        </p:nvSpPr>
        <p:spPr bwMode="auto">
          <a:xfrm>
            <a:off x="2819400" y="1524000"/>
            <a:ext cx="76200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There are many ways to visualize BAM files.</a:t>
            </a:r>
          </a:p>
          <a:p>
            <a:pPr marL="342900" indent="-342900">
              <a:buFont typeface="Arial"/>
              <a:buChar char="•"/>
            </a:pPr>
            <a:r>
              <a:rPr lang="en-US" dirty="0">
                <a:latin typeface="+mj-lt"/>
              </a:rPr>
              <a:t>Try Genome Workbench from NCBI</a:t>
            </a:r>
          </a:p>
          <a:p>
            <a:pPr marL="342900" indent="-342900">
              <a:buFont typeface="Arial"/>
              <a:buChar char="•"/>
            </a:pPr>
            <a:r>
              <a:rPr lang="en-US" dirty="0">
                <a:latin typeface="+mj-lt"/>
              </a:rPr>
              <a:t>Upload your BAM file to a server and point to it using the UCSC Genome Browser</a:t>
            </a:r>
          </a:p>
          <a:p>
            <a:pPr marL="342900" indent="-342900">
              <a:buFont typeface="Arial"/>
              <a:buChar char="•"/>
            </a:pPr>
            <a:r>
              <a:rPr lang="en-US" dirty="0">
                <a:latin typeface="+mj-lt"/>
              </a:rPr>
              <a:t>Use Integrative Genomics Viewer (IGV)</a:t>
            </a:r>
          </a:p>
          <a:p>
            <a:pPr marL="342900" indent="-342900">
              <a:buFont typeface="Arial"/>
              <a:buChar char="•"/>
            </a:pPr>
            <a:r>
              <a:rPr lang="en-US" dirty="0">
                <a:latin typeface="+mj-lt"/>
              </a:rPr>
              <a:t>Use </a:t>
            </a:r>
            <a:r>
              <a:rPr lang="en-US" dirty="0" err="1">
                <a:latin typeface="Courier"/>
                <a:cs typeface="Courier"/>
              </a:rPr>
              <a:t>samtools</a:t>
            </a:r>
            <a:r>
              <a:rPr lang="en-US" dirty="0">
                <a:latin typeface="Courier"/>
                <a:cs typeface="Courier"/>
              </a:rPr>
              <a:t> </a:t>
            </a:r>
            <a:r>
              <a:rPr lang="en-US" dirty="0" err="1">
                <a:latin typeface="Courier"/>
                <a:cs typeface="Courier"/>
              </a:rPr>
              <a:t>tview</a:t>
            </a:r>
            <a:endParaRPr lang="en-US" dirty="0">
              <a:latin typeface="Courier"/>
              <a:cs typeface="Courier"/>
            </a:endParaRPr>
          </a:p>
        </p:txBody>
      </p:sp>
      <p:grpSp>
        <p:nvGrpSpPr>
          <p:cNvPr id="9" name="Group 8">
            <a:extLst>
              <a:ext uri="{FF2B5EF4-FFF2-40B4-BE49-F238E27FC236}">
                <a16:creationId xmlns:a16="http://schemas.microsoft.com/office/drawing/2014/main" id="{D62AB475-A09D-E543-A0B7-86E7FEE4F231}"/>
              </a:ext>
            </a:extLst>
          </p:cNvPr>
          <p:cNvGrpSpPr/>
          <p:nvPr/>
        </p:nvGrpSpPr>
        <p:grpSpPr>
          <a:xfrm>
            <a:off x="3200400" y="376894"/>
            <a:ext cx="6513603" cy="479700"/>
            <a:chOff x="0" y="4314762"/>
            <a:chExt cx="6513603" cy="479700"/>
          </a:xfrm>
        </p:grpSpPr>
        <p:sp>
          <p:nvSpPr>
            <p:cNvPr id="10" name="Rounded Rectangle 9">
              <a:extLst>
                <a:ext uri="{FF2B5EF4-FFF2-40B4-BE49-F238E27FC236}">
                  <a16:creationId xmlns:a16="http://schemas.microsoft.com/office/drawing/2014/main" id="{01CAA5DF-C534-AD4E-984E-B818E28D4E9A}"/>
                </a:ext>
              </a:extLst>
            </p:cNvPr>
            <p:cNvSpPr/>
            <p:nvPr/>
          </p:nvSpPr>
          <p:spPr>
            <a:xfrm>
              <a:off x="0" y="4314762"/>
              <a:ext cx="6513603" cy="479700"/>
            </a:xfrm>
            <a:prstGeom prst="roundRect">
              <a:avLst/>
            </a:prstGeom>
          </p:spPr>
          <p:style>
            <a:lnRef idx="2">
              <a:schemeClr val="lt1">
                <a:hueOff val="0"/>
                <a:satOff val="0"/>
                <a:lumOff val="0"/>
                <a:alphaOff val="0"/>
              </a:schemeClr>
            </a:lnRef>
            <a:fillRef idx="1">
              <a:schemeClr val="accent5">
                <a:hueOff val="-5406834"/>
                <a:satOff val="-13935"/>
                <a:lumOff val="-9412"/>
                <a:alphaOff val="0"/>
              </a:schemeClr>
            </a:fillRef>
            <a:effectRef idx="0">
              <a:schemeClr val="accent5">
                <a:hueOff val="-5406834"/>
                <a:satOff val="-13935"/>
                <a:lumOff val="-9412"/>
                <a:alphaOff val="0"/>
              </a:schemeClr>
            </a:effectRef>
            <a:fontRef idx="minor">
              <a:schemeClr val="lt1"/>
            </a:fontRef>
          </p:style>
        </p:sp>
        <p:sp>
          <p:nvSpPr>
            <p:cNvPr id="11" name="Rounded Rectangle 12">
              <a:extLst>
                <a:ext uri="{FF2B5EF4-FFF2-40B4-BE49-F238E27FC236}">
                  <a16:creationId xmlns:a16="http://schemas.microsoft.com/office/drawing/2014/main" id="{8772ADA9-58C0-694E-9EB0-08A19453DA04}"/>
                </a:ext>
              </a:extLst>
            </p:cNvPr>
            <p:cNvSpPr txBox="1"/>
            <p:nvPr/>
          </p:nvSpPr>
          <p:spPr>
            <a:xfrm>
              <a:off x="23417" y="43381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9. Visualizing and Tabulating NGS-data</a:t>
              </a:r>
            </a:p>
          </p:txBody>
        </p:sp>
      </p:grpSp>
    </p:spTree>
    <p:extLst>
      <p:ext uri="{BB962C8B-B14F-4D97-AF65-F5344CB8AC3E}">
        <p14:creationId xmlns:p14="http://schemas.microsoft.com/office/powerpoint/2010/main" val="1524164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r>
              <a:rPr lang="en-US" sz="2800" dirty="0" err="1"/>
              <a:t>BEDtools</a:t>
            </a:r>
            <a:r>
              <a:rPr lang="en-US" sz="2800" dirty="0"/>
              <a:t> </a:t>
            </a:r>
            <a:r>
              <a:rPr lang="en-US" sz="2800" b="1" dirty="0">
                <a:solidFill>
                  <a:srgbClr val="FF0000"/>
                </a:solidFill>
              </a:rPr>
              <a:t>example 1</a:t>
            </a:r>
            <a:r>
              <a:rPr lang="en-US" sz="2800" dirty="0"/>
              <a:t>:  What </a:t>
            </a:r>
            <a:r>
              <a:rPr lang="en-US" sz="2800" dirty="0" err="1"/>
              <a:t>RefSeq</a:t>
            </a:r>
            <a:r>
              <a:rPr lang="en-US" sz="2800" dirty="0"/>
              <a:t> coding exons differ between GRCh37 and GRCh38?</a:t>
            </a:r>
          </a:p>
        </p:txBody>
      </p:sp>
      <p:sp>
        <p:nvSpPr>
          <p:cNvPr id="5" name="TextBox 5"/>
          <p:cNvSpPr txBox="1">
            <a:spLocks noChangeArrowheads="1"/>
          </p:cNvSpPr>
          <p:nvPr/>
        </p:nvSpPr>
        <p:spPr bwMode="auto">
          <a:xfrm>
            <a:off x="2819400" y="1524001"/>
            <a:ext cx="7620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Use </a:t>
            </a:r>
            <a:r>
              <a:rPr lang="en-US" dirty="0" err="1">
                <a:latin typeface="+mj-lt"/>
              </a:rPr>
              <a:t>BEDtools</a:t>
            </a:r>
            <a:r>
              <a:rPr lang="en-US" dirty="0">
                <a:latin typeface="+mj-lt"/>
              </a:rPr>
              <a:t> intersect. General format of a query:</a:t>
            </a:r>
            <a:endParaRPr lang="en-US" dirty="0">
              <a:latin typeface="Courier"/>
              <a:cs typeface="Courier"/>
            </a:endParaRPr>
          </a:p>
        </p:txBody>
      </p:sp>
      <p:pic>
        <p:nvPicPr>
          <p:cNvPr id="2" name="Picture 1" descr="Screen Shot 2017-02-25 at 2.59.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057400"/>
            <a:ext cx="6794500" cy="406400"/>
          </a:xfrm>
          <a:prstGeom prst="rect">
            <a:avLst/>
          </a:prstGeom>
        </p:spPr>
      </p:pic>
      <p:pic>
        <p:nvPicPr>
          <p:cNvPr id="4" name="Picture 3" descr="Screen Shot 2017-02-25 at 2.59.46 PM.png"/>
          <p:cNvPicPr>
            <a:picLocks noChangeAspect="1"/>
          </p:cNvPicPr>
          <p:nvPr/>
        </p:nvPicPr>
        <p:blipFill rotWithShape="1">
          <a:blip r:embed="rId4">
            <a:extLst>
              <a:ext uri="{28A0092B-C50C-407E-A947-70E740481C1C}">
                <a14:useLocalDpi xmlns:a14="http://schemas.microsoft.com/office/drawing/2010/main" val="0"/>
              </a:ext>
            </a:extLst>
          </a:blip>
          <a:srcRect b="39161"/>
          <a:stretch/>
        </p:blipFill>
        <p:spPr>
          <a:xfrm>
            <a:off x="2971800" y="3048000"/>
            <a:ext cx="6794500" cy="2209800"/>
          </a:xfrm>
          <a:prstGeom prst="rect">
            <a:avLst/>
          </a:prstGeom>
        </p:spPr>
      </p:pic>
      <p:sp>
        <p:nvSpPr>
          <p:cNvPr id="8" name="TextBox 5"/>
          <p:cNvSpPr txBox="1">
            <a:spLocks noChangeArrowheads="1"/>
          </p:cNvSpPr>
          <p:nvPr/>
        </p:nvSpPr>
        <p:spPr bwMode="auto">
          <a:xfrm>
            <a:off x="2819400" y="2510136"/>
            <a:ext cx="7620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Our query:</a:t>
            </a:r>
            <a:endParaRPr lang="en-US" dirty="0">
              <a:latin typeface="Courier"/>
              <a:cs typeface="Courier"/>
            </a:endParaRPr>
          </a:p>
        </p:txBody>
      </p:sp>
    </p:spTree>
    <p:extLst>
      <p:ext uri="{BB962C8B-B14F-4D97-AF65-F5344CB8AC3E}">
        <p14:creationId xmlns:p14="http://schemas.microsoft.com/office/powerpoint/2010/main" val="1472020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2</a:t>
            </a:r>
            <a:r>
              <a:rPr lang="en-US" sz="2800" dirty="0"/>
              <a:t>:  What is the closest chromosomal gap to every </a:t>
            </a:r>
            <a:r>
              <a:rPr lang="en-US" sz="2800" dirty="0" err="1"/>
              <a:t>RefSeq</a:t>
            </a:r>
            <a:r>
              <a:rPr lang="en-US" sz="2800" dirty="0"/>
              <a:t> exon?</a:t>
            </a:r>
          </a:p>
        </p:txBody>
      </p:sp>
      <p:sp>
        <p:nvSpPr>
          <p:cNvPr id="5" name="TextBox 5"/>
          <p:cNvSpPr txBox="1">
            <a:spLocks noChangeArrowheads="1"/>
          </p:cNvSpPr>
          <p:nvPr/>
        </p:nvSpPr>
        <p:spPr bwMode="auto">
          <a:xfrm>
            <a:off x="2819400" y="1447801"/>
            <a:ext cx="7620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Here is a BED file of all gaps on chromosome 11:</a:t>
            </a:r>
            <a:endParaRPr lang="en-US" dirty="0">
              <a:latin typeface="Courier"/>
              <a:cs typeface="Courier"/>
            </a:endParaRPr>
          </a:p>
        </p:txBody>
      </p:sp>
      <p:pic>
        <p:nvPicPr>
          <p:cNvPr id="3" name="Picture 2" descr="Screen Shot 2017-02-25 at 3.26.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68500"/>
            <a:ext cx="6794500" cy="3060700"/>
          </a:xfrm>
          <a:prstGeom prst="rect">
            <a:avLst/>
          </a:prstGeom>
        </p:spPr>
      </p:pic>
      <p:sp>
        <p:nvSpPr>
          <p:cNvPr id="10" name="TextBox 5"/>
          <p:cNvSpPr txBox="1">
            <a:spLocks noChangeArrowheads="1"/>
          </p:cNvSpPr>
          <p:nvPr/>
        </p:nvSpPr>
        <p:spPr bwMode="auto">
          <a:xfrm>
            <a:off x="2819400" y="5486400"/>
            <a:ext cx="7620000" cy="120032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Each chromosome has gaps at the telomeres, at the centromere, and at other locations that have been too challenging to sequence.</a:t>
            </a:r>
            <a:endParaRPr lang="en-US" dirty="0">
              <a:latin typeface="Courier"/>
              <a:cs typeface="Courier"/>
            </a:endParaRPr>
          </a:p>
        </p:txBody>
      </p:sp>
    </p:spTree>
    <p:extLst>
      <p:ext uri="{BB962C8B-B14F-4D97-AF65-F5344CB8AC3E}">
        <p14:creationId xmlns:p14="http://schemas.microsoft.com/office/powerpoint/2010/main" val="2753945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2</a:t>
            </a:r>
            <a:r>
              <a:rPr lang="en-US" sz="2800" dirty="0"/>
              <a:t>:  What is the closest chromosomal gap to every </a:t>
            </a:r>
            <a:r>
              <a:rPr lang="en-US" sz="2800" dirty="0" err="1"/>
              <a:t>RefSeq</a:t>
            </a:r>
            <a:r>
              <a:rPr lang="en-US" sz="2800" dirty="0"/>
              <a:t> exon?</a:t>
            </a:r>
          </a:p>
        </p:txBody>
      </p:sp>
      <p:sp>
        <p:nvSpPr>
          <p:cNvPr id="8" name="TextBox 5"/>
          <p:cNvSpPr txBox="1">
            <a:spLocks noChangeArrowheads="1"/>
          </p:cNvSpPr>
          <p:nvPr/>
        </p:nvSpPr>
        <p:spPr bwMode="auto">
          <a:xfrm>
            <a:off x="2819400" y="1752601"/>
            <a:ext cx="76200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use the </a:t>
            </a:r>
            <a:r>
              <a:rPr lang="en-US" dirty="0" err="1">
                <a:solidFill>
                  <a:srgbClr val="0000FF"/>
                </a:solidFill>
                <a:latin typeface="Courier"/>
                <a:cs typeface="Courier"/>
              </a:rPr>
              <a:t>bedtools</a:t>
            </a:r>
            <a:r>
              <a:rPr lang="en-US" dirty="0">
                <a:solidFill>
                  <a:srgbClr val="0000FF"/>
                </a:solidFill>
                <a:latin typeface="Courier"/>
                <a:cs typeface="Courier"/>
              </a:rPr>
              <a:t> closest </a:t>
            </a:r>
            <a:r>
              <a:rPr lang="en-US" dirty="0">
                <a:latin typeface="+mj-lt"/>
              </a:rPr>
              <a:t>utility. Here are the results:</a:t>
            </a:r>
            <a:endParaRPr lang="en-US" dirty="0">
              <a:latin typeface="Courier"/>
              <a:cs typeface="Courier"/>
            </a:endParaRPr>
          </a:p>
        </p:txBody>
      </p:sp>
      <p:pic>
        <p:nvPicPr>
          <p:cNvPr id="7" name="Picture 6" descr="Screen Shot 2017-02-25 at 3.26.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05100"/>
            <a:ext cx="6807200" cy="2857500"/>
          </a:xfrm>
          <a:prstGeom prst="rect">
            <a:avLst/>
          </a:prstGeom>
        </p:spPr>
      </p:pic>
    </p:spTree>
    <p:extLst>
      <p:ext uri="{BB962C8B-B14F-4D97-AF65-F5344CB8AC3E}">
        <p14:creationId xmlns:p14="http://schemas.microsoft.com/office/powerpoint/2010/main" val="3731409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Line 3"/>
          <p:cNvSpPr>
            <a:spLocks noChangeShapeType="1"/>
          </p:cNvSpPr>
          <p:nvPr/>
        </p:nvSpPr>
        <p:spPr bwMode="auto">
          <a:xfrm>
            <a:off x="3200400" y="1143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6" name="TextBox 5"/>
          <p:cNvSpPr txBox="1"/>
          <p:nvPr/>
        </p:nvSpPr>
        <p:spPr>
          <a:xfrm>
            <a:off x="2971800" y="152401"/>
            <a:ext cx="7162800" cy="954107"/>
          </a:xfrm>
          <a:prstGeom prst="rect">
            <a:avLst/>
          </a:prstGeom>
          <a:solidFill>
            <a:srgbClr val="FFFFFF"/>
          </a:solidFill>
        </p:spPr>
        <p:txBody>
          <a:bodyPr wrap="square" rtlCol="0">
            <a:spAutoFit/>
          </a:bodyPr>
          <a:lstStyle/>
          <a:p>
            <a:pPr algn="ctr"/>
            <a:r>
              <a:rPr lang="en-US" sz="2800" dirty="0" err="1"/>
              <a:t>BEDtools</a:t>
            </a:r>
            <a:r>
              <a:rPr lang="en-US" sz="2800" dirty="0"/>
              <a:t> </a:t>
            </a:r>
            <a:r>
              <a:rPr lang="en-US" sz="2800" b="1" dirty="0">
                <a:solidFill>
                  <a:srgbClr val="FF0000"/>
                </a:solidFill>
              </a:rPr>
              <a:t>example 3</a:t>
            </a:r>
            <a:r>
              <a:rPr lang="en-US" sz="2800" dirty="0"/>
              <a:t>:  How much of a chromosome (or a genome) is spanned by gaps?</a:t>
            </a:r>
          </a:p>
        </p:txBody>
      </p:sp>
      <p:sp>
        <p:nvSpPr>
          <p:cNvPr id="8" name="TextBox 5"/>
          <p:cNvSpPr txBox="1">
            <a:spLocks noChangeArrowheads="1"/>
          </p:cNvSpPr>
          <p:nvPr/>
        </p:nvSpPr>
        <p:spPr bwMode="auto">
          <a:xfrm>
            <a:off x="2819400" y="1752601"/>
            <a:ext cx="76200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We use the </a:t>
            </a:r>
            <a:r>
              <a:rPr lang="en-US" dirty="0" err="1">
                <a:solidFill>
                  <a:srgbClr val="0000FF"/>
                </a:solidFill>
                <a:latin typeface="Courier"/>
                <a:cs typeface="Courier"/>
              </a:rPr>
              <a:t>genomecov</a:t>
            </a:r>
            <a:r>
              <a:rPr lang="en-US" dirty="0">
                <a:latin typeface="+mj-lt"/>
              </a:rPr>
              <a:t> (genome coverage) utility, and use the </a:t>
            </a:r>
            <a:r>
              <a:rPr lang="en-US" dirty="0">
                <a:solidFill>
                  <a:srgbClr val="0000FF"/>
                </a:solidFill>
                <a:latin typeface="Courier"/>
                <a:cs typeface="Courier"/>
              </a:rPr>
              <a:t>-g</a:t>
            </a:r>
            <a:r>
              <a:rPr lang="en-US" dirty="0">
                <a:latin typeface="+mj-lt"/>
              </a:rPr>
              <a:t> argument to specify a genome. Here are the results:</a:t>
            </a:r>
            <a:endParaRPr lang="en-US" dirty="0">
              <a:latin typeface="Courier"/>
              <a:cs typeface="Courier"/>
            </a:endParaRPr>
          </a:p>
        </p:txBody>
      </p:sp>
      <p:pic>
        <p:nvPicPr>
          <p:cNvPr id="2" name="Picture 1" descr="Screen Shot 2017-02-25 at 3.42.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743200"/>
            <a:ext cx="6781800" cy="1333500"/>
          </a:xfrm>
          <a:prstGeom prst="rect">
            <a:avLst/>
          </a:prstGeom>
        </p:spPr>
      </p:pic>
      <p:sp>
        <p:nvSpPr>
          <p:cNvPr id="9" name="TextBox 5"/>
          <p:cNvSpPr txBox="1">
            <a:spLocks noChangeArrowheads="1"/>
          </p:cNvSpPr>
          <p:nvPr/>
        </p:nvSpPr>
        <p:spPr bwMode="auto">
          <a:xfrm>
            <a:off x="2819400" y="5486401"/>
            <a:ext cx="7620000" cy="83099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2.87% of the chromosome (0.0287), and 0.1% of the genome is spanned by gaps.</a:t>
            </a:r>
          </a:p>
        </p:txBody>
      </p:sp>
    </p:spTree>
    <p:extLst>
      <p:ext uri="{BB962C8B-B14F-4D97-AF65-F5344CB8AC3E}">
        <p14:creationId xmlns:p14="http://schemas.microsoft.com/office/powerpoint/2010/main" val="38745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27858D-9D2B-2148-BA6C-45878A5ECA47}"/>
              </a:ext>
            </a:extLst>
          </p:cNvPr>
          <p:cNvSpPr/>
          <p:nvPr/>
        </p:nvSpPr>
        <p:spPr>
          <a:xfrm>
            <a:off x="-1" y="239356"/>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07" name="Text Box 3"/>
          <p:cNvSpPr txBox="1">
            <a:spLocks noChangeArrowheads="1"/>
          </p:cNvSpPr>
          <p:nvPr/>
        </p:nvSpPr>
        <p:spPr bwMode="auto">
          <a:xfrm>
            <a:off x="3124200" y="1442622"/>
            <a:ext cx="7162800"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00"/>
                </a:solidFill>
                <a:latin typeface="Gill Sans MT"/>
                <a:cs typeface="Gill Sans MT"/>
              </a:rPr>
              <a:t>1. Select </a:t>
            </a:r>
            <a:r>
              <a:rPr lang="en-US" dirty="0" err="1">
                <a:solidFill>
                  <a:srgbClr val="000000"/>
                </a:solidFill>
                <a:latin typeface="Gill Sans MT"/>
                <a:cs typeface="Gill Sans MT"/>
              </a:rPr>
              <a:t>proband</a:t>
            </a:r>
            <a:r>
              <a:rPr lang="en-US" dirty="0">
                <a:solidFill>
                  <a:srgbClr val="000000"/>
                </a:solidFill>
                <a:latin typeface="Gill Sans MT"/>
                <a:cs typeface="Gill Sans MT"/>
              </a:rPr>
              <a:t>(s)</a:t>
            </a:r>
          </a:p>
          <a:p>
            <a:r>
              <a:rPr lang="en-US" dirty="0">
                <a:solidFill>
                  <a:srgbClr val="000000"/>
                </a:solidFill>
                <a:latin typeface="Gill Sans MT"/>
                <a:cs typeface="Gill Sans MT"/>
              </a:rPr>
              <a:t>2. Purify genomic DNA</a:t>
            </a:r>
          </a:p>
          <a:p>
            <a:r>
              <a:rPr lang="en-US" dirty="0">
                <a:solidFill>
                  <a:srgbClr val="000000"/>
                </a:solidFill>
                <a:latin typeface="Gill Sans MT"/>
                <a:cs typeface="Gill Sans MT"/>
              </a:rPr>
              <a:t>3. Generate paired-end library</a:t>
            </a:r>
          </a:p>
          <a:p>
            <a:r>
              <a:rPr lang="en-US" dirty="0">
                <a:solidFill>
                  <a:srgbClr val="000000"/>
                </a:solidFill>
                <a:latin typeface="Gill Sans MT"/>
                <a:cs typeface="Gill Sans MT"/>
              </a:rPr>
              <a:t>4. Design capture beads (e.g. Agilent </a:t>
            </a:r>
            <a:r>
              <a:rPr lang="en-US" dirty="0" err="1">
                <a:solidFill>
                  <a:srgbClr val="000000"/>
                </a:solidFill>
                <a:latin typeface="Gill Sans MT"/>
                <a:cs typeface="Gill Sans MT"/>
              </a:rPr>
              <a:t>SureSelect</a:t>
            </a:r>
            <a:r>
              <a:rPr lang="en-US" dirty="0">
                <a:solidFill>
                  <a:srgbClr val="000000"/>
                </a:solidFill>
                <a:latin typeface="Gill Sans MT"/>
                <a:cs typeface="Gill Sans MT"/>
              </a:rPr>
              <a:t>)</a:t>
            </a:r>
          </a:p>
          <a:p>
            <a:r>
              <a:rPr lang="en-US" dirty="0">
                <a:solidFill>
                  <a:srgbClr val="000000"/>
                </a:solidFill>
                <a:latin typeface="Gill Sans MT"/>
                <a:cs typeface="Gill Sans MT"/>
              </a:rPr>
              <a:t>5. Hybridize in solution</a:t>
            </a:r>
          </a:p>
          <a:p>
            <a:r>
              <a:rPr lang="en-US" dirty="0">
                <a:solidFill>
                  <a:srgbClr val="000000"/>
                </a:solidFill>
                <a:latin typeface="Gill Sans MT"/>
                <a:cs typeface="Gill Sans MT"/>
              </a:rPr>
              <a:t>6. Elute enriched genomic DNA</a:t>
            </a:r>
          </a:p>
          <a:p>
            <a:r>
              <a:rPr lang="en-US" dirty="0">
                <a:solidFill>
                  <a:srgbClr val="000000"/>
                </a:solidFill>
                <a:latin typeface="Gill Sans MT"/>
                <a:cs typeface="Gill Sans MT"/>
              </a:rPr>
              <a:t>7. Amplify</a:t>
            </a:r>
          </a:p>
          <a:p>
            <a:r>
              <a:rPr lang="en-US" dirty="0">
                <a:solidFill>
                  <a:srgbClr val="000000"/>
                </a:solidFill>
                <a:latin typeface="Gill Sans MT"/>
                <a:cs typeface="Gill Sans MT"/>
              </a:rPr>
              <a:t>8. Next-generation sequencing</a:t>
            </a:r>
          </a:p>
          <a:p>
            <a:r>
              <a:rPr lang="en-US" dirty="0">
                <a:solidFill>
                  <a:srgbClr val="000000"/>
                </a:solidFill>
                <a:latin typeface="Gill Sans MT"/>
                <a:cs typeface="Gill Sans MT"/>
              </a:rPr>
              <a:t>9. Align sequence to a human genome reference</a:t>
            </a:r>
          </a:p>
          <a:p>
            <a:r>
              <a:rPr lang="en-US" dirty="0">
                <a:solidFill>
                  <a:srgbClr val="000000"/>
                </a:solidFill>
                <a:latin typeface="Gill Sans MT"/>
                <a:cs typeface="Gill Sans MT"/>
              </a:rPr>
              <a:t>10. Determine coverage (e.g. 30-fold)</a:t>
            </a:r>
          </a:p>
          <a:p>
            <a:r>
              <a:rPr lang="en-US" dirty="0">
                <a:solidFill>
                  <a:srgbClr val="000000"/>
                </a:solidFill>
                <a:latin typeface="Gill Sans MT"/>
                <a:cs typeface="Gill Sans MT"/>
              </a:rPr>
              <a:t>11. Identify variants: SNPs, </a:t>
            </a:r>
            <a:r>
              <a:rPr lang="en-US" dirty="0" err="1">
                <a:solidFill>
                  <a:srgbClr val="000000"/>
                </a:solidFill>
                <a:latin typeface="Gill Sans MT"/>
                <a:cs typeface="Gill Sans MT"/>
              </a:rPr>
              <a:t>indels</a:t>
            </a:r>
            <a:r>
              <a:rPr lang="en-US" dirty="0">
                <a:solidFill>
                  <a:srgbClr val="000000"/>
                </a:solidFill>
                <a:latin typeface="Gill Sans MT"/>
                <a:cs typeface="Gill Sans MT"/>
              </a:rPr>
              <a:t> (distinguish true 	variants from sequencing errors)</a:t>
            </a:r>
          </a:p>
          <a:p>
            <a:r>
              <a:rPr lang="en-US" dirty="0">
                <a:solidFill>
                  <a:srgbClr val="000000"/>
                </a:solidFill>
                <a:latin typeface="Gill Sans MT"/>
                <a:cs typeface="Gill Sans MT"/>
              </a:rPr>
              <a:t>12. Prioritize variants</a:t>
            </a:r>
          </a:p>
          <a:p>
            <a:r>
              <a:rPr lang="en-US" dirty="0">
                <a:solidFill>
                  <a:srgbClr val="000000"/>
                </a:solidFill>
                <a:latin typeface="Gill Sans MT"/>
                <a:cs typeface="Gill Sans MT"/>
              </a:rPr>
              <a:t>13. Validate variants</a:t>
            </a:r>
          </a:p>
        </p:txBody>
      </p:sp>
      <p:sp>
        <p:nvSpPr>
          <p:cNvPr id="4" name="Right Brace 3"/>
          <p:cNvSpPr/>
          <p:nvPr/>
        </p:nvSpPr>
        <p:spPr>
          <a:xfrm>
            <a:off x="8991600" y="2667000"/>
            <a:ext cx="304800" cy="13716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49509" name="Rectangle 4"/>
          <p:cNvSpPr>
            <a:spLocks noChangeArrowheads="1"/>
          </p:cNvSpPr>
          <p:nvPr/>
        </p:nvSpPr>
        <p:spPr bwMode="auto">
          <a:xfrm>
            <a:off x="9223376" y="2590800"/>
            <a:ext cx="1368425"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rPr>
              <a:t>optional; used for whole </a:t>
            </a:r>
            <a:r>
              <a:rPr lang="en-US" dirty="0" err="1">
                <a:solidFill>
                  <a:srgbClr val="000000"/>
                </a:solidFill>
              </a:rPr>
              <a:t>exome</a:t>
            </a:r>
            <a:r>
              <a:rPr lang="en-US" dirty="0">
                <a:solidFill>
                  <a:srgbClr val="000000"/>
                </a:solidFill>
              </a:rPr>
              <a:t> sequencing</a:t>
            </a:r>
          </a:p>
        </p:txBody>
      </p:sp>
      <p:sp>
        <p:nvSpPr>
          <p:cNvPr id="149510" name="Line 3"/>
          <p:cNvSpPr>
            <a:spLocks noChangeShapeType="1"/>
          </p:cNvSpPr>
          <p:nvPr/>
        </p:nvSpPr>
        <p:spPr bwMode="auto">
          <a:xfrm>
            <a:off x="3200400" y="1143000"/>
            <a:ext cx="6858000" cy="0"/>
          </a:xfrm>
          <a:prstGeom prst="line">
            <a:avLst/>
          </a:prstGeom>
          <a:noFill/>
          <a:ln w="28575">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nvGrpSpPr>
          <p:cNvPr id="9" name="Group 8">
            <a:extLst>
              <a:ext uri="{FF2B5EF4-FFF2-40B4-BE49-F238E27FC236}">
                <a16:creationId xmlns:a16="http://schemas.microsoft.com/office/drawing/2014/main" id="{4CFEBA58-5DD5-0A47-B0EC-00D0216A12AD}"/>
              </a:ext>
            </a:extLst>
          </p:cNvPr>
          <p:cNvGrpSpPr/>
          <p:nvPr/>
        </p:nvGrpSpPr>
        <p:grpSpPr>
          <a:xfrm>
            <a:off x="3448798" y="388833"/>
            <a:ext cx="6513603" cy="479700"/>
            <a:chOff x="0" y="16362"/>
            <a:chExt cx="6513603" cy="479700"/>
          </a:xfrm>
        </p:grpSpPr>
        <p:sp>
          <p:nvSpPr>
            <p:cNvPr id="10" name="Rounded Rectangle 9">
              <a:extLst>
                <a:ext uri="{FF2B5EF4-FFF2-40B4-BE49-F238E27FC236}">
                  <a16:creationId xmlns:a16="http://schemas.microsoft.com/office/drawing/2014/main" id="{924B8389-488E-C44C-A3E5-43B8EE4121FA}"/>
                </a:ext>
              </a:extLst>
            </p:cNvPr>
            <p:cNvSpPr/>
            <p:nvPr/>
          </p:nvSpPr>
          <p:spPr>
            <a:xfrm>
              <a:off x="0" y="16362"/>
              <a:ext cx="6513603" cy="47970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Rounded Rectangle 4">
              <a:extLst>
                <a:ext uri="{FF2B5EF4-FFF2-40B4-BE49-F238E27FC236}">
                  <a16:creationId xmlns:a16="http://schemas.microsoft.com/office/drawing/2014/main" id="{E7D7BE40-126A-F64D-AF40-74F966672EC1}"/>
                </a:ext>
              </a:extLst>
            </p:cNvPr>
            <p:cNvSpPr txBox="1"/>
            <p:nvPr/>
          </p:nvSpPr>
          <p:spPr>
            <a:xfrm>
              <a:off x="23417" y="39779"/>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 Experimental design and sample preparation</a:t>
              </a:r>
            </a:p>
          </p:txBody>
        </p:sp>
      </p:grpSp>
    </p:spTree>
    <p:extLst>
      <p:ext uri="{BB962C8B-B14F-4D97-AF65-F5344CB8AC3E}">
        <p14:creationId xmlns:p14="http://schemas.microsoft.com/office/powerpoint/2010/main" val="4037972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8FF4BB-48CA-7D40-A206-7244676304B8}"/>
              </a:ext>
            </a:extLst>
          </p:cNvPr>
          <p:cNvSpPr/>
          <p:nvPr/>
        </p:nvSpPr>
        <p:spPr>
          <a:xfrm>
            <a:off x="0" y="138113"/>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1371600"/>
            <a:ext cx="7620000"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This section is organized in two parts.</a:t>
            </a:r>
          </a:p>
          <a:p>
            <a:endParaRPr lang="en-US" dirty="0">
              <a:latin typeface="+mj-lt"/>
            </a:endParaRPr>
          </a:p>
          <a:p>
            <a:pPr marL="457200" indent="-457200">
              <a:buAutoNum type="arabicParenBoth"/>
            </a:pPr>
            <a:r>
              <a:rPr lang="en-US" dirty="0">
                <a:latin typeface="+mj-lt"/>
              </a:rPr>
              <a:t>We will look at software that is used to assess which variants are functionally significant. Over 50 programs have been introduced. We will mention three: SIFT, </a:t>
            </a:r>
            <a:r>
              <a:rPr lang="en-US" dirty="0" err="1">
                <a:latin typeface="+mj-lt"/>
              </a:rPr>
              <a:t>PolyPhen</a:t>
            </a:r>
            <a:r>
              <a:rPr lang="en-US" dirty="0">
                <a:latin typeface="+mj-lt"/>
              </a:rPr>
              <a:t>, and VAAST.</a:t>
            </a:r>
          </a:p>
          <a:p>
            <a:pPr marL="457200" indent="-457200">
              <a:buAutoNum type="arabicParenBoth"/>
            </a:pPr>
            <a:endParaRPr lang="en-US" dirty="0">
              <a:latin typeface="+mj-lt"/>
            </a:endParaRPr>
          </a:p>
          <a:p>
            <a:pPr marL="457200" indent="-457200">
              <a:buAutoNum type="arabicParenBoth"/>
            </a:pPr>
            <a:r>
              <a:rPr lang="en-US" dirty="0">
                <a:latin typeface="+mj-lt"/>
              </a:rPr>
              <a:t>NCBI offers databases, browsers and software tools to understand functionally important variants. We will introduce four NCBI resources.</a:t>
            </a:r>
          </a:p>
        </p:txBody>
      </p:sp>
      <p:grpSp>
        <p:nvGrpSpPr>
          <p:cNvPr id="8" name="Group 7">
            <a:extLst>
              <a:ext uri="{FF2B5EF4-FFF2-40B4-BE49-F238E27FC236}">
                <a16:creationId xmlns:a16="http://schemas.microsoft.com/office/drawing/2014/main" id="{ED2DBFCC-F804-1F48-9CE1-7B2F05D72463}"/>
              </a:ext>
            </a:extLst>
          </p:cNvPr>
          <p:cNvGrpSpPr/>
          <p:nvPr/>
        </p:nvGrpSpPr>
        <p:grpSpPr>
          <a:xfrm>
            <a:off x="3056913" y="362607"/>
            <a:ext cx="6513603" cy="479700"/>
            <a:chOff x="0" y="4852063"/>
            <a:chExt cx="6513603" cy="479700"/>
          </a:xfrm>
        </p:grpSpPr>
        <p:sp>
          <p:nvSpPr>
            <p:cNvPr id="9" name="Rounded Rectangle 8">
              <a:extLst>
                <a:ext uri="{FF2B5EF4-FFF2-40B4-BE49-F238E27FC236}">
                  <a16:creationId xmlns:a16="http://schemas.microsoft.com/office/drawing/2014/main" id="{747AE0AA-929D-6541-B9EB-69F94C1B775B}"/>
                </a:ext>
              </a:extLst>
            </p:cNvPr>
            <p:cNvSpPr/>
            <p:nvPr/>
          </p:nvSpPr>
          <p:spPr>
            <a:xfrm>
              <a:off x="0" y="4852063"/>
              <a:ext cx="6513603" cy="479700"/>
            </a:xfrm>
            <a:prstGeom prst="roundRect">
              <a:avLst/>
            </a:prstGeom>
          </p:spPr>
          <p:style>
            <a:lnRef idx="2">
              <a:schemeClr val="lt1">
                <a:hueOff val="0"/>
                <a:satOff val="0"/>
                <a:lumOff val="0"/>
                <a:alphaOff val="0"/>
              </a:schemeClr>
            </a:lnRef>
            <a:fillRef idx="1">
              <a:schemeClr val="accent5">
                <a:hueOff val="-6082688"/>
                <a:satOff val="-15677"/>
                <a:lumOff val="-10588"/>
                <a:alphaOff val="0"/>
              </a:schemeClr>
            </a:fillRef>
            <a:effectRef idx="0">
              <a:schemeClr val="accent5">
                <a:hueOff val="-6082688"/>
                <a:satOff val="-15677"/>
                <a:lumOff val="-10588"/>
                <a:alphaOff val="0"/>
              </a:schemeClr>
            </a:effectRef>
            <a:fontRef idx="minor">
              <a:schemeClr val="lt1"/>
            </a:fontRef>
          </p:style>
        </p:sp>
        <p:sp>
          <p:nvSpPr>
            <p:cNvPr id="10" name="Rounded Rectangle 14">
              <a:extLst>
                <a:ext uri="{FF2B5EF4-FFF2-40B4-BE49-F238E27FC236}">
                  <a16:creationId xmlns:a16="http://schemas.microsoft.com/office/drawing/2014/main" id="{5FC8EEA6-7BAA-5749-AC99-96CB9BE84BC1}"/>
                </a:ext>
              </a:extLst>
            </p:cNvPr>
            <p:cNvSpPr txBox="1"/>
            <p:nvPr/>
          </p:nvSpPr>
          <p:spPr>
            <a:xfrm>
              <a:off x="23417" y="48754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10. Interpreting the biological significance of variants</a:t>
              </a:r>
            </a:p>
          </p:txBody>
        </p:sp>
      </p:grpSp>
    </p:spTree>
    <p:extLst>
      <p:ext uri="{BB962C8B-B14F-4D97-AF65-F5344CB8AC3E}">
        <p14:creationId xmlns:p14="http://schemas.microsoft.com/office/powerpoint/2010/main" val="2592124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3866422" y="152400"/>
            <a:ext cx="54243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a:r>
              <a:rPr lang="en-US" sz="2800" b="1" dirty="0">
                <a:latin typeface="+mj-lt"/>
              </a:rPr>
              <a:t>Neutral versus deleterious variation</a:t>
            </a:r>
          </a:p>
        </p:txBody>
      </p:sp>
      <p:sp>
        <p:nvSpPr>
          <p:cNvPr id="144387" name="Line 3"/>
          <p:cNvSpPr>
            <a:spLocks noChangeShapeType="1"/>
          </p:cNvSpPr>
          <p:nvPr/>
        </p:nvSpPr>
        <p:spPr bwMode="auto">
          <a:xfrm>
            <a:off x="3200400" y="762000"/>
            <a:ext cx="6858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4388" name="TextBox 5"/>
          <p:cNvSpPr txBox="1">
            <a:spLocks noChangeArrowheads="1"/>
          </p:cNvSpPr>
          <p:nvPr/>
        </p:nvSpPr>
        <p:spPr bwMode="auto">
          <a:xfrm>
            <a:off x="2819400" y="1371600"/>
            <a:ext cx="7620000"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For each genome, we can expect to identify ~4 million variants that are exonic, intronic, or intergenic. We first focus on exonic variants. Of these, there are ~11,000 synonymous SNPs (not changing the amino acid specified by the codon; likely to be benign) and ~11,000 nonsynonymous SNPs. </a:t>
            </a:r>
          </a:p>
          <a:p>
            <a:endParaRPr lang="en-US" dirty="0">
              <a:latin typeface="+mj-lt"/>
            </a:endParaRPr>
          </a:p>
          <a:p>
            <a:r>
              <a:rPr lang="en-US" dirty="0">
                <a:latin typeface="+mj-lt"/>
              </a:rPr>
              <a:t>We also consider indels (some of which introduce stop codons), homozygous deletions, splice site mutations, or other changes that may disrupt gene function. </a:t>
            </a:r>
          </a:p>
        </p:txBody>
      </p:sp>
    </p:spTree>
    <p:extLst>
      <p:ext uri="{BB962C8B-B14F-4D97-AF65-F5344CB8AC3E}">
        <p14:creationId xmlns:p14="http://schemas.microsoft.com/office/powerpoint/2010/main" val="178882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2286000" y="152400"/>
            <a:ext cx="82296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algn="ctr"/>
            <a:r>
              <a:rPr lang="en-US" sz="2800" b="1" dirty="0">
                <a:latin typeface="+mj-lt"/>
              </a:rPr>
              <a:t>Approaches to distinguish neutral from deleterious nonsynonymous variants</a:t>
            </a:r>
          </a:p>
        </p:txBody>
      </p:sp>
      <p:sp>
        <p:nvSpPr>
          <p:cNvPr id="145411" name="Line 3"/>
          <p:cNvSpPr>
            <a:spLocks noChangeShapeType="1"/>
          </p:cNvSpPr>
          <p:nvPr/>
        </p:nvSpPr>
        <p:spPr bwMode="auto">
          <a:xfrm>
            <a:off x="3048000" y="1295400"/>
            <a:ext cx="70104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5412" name="TextBox 4"/>
          <p:cNvSpPr txBox="1">
            <a:spLocks noChangeArrowheads="1"/>
          </p:cNvSpPr>
          <p:nvPr/>
        </p:nvSpPr>
        <p:spPr bwMode="auto">
          <a:xfrm>
            <a:off x="1389380" y="1976121"/>
            <a:ext cx="9413240"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latin typeface="+mj-lt"/>
              </a:rPr>
              <a:t>Most DNA is under neutral selection (not under positive or negative selection). Some variants are deleterious. How can we classify 11,000 non-synonymous SNPs in a genome?</a:t>
            </a:r>
          </a:p>
          <a:p>
            <a:endParaRPr lang="en-US" dirty="0">
              <a:latin typeface="+mj-lt"/>
            </a:endParaRPr>
          </a:p>
          <a:p>
            <a:pPr marL="342900" indent="-342900">
              <a:buFont typeface="Arial" panose="020B0604020202020204" pitchFamily="34" charset="0"/>
              <a:buChar char="•"/>
            </a:pPr>
            <a:r>
              <a:rPr lang="en-US" b="1" dirty="0">
                <a:latin typeface="+mj-lt"/>
              </a:rPr>
              <a:t>Conservation</a:t>
            </a:r>
            <a:r>
              <a:rPr lang="en-US" dirty="0">
                <a:latin typeface="+mj-lt"/>
              </a:rPr>
              <a:t>: determine conservation of an amino acid across species</a:t>
            </a:r>
          </a:p>
          <a:p>
            <a:pPr marL="342900" indent="-342900">
              <a:buFont typeface="Arial" panose="020B0604020202020204" pitchFamily="34" charset="0"/>
              <a:buChar char="•"/>
            </a:pPr>
            <a:r>
              <a:rPr lang="en-US" b="1" dirty="0">
                <a:latin typeface="+mj-lt"/>
              </a:rPr>
              <a:t>Structure</a:t>
            </a:r>
            <a:r>
              <a:rPr lang="en-US" dirty="0">
                <a:latin typeface="+mj-lt"/>
              </a:rPr>
              <a:t>: determine (or predict) effect of a variant on protein structure</a:t>
            </a:r>
          </a:p>
          <a:p>
            <a:pPr marL="342900" indent="-342900">
              <a:buFont typeface="Arial" panose="020B0604020202020204" pitchFamily="34" charset="0"/>
              <a:buChar char="•"/>
            </a:pPr>
            <a:r>
              <a:rPr lang="en-US" b="1" dirty="0">
                <a:latin typeface="+mj-lt"/>
              </a:rPr>
              <a:t>True positives</a:t>
            </a:r>
            <a:r>
              <a:rPr lang="en-US" dirty="0">
                <a:latin typeface="+mj-lt"/>
              </a:rPr>
              <a:t>: train algorithms on a database of known disease-associated mutations (OMIM)</a:t>
            </a:r>
          </a:p>
          <a:p>
            <a:pPr marL="342900" indent="-342900">
              <a:buFont typeface="Arial" panose="020B0604020202020204" pitchFamily="34" charset="0"/>
              <a:buChar char="•"/>
            </a:pPr>
            <a:r>
              <a:rPr lang="en-US" b="1" dirty="0">
                <a:latin typeface="+mj-lt"/>
              </a:rPr>
              <a:t>True negatives</a:t>
            </a:r>
            <a:r>
              <a:rPr lang="en-US" dirty="0">
                <a:latin typeface="+mj-lt"/>
              </a:rPr>
              <a:t>: train algorithms of a set of variants in ‘apparently normal’ individuals (1000 Genomes)</a:t>
            </a:r>
          </a:p>
        </p:txBody>
      </p:sp>
    </p:spTree>
    <p:extLst>
      <p:ext uri="{BB962C8B-B14F-4D97-AF65-F5344CB8AC3E}">
        <p14:creationId xmlns:p14="http://schemas.microsoft.com/office/powerpoint/2010/main" val="34525072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E20FD0-5416-054D-9B6A-9C02CB80F836}"/>
              </a:ext>
            </a:extLst>
          </p:cNvPr>
          <p:cNvSpPr/>
          <p:nvPr/>
        </p:nvSpPr>
        <p:spPr>
          <a:xfrm>
            <a:off x="0" y="178266"/>
            <a:ext cx="12192000" cy="928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94" name="Rectangle 2"/>
          <p:cNvSpPr>
            <a:spLocks noChangeArrowheads="1"/>
          </p:cNvSpPr>
          <p:nvPr/>
        </p:nvSpPr>
        <p:spPr bwMode="auto">
          <a:xfrm>
            <a:off x="2286000" y="152401"/>
            <a:ext cx="8305800"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a:r>
              <a:rPr lang="en-US" sz="2800" b="1" dirty="0">
                <a:latin typeface="+mj-lt"/>
              </a:rPr>
              <a:t>Part 1: </a:t>
            </a:r>
            <a:r>
              <a:rPr lang="en-US" sz="2800" dirty="0">
                <a:latin typeface="+mj-lt"/>
              </a:rPr>
              <a:t>Software to distinguish neutral from deleterious nonsynonymous variants</a:t>
            </a:r>
          </a:p>
        </p:txBody>
      </p:sp>
      <p:sp>
        <p:nvSpPr>
          <p:cNvPr id="161795" name="Line 3"/>
          <p:cNvSpPr>
            <a:spLocks noChangeShapeType="1"/>
          </p:cNvSpPr>
          <p:nvPr/>
        </p:nvSpPr>
        <p:spPr bwMode="auto">
          <a:xfrm>
            <a:off x="2819400" y="1295400"/>
            <a:ext cx="72390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61796" name="Text Box 4"/>
          <p:cNvSpPr txBox="1">
            <a:spLocks noChangeArrowheads="1"/>
          </p:cNvSpPr>
          <p:nvPr/>
        </p:nvSpPr>
        <p:spPr bwMode="auto">
          <a:xfrm>
            <a:off x="2686050" y="1651001"/>
            <a:ext cx="7829550"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latin typeface="+mj-lt"/>
              </a:rPr>
              <a:t>PolyPhen2</a:t>
            </a:r>
            <a:r>
              <a:rPr lang="en-US" dirty="0">
                <a:latin typeface="+mj-lt"/>
              </a:rPr>
              <a:t> (Polymorphism </a:t>
            </a:r>
            <a:r>
              <a:rPr lang="en-US" dirty="0" err="1">
                <a:latin typeface="+mj-lt"/>
              </a:rPr>
              <a:t>Phenotyping</a:t>
            </a:r>
            <a:r>
              <a:rPr lang="en-US" dirty="0">
                <a:latin typeface="+mj-lt"/>
              </a:rPr>
              <a:t> v2) is a tool which predicts possible impact of an amino acid substitution on the structure and function of a human protein using straightforward physical and comparative considerations. 	</a:t>
            </a:r>
          </a:p>
          <a:p>
            <a:pPr eaLnBrk="1" hangingPunct="1"/>
            <a:r>
              <a:rPr lang="en-US" dirty="0">
                <a:latin typeface="+mj-lt"/>
              </a:rPr>
              <a:t>	http://genetics.bwh.harvard.edu/pph2/</a:t>
            </a:r>
          </a:p>
          <a:p>
            <a:pPr eaLnBrk="1" hangingPunct="1"/>
            <a:endParaRPr lang="en-US" dirty="0">
              <a:latin typeface="+mj-lt"/>
            </a:endParaRPr>
          </a:p>
          <a:p>
            <a:pPr eaLnBrk="1" hangingPunct="1"/>
            <a:r>
              <a:rPr lang="en-US" b="1" dirty="0">
                <a:latin typeface="+mj-lt"/>
              </a:rPr>
              <a:t>SIFT</a:t>
            </a:r>
            <a:r>
              <a:rPr lang="en-US" dirty="0">
                <a:latin typeface="+mj-lt"/>
              </a:rPr>
              <a:t> predicts whether an amino acid substitution affects protein function based on sequence homology and the physical properties of amino acids.</a:t>
            </a:r>
          </a:p>
          <a:p>
            <a:pPr eaLnBrk="1" hangingPunct="1"/>
            <a:endParaRPr lang="en-US" dirty="0">
              <a:latin typeface="+mj-lt"/>
            </a:endParaRPr>
          </a:p>
          <a:p>
            <a:pPr eaLnBrk="1" hangingPunct="1"/>
            <a:r>
              <a:rPr lang="en-US" dirty="0">
                <a:latin typeface="+mj-lt"/>
              </a:rPr>
              <a:t>	http://sift.jcvi.org/</a:t>
            </a:r>
          </a:p>
        </p:txBody>
      </p:sp>
    </p:spTree>
    <p:extLst>
      <p:ext uri="{BB962C8B-B14F-4D97-AF65-F5344CB8AC3E}">
        <p14:creationId xmlns:p14="http://schemas.microsoft.com/office/powerpoint/2010/main" val="1687361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209616" y="152400"/>
            <a:ext cx="66963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a:r>
              <a:rPr lang="en-US" sz="2800" dirty="0">
                <a:latin typeface="+mj-lt"/>
              </a:rPr>
              <a:t>VAAST: probabilistic tool for disease variants</a:t>
            </a:r>
          </a:p>
        </p:txBody>
      </p:sp>
      <p:sp>
        <p:nvSpPr>
          <p:cNvPr id="147459" name="Line 3"/>
          <p:cNvSpPr>
            <a:spLocks noChangeShapeType="1"/>
          </p:cNvSpPr>
          <p:nvPr/>
        </p:nvSpPr>
        <p:spPr bwMode="auto">
          <a:xfrm>
            <a:off x="3124200" y="762000"/>
            <a:ext cx="6934200"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7460" name="TextBox 5"/>
          <p:cNvSpPr txBox="1">
            <a:spLocks noChangeArrowheads="1"/>
          </p:cNvSpPr>
          <p:nvPr/>
        </p:nvSpPr>
        <p:spPr bwMode="auto">
          <a:xfrm>
            <a:off x="2667000" y="1284744"/>
            <a:ext cx="784860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itchFamily="34" charset="0"/>
              <a:buChar char="•"/>
            </a:pPr>
            <a:r>
              <a:rPr lang="en-US" b="1" dirty="0">
                <a:latin typeface="+mj-lt"/>
              </a:rPr>
              <a:t>VAAST</a:t>
            </a:r>
            <a:r>
              <a:rPr lang="en-US" dirty="0">
                <a:latin typeface="+mj-lt"/>
              </a:rPr>
              <a:t> (Variant Annotation, Analysis &amp; Search Tool) is a probabilistic search tool used to identify disease-causing variants. </a:t>
            </a:r>
          </a:p>
          <a:p>
            <a:pPr marL="342900" indent="-342900">
              <a:buFont typeface="Arial" pitchFamily="34" charset="0"/>
              <a:buChar char="•"/>
            </a:pPr>
            <a:endParaRPr lang="en-US" dirty="0">
              <a:latin typeface="+mj-lt"/>
            </a:endParaRPr>
          </a:p>
          <a:p>
            <a:pPr marL="342900" indent="-342900">
              <a:buFont typeface="Arial" pitchFamily="34" charset="0"/>
              <a:buChar char="•"/>
            </a:pPr>
            <a:r>
              <a:rPr lang="en-US" b="1" dirty="0">
                <a:latin typeface="+mj-lt"/>
              </a:rPr>
              <a:t>VAAST</a:t>
            </a:r>
            <a:r>
              <a:rPr lang="en-US" dirty="0">
                <a:latin typeface="+mj-lt"/>
              </a:rPr>
              <a:t> calculates amino acid substitution frequencies for healthy genomes and disease genomes (both of these differ from standard BLOSUM62).</a:t>
            </a:r>
          </a:p>
        </p:txBody>
      </p:sp>
    </p:spTree>
    <p:extLst>
      <p:ext uri="{BB962C8B-B14F-4D97-AF65-F5344CB8AC3E}">
        <p14:creationId xmlns:p14="http://schemas.microsoft.com/office/powerpoint/2010/main" val="1349792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8EEE59-8FEF-6F4E-81C4-06CA53177489}"/>
              </a:ext>
            </a:extLst>
          </p:cNvPr>
          <p:cNvSpPr/>
          <p:nvPr/>
        </p:nvSpPr>
        <p:spPr>
          <a:xfrm>
            <a:off x="0" y="1330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34B8B09-557F-864F-9FEA-31A07115F933}"/>
              </a:ext>
            </a:extLst>
          </p:cNvPr>
          <p:cNvGrpSpPr/>
          <p:nvPr/>
        </p:nvGrpSpPr>
        <p:grpSpPr>
          <a:xfrm>
            <a:off x="3289141" y="357516"/>
            <a:ext cx="6513603" cy="479700"/>
            <a:chOff x="0" y="5389363"/>
            <a:chExt cx="6513603" cy="479700"/>
          </a:xfrm>
        </p:grpSpPr>
        <p:sp>
          <p:nvSpPr>
            <p:cNvPr id="9" name="Rounded Rectangle 8">
              <a:extLst>
                <a:ext uri="{FF2B5EF4-FFF2-40B4-BE49-F238E27FC236}">
                  <a16:creationId xmlns:a16="http://schemas.microsoft.com/office/drawing/2014/main" id="{E857526A-B2BD-394E-9425-1625A851C1D4}"/>
                </a:ext>
              </a:extLst>
            </p:cNvPr>
            <p:cNvSpPr/>
            <p:nvPr/>
          </p:nvSpPr>
          <p:spPr>
            <a:xfrm>
              <a:off x="0" y="5389363"/>
              <a:ext cx="6513603" cy="47970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0" name="Rounded Rectangle 16">
              <a:extLst>
                <a:ext uri="{FF2B5EF4-FFF2-40B4-BE49-F238E27FC236}">
                  <a16:creationId xmlns:a16="http://schemas.microsoft.com/office/drawing/2014/main" id="{DD4B9040-8238-B548-AEB5-56F663D997B8}"/>
                </a:ext>
              </a:extLst>
            </p:cNvPr>
            <p:cNvSpPr txBox="1"/>
            <p:nvPr/>
          </p:nvSpPr>
          <p:spPr>
            <a:xfrm>
              <a:off x="23417" y="5412780"/>
              <a:ext cx="6466769" cy="4328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11. Storing Data in Repositories</a:t>
              </a:r>
            </a:p>
          </p:txBody>
        </p:sp>
      </p:grpSp>
      <p:sp>
        <p:nvSpPr>
          <p:cNvPr id="2" name="TextBox 1">
            <a:extLst>
              <a:ext uri="{FF2B5EF4-FFF2-40B4-BE49-F238E27FC236}">
                <a16:creationId xmlns:a16="http://schemas.microsoft.com/office/drawing/2014/main" id="{51C2A9E5-AF4C-7C40-A5EF-8FE12D861DBE}"/>
              </a:ext>
            </a:extLst>
          </p:cNvPr>
          <p:cNvSpPr txBox="1"/>
          <p:nvPr/>
        </p:nvSpPr>
        <p:spPr>
          <a:xfrm>
            <a:off x="2771403" y="1631276"/>
            <a:ext cx="6649193" cy="5093702"/>
          </a:xfrm>
          <a:prstGeom prst="rect">
            <a:avLst/>
          </a:prstGeom>
          <a:noFill/>
        </p:spPr>
        <p:txBody>
          <a:bodyPr wrap="none" rtlCol="0">
            <a:spAutoFit/>
          </a:bodyPr>
          <a:lstStyle/>
          <a:p>
            <a:r>
              <a:rPr lang="en-US" sz="2500" dirty="0"/>
              <a:t>There are 4 main storing techniques/ methods</a:t>
            </a:r>
          </a:p>
          <a:p>
            <a:pPr marL="342900" indent="-342900">
              <a:buAutoNum type="arabicPeriod"/>
            </a:pPr>
            <a:r>
              <a:rPr lang="en-US" sz="2500" dirty="0"/>
              <a:t>Local server</a:t>
            </a:r>
          </a:p>
          <a:p>
            <a:pPr marL="342900" indent="-342900">
              <a:buAutoNum type="arabicPeriod"/>
            </a:pPr>
            <a:r>
              <a:rPr lang="en-US" sz="2500" dirty="0"/>
              <a:t>Public databases such as:</a:t>
            </a:r>
          </a:p>
          <a:p>
            <a:pPr marL="800100" lvl="1" indent="-342900">
              <a:buAutoNum type="arabicPeriod"/>
            </a:pPr>
            <a:r>
              <a:rPr lang="en-US" sz="2500" dirty="0"/>
              <a:t>European Bioinformatics Institute (EBI)</a:t>
            </a:r>
          </a:p>
          <a:p>
            <a:pPr marL="800100" lvl="1" indent="-342900">
              <a:buAutoNum type="arabicPeriod"/>
            </a:pPr>
            <a:r>
              <a:rPr lang="en-US" sz="2500" dirty="0"/>
              <a:t>Gene Expression Omnibus (GEO)</a:t>
            </a:r>
          </a:p>
          <a:p>
            <a:pPr marL="800100" lvl="1" indent="-342900">
              <a:buAutoNum type="arabicPeriod"/>
            </a:pPr>
            <a:r>
              <a:rPr lang="en-US" sz="2500" dirty="0"/>
              <a:t>Sequence Read Archive (SRA)</a:t>
            </a:r>
          </a:p>
          <a:p>
            <a:pPr marL="800100" lvl="1" indent="-342900">
              <a:buAutoNum type="arabicPeriod"/>
            </a:pPr>
            <a:r>
              <a:rPr lang="en-US" sz="2500" dirty="0"/>
              <a:t>The Cancer Genome Atlas (TCGA)</a:t>
            </a:r>
          </a:p>
          <a:p>
            <a:pPr marL="800100" lvl="1" indent="-342900">
              <a:buAutoNum type="arabicPeriod"/>
            </a:pPr>
            <a:r>
              <a:rPr lang="en-US" sz="2500" dirty="0"/>
              <a:t>National Heart Blood Lung Institute (NHLBI)</a:t>
            </a:r>
          </a:p>
          <a:p>
            <a:pPr marL="800100" lvl="1" indent="-342900">
              <a:buAutoNum type="arabicPeriod"/>
            </a:pPr>
            <a:r>
              <a:rPr lang="en-US" sz="2500" dirty="0"/>
              <a:t>Exome Aggregation Consortium (</a:t>
            </a:r>
            <a:r>
              <a:rPr lang="en-US" sz="2500" dirty="0" err="1"/>
              <a:t>ExAC</a:t>
            </a:r>
            <a:r>
              <a:rPr lang="en-US" sz="2500" dirty="0"/>
              <a:t>)</a:t>
            </a:r>
          </a:p>
          <a:p>
            <a:pPr marL="342900" indent="-342900">
              <a:buAutoNum type="arabicPeriod"/>
            </a:pPr>
            <a:r>
              <a:rPr lang="en-US" sz="2500" dirty="0"/>
              <a:t>Cloud computing (Amazon, Google)</a:t>
            </a:r>
          </a:p>
          <a:p>
            <a:pPr marL="342900" indent="-342900">
              <a:buAutoNum type="arabicPeriod"/>
            </a:pPr>
            <a:r>
              <a:rPr lang="en-US" sz="2500" dirty="0"/>
              <a:t>Trashcan</a:t>
            </a:r>
          </a:p>
          <a:p>
            <a:pPr marL="342900" indent="-342900">
              <a:buAutoNum type="arabicPeriod"/>
            </a:pPr>
            <a:endParaRPr lang="en-US" sz="2500" dirty="0"/>
          </a:p>
          <a:p>
            <a:pPr marL="342900" indent="-342900">
              <a:buAutoNum type="arabicPeriod"/>
            </a:pPr>
            <a:endParaRPr lang="en-US" sz="2500" dirty="0"/>
          </a:p>
        </p:txBody>
      </p:sp>
    </p:spTree>
    <p:extLst>
      <p:ext uri="{BB962C8B-B14F-4D97-AF65-F5344CB8AC3E}">
        <p14:creationId xmlns:p14="http://schemas.microsoft.com/office/powerpoint/2010/main" val="759694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167A01D-6DC7-DD4A-B66C-4F3973AF5F01}"/>
              </a:ext>
            </a:extLst>
          </p:cNvPr>
          <p:cNvSpPr/>
          <p:nvPr/>
        </p:nvSpPr>
        <p:spPr>
          <a:xfrm>
            <a:off x="0" y="133022"/>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90700" y="321242"/>
            <a:ext cx="8610600" cy="523220"/>
          </a:xfrm>
          <a:prstGeom prst="rect">
            <a:avLst/>
          </a:prstGeom>
          <a:noFill/>
        </p:spPr>
        <p:txBody>
          <a:bodyPr wrap="square" rtlCol="0">
            <a:spAutoFit/>
          </a:bodyPr>
          <a:lstStyle/>
          <a:p>
            <a:pPr algn="ctr"/>
            <a:r>
              <a:rPr lang="en-US" sz="2800" dirty="0">
                <a:solidFill>
                  <a:schemeClr val="bg1"/>
                </a:solidFill>
              </a:rPr>
              <a:t>Specialized next-generation sequence (NGS) applications</a:t>
            </a:r>
          </a:p>
        </p:txBody>
      </p:sp>
      <p:sp>
        <p:nvSpPr>
          <p:cNvPr id="3" name="TextBox 2"/>
          <p:cNvSpPr txBox="1"/>
          <p:nvPr/>
        </p:nvSpPr>
        <p:spPr>
          <a:xfrm>
            <a:off x="2667000" y="1447800"/>
            <a:ext cx="7772400" cy="3785652"/>
          </a:xfrm>
          <a:prstGeom prst="rect">
            <a:avLst/>
          </a:prstGeom>
          <a:noFill/>
        </p:spPr>
        <p:txBody>
          <a:bodyPr wrap="square" rtlCol="0">
            <a:spAutoFit/>
          </a:bodyPr>
          <a:lstStyle/>
          <a:p>
            <a:r>
              <a:rPr lang="en-US" sz="2400" dirty="0"/>
              <a:t>There are many useful applications of NGS technology. These include:</a:t>
            </a:r>
          </a:p>
          <a:p>
            <a:endParaRPr lang="en-US" sz="2400" dirty="0"/>
          </a:p>
          <a:p>
            <a:pPr marL="342900" indent="-342900">
              <a:buFont typeface="Arial"/>
              <a:buChar char="•"/>
            </a:pPr>
            <a:r>
              <a:rPr lang="en-US" sz="2400" dirty="0"/>
              <a:t>RNA-</a:t>
            </a:r>
            <a:r>
              <a:rPr lang="en-US" sz="2400" dirty="0" err="1"/>
              <a:t>seq</a:t>
            </a:r>
            <a:r>
              <a:rPr lang="en-US" sz="2400" dirty="0"/>
              <a:t> (Chapter 11) to measure RNA levels (“gene expression” of genes and isoforms)</a:t>
            </a:r>
          </a:p>
          <a:p>
            <a:pPr marL="342900" indent="-342900">
              <a:buFont typeface="Arial"/>
              <a:buChar char="•"/>
            </a:pPr>
            <a:r>
              <a:rPr lang="en-US" sz="2400" dirty="0"/>
              <a:t>Chromatin </a:t>
            </a:r>
            <a:r>
              <a:rPr lang="en-US" sz="2400" dirty="0" err="1"/>
              <a:t>immunoprecipitation</a:t>
            </a:r>
            <a:r>
              <a:rPr lang="en-US" sz="2400" dirty="0"/>
              <a:t> sequencing (</a:t>
            </a:r>
            <a:r>
              <a:rPr lang="en-US" sz="2400" dirty="0" err="1"/>
              <a:t>ChIP-Seq</a:t>
            </a:r>
            <a:r>
              <a:rPr lang="en-US" sz="2400" dirty="0"/>
              <a:t>) to measure protein– DNA interactions </a:t>
            </a:r>
          </a:p>
          <a:p>
            <a:pPr marL="342900" indent="-342900">
              <a:buFont typeface="Arial"/>
              <a:buChar char="•"/>
            </a:pPr>
            <a:r>
              <a:rPr lang="en-US" sz="2400" dirty="0"/>
              <a:t>Methyl-</a:t>
            </a:r>
            <a:r>
              <a:rPr lang="en-US" sz="2400" dirty="0" err="1"/>
              <a:t>seq</a:t>
            </a:r>
            <a:endParaRPr lang="en-US" sz="2400" dirty="0"/>
          </a:p>
          <a:p>
            <a:pPr marL="342900" indent="-342900">
              <a:buFont typeface="Arial"/>
              <a:buChar char="•"/>
            </a:pPr>
            <a:r>
              <a:rPr lang="en-US" sz="2400" dirty="0"/>
              <a:t>FAIRE-</a:t>
            </a:r>
            <a:r>
              <a:rPr lang="en-US" sz="2400" dirty="0" err="1"/>
              <a:t>seq</a:t>
            </a:r>
            <a:endParaRPr lang="en-US" sz="2400" dirty="0"/>
          </a:p>
          <a:p>
            <a:pPr marL="342900" indent="-342900">
              <a:buFont typeface="Arial"/>
              <a:buChar char="•"/>
            </a:pPr>
            <a:r>
              <a:rPr lang="en-US" sz="2400" dirty="0"/>
              <a:t>many others</a:t>
            </a:r>
          </a:p>
        </p:txBody>
      </p:sp>
    </p:spTree>
    <p:extLst>
      <p:ext uri="{BB962C8B-B14F-4D97-AF65-F5344CB8AC3E}">
        <p14:creationId xmlns:p14="http://schemas.microsoft.com/office/powerpoint/2010/main" val="2110305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842411-1650-7643-90C2-B0DBF94EB8FD}"/>
              </a:ext>
            </a:extLst>
          </p:cNvPr>
          <p:cNvSpPr/>
          <p:nvPr/>
        </p:nvSpPr>
        <p:spPr>
          <a:xfrm>
            <a:off x="0" y="61913"/>
            <a:ext cx="12192000" cy="928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Text Box 2"/>
          <p:cNvSpPr txBox="1">
            <a:spLocks noChangeArrowheads="1"/>
          </p:cNvSpPr>
          <p:nvPr/>
        </p:nvSpPr>
        <p:spPr bwMode="auto">
          <a:xfrm>
            <a:off x="5175854" y="238780"/>
            <a:ext cx="184029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sz="2800" b="0" dirty="0">
                <a:solidFill>
                  <a:schemeClr val="bg1"/>
                </a:solidFill>
                <a:latin typeface="Gill Sans MT"/>
                <a:cs typeface="Gill Sans MT"/>
              </a:rPr>
              <a:t>Perspective</a:t>
            </a:r>
          </a:p>
        </p:txBody>
      </p:sp>
      <p:sp>
        <p:nvSpPr>
          <p:cNvPr id="46083" name="Line 3"/>
          <p:cNvSpPr>
            <a:spLocks noChangeShapeType="1"/>
          </p:cNvSpPr>
          <p:nvPr/>
        </p:nvSpPr>
        <p:spPr bwMode="auto">
          <a:xfrm>
            <a:off x="2971800" y="762000"/>
            <a:ext cx="70104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eaLnBrk="1" hangingPunct="1"/>
            <a:endParaRPr lang="en-US" b="1">
              <a:latin typeface="Gill Sans MT"/>
              <a:cs typeface="Gill Sans MT"/>
            </a:endParaRPr>
          </a:p>
        </p:txBody>
      </p:sp>
      <p:sp>
        <p:nvSpPr>
          <p:cNvPr id="46084" name="Text Box 4"/>
          <p:cNvSpPr txBox="1">
            <a:spLocks noChangeArrowheads="1"/>
          </p:cNvSpPr>
          <p:nvPr/>
        </p:nvSpPr>
        <p:spPr bwMode="auto">
          <a:xfrm>
            <a:off x="2971800" y="990601"/>
            <a:ext cx="7239000"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b="0" dirty="0">
                <a:latin typeface="+mn-lt"/>
              </a:rPr>
              <a:t>Next-generation sequencing (NGS) technology is revolutionizing biology. We are now able to catalog genetic variation at unprecedented depth. </a:t>
            </a:r>
          </a:p>
          <a:p>
            <a:pPr eaLnBrk="1" hangingPunct="1"/>
            <a:endParaRPr lang="en-US" b="0" dirty="0">
              <a:latin typeface="+mn-lt"/>
            </a:endParaRPr>
          </a:p>
          <a:p>
            <a:pPr eaLnBrk="1" hangingPunct="1"/>
            <a:r>
              <a:rPr lang="en-US" b="0" dirty="0">
                <a:latin typeface="+mn-lt"/>
              </a:rPr>
              <a:t>There is rapid growth in the technologies used for NGS. There are also vast numbers of software solutions for quality control, sequence alignment, genome assembly, variant calling (including single nucleotide variants, </a:t>
            </a:r>
            <a:r>
              <a:rPr lang="en-US" b="0" dirty="0" err="1">
                <a:latin typeface="+mn-lt"/>
              </a:rPr>
              <a:t>indels</a:t>
            </a:r>
            <a:r>
              <a:rPr lang="en-US" b="0" dirty="0">
                <a:latin typeface="+mn-lt"/>
              </a:rPr>
              <a:t>, and structural variants), and variant prioritization.</a:t>
            </a:r>
          </a:p>
          <a:p>
            <a:pPr eaLnBrk="1" hangingPunct="1"/>
            <a:endParaRPr lang="en-US" b="0" dirty="0">
              <a:latin typeface="+mn-lt"/>
            </a:endParaRPr>
          </a:p>
          <a:p>
            <a:pPr eaLnBrk="1" hangingPunct="1"/>
            <a:r>
              <a:rPr lang="en-US" b="0" dirty="0">
                <a:latin typeface="+mn-lt"/>
              </a:rPr>
              <a:t>Key file formats include FASTQ (“raw” reads), BAM/SAM (aligned reads), and VCF (variant calls). Many tools are available for the generation, analysis, and visualization of these types of files.</a:t>
            </a:r>
          </a:p>
        </p:txBody>
      </p:sp>
    </p:spTree>
    <p:extLst>
      <p:ext uri="{BB962C8B-B14F-4D97-AF65-F5344CB8AC3E}">
        <p14:creationId xmlns:p14="http://schemas.microsoft.com/office/powerpoint/2010/main" val="31924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18" t="16176" r="31400" b="12324"/>
          <a:stretch/>
        </p:blipFill>
        <p:spPr bwMode="auto">
          <a:xfrm>
            <a:off x="3352800" y="754197"/>
            <a:ext cx="6019800" cy="6074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2895600" y="76200"/>
            <a:ext cx="7086600" cy="523220"/>
          </a:xfrm>
          <a:prstGeom prst="rect">
            <a:avLst/>
          </a:prstGeom>
          <a:noFill/>
        </p:spPr>
        <p:txBody>
          <a:bodyPr wrap="square" rtlCol="0">
            <a:spAutoFit/>
          </a:bodyPr>
          <a:lstStyle/>
          <a:p>
            <a:pPr algn="ctr"/>
            <a:r>
              <a:rPr lang="en-US" sz="2800" dirty="0"/>
              <a:t>Next-generation sequencing workflow</a:t>
            </a:r>
          </a:p>
        </p:txBody>
      </p:sp>
    </p:spTree>
    <p:extLst>
      <p:ext uri="{BB962C8B-B14F-4D97-AF65-F5344CB8AC3E}">
        <p14:creationId xmlns:p14="http://schemas.microsoft.com/office/powerpoint/2010/main" val="238359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64" y="1317625"/>
            <a:ext cx="4465637" cy="5486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 data processing</a:t>
            </a:r>
          </a:p>
        </p:txBody>
      </p:sp>
    </p:spTree>
    <p:extLst>
      <p:ext uri="{BB962C8B-B14F-4D97-AF65-F5344CB8AC3E}">
        <p14:creationId xmlns:p14="http://schemas.microsoft.com/office/powerpoint/2010/main" val="290944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152401"/>
            <a:ext cx="7086600" cy="954107"/>
          </a:xfrm>
          <a:prstGeom prst="rect">
            <a:avLst/>
          </a:prstGeom>
          <a:noFill/>
        </p:spPr>
        <p:txBody>
          <a:bodyPr wrap="square" rtlCol="0">
            <a:spAutoFit/>
          </a:bodyPr>
          <a:lstStyle/>
          <a:p>
            <a:pPr algn="ctr"/>
            <a:r>
              <a:rPr lang="en-US" sz="2800" dirty="0"/>
              <a:t>Genome Analysis Toolkit (GATK) workflow</a:t>
            </a:r>
          </a:p>
          <a:p>
            <a:pPr algn="ctr"/>
            <a:r>
              <a:rPr lang="en-US" sz="2800" b="1" dirty="0"/>
              <a:t>Phase II: variant discovery and genotyping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924" y="2057401"/>
            <a:ext cx="7615477" cy="31268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13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3993</TotalTime>
  <Words>3507</Words>
  <Application>Microsoft Macintosh PowerPoint</Application>
  <PresentationFormat>Widescreen</PresentationFormat>
  <Paragraphs>477</Paragraphs>
  <Slides>67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Courier</vt:lpstr>
      <vt:lpstr>Gill Sans MT</vt:lpstr>
      <vt:lpstr>inherit</vt:lpstr>
      <vt:lpstr>Open Sans</vt:lpstr>
      <vt:lpstr>Times New Roman</vt:lpstr>
      <vt:lpstr>Office Theme</vt:lpstr>
      <vt:lpstr>Theorie Bioinformatica</vt:lpstr>
      <vt:lpstr>PowerPoint Presentation</vt:lpstr>
      <vt:lpstr>Presentation content</vt:lpstr>
      <vt:lpstr>NGS in 11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NGS in 11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NGS in 11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 Bioinformatica</dc:title>
  <dc:creator>Bosman J, Jasper</dc:creator>
  <cp:lastModifiedBy>Bosman J, Jasper</cp:lastModifiedBy>
  <cp:revision>15</cp:revision>
  <dcterms:created xsi:type="dcterms:W3CDTF">2019-09-23T18:46:32Z</dcterms:created>
  <dcterms:modified xsi:type="dcterms:W3CDTF">2020-09-29T08:26:24Z</dcterms:modified>
</cp:coreProperties>
</file>