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93" r:id="rId2"/>
    <p:sldId id="400" r:id="rId3"/>
    <p:sldId id="395" r:id="rId4"/>
    <p:sldId id="396" r:id="rId5"/>
    <p:sldId id="355" r:id="rId6"/>
    <p:sldId id="356" r:id="rId7"/>
    <p:sldId id="318" r:id="rId8"/>
    <p:sldId id="291" r:id="rId9"/>
    <p:sldId id="29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82911-2168-0641-A242-874CE03A653A}" v="1" dt="2020-10-06T09:07:5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94"/>
    <p:restoredTop sz="94694"/>
  </p:normalViewPr>
  <p:slideViewPr>
    <p:cSldViewPr snapToGrid="0" snapToObjects="1">
      <p:cViewPr>
        <p:scale>
          <a:sx n="140" d="100"/>
          <a:sy n="140" d="100"/>
        </p:scale>
        <p:origin x="-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n J, Jasper" userId="4ad351b0-d5b9-458a-91c7-19ff210fa306" providerId="ADAL" clId="{A0482911-2168-0641-A242-874CE03A653A}"/>
    <pc:docChg chg="addSld delSld modSld sldOrd">
      <pc:chgData name="Bosman J, Jasper" userId="4ad351b0-d5b9-458a-91c7-19ff210fa306" providerId="ADAL" clId="{A0482911-2168-0641-A242-874CE03A653A}" dt="2020-10-06T09:24:52.210" v="8" actId="1076"/>
      <pc:docMkLst>
        <pc:docMk/>
      </pc:docMkLst>
      <pc:sldChg chg="modSp mod">
        <pc:chgData name="Bosman J, Jasper" userId="4ad351b0-d5b9-458a-91c7-19ff210fa306" providerId="ADAL" clId="{A0482911-2168-0641-A242-874CE03A653A}" dt="2020-10-06T09:18:43.953" v="5" actId="114"/>
        <pc:sldMkLst>
          <pc:docMk/>
          <pc:sldMk cId="4055585575" sldId="291"/>
        </pc:sldMkLst>
        <pc:spChg chg="mod">
          <ac:chgData name="Bosman J, Jasper" userId="4ad351b0-d5b9-458a-91c7-19ff210fa306" providerId="ADAL" clId="{A0482911-2168-0641-A242-874CE03A653A}" dt="2020-10-06T09:18:43.953" v="5" actId="114"/>
          <ac:spMkLst>
            <pc:docMk/>
            <pc:sldMk cId="4055585575" sldId="291"/>
            <ac:spMk id="4" creationId="{00000000-0000-0000-0000-000000000000}"/>
          </ac:spMkLst>
        </pc:spChg>
        <pc:spChg chg="mod">
          <ac:chgData name="Bosman J, Jasper" userId="4ad351b0-d5b9-458a-91c7-19ff210fa306" providerId="ADAL" clId="{A0482911-2168-0641-A242-874CE03A653A}" dt="2020-10-06T09:18:34.380" v="3" actId="113"/>
          <ac:spMkLst>
            <pc:docMk/>
            <pc:sldMk cId="4055585575" sldId="291"/>
            <ac:spMk id="5" creationId="{00000000-0000-0000-0000-000000000000}"/>
          </ac:spMkLst>
        </pc:spChg>
      </pc:sldChg>
      <pc:sldChg chg="modSp mod">
        <pc:chgData name="Bosman J, Jasper" userId="4ad351b0-d5b9-458a-91c7-19ff210fa306" providerId="ADAL" clId="{A0482911-2168-0641-A242-874CE03A653A}" dt="2020-10-06T09:24:52.210" v="8" actId="1076"/>
        <pc:sldMkLst>
          <pc:docMk/>
          <pc:sldMk cId="2288520957" sldId="292"/>
        </pc:sldMkLst>
        <pc:spChg chg="mod">
          <ac:chgData name="Bosman J, Jasper" userId="4ad351b0-d5b9-458a-91c7-19ff210fa306" providerId="ADAL" clId="{A0482911-2168-0641-A242-874CE03A653A}" dt="2020-10-06T09:21:30.178" v="6" actId="113"/>
          <ac:spMkLst>
            <pc:docMk/>
            <pc:sldMk cId="2288520957" sldId="292"/>
            <ac:spMk id="2" creationId="{00000000-0000-0000-0000-000000000000}"/>
          </ac:spMkLst>
        </pc:spChg>
        <pc:picChg chg="mod">
          <ac:chgData name="Bosman J, Jasper" userId="4ad351b0-d5b9-458a-91c7-19ff210fa306" providerId="ADAL" clId="{A0482911-2168-0641-A242-874CE03A653A}" dt="2020-10-06T09:24:52.210" v="8" actId="1076"/>
          <ac:picMkLst>
            <pc:docMk/>
            <pc:sldMk cId="2288520957" sldId="292"/>
            <ac:picMk id="20482" creationId="{00000000-0000-0000-0000-000000000000}"/>
          </ac:picMkLst>
        </pc:picChg>
      </pc:sldChg>
      <pc:sldChg chg="modSp mod">
        <pc:chgData name="Bosman J, Jasper" userId="4ad351b0-d5b9-458a-91c7-19ff210fa306" providerId="ADAL" clId="{A0482911-2168-0641-A242-874CE03A653A}" dt="2020-10-06T09:18:37.251" v="4" actId="113"/>
        <pc:sldMkLst>
          <pc:docMk/>
          <pc:sldMk cId="545980862" sldId="318"/>
        </pc:sldMkLst>
        <pc:spChg chg="mod">
          <ac:chgData name="Bosman J, Jasper" userId="4ad351b0-d5b9-458a-91c7-19ff210fa306" providerId="ADAL" clId="{A0482911-2168-0641-A242-874CE03A653A}" dt="2020-10-06T09:18:37.251" v="4" actId="113"/>
          <ac:spMkLst>
            <pc:docMk/>
            <pc:sldMk cId="545980862" sldId="318"/>
            <ac:spMk id="5" creationId="{00000000-0000-0000-0000-000000000000}"/>
          </ac:spMkLst>
        </pc:spChg>
      </pc:sldChg>
      <pc:sldChg chg="del">
        <pc:chgData name="Bosman J, Jasper" userId="4ad351b0-d5b9-458a-91c7-19ff210fa306" providerId="ADAL" clId="{A0482911-2168-0641-A242-874CE03A653A}" dt="2020-10-06T09:07:55.487" v="0" actId="2696"/>
        <pc:sldMkLst>
          <pc:docMk/>
          <pc:sldMk cId="1934160543" sldId="394"/>
        </pc:sldMkLst>
      </pc:sldChg>
      <pc:sldChg chg="add ord">
        <pc:chgData name="Bosman J, Jasper" userId="4ad351b0-d5b9-458a-91c7-19ff210fa306" providerId="ADAL" clId="{A0482911-2168-0641-A242-874CE03A653A}" dt="2020-10-06T09:09:39.064" v="2" actId="20578"/>
        <pc:sldMkLst>
          <pc:docMk/>
          <pc:sldMk cId="3831886113" sldId="40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89C4F-B810-44D2-9B47-A335B094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40F0126-2A10-4285-BC3D-A30470226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Chapter 5</a:t>
          </a:r>
          <a:r>
            <a:rPr lang="en-US" dirty="0"/>
            <a:t>: pg. 194-197</a:t>
          </a:r>
        </a:p>
      </dgm:t>
    </dgm:pt>
    <dgm:pt modelId="{EAF63E58-D605-4EC5-A350-8C9F9CE4BD2D}" type="parTrans" cxnId="{795EB693-C39F-4FB9-809A-3034FAD9B1C6}">
      <dgm:prSet/>
      <dgm:spPr/>
      <dgm:t>
        <a:bodyPr/>
        <a:lstStyle/>
        <a:p>
          <a:endParaRPr lang="en-US"/>
        </a:p>
      </dgm:t>
    </dgm:pt>
    <dgm:pt modelId="{BC1EB1F9-9852-4147-B872-74656F72EAC1}" type="sibTrans" cxnId="{795EB693-C39F-4FB9-809A-3034FAD9B1C6}">
      <dgm:prSet/>
      <dgm:spPr/>
      <dgm:t>
        <a:bodyPr/>
        <a:lstStyle/>
        <a:p>
          <a:endParaRPr lang="en-US"/>
        </a:p>
      </dgm:t>
    </dgm:pt>
    <dgm:pt modelId="{54F4F996-3646-4DC4-B4C7-04B2EB195B09}" type="pres">
      <dgm:prSet presAssocID="{9E189C4F-B810-44D2-9B47-A335B094A1D5}" presName="root" presStyleCnt="0">
        <dgm:presLayoutVars>
          <dgm:dir/>
          <dgm:resizeHandles val="exact"/>
        </dgm:presLayoutVars>
      </dgm:prSet>
      <dgm:spPr/>
    </dgm:pt>
    <dgm:pt modelId="{8C7170A5-8F6E-45D2-8FFF-7BFE1724C504}" type="pres">
      <dgm:prSet presAssocID="{640F0126-2A10-4285-BC3D-A304702262C5}" presName="compNode" presStyleCnt="0"/>
      <dgm:spPr/>
    </dgm:pt>
    <dgm:pt modelId="{DB0A7DF8-67D0-4275-A501-D41FC2579C31}" type="pres">
      <dgm:prSet presAssocID="{640F0126-2A10-4285-BC3D-A304702262C5}" presName="bgRect" presStyleLbl="bgShp" presStyleIdx="0" presStyleCnt="1" custLinFactNeighborX="-5523" custLinFactNeighborY="1893"/>
      <dgm:spPr/>
    </dgm:pt>
    <dgm:pt modelId="{D9250103-A131-4C4F-8895-F7ECCB493FF4}" type="pres">
      <dgm:prSet presAssocID="{640F0126-2A10-4285-BC3D-A304702262C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C37490-C752-4256-AD5F-8DE00E41BFFE}" type="pres">
      <dgm:prSet presAssocID="{640F0126-2A10-4285-BC3D-A304702262C5}" presName="spaceRect" presStyleCnt="0"/>
      <dgm:spPr/>
    </dgm:pt>
    <dgm:pt modelId="{A7C26799-A786-424E-81BB-A30690A3E7B1}" type="pres">
      <dgm:prSet presAssocID="{640F0126-2A10-4285-BC3D-A304702262C5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231C85C-922D-4B4C-B99F-5E17C0BDDC65}" type="presOf" srcId="{640F0126-2A10-4285-BC3D-A304702262C5}" destId="{A7C26799-A786-424E-81BB-A30690A3E7B1}" srcOrd="0" destOrd="0" presId="urn:microsoft.com/office/officeart/2018/2/layout/IconVerticalSolidList"/>
    <dgm:cxn modelId="{C0DB6082-616D-4BDC-BAC4-F3F72306F1D7}" type="presOf" srcId="{9E189C4F-B810-44D2-9B47-A335B094A1D5}" destId="{54F4F996-3646-4DC4-B4C7-04B2EB195B09}" srcOrd="0" destOrd="0" presId="urn:microsoft.com/office/officeart/2018/2/layout/IconVerticalSolidList"/>
    <dgm:cxn modelId="{795EB693-C39F-4FB9-809A-3034FAD9B1C6}" srcId="{9E189C4F-B810-44D2-9B47-A335B094A1D5}" destId="{640F0126-2A10-4285-BC3D-A304702262C5}" srcOrd="0" destOrd="0" parTransId="{EAF63E58-D605-4EC5-A350-8C9F9CE4BD2D}" sibTransId="{BC1EB1F9-9852-4147-B872-74656F72EAC1}"/>
    <dgm:cxn modelId="{C78D2345-F46A-4518-88CF-60173F1C0C63}" type="presParOf" srcId="{54F4F996-3646-4DC4-B4C7-04B2EB195B09}" destId="{8C7170A5-8F6E-45D2-8FFF-7BFE1724C504}" srcOrd="0" destOrd="0" presId="urn:microsoft.com/office/officeart/2018/2/layout/IconVerticalSolidList"/>
    <dgm:cxn modelId="{65E491D5-841D-4268-B79A-42F305B175C4}" type="presParOf" srcId="{8C7170A5-8F6E-45D2-8FFF-7BFE1724C504}" destId="{DB0A7DF8-67D0-4275-A501-D41FC2579C31}" srcOrd="0" destOrd="0" presId="urn:microsoft.com/office/officeart/2018/2/layout/IconVerticalSolidList"/>
    <dgm:cxn modelId="{2160067F-57DC-4B99-891F-1FC4FCFD7BF4}" type="presParOf" srcId="{8C7170A5-8F6E-45D2-8FFF-7BFE1724C504}" destId="{D9250103-A131-4C4F-8895-F7ECCB493FF4}" srcOrd="1" destOrd="0" presId="urn:microsoft.com/office/officeart/2018/2/layout/IconVerticalSolidList"/>
    <dgm:cxn modelId="{7CBE8DCE-6430-447B-B34E-85B391E13684}" type="presParOf" srcId="{8C7170A5-8F6E-45D2-8FFF-7BFE1724C504}" destId="{F7C37490-C752-4256-AD5F-8DE00E41BFFE}" srcOrd="2" destOrd="0" presId="urn:microsoft.com/office/officeart/2018/2/layout/IconVerticalSolidList"/>
    <dgm:cxn modelId="{1700A2EC-BE36-4188-A28D-62B566AC1D6F}" type="presParOf" srcId="{8C7170A5-8F6E-45D2-8FFF-7BFE1724C504}" destId="{A7C26799-A786-424E-81BB-A30690A3E7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A7DF8-67D0-4275-A501-D41FC2579C31}">
      <dsp:nvSpPr>
        <dsp:cNvPr id="0" name=""/>
        <dsp:cNvSpPr/>
      </dsp:nvSpPr>
      <dsp:spPr>
        <a:xfrm>
          <a:off x="0" y="1547679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0103-A131-4C4F-8895-F7ECCB493FF4}">
      <dsp:nvSpPr>
        <dsp:cNvPr id="0" name=""/>
        <dsp:cNvSpPr/>
      </dsp:nvSpPr>
      <dsp:spPr>
        <a:xfrm>
          <a:off x="394883" y="1816683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6799-A786-424E-81BB-A30690A3E7B1}">
      <dsp:nvSpPr>
        <dsp:cNvPr id="0" name=""/>
        <dsp:cNvSpPr/>
      </dsp:nvSpPr>
      <dsp:spPr>
        <a:xfrm>
          <a:off x="1507738" y="1522968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Chapter 5</a:t>
          </a:r>
          <a:r>
            <a:rPr lang="en-US" sz="2500" kern="1200" dirty="0"/>
            <a:t>: pg. 194-197</a:t>
          </a:r>
        </a:p>
      </dsp:txBody>
      <dsp:txXfrm>
        <a:off x="1507738" y="1522968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C0F4-D936-8F4B-82B3-25DD6C78673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8BE68-7B40-5946-B1F2-A60E75A0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7B7-DC8B-A94C-B2DC-E1117302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358A-0977-6045-9474-AA716A1D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A373-5DE7-5E41-B734-F9CB8F7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A756-80CB-7A46-9834-ED22DC2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B815-58F0-7641-87B4-90A0255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FA64-67EC-9140-B14C-7A5F20BB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E096-F103-4F4A-80F2-07BD4EC7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8308-7103-FB43-B7F0-6EEDC1C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3693-7D90-2A4E-A045-531772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5B5C-4F29-ED4B-8698-3447360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C611D-247F-984A-97D8-F0A83155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0257-87F5-724A-819B-1538FFBD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8E8-D179-BA42-98CC-D42810C3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0F11-86C4-EF4F-83A9-BBA15155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8B99-EFA1-D74D-AA53-4E26060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3BC8-AAD8-2A4F-82FC-A14CDD2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A842-7328-FC44-AAC7-9177A8F8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F264-D4BE-7643-898A-C3A548C7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549E-19B9-1743-A586-52CEFF7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7258-E507-AA4F-99AC-39FE3440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CE3-8CC1-494E-A1D9-A98162AC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8EF0-DC8E-4D4F-A42F-B7EBDCAE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1E24-8656-1244-9F31-6A741521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764D-6F51-4044-85CA-CF3A094F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838A-25EB-FE48-9300-D5FAFCC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0925-EDEC-144D-A5BE-388DA23A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915C-DE93-B340-BA91-AECB95D5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94A6-877D-9343-8F55-62877B22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4789-F136-6B44-BDDC-2272743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5BCB1-C7CC-0E45-864B-9F11A30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E11E6-E462-184A-A8C6-D979F67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756-D225-154A-8654-43EC0AD9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5B9C-838C-5349-936B-C04F471E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0385-7E0D-9C42-9AB2-AB36FEE4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54B68-77E0-0846-B6EE-EE2411B4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333A-D7CC-4740-BE03-D300BDB11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ACFCA-2528-9046-9486-AF4182A9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7C799-DFCA-7344-A508-7F32858A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1EBE4-74F0-E942-8B10-43EA70F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A275-C141-5549-8D03-5F3DD629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1834-73A7-EA41-A538-52135D7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F7F6-7451-F748-90A0-8078C4A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FC088-A529-F441-A6B5-0B8B2E3F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9C0A-978F-8940-89B5-78EDFE2D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94F18-8BE9-E14B-BB76-9131252F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E44A-F042-7A45-BC33-49544051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37A2-9091-DE4F-8CCD-543E6AAB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8581-DBF2-5443-9876-257EE95F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C4F9-4CAB-2443-AFF8-1B1E362A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46B2-1242-7C44-8FF6-4D75D7E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E985-7D80-DA45-B0BC-B2A0962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8997-A19B-AD44-AC99-38166C0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381-A7C3-E943-828C-3C816AAB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0D10-199B-4A49-8C26-7601D78DA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DECD-BA02-794F-AEB4-DFFE7687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89F6-CFC7-AE46-89A8-E872F67D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4C94-4056-9B45-B9A2-37548B82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9AAA-4891-6D43-B55E-884F15FC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988E-AB38-C84B-B7E3-E1EF1EBD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A97C8-4A72-F74A-B52B-4C20D09C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7C83-0194-F14A-B1AE-D7B8A9246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E281-AA0E-884E-B809-63DCD5B1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E540-B513-4C49-92CA-74DC2E25D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www.youtube.com/watch?v=PFp3Yxt0Ovg&amp;list=PLQ-85lQlPqFP-q0Ig_GdjWohbC9C3f8tz&amp;index=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www.youtube.com/watch?v=2UsmUgJtwA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hyperlink" Target="https://www.youtube.com/watch?v=9U0ynguwoNA&amp;list=PLQ-85lQlPqFP-q0Ig_GdjWohbC9C3f8tz&amp;index=2" TargetMode="External"/><Relationship Id="rId4" Type="http://schemas.openxmlformats.org/officeDocument/2006/relationships/hyperlink" Target="https://www.youtube.com/watch?v=LB-ANFydv30&amp;list=PLQ-85lQlPqFP-q0Ig_GdjWohbC9C3f8tz&amp;index=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7YBi04HOEY&amp;list=PLQ-85lQlPqFP-q0Ig_GdjWohbC9C3f8tz&amp;index=4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4C6-38B5-0845-91C0-B91A526D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7818" y="3656667"/>
            <a:ext cx="7087706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Bioinformatica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9ED6-B81C-174A-817A-B15BF7B4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768" y="42459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Faster, better, stronger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A4B1-D33B-2A4D-BB22-3EDB383C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-1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9EFE5-DE0D-E74E-B354-C5AB7861D079}"/>
              </a:ext>
            </a:extLst>
          </p:cNvPr>
          <p:cNvSpPr txBox="1"/>
          <p:nvPr/>
        </p:nvSpPr>
        <p:spPr>
          <a:xfrm>
            <a:off x="109421" y="6359478"/>
            <a:ext cx="794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Bioinformatics and functional  genomics  (3e) – Jonathan Pevsner (Wiley Blackwell)</a:t>
            </a:r>
          </a:p>
        </p:txBody>
      </p:sp>
    </p:spTree>
    <p:extLst>
      <p:ext uri="{BB962C8B-B14F-4D97-AF65-F5344CB8AC3E}">
        <p14:creationId xmlns:p14="http://schemas.microsoft.com/office/powerpoint/2010/main" val="120630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1E178F-F249-3B4C-AA28-AD8124935F27}"/>
              </a:ext>
            </a:extLst>
          </p:cNvPr>
          <p:cNvSpPr/>
          <p:nvPr/>
        </p:nvSpPr>
        <p:spPr>
          <a:xfrm>
            <a:off x="0" y="120622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22181" y="293376"/>
            <a:ext cx="79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Perspective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2699" y="1157164"/>
            <a:ext cx="7086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 database searching there continue to be many innovative approaches to improve sensitivity and specificity.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We discussed DELTA-BLAST which is usually the best algorithm for any protein search.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For DNA searches innovative spaced seed approaches have greatly increased search speed.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For next-generation sequence data many algorithms have been introduced to align a vast number of reads (e.g. 1 billion short reads) to a large reference genome (e.g. the ~3 billion base pair human reference genome).</a:t>
            </a:r>
          </a:p>
        </p:txBody>
      </p:sp>
    </p:spTree>
    <p:extLst>
      <p:ext uri="{BB962C8B-B14F-4D97-AF65-F5344CB8AC3E}">
        <p14:creationId xmlns:p14="http://schemas.microsoft.com/office/powerpoint/2010/main" val="81389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05F1B-A794-5B48-9D06-2A816D273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3555" y="1821940"/>
          <a:ext cx="8626590" cy="4532537"/>
        </p:xfrm>
        <a:graphic>
          <a:graphicData uri="http://schemas.openxmlformats.org/drawingml/2006/table">
            <a:tbl>
              <a:tblPr/>
              <a:tblGrid>
                <a:gridCol w="1725318">
                  <a:extLst>
                    <a:ext uri="{9D8B030D-6E8A-4147-A177-3AD203B41FA5}">
                      <a16:colId xmlns:a16="http://schemas.microsoft.com/office/drawing/2014/main" val="3883262728"/>
                    </a:ext>
                  </a:extLst>
                </a:gridCol>
                <a:gridCol w="1725318">
                  <a:extLst>
                    <a:ext uri="{9D8B030D-6E8A-4147-A177-3AD203B41FA5}">
                      <a16:colId xmlns:a16="http://schemas.microsoft.com/office/drawing/2014/main" val="559988272"/>
                    </a:ext>
                  </a:extLst>
                </a:gridCol>
                <a:gridCol w="1725318">
                  <a:extLst>
                    <a:ext uri="{9D8B030D-6E8A-4147-A177-3AD203B41FA5}">
                      <a16:colId xmlns:a16="http://schemas.microsoft.com/office/drawing/2014/main" val="472469560"/>
                    </a:ext>
                  </a:extLst>
                </a:gridCol>
                <a:gridCol w="1447926">
                  <a:extLst>
                    <a:ext uri="{9D8B030D-6E8A-4147-A177-3AD203B41FA5}">
                      <a16:colId xmlns:a16="http://schemas.microsoft.com/office/drawing/2014/main" val="854057054"/>
                    </a:ext>
                  </a:extLst>
                </a:gridCol>
                <a:gridCol w="2002710">
                  <a:extLst>
                    <a:ext uri="{9D8B030D-6E8A-4147-A177-3AD203B41FA5}">
                      <a16:colId xmlns:a16="http://schemas.microsoft.com/office/drawing/2014/main" val="3954494091"/>
                    </a:ext>
                  </a:extLst>
                </a:gridCol>
              </a:tblGrid>
              <a:tr h="268179"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College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Onderwerp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 Hoofdstuk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Pagina's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Opmerkingen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38149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Recap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Bioinf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 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3-4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Zie Bioinf1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Deze stof word t bekend verondersteld!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8950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Next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Generation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Sequencing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9 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 377-423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 de source code in je hoofd stampen!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1993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RNASeq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479-515,519-528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de letterlijke R code, niet 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fig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11.17, 11.18, 11.19, 11.20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071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Multiple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Sequence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Alignment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205-217, 221-223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Box 6.3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29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8/9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Assembly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9/15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395-398,730-736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Bestudeer ook de 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Powerpoint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extra!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26473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The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Burrough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-Wheeler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transform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for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mapping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reads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500" noProof="0" dirty="0"/>
                    </a:p>
                  </a:txBody>
                  <a:tcPr marL="45326" marR="45326" marT="22664" marB="226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4957"/>
                  </a:ext>
                </a:extLst>
              </a:tr>
              <a:tr h="268179"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Phylogeny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245-289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Box 7.2, </a:t>
                      </a: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1739"/>
                  </a:ext>
                </a:extLst>
              </a:tr>
              <a:tr h="32245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14159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76E4C4-39E5-7242-9821-63700D0E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94" y="371695"/>
            <a:ext cx="14859311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De stof komt uit de college presentaties en Jonathan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Pevsner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 "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Bioinformatics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and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Functional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Genomics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"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Wiley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Blackwell; 3e editie) en een aantal extra papers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(deze worden expliciet in de betrokken colleges genoemd, en zijn te vinden onder "achtergrond").</a:t>
            </a:r>
            <a:endParaRPr lang="nl-NL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E023B-8DB8-F74E-AE44-61E1B862E187}"/>
              </a:ext>
            </a:extLst>
          </p:cNvPr>
          <p:cNvSpPr/>
          <p:nvPr/>
        </p:nvSpPr>
        <p:spPr>
          <a:xfrm>
            <a:off x="1641855" y="4506776"/>
            <a:ext cx="8990650" cy="536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F2254-BFCF-9A43-9CFC-D58E703DCBA6}"/>
              </a:ext>
            </a:extLst>
          </p:cNvPr>
          <p:cNvSpPr/>
          <p:nvPr/>
        </p:nvSpPr>
        <p:spPr>
          <a:xfrm>
            <a:off x="0" y="563562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D918-98B1-7944-AE19-57D758C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2B777-4639-413B-B404-7E6131F7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7092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BC1FBF-21A4-CA44-BE01-AEBF3C2941FD}"/>
              </a:ext>
            </a:extLst>
          </p:cNvPr>
          <p:cNvSpPr txBox="1"/>
          <p:nvPr/>
        </p:nvSpPr>
        <p:spPr>
          <a:xfrm>
            <a:off x="655152" y="6488668"/>
            <a:ext cx="544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pevsnerlab.kennedykrieger.org</a:t>
            </a:r>
            <a:r>
              <a:rPr lang="en-US" dirty="0"/>
              <a:t>/php/</a:t>
            </a:r>
            <a:r>
              <a:rPr lang="en-US" dirty="0" err="1"/>
              <a:t>powerpoints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0FEF-3CC0-8740-A123-1D224BB3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Allignment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DE80E-D90C-234B-B4EC-474A7402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FDE938-C7EC-D843-B7F1-5E49BA485430}"/>
              </a:ext>
            </a:extLst>
          </p:cNvPr>
          <p:cNvSpPr/>
          <p:nvPr/>
        </p:nvSpPr>
        <p:spPr>
          <a:xfrm>
            <a:off x="0" y="184420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6927" y="360557"/>
            <a:ext cx="8289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Gill Sans MT"/>
                <a:cs typeface="Gill Sans MT"/>
              </a:rPr>
              <a:t>Sequence alignment for </a:t>
            </a:r>
            <a:r>
              <a:rPr lang="en-US" sz="2800" dirty="0">
                <a:solidFill>
                  <a:schemeClr val="bg1"/>
                </a:solidFill>
                <a:latin typeface="Gill Sans MT"/>
                <a:cs typeface="Gill Sans MT"/>
              </a:rPr>
              <a:t>next-generation</a:t>
            </a:r>
            <a:r>
              <a:rPr lang="en-US" sz="3000" dirty="0">
                <a:solidFill>
                  <a:schemeClr val="bg1"/>
                </a:solidFill>
                <a:latin typeface="Gill Sans MT"/>
                <a:cs typeface="Gill Sans MT"/>
              </a:rPr>
              <a:t>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1806497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/>
                <a:cs typeface="Gill Sans MT"/>
              </a:rPr>
              <a:t>Applications include:</a:t>
            </a:r>
          </a:p>
          <a:p>
            <a:endParaRPr lang="en-US" sz="2400" dirty="0">
              <a:latin typeface="Gill Sans MT"/>
              <a:cs typeface="Gill Sans M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 DNA sequencing (e.g. re-sequencing a human genome)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 </a:t>
            </a:r>
            <a:r>
              <a:rPr lang="en-US" sz="2400" dirty="0" err="1">
                <a:latin typeface="Gill Sans MT"/>
                <a:cs typeface="Gill Sans MT"/>
              </a:rPr>
              <a:t>RNAseq</a:t>
            </a:r>
            <a:r>
              <a:rPr lang="en-US" sz="2400" dirty="0">
                <a:latin typeface="Gill Sans MT"/>
                <a:cs typeface="Gill Sans MT"/>
              </a:rPr>
              <a:t> (measuring RNA transcript levels)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 </a:t>
            </a:r>
            <a:r>
              <a:rPr lang="en-US" sz="2400" dirty="0" err="1">
                <a:latin typeface="Gill Sans MT"/>
                <a:cs typeface="Gill Sans MT"/>
              </a:rPr>
              <a:t>ChIP-seq</a:t>
            </a:r>
            <a:r>
              <a:rPr lang="en-US" sz="2400" dirty="0">
                <a:latin typeface="Gill Sans MT"/>
                <a:cs typeface="Gill Sans MT"/>
              </a:rPr>
              <a:t> (finding protein binding sites)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 </a:t>
            </a:r>
            <a:r>
              <a:rPr lang="en-US" sz="2400" dirty="0" err="1">
                <a:latin typeface="Gill Sans MT"/>
                <a:cs typeface="Gill Sans MT"/>
              </a:rPr>
              <a:t>Methylation</a:t>
            </a:r>
            <a:r>
              <a:rPr lang="en-US" sz="2400" dirty="0">
                <a:latin typeface="Gill Sans MT"/>
                <a:cs typeface="Gill Sans MT"/>
              </a:rPr>
              <a:t> studies (genome-wide)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D5E04AED-49CF-7D40-991B-B339079A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74" y="4448959"/>
            <a:ext cx="4006662" cy="22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667AC8-5171-D748-B919-5934FD73282D}"/>
              </a:ext>
            </a:extLst>
          </p:cNvPr>
          <p:cNvSpPr/>
          <p:nvPr/>
        </p:nvSpPr>
        <p:spPr>
          <a:xfrm>
            <a:off x="0" y="139816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338253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 approaches to sequence alignment for 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143001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	[1] 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Tables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--BLAST seed and extension approach uses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hash table indexing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--spaced seed aligners index the reads or the genome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--programs vary the number of spaced seeds, the read 	length, memory usage, and sensitivity requirements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--some require multiple seed matches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--some allow gaps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[2] 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Suffix trees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--Step 1: identify exact matches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--Step 2: build alignments supported by exact matches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--Example: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MUMmer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(maximal unique matches)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--Example: Bowtie and BWA 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CE0052AA-252A-5141-A24A-D308EE2D7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87"/>
          <a:stretch/>
        </p:blipFill>
        <p:spPr>
          <a:xfrm>
            <a:off x="296746" y="1448910"/>
            <a:ext cx="2387600" cy="1579103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7CC838DE-5D04-DD40-9808-7E9BDC1C9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87"/>
          <a:stretch/>
        </p:blipFill>
        <p:spPr>
          <a:xfrm>
            <a:off x="296746" y="4619538"/>
            <a:ext cx="2387600" cy="1579103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CA1D4D41-42D6-1246-8EC9-498884F2E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46" y="3175143"/>
            <a:ext cx="2340721" cy="13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 b="27785"/>
          <a:stretch/>
        </p:blipFill>
        <p:spPr bwMode="auto">
          <a:xfrm>
            <a:off x="2743201" y="152400"/>
            <a:ext cx="288613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228600"/>
            <a:ext cx="411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Spaced seed strategy for alignment of many short reads to a large reference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157948"/>
            <a:ext cx="4599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/>
                <a:cs typeface="Gill Sans MT"/>
              </a:rPr>
              <a:t>MAQ</a:t>
            </a:r>
            <a:r>
              <a:rPr lang="en-US" sz="2400" dirty="0">
                <a:latin typeface="Gill Sans MT"/>
                <a:cs typeface="Gill Sans MT"/>
              </a:rPr>
              <a:t> uses spaced seed indexing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Cut the reference genome into “seeds”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Store seeds in look-up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Cut each read into seeds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Allow up to 2 mismatches in seed pairing reads to the reference</a:t>
            </a:r>
          </a:p>
          <a:p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63816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PMID: 19430453 </a:t>
            </a:r>
          </a:p>
        </p:txBody>
      </p:sp>
    </p:spTree>
    <p:extLst>
      <p:ext uri="{BB962C8B-B14F-4D97-AF65-F5344CB8AC3E}">
        <p14:creationId xmlns:p14="http://schemas.microsoft.com/office/powerpoint/2010/main" val="5459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8" b="27785"/>
          <a:stretch/>
        </p:blipFill>
        <p:spPr bwMode="auto">
          <a:xfrm>
            <a:off x="2590800" y="152400"/>
            <a:ext cx="282585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228600"/>
            <a:ext cx="411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Burrows-Wheeler</a:t>
            </a:r>
            <a:r>
              <a:rPr lang="en-US" sz="2400" dirty="0"/>
              <a:t> strategy for alignment of many short reads to a large reference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1958898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/>
                <a:cs typeface="Gill Sans MT"/>
              </a:rPr>
              <a:t>Bowtie</a:t>
            </a:r>
            <a:r>
              <a:rPr lang="en-US" sz="2400" dirty="0">
                <a:latin typeface="Gill Sans MT"/>
                <a:cs typeface="Gill Sans MT"/>
              </a:rPr>
              <a:t> uses the Burrows-Wheeler transform (BWT)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Create a memory-efficient representation of the reference genome (need &lt;2 GB memory; MAQ may require &gt;50 GB)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Align a read one base at a time to a BWT transformed genome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Progressively solve the alignment of 1 character, then 2, then 3,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ill Sans MT"/>
                <a:cs typeface="Gill Sans MT"/>
              </a:rPr>
              <a:t>30-fold faster than MAQ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6E76F3B6-D5EA-5048-BD3D-72C4CE7FD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46" y="3175143"/>
            <a:ext cx="2340721" cy="13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9"/>
          <a:stretch/>
        </p:blipFill>
        <p:spPr bwMode="auto">
          <a:xfrm>
            <a:off x="2043276" y="1217714"/>
            <a:ext cx="7924800" cy="50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52401"/>
            <a:ext cx="8686800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Burrows-Wheeler Transform </a:t>
            </a:r>
            <a:r>
              <a:rPr lang="en-US" sz="2400" dirty="0"/>
              <a:t>(BWT): a string (e.g. a reference genome) is compressed then decompressed to facilitate alignment</a:t>
            </a:r>
          </a:p>
        </p:txBody>
      </p:sp>
    </p:spTree>
    <p:extLst>
      <p:ext uri="{BB962C8B-B14F-4D97-AF65-F5344CB8AC3E}">
        <p14:creationId xmlns:p14="http://schemas.microsoft.com/office/powerpoint/2010/main" val="22885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574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inherit</vt:lpstr>
      <vt:lpstr>Open Sans</vt:lpstr>
      <vt:lpstr>Office Theme</vt:lpstr>
      <vt:lpstr>Theorie Bioinformatica</vt:lpstr>
      <vt:lpstr>PowerPoint Presentation</vt:lpstr>
      <vt:lpstr>Presentation content</vt:lpstr>
      <vt:lpstr>Allignment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 Bioinformatica</dc:title>
  <dc:creator>Bosman J, Jasper</dc:creator>
  <cp:lastModifiedBy>Bosman J, Jasper</cp:lastModifiedBy>
  <cp:revision>8</cp:revision>
  <dcterms:created xsi:type="dcterms:W3CDTF">2019-10-07T14:01:31Z</dcterms:created>
  <dcterms:modified xsi:type="dcterms:W3CDTF">2020-10-06T09:25:18Z</dcterms:modified>
</cp:coreProperties>
</file>