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83" r:id="rId4"/>
    <p:sldId id="282" r:id="rId5"/>
    <p:sldId id="259" r:id="rId6"/>
    <p:sldId id="258" r:id="rId7"/>
    <p:sldId id="285" r:id="rId8"/>
    <p:sldId id="263" r:id="rId9"/>
    <p:sldId id="267" r:id="rId10"/>
    <p:sldId id="264" r:id="rId11"/>
    <p:sldId id="266" r:id="rId12"/>
    <p:sldId id="260" r:id="rId13"/>
    <p:sldId id="271" r:id="rId14"/>
    <p:sldId id="261" r:id="rId15"/>
    <p:sldId id="286" r:id="rId16"/>
    <p:sldId id="269" r:id="rId17"/>
    <p:sldId id="270" r:id="rId18"/>
    <p:sldId id="272" r:id="rId19"/>
    <p:sldId id="289" r:id="rId20"/>
    <p:sldId id="262" r:id="rId21"/>
    <p:sldId id="268" r:id="rId22"/>
    <p:sldId id="273" r:id="rId23"/>
    <p:sldId id="274" r:id="rId24"/>
    <p:sldId id="287" r:id="rId25"/>
    <p:sldId id="288" r:id="rId26"/>
    <p:sldId id="275" r:id="rId27"/>
    <p:sldId id="276" r:id="rId28"/>
    <p:sldId id="277" r:id="rId29"/>
    <p:sldId id="278" r:id="rId30"/>
    <p:sldId id="284" r:id="rId31"/>
    <p:sldId id="281" r:id="rId32"/>
  </p:sldIdLst>
  <p:sldSz cx="9144000" cy="6858000" type="screen4x3"/>
  <p:notesSz cx="10234613" cy="7099300"/>
  <p:defaultTextStyle>
    <a:defPPr>
      <a:defRPr lang="nl-NL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9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k Deelen" initials="P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269D01E-BC32-4049-B463-5C60D7B0CCD2}" styleName="Stijl, thema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Stijl, thema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98339" autoAdjust="0"/>
  </p:normalViewPr>
  <p:slideViewPr>
    <p:cSldViewPr>
      <p:cViewPr>
        <p:scale>
          <a:sx n="90" d="100"/>
          <a:sy n="90" d="100"/>
        </p:scale>
        <p:origin x="-152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-252" y="-102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9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434999" cy="354965"/>
          </a:xfrm>
          <a:prstGeom prst="rect">
            <a:avLst/>
          </a:prstGeom>
        </p:spPr>
        <p:txBody>
          <a:bodyPr vert="horz" lIns="94298" tIns="47149" rIns="94298" bIns="47149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797247" y="2"/>
            <a:ext cx="4434999" cy="354965"/>
          </a:xfrm>
          <a:prstGeom prst="rect">
            <a:avLst/>
          </a:prstGeom>
        </p:spPr>
        <p:txBody>
          <a:bodyPr vert="horz" lIns="94298" tIns="47149" rIns="94298" bIns="47149" rtlCol="0"/>
          <a:lstStyle>
            <a:lvl1pPr algn="r">
              <a:defRPr sz="1200"/>
            </a:lvl1pPr>
          </a:lstStyle>
          <a:p>
            <a:fld id="{168D167E-EEF8-4D01-9D43-40A11688F1FF}" type="datetimeFigureOut">
              <a:rPr lang="nl-NL" smtClean="0"/>
              <a:pPr/>
              <a:t>4-2-2015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98" tIns="47149" rIns="94298" bIns="47149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1023462" y="3372169"/>
            <a:ext cx="8187690" cy="3194685"/>
          </a:xfrm>
          <a:prstGeom prst="rect">
            <a:avLst/>
          </a:prstGeom>
        </p:spPr>
        <p:txBody>
          <a:bodyPr vert="horz" lIns="94298" tIns="47149" rIns="94298" bIns="47149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743106"/>
            <a:ext cx="4434999" cy="354965"/>
          </a:xfrm>
          <a:prstGeom prst="rect">
            <a:avLst/>
          </a:prstGeom>
        </p:spPr>
        <p:txBody>
          <a:bodyPr vert="horz" lIns="94298" tIns="47149" rIns="94298" bIns="47149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797247" y="6743106"/>
            <a:ext cx="4434999" cy="354965"/>
          </a:xfrm>
          <a:prstGeom prst="rect">
            <a:avLst/>
          </a:prstGeom>
        </p:spPr>
        <p:txBody>
          <a:bodyPr vert="horz" lIns="94298" tIns="47149" rIns="94298" bIns="47149" rtlCol="0" anchor="b"/>
          <a:lstStyle>
            <a:lvl1pPr algn="r">
              <a:defRPr sz="1200"/>
            </a:lvl1pPr>
          </a:lstStyle>
          <a:p>
            <a:fld id="{11D2F99D-D1F2-4A5E-9C19-EB58E4858F1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945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9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341688" y="531813"/>
            <a:ext cx="3551237" cy="2663825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F99D-D1F2-4A5E-9C19-EB58E4858F1B}" type="slidenum">
              <a:rPr lang="nl-NL" smtClean="0"/>
              <a:pPr/>
              <a:t>1</a:t>
            </a:fld>
            <a:endParaRPr lang="nl-N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2F99D-D1F2-4A5E-9C19-EB58E4858F1B}" type="slidenum">
              <a:rPr lang="nl-NL" smtClean="0"/>
              <a:pPr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663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39552" y="1352168"/>
            <a:ext cx="8032978" cy="142876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>
              <a:defRPr sz="3400" b="1" cap="none" spc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kumimoji="0" lang="nl-NL" dirty="0" smtClean="0"/>
              <a:t>Klik om de stijl te bewerken</a:t>
            </a:r>
            <a:endParaRPr kumimoji="0"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39552" y="3145528"/>
            <a:ext cx="803297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  <a:latin typeface="+mj-lt"/>
              </a:defRPr>
            </a:lvl1pPr>
            <a:lvl2pPr marL="457143" indent="0" algn="ctr">
              <a:buNone/>
            </a:lvl2pPr>
            <a:lvl3pPr marL="914288" indent="0" algn="ctr">
              <a:buNone/>
            </a:lvl3pPr>
            <a:lvl4pPr marL="1371431" indent="0" algn="ctr">
              <a:buNone/>
            </a:lvl4pPr>
            <a:lvl5pPr marL="1828575" indent="0" algn="ctr">
              <a:buNone/>
            </a:lvl5pPr>
            <a:lvl6pPr marL="2285718" indent="0" algn="ctr">
              <a:buNone/>
            </a:lvl6pPr>
            <a:lvl7pPr marL="2742862" indent="0" algn="ctr">
              <a:buNone/>
            </a:lvl7pPr>
            <a:lvl8pPr marL="3200006" indent="0" algn="ctr">
              <a:buNone/>
            </a:lvl8pPr>
            <a:lvl9pPr marL="3657149" indent="0" algn="ctr">
              <a:buNone/>
            </a:lvl9pPr>
          </a:lstStyle>
          <a:p>
            <a:r>
              <a:rPr kumimoji="0" lang="nl-NL" dirty="0" smtClean="0"/>
              <a:t>Klik</a:t>
            </a:r>
            <a:endParaRPr kumimoji="0" lang="en-US" dirty="0"/>
          </a:p>
        </p:txBody>
      </p:sp>
      <p:pic>
        <p:nvPicPr>
          <p:cNvPr id="32" name="Afbeelding 31" descr="HG-FClogo-ENG-A4-LS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08744" y="5589241"/>
            <a:ext cx="2211728" cy="913229"/>
          </a:xfrm>
          <a:prstGeom prst="rect">
            <a:avLst/>
          </a:prstGeom>
        </p:spPr>
      </p:pic>
      <p:pic>
        <p:nvPicPr>
          <p:cNvPr id="29" name="Picture 9" descr="dna_larg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900607" y="3068961"/>
            <a:ext cx="3591399" cy="4104456"/>
          </a:xfrm>
          <a:prstGeom prst="rect">
            <a:avLst/>
          </a:prstGeom>
        </p:spPr>
      </p:pic>
      <p:pic>
        <p:nvPicPr>
          <p:cNvPr id="30" name="Picture 11" descr="dna_large_no_shad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8746652">
            <a:off x="5705723" y="-1827576"/>
            <a:ext cx="3002965" cy="393186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39552" y="1352168"/>
            <a:ext cx="8032978" cy="142876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>
              <a:defRPr sz="3400" b="1" cap="none" spc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kumimoji="0" lang="nl-NL" dirty="0" smtClean="0"/>
              <a:t>Klik om de stijl te bewerken</a:t>
            </a:r>
            <a:endParaRPr kumimoji="0" lang="en-US" dirty="0"/>
          </a:p>
        </p:txBody>
      </p:sp>
      <p:pic>
        <p:nvPicPr>
          <p:cNvPr id="29" name="Picture 9" descr="dna_larg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00607" y="3068961"/>
            <a:ext cx="3591399" cy="4104456"/>
          </a:xfrm>
          <a:prstGeom prst="rect">
            <a:avLst/>
          </a:prstGeom>
        </p:spPr>
      </p:pic>
      <p:pic>
        <p:nvPicPr>
          <p:cNvPr id="30" name="Picture 11" descr="dna_large_no_shad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8746652">
            <a:off x="5705723" y="-1827576"/>
            <a:ext cx="3002965" cy="3931869"/>
          </a:xfrm>
          <a:prstGeom prst="rect">
            <a:avLst/>
          </a:prstGeom>
        </p:spPr>
      </p:pic>
      <p:pic>
        <p:nvPicPr>
          <p:cNvPr id="7" name="Afbeelding 31" descr="HG-FClogo-ENG-A4-LST.g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608744" y="5589241"/>
            <a:ext cx="2211728" cy="91322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859216" cy="4662850"/>
          </a:xfrm>
        </p:spPr>
        <p:txBody>
          <a:bodyPr/>
          <a:lstStyle/>
          <a:p>
            <a:pPr lvl="0" eaLnBrk="1" latinLnBrk="0" hangingPunct="1"/>
            <a:r>
              <a:rPr lang="nl-NL" dirty="0" smtClean="0"/>
              <a:t>Klik om de modelstijlen te bewerken</a:t>
            </a:r>
          </a:p>
          <a:p>
            <a:pPr lvl="1" eaLnBrk="1" latinLnBrk="0" hangingPunct="1"/>
            <a:r>
              <a:rPr lang="nl-NL" dirty="0" smtClean="0"/>
              <a:t>Tweede niveau</a:t>
            </a:r>
          </a:p>
          <a:p>
            <a:pPr lvl="2" eaLnBrk="1" latinLnBrk="0" hangingPunct="1"/>
            <a:r>
              <a:rPr lang="nl-NL" dirty="0" smtClean="0"/>
              <a:t>Derde niveau</a:t>
            </a:r>
          </a:p>
          <a:p>
            <a:pPr lvl="3" eaLnBrk="1" latinLnBrk="0" hangingPunct="1"/>
            <a:r>
              <a:rPr lang="nl-NL" dirty="0" smtClean="0"/>
              <a:t>Vierde niveau</a:t>
            </a:r>
          </a:p>
          <a:p>
            <a:pPr lvl="4" eaLnBrk="1" latinLnBrk="0" hangingPunct="1"/>
            <a:r>
              <a:rPr lang="nl-NL" dirty="0" smtClean="0"/>
              <a:t>Vijfde niveau</a:t>
            </a:r>
            <a:endParaRPr kumimoji="0"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2" name="Rond hoek zelfde zijde rechthoek 11"/>
          <p:cNvSpPr/>
          <p:nvPr userDrawn="1"/>
        </p:nvSpPr>
        <p:spPr>
          <a:xfrm>
            <a:off x="467544" y="6021288"/>
            <a:ext cx="2520280" cy="54868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8" tIns="45715" rIns="91428" bIns="45715" rtlCol="0" anchor="ctr"/>
          <a:lstStyle/>
          <a:p>
            <a:pPr algn="ctr"/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9" y="6021288"/>
            <a:ext cx="2232025" cy="576362"/>
          </a:xfrm>
        </p:spPr>
        <p:txBody>
          <a:bodyPr anchor="ctr">
            <a:normAutofit/>
          </a:bodyPr>
          <a:lstStyle>
            <a:lvl1pPr algn="ctr">
              <a:buNone/>
              <a:defRPr sz="1600" b="1"/>
            </a:lvl1pPr>
          </a:lstStyle>
          <a:p>
            <a:pPr lvl="0"/>
            <a:r>
              <a:rPr lang="nl-NL" dirty="0" err="1" smtClean="0"/>
              <a:t>chapter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no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859216" cy="4662850"/>
          </a:xfrm>
        </p:spPr>
        <p:txBody>
          <a:bodyPr/>
          <a:lstStyle/>
          <a:p>
            <a:pPr lvl="0" eaLnBrk="1" latinLnBrk="0" hangingPunct="1"/>
            <a:r>
              <a:rPr lang="nl-NL" dirty="0" smtClean="0"/>
              <a:t>Klik om de modelstijlen te bewerken</a:t>
            </a:r>
          </a:p>
          <a:p>
            <a:pPr lvl="1" eaLnBrk="1" latinLnBrk="0" hangingPunct="1"/>
            <a:r>
              <a:rPr lang="nl-NL" dirty="0" smtClean="0"/>
              <a:t>Tweede niveau</a:t>
            </a:r>
          </a:p>
          <a:p>
            <a:pPr lvl="2" eaLnBrk="1" latinLnBrk="0" hangingPunct="1"/>
            <a:r>
              <a:rPr lang="nl-NL" dirty="0" smtClean="0"/>
              <a:t>Derde niveau</a:t>
            </a:r>
          </a:p>
          <a:p>
            <a:pPr lvl="3" eaLnBrk="1" latinLnBrk="0" hangingPunct="1"/>
            <a:r>
              <a:rPr lang="nl-NL" dirty="0" smtClean="0"/>
              <a:t>Vierde niveau</a:t>
            </a:r>
          </a:p>
          <a:p>
            <a:pPr lvl="4" eaLnBrk="1" latinLnBrk="0" hangingPunct="1"/>
            <a:r>
              <a:rPr lang="nl-NL" dirty="0" smtClean="0"/>
              <a:t>Vijfde niveau</a:t>
            </a:r>
            <a:endParaRPr kumimoji="0"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 rot="5400000">
            <a:off x="7991278" y="1483606"/>
            <a:ext cx="1208169" cy="384048"/>
          </a:xfrm>
          <a:prstGeom prst="rect">
            <a:avLst/>
          </a:prstGeom>
        </p:spPr>
        <p:txBody>
          <a:bodyPr lIns="91428" tIns="45715" rIns="91428" bIns="45715"/>
          <a:lstStyle/>
          <a:p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 rot="5400000">
            <a:off x="6990188" y="3737241"/>
            <a:ext cx="3200400" cy="365760"/>
          </a:xfrm>
          <a:prstGeom prst="rect">
            <a:avLst/>
          </a:prstGeom>
        </p:spPr>
        <p:txBody>
          <a:bodyPr lIns="91428" tIns="45715" rIns="91428" bIns="45715"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 rot="5400000">
            <a:off x="7991278" y="1483606"/>
            <a:ext cx="1208169" cy="384048"/>
          </a:xfrm>
          <a:prstGeom prst="rect">
            <a:avLst/>
          </a:prstGeom>
        </p:spPr>
        <p:txBody>
          <a:bodyPr lIns="91428" tIns="45715" rIns="91428" bIns="45715"/>
          <a:lstStyle/>
          <a:p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 rot="5400000">
            <a:off x="6990188" y="3737241"/>
            <a:ext cx="3200400" cy="365760"/>
          </a:xfrm>
          <a:prstGeom prst="rect">
            <a:avLst/>
          </a:prstGeom>
        </p:spPr>
        <p:txBody>
          <a:bodyPr lIns="91428" tIns="45715" rIns="91428" bIns="45715"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600"/>
            </a:lvl1pPr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Rond hoek zelfde zijde rechthoek 8"/>
          <p:cNvSpPr/>
          <p:nvPr userDrawn="1"/>
        </p:nvSpPr>
        <p:spPr>
          <a:xfrm>
            <a:off x="467544" y="6021288"/>
            <a:ext cx="2520280" cy="54868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8" tIns="45715" rIns="91428" bIns="45715" rtlCol="0" anchor="ctr"/>
          <a:lstStyle/>
          <a:p>
            <a:pPr algn="ctr"/>
            <a:endParaRPr lang="nl-NL" dirty="0"/>
          </a:p>
        </p:txBody>
      </p:sp>
      <p:sp>
        <p:nvSpPr>
          <p:cNvPr id="11" name="Tijdelijke aanduiding voor teks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9" y="6021288"/>
            <a:ext cx="2232025" cy="576362"/>
          </a:xfrm>
        </p:spPr>
        <p:txBody>
          <a:bodyPr anchor="ctr">
            <a:normAutofit/>
          </a:bodyPr>
          <a:lstStyle>
            <a:lvl1pPr algn="ctr">
              <a:buNone/>
              <a:defRPr sz="1600" b="1"/>
            </a:lvl1pPr>
          </a:lstStyle>
          <a:p>
            <a:pPr lvl="0"/>
            <a:r>
              <a:rPr lang="nl-NL" dirty="0" err="1" smtClean="0"/>
              <a:t>chapter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 rot="5400000">
            <a:off x="7991278" y="1483606"/>
            <a:ext cx="1208169" cy="384048"/>
          </a:xfrm>
          <a:prstGeom prst="rect">
            <a:avLst/>
          </a:prstGeom>
        </p:spPr>
        <p:txBody>
          <a:bodyPr lIns="91428" tIns="45715" rIns="91428" bIns="45715"/>
          <a:lstStyle/>
          <a:p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 rot="5400000">
            <a:off x="6990188" y="3737241"/>
            <a:ext cx="3200400" cy="365760"/>
          </a:xfrm>
          <a:prstGeom prst="rect">
            <a:avLst/>
          </a:prstGeom>
        </p:spPr>
        <p:txBody>
          <a:bodyPr lIns="91428" tIns="45715" rIns="91428" bIns="45715"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6923112" cy="6045348"/>
          </a:xfrm>
        </p:spPr>
        <p:txBody>
          <a:bodyPr/>
          <a:lstStyle/>
          <a:p>
            <a:pPr lvl="0" eaLnBrk="1" latinLnBrk="0" hangingPunct="1"/>
            <a:r>
              <a:rPr lang="nl-NL" dirty="0" smtClean="0"/>
              <a:t>Klik om de modelstijlen te bewerken</a:t>
            </a:r>
          </a:p>
          <a:p>
            <a:pPr lvl="1" eaLnBrk="1" latinLnBrk="0" hangingPunct="1"/>
            <a:r>
              <a:rPr lang="nl-NL" dirty="0" smtClean="0"/>
              <a:t>Tweede niveau</a:t>
            </a:r>
          </a:p>
          <a:p>
            <a:pPr lvl="2" eaLnBrk="1" latinLnBrk="0" hangingPunct="1"/>
            <a:r>
              <a:rPr lang="nl-NL" dirty="0" smtClean="0"/>
              <a:t>Derde niveau</a:t>
            </a:r>
          </a:p>
          <a:p>
            <a:pPr lvl="3" eaLnBrk="1" latinLnBrk="0" hangingPunct="1"/>
            <a:r>
              <a:rPr lang="nl-NL" dirty="0" smtClean="0"/>
              <a:t>Vierde niveau</a:t>
            </a:r>
          </a:p>
          <a:p>
            <a:pPr lvl="4" eaLnBrk="1" latinLnBrk="0" hangingPunct="1"/>
            <a:r>
              <a:rPr lang="nl-NL" dirty="0" smtClean="0"/>
              <a:t>Vijfde niveau</a:t>
            </a:r>
            <a:endParaRPr kumimoji="0"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 sz="1600"/>
            </a:lvl1pPr>
          </a:lstStyle>
          <a:p>
            <a:fld id="{852F96C7-3542-45F9-8721-46DF62EB890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743772" y="428604"/>
            <a:ext cx="572644" cy="528641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vert="wordArtVert" anchor="ctr">
            <a:noAutofit/>
          </a:bodyPr>
          <a:lstStyle>
            <a:lvl1pPr algn="l">
              <a:lnSpc>
                <a:spcPct val="100000"/>
              </a:lnSpc>
              <a:defRPr sz="2600" spc="-300">
                <a:solidFill>
                  <a:schemeClr val="tx1"/>
                </a:solidFill>
              </a:defRPr>
            </a:lvl1pPr>
          </a:lstStyle>
          <a:p>
            <a:r>
              <a:rPr lang="nl-NL" dirty="0" smtClean="0"/>
              <a:t>Klik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2" descr="dna_strand_slid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84368" y="-518740"/>
            <a:ext cx="2188654" cy="8754616"/>
          </a:xfrm>
          <a:prstGeom prst="rect">
            <a:avLst/>
          </a:prstGeom>
        </p:spPr>
      </p:pic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2" y="346079"/>
            <a:ext cx="7859214" cy="654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vert="horz" lIns="91428" tIns="45715" rIns="91428" bIns="45715" anchor="ctr">
            <a:normAutofit/>
          </a:bodyPr>
          <a:lstStyle/>
          <a:p>
            <a:r>
              <a:rPr kumimoji="0" lang="nl-NL" dirty="0" smtClean="0"/>
              <a:t>Klik om de stijl te bewerken</a:t>
            </a:r>
            <a:endParaRPr kumimoji="0" lang="en-US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7859216" cy="4662850"/>
          </a:xfrm>
          <a:prstGeom prst="rect">
            <a:avLst/>
          </a:prstGeom>
        </p:spPr>
        <p:txBody>
          <a:bodyPr vert="horz" lIns="91428" tIns="45715" rIns="91428" bIns="45715">
            <a:normAutofit/>
          </a:bodyPr>
          <a:lstStyle/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  <a:p>
            <a:pPr lvl="1" eaLnBrk="1" latinLnBrk="0" hangingPunct="1"/>
            <a:r>
              <a:rPr kumimoji="0" lang="nl-NL" dirty="0" smtClean="0"/>
              <a:t>Tweede niveau</a:t>
            </a:r>
          </a:p>
          <a:p>
            <a:pPr lvl="2" eaLnBrk="1" latinLnBrk="0" hangingPunct="1"/>
            <a:r>
              <a:rPr kumimoji="0" lang="nl-NL" dirty="0" smtClean="0"/>
              <a:t>Derde niveau</a:t>
            </a:r>
          </a:p>
          <a:p>
            <a:pPr lvl="3" eaLnBrk="1" latinLnBrk="0" hangingPunct="1"/>
            <a:r>
              <a:rPr kumimoji="0" lang="nl-NL" dirty="0" smtClean="0"/>
              <a:t>Vierde niveau</a:t>
            </a:r>
          </a:p>
          <a:p>
            <a:pPr lvl="4" eaLnBrk="1" latinLnBrk="0" hangingPunct="1"/>
            <a:r>
              <a:rPr kumimoji="0" lang="nl-NL" dirty="0" smtClean="0"/>
              <a:t>Vijfde niveau</a:t>
            </a:r>
            <a:endParaRPr kumimoji="0" lang="en-US" dirty="0"/>
          </a:p>
        </p:txBody>
      </p:sp>
      <p:sp>
        <p:nvSpPr>
          <p:cNvPr id="12" name="Ovaal 11"/>
          <p:cNvSpPr/>
          <p:nvPr/>
        </p:nvSpPr>
        <p:spPr>
          <a:xfrm>
            <a:off x="7752900" y="6000752"/>
            <a:ext cx="548640" cy="5486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8" tIns="45715" rIns="91428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7740353" y="6000768"/>
            <a:ext cx="571504" cy="571504"/>
          </a:xfrm>
          <a:prstGeom prst="rect">
            <a:avLst/>
          </a:prstGeom>
        </p:spPr>
        <p:txBody>
          <a:bodyPr vert="horz" lIns="0" tIns="0" rIns="0" bIns="0" anchor="ctr"/>
          <a:lstStyle>
            <a:lvl1pPr algn="ctr" eaLnBrk="1" latinLnBrk="0" hangingPunct="1">
              <a:defRPr kumimoji="0" sz="1600" b="1">
                <a:solidFill>
                  <a:schemeClr val="tx1"/>
                </a:solidFill>
                <a:effectLst/>
              </a:defRPr>
            </a:lvl1pPr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68" r:id="rId2"/>
    <p:sldLayoutId id="2147484154" r:id="rId3"/>
    <p:sldLayoutId id="2147484169" r:id="rId4"/>
    <p:sldLayoutId id="2147484156" r:id="rId5"/>
    <p:sldLayoutId id="2147484157" r:id="rId6"/>
    <p:sldLayoutId id="2147484158" r:id="rId7"/>
    <p:sldLayoutId id="2147484159" r:id="rId8"/>
    <p:sldLayoutId id="2147484166" r:id="rId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1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6" indent="-274286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1" indent="-27428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indent="-182858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74" indent="-182858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59" indent="-182858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146" indent="-182858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432" indent="-182858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718" indent="-182858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005" indent="-182858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nl-NL" cap="none" noProof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Les 1 - Introductie R (1)</a:t>
            </a:r>
            <a:endParaRPr lang="nl-NL" cap="none" noProof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>
          <a:xfrm>
            <a:off x="539552" y="3145528"/>
            <a:ext cx="8032978" cy="1219576"/>
          </a:xfrm>
        </p:spPr>
        <p:txBody>
          <a:bodyPr>
            <a:normAutofit/>
          </a:bodyPr>
          <a:lstStyle/>
          <a:p>
            <a:r>
              <a:rPr lang="nl-NL" noProof="0" dirty="0" smtClean="0"/>
              <a:t>Emile </a:t>
            </a:r>
            <a:r>
              <a:rPr lang="nl-NL" noProof="0" dirty="0" err="1" smtClean="0"/>
              <a:t>Apol</a:t>
            </a:r>
            <a:endParaRPr lang="nl-NL" noProof="0" dirty="0" smtClean="0"/>
          </a:p>
          <a:p>
            <a:r>
              <a:rPr lang="nl-NL" noProof="0" dirty="0" smtClean="0"/>
              <a:t>Patrick Deelen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Naam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#Email </a:t>
            </a: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adres</a:t>
            </a:r>
          </a:p>
          <a:p>
            <a:pPr marL="0" indent="0">
              <a:buNone/>
            </a:pPr>
            <a:endParaRPr lang="nl-NL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#Short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 of script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#############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  Libs    #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#############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Biobase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</a:t>
            </a:r>
            <a:r>
              <a:rPr lang="en-US" dirty="0" smtClean="0"/>
              <a:t> R source document 1/2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9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#############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Functions #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#############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#function description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&lt;- function(……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#############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Code    #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#############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#inline comment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</a:t>
            </a:r>
            <a:r>
              <a:rPr lang="en-US" dirty="0" smtClean="0"/>
              <a:t> R source document 2/2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91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x &lt;- 1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1 &gt;- x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x = 1</a:t>
            </a:r>
          </a:p>
          <a:p>
            <a:pPr lvl="1"/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assign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1)</a:t>
            </a:r>
          </a:p>
          <a:p>
            <a:r>
              <a:rPr lang="nl-NL" dirty="0" smtClean="0"/>
              <a:t>Bovenstaande commando’s doen precies hetzelfde</a:t>
            </a:r>
          </a:p>
          <a:p>
            <a:r>
              <a:rPr lang="nl-NL" dirty="0" smtClean="0"/>
              <a:t>Conventie voor R is gebruik van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&lt;-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toewijzen variabelen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13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Veel gebruikte data types of modes in R zijn: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double of numeric</a:t>
            </a:r>
          </a:p>
          <a:p>
            <a:pPr lvl="1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logical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list</a:t>
            </a:r>
          </a:p>
          <a:p>
            <a:r>
              <a:rPr lang="nl-NL" dirty="0" smtClean="0"/>
              <a:t>Er zijn er nog meer, zie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?mode </a:t>
            </a:r>
            <a:r>
              <a:rPr lang="nl-NL" dirty="0" smtClean="0"/>
              <a:t>in R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7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Rekenen: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+  -   *   /   ^</a:t>
            </a:r>
          </a:p>
          <a:p>
            <a:r>
              <a:rPr lang="nl-NL" dirty="0" smtClean="0"/>
              <a:t>Logica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nl-NL" dirty="0" smtClean="0"/>
              <a:t> 		# and</a:t>
            </a:r>
          </a:p>
          <a:p>
            <a:pPr lvl="1"/>
            <a:r>
              <a:rPr lang="nl-NL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nl-NL" dirty="0" smtClean="0"/>
              <a:t> 		# </a:t>
            </a:r>
            <a:r>
              <a:rPr lang="nl-NL" dirty="0" err="1" smtClean="0"/>
              <a:t>or</a:t>
            </a:r>
            <a:endParaRPr lang="nl-NL" dirty="0" smtClean="0"/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nl-NL" dirty="0" smtClean="0"/>
              <a:t>	# </a:t>
            </a:r>
            <a:r>
              <a:rPr lang="nl-NL" dirty="0" err="1" smtClean="0"/>
              <a:t>not</a:t>
            </a:r>
            <a:endParaRPr lang="nl-NL" dirty="0" smtClean="0"/>
          </a:p>
          <a:p>
            <a:r>
              <a:rPr lang="nl-NL" dirty="0" smtClean="0"/>
              <a:t>Vergelijkingen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&lt;   &lt;=   &gt;   &gt;=    ==</a:t>
            </a:r>
            <a:endParaRPr lang="nl-NL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Operatoren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714876" y="2285992"/>
            <a:ext cx="3643338" cy="714380"/>
          </a:xfrm>
          <a:prstGeom prst="wedgeRoundRectCallout">
            <a:avLst>
              <a:gd name="adj1" fmla="val -69037"/>
              <a:gd name="adj2" fmla="val 58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600" dirty="0" smtClean="0"/>
              <a:t>Ook:  </a:t>
            </a:r>
            <a:r>
              <a:rPr lang="nl-NL" sz="2600" dirty="0" err="1" smtClean="0"/>
              <a:t>xor</a:t>
            </a:r>
            <a:r>
              <a:rPr lang="nl-NL" sz="2600" dirty="0" smtClean="0"/>
              <a:t>( ), &amp;&amp;, ||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8210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</a:t>
            </a:r>
            <a:r>
              <a:rPr lang="nl-NL" dirty="0" smtClean="0"/>
              <a:t> operatoren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740353" y="6072206"/>
            <a:ext cx="571504" cy="571504"/>
          </a:xfrm>
        </p:spPr>
        <p:txBody>
          <a:bodyPr/>
          <a:lstStyle/>
          <a:p>
            <a:fld id="{3709550E-538F-457D-86AE-67CA2EC81DC8}" type="slidenum">
              <a:rPr lang="nl-NL" smtClean="0"/>
              <a:pPr/>
              <a:t>15</a:t>
            </a:fld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2910" y="1094442"/>
          <a:ext cx="757242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718"/>
                <a:gridCol w="4697710"/>
              </a:tblGrid>
              <a:tr h="350452">
                <a:tc>
                  <a:txBody>
                    <a:bodyPr/>
                    <a:lstStyle/>
                    <a:p>
                      <a:r>
                        <a:rPr lang="nl-NL" dirty="0" smtClean="0"/>
                        <a:t>Operator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Beschrijving</a:t>
                      </a:r>
                      <a:endParaRPr lang="nl-NL" dirty="0"/>
                    </a:p>
                  </a:txBody>
                  <a:tcPr/>
                </a:tc>
              </a:tr>
              <a:tr h="350452">
                <a:tc>
                  <a:txBody>
                    <a:bodyPr/>
                    <a:lstStyle/>
                    <a:p>
                      <a:r>
                        <a:rPr lang="nl-NL" dirty="0" smtClean="0"/>
                        <a:t>$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List element extraction</a:t>
                      </a:r>
                      <a:endParaRPr lang="en-US" noProof="0"/>
                    </a:p>
                  </a:txBody>
                  <a:tcPr/>
                </a:tc>
              </a:tr>
              <a:tr h="350452">
                <a:tc>
                  <a:txBody>
                    <a:bodyPr/>
                    <a:lstStyle/>
                    <a:p>
                      <a:r>
                        <a:rPr lang="nl-NL" dirty="0" smtClean="0"/>
                        <a:t>[   [[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Vector and list element extraction</a:t>
                      </a:r>
                      <a:endParaRPr lang="en-US" noProof="0"/>
                    </a:p>
                  </a:txBody>
                  <a:tcPr/>
                </a:tc>
              </a:tr>
              <a:tr h="350452">
                <a:tc>
                  <a:txBody>
                    <a:bodyPr/>
                    <a:lstStyle/>
                    <a:p>
                      <a:r>
                        <a:rPr lang="nl-NL" dirty="0" smtClean="0"/>
                        <a:t>^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Exponentiation</a:t>
                      </a:r>
                      <a:endParaRPr lang="en-US" noProof="0"/>
                    </a:p>
                  </a:txBody>
                  <a:tcPr/>
                </a:tc>
              </a:tr>
              <a:tr h="350452"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Unary minus</a:t>
                      </a:r>
                      <a:endParaRPr lang="en-US" noProof="0"/>
                    </a:p>
                  </a:txBody>
                  <a:tcPr/>
                </a:tc>
              </a:tr>
              <a:tr h="350452">
                <a:tc>
                  <a:txBody>
                    <a:bodyPr/>
                    <a:lstStyle/>
                    <a:p>
                      <a:r>
                        <a:rPr lang="nl-NL" dirty="0" smtClean="0"/>
                        <a:t>: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Sequence generation</a:t>
                      </a:r>
                      <a:endParaRPr lang="en-US" noProof="0"/>
                    </a:p>
                  </a:txBody>
                  <a:tcPr/>
                </a:tc>
              </a:tr>
              <a:tr h="350452">
                <a:tc>
                  <a:txBody>
                    <a:bodyPr/>
                    <a:lstStyle/>
                    <a:p>
                      <a:r>
                        <a:rPr lang="nl-NL" dirty="0" smtClean="0"/>
                        <a:t>*   /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Multiply and divide</a:t>
                      </a:r>
                      <a:endParaRPr lang="en-US" noProof="0"/>
                    </a:p>
                  </a:txBody>
                  <a:tcPr/>
                </a:tc>
              </a:tr>
              <a:tr h="350452">
                <a:tc>
                  <a:txBody>
                    <a:bodyPr/>
                    <a:lstStyle/>
                    <a:p>
                      <a:r>
                        <a:rPr lang="nl-NL" dirty="0" smtClean="0"/>
                        <a:t>+   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Addition and substraction</a:t>
                      </a:r>
                      <a:endParaRPr lang="en-US" noProof="0"/>
                    </a:p>
                  </a:txBody>
                  <a:tcPr/>
                </a:tc>
              </a:tr>
              <a:tr h="350452">
                <a:tc>
                  <a:txBody>
                    <a:bodyPr/>
                    <a:lstStyle/>
                    <a:p>
                      <a:r>
                        <a:rPr lang="nl-NL" dirty="0" smtClean="0"/>
                        <a:t>&lt;</a:t>
                      </a:r>
                      <a:r>
                        <a:rPr lang="nl-NL" baseline="0" dirty="0" smtClean="0"/>
                        <a:t>   &gt;   &lt;=   &gt;=   ==   !=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Comparison operators</a:t>
                      </a:r>
                      <a:endParaRPr lang="en-US" noProof="0"/>
                    </a:p>
                  </a:txBody>
                  <a:tcPr/>
                </a:tc>
              </a:tr>
              <a:tr h="350452">
                <a:tc>
                  <a:txBody>
                    <a:bodyPr/>
                    <a:lstStyle/>
                    <a:p>
                      <a:r>
                        <a:rPr lang="nl-NL" dirty="0" smtClean="0"/>
                        <a:t>!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Logical</a:t>
                      </a:r>
                      <a:r>
                        <a:rPr lang="en-US" baseline="0" noProof="0" smtClean="0"/>
                        <a:t> negation</a:t>
                      </a:r>
                      <a:endParaRPr lang="en-US" noProof="0"/>
                    </a:p>
                  </a:txBody>
                  <a:tcPr/>
                </a:tc>
              </a:tr>
              <a:tr h="350452">
                <a:tc>
                  <a:txBody>
                    <a:bodyPr/>
                    <a:lstStyle/>
                    <a:p>
                      <a:r>
                        <a:rPr lang="nl-NL" dirty="0" smtClean="0"/>
                        <a:t>&amp;   &amp;&amp;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Logical and</a:t>
                      </a:r>
                      <a:endParaRPr lang="en-US" noProof="0"/>
                    </a:p>
                  </a:txBody>
                  <a:tcPr/>
                </a:tc>
              </a:tr>
              <a:tr h="350452">
                <a:tc>
                  <a:txBody>
                    <a:bodyPr/>
                    <a:lstStyle/>
                    <a:p>
                      <a:r>
                        <a:rPr lang="nl-NL" dirty="0" smtClean="0"/>
                        <a:t>|</a:t>
                      </a:r>
                      <a:r>
                        <a:rPr lang="nl-NL" baseline="0" dirty="0" smtClean="0"/>
                        <a:t>   ||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Logical or</a:t>
                      </a:r>
                      <a:endParaRPr lang="en-US" noProof="0"/>
                    </a:p>
                  </a:txBody>
                  <a:tcPr/>
                </a:tc>
              </a:tr>
              <a:tr h="350452">
                <a:tc>
                  <a:txBody>
                    <a:bodyPr/>
                    <a:lstStyle/>
                    <a:p>
                      <a:r>
                        <a:rPr lang="nl-NL" dirty="0" smtClean="0"/>
                        <a:t>~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Formula</a:t>
                      </a:r>
                      <a:endParaRPr lang="en-US" noProof="0"/>
                    </a:p>
                  </a:txBody>
                  <a:tcPr/>
                </a:tc>
              </a:tr>
              <a:tr h="350452">
                <a:tc>
                  <a:txBody>
                    <a:bodyPr/>
                    <a:lstStyle/>
                    <a:p>
                      <a:r>
                        <a:rPr lang="nl-NL" dirty="0" smtClean="0"/>
                        <a:t>&lt;-   -&gt;   =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Assignment 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NL" dirty="0" smtClean="0"/>
                  <a:t>Wat is een vector?</a:t>
                </a:r>
              </a:p>
              <a:p>
                <a:pPr lvl="1"/>
                <a:r>
                  <a:rPr lang="nl-NL" dirty="0" smtClean="0"/>
                  <a:t>Een reeks getallen</a:t>
                </a:r>
                <a:endParaRPr lang="nl-NL" dirty="0"/>
              </a:p>
              <a:p>
                <a:r>
                  <a:rPr lang="nl-NL" dirty="0" smtClean="0"/>
                  <a:t>Hoe kan je vector wiskundig weer geven?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𝑎</m:t>
                    </m:r>
                    <m:r>
                      <a:rPr lang="nl-NL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nl-NL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nl-NL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nl-NL" dirty="0" smtClean="0"/>
              </a:p>
              <a:p>
                <a:r>
                  <a:rPr lang="nl-NL" dirty="0" smtClean="0"/>
                  <a:t>Hoe geef je elementen van een vector aan?</a:t>
                </a:r>
              </a:p>
              <a:p>
                <a:pPr lvl="1"/>
                <a:r>
                  <a:rPr lang="nl-NL" dirty="0" smtClean="0"/>
                  <a:t>Met </a:t>
                </a:r>
                <a:r>
                  <a:rPr lang="nl-NL" dirty="0" err="1" smtClean="0"/>
                  <a:t>subscripting</a:t>
                </a:r>
                <a:endParaRPr lang="nl-NL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543" t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Vectoren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27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355160" cy="4662850"/>
          </a:xfrm>
        </p:spPr>
        <p:txBody>
          <a:bodyPr/>
          <a:lstStyle/>
          <a:p>
            <a:r>
              <a:rPr lang="nl-NL" dirty="0" smtClean="0"/>
              <a:t>Bestaat uit 1 type variabele</a:t>
            </a:r>
          </a:p>
          <a:p>
            <a:pPr lvl="1"/>
            <a:r>
              <a:rPr lang="nl-NL" dirty="0" smtClean="0"/>
              <a:t>Bv: integer</a:t>
            </a:r>
          </a:p>
          <a:p>
            <a:r>
              <a:rPr lang="nl-NL" dirty="0" smtClean="0"/>
              <a:t>Vector is het basis type in R</a:t>
            </a:r>
          </a:p>
          <a:p>
            <a:pPr lvl="1"/>
            <a:r>
              <a:rPr lang="nl-NL" dirty="0" smtClean="0"/>
              <a:t>I.p.v. </a:t>
            </a:r>
            <a:r>
              <a:rPr lang="nl-NL" dirty="0"/>
              <a:t>een </a:t>
            </a:r>
            <a:r>
              <a:rPr lang="nl-NL" dirty="0" err="1"/>
              <a:t>scalar</a:t>
            </a:r>
            <a:endParaRPr lang="nl-NL" dirty="0" smtClean="0"/>
          </a:p>
          <a:p>
            <a:pPr lvl="1"/>
            <a:r>
              <a:rPr lang="nl-NL" dirty="0" smtClean="0"/>
              <a:t>Een enkele waarde is een vector met een lengte van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Vectoren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6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859216" cy="4518834"/>
          </a:xfrm>
        </p:spPr>
        <p:txBody>
          <a:bodyPr>
            <a:noAutofit/>
          </a:bodyPr>
          <a:lstStyle/>
          <a:p>
            <a:r>
              <a:rPr lang="nl-NL" dirty="0" smtClean="0"/>
              <a:t>Met de functie “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nl-NL" dirty="0" smtClean="0"/>
              <a:t>” </a:t>
            </a:r>
            <a:endParaRPr lang="nl-NL" dirty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&lt;- c(1, 2, 4)</a:t>
            </a:r>
          </a:p>
          <a:p>
            <a:r>
              <a:rPr lang="nl-NL" dirty="0"/>
              <a:t>Met de </a:t>
            </a:r>
            <a:r>
              <a:rPr lang="nl-NL" dirty="0" smtClean="0"/>
              <a:t>colon operator “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nl-NL" dirty="0" smtClean="0">
                <a:cs typeface="Courier New" pitchFamily="49" charset="0"/>
              </a:rPr>
              <a:t>”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 &lt;- 1:30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 &lt;- 30:1</a:t>
            </a:r>
          </a:p>
          <a:p>
            <a:r>
              <a:rPr lang="nl-NL" dirty="0"/>
              <a:t>Met de </a:t>
            </a:r>
            <a:r>
              <a:rPr lang="nl-NL" dirty="0" smtClean="0"/>
              <a:t>functie “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nl-NL" dirty="0" smtClean="0"/>
              <a:t>”</a:t>
            </a:r>
            <a:endParaRPr lang="nl-NL" dirty="0"/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 &lt;- rep(1:3, 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times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= 3)</a:t>
            </a:r>
          </a:p>
          <a:p>
            <a:pPr lvl="1"/>
            <a:r>
              <a:rPr lang="nl-NL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&lt;- rep(1:3, 3)</a:t>
            </a:r>
          </a:p>
          <a:p>
            <a:r>
              <a:rPr lang="nl-NL" dirty="0"/>
              <a:t>Met de functie </a:t>
            </a:r>
            <a:r>
              <a:rPr lang="nl-NL" dirty="0" smtClean="0"/>
              <a:t>“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nl-NL" dirty="0" smtClean="0"/>
              <a:t>”</a:t>
            </a:r>
            <a:endParaRPr lang="nl-NL" dirty="0"/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 &lt;- 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= 1, to = 3, 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= .2)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 &lt;- 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(1, 2, 0.2)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Maken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12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Twee verschillende manieren van de functie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rep( )</a:t>
            </a:r>
            <a:r>
              <a:rPr lang="nl-NL" dirty="0" smtClean="0"/>
              <a:t>: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rep(c(1, 2, 3), 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times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= 2)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rep(c(1, 2, 3), 2)</a:t>
            </a:r>
          </a:p>
          <a:p>
            <a:pPr marL="0" indent="0">
              <a:buNone/>
            </a:pPr>
            <a:r>
              <a:rPr lang="nl-NL" dirty="0" smtClean="0"/>
              <a:t>    geeft: 1, 2, 3, 1, 2, 3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rep(c(1, 2, 3), 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each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= 2)</a:t>
            </a:r>
          </a:p>
          <a:p>
            <a:pPr marL="0" indent="0">
              <a:buNone/>
            </a:pPr>
            <a:r>
              <a:rPr lang="nl-NL" dirty="0" smtClean="0"/>
              <a:t>    geeft: 1, 1, 2, 2, 3, 3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rep( 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71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nl-NL" noProof="0" dirty="0" smtClean="0"/>
              <a:t>Leerdoelen</a:t>
            </a:r>
          </a:p>
          <a:p>
            <a:pPr lvl="1"/>
            <a:r>
              <a:rPr lang="en-US" dirty="0" err="1"/>
              <a:t>Werken</a:t>
            </a:r>
            <a:r>
              <a:rPr lang="en-US" dirty="0"/>
              <a:t> met R</a:t>
            </a:r>
          </a:p>
          <a:p>
            <a:pPr lvl="1"/>
            <a:r>
              <a:rPr lang="en-US" dirty="0" err="1"/>
              <a:t>Statistische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microarray studies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analyseren</a:t>
            </a:r>
            <a:endParaRPr lang="en-US" dirty="0"/>
          </a:p>
          <a:p>
            <a:pPr lvl="1"/>
            <a:r>
              <a:rPr lang="en-US" dirty="0" err="1"/>
              <a:t>Visualisatie</a:t>
            </a:r>
            <a:r>
              <a:rPr lang="en-US" dirty="0"/>
              <a:t> van microarray data</a:t>
            </a:r>
          </a:p>
          <a:p>
            <a:pPr lvl="1"/>
            <a:r>
              <a:rPr lang="en-US" dirty="0"/>
              <a:t>Multiple hypothesis testing</a:t>
            </a:r>
          </a:p>
          <a:p>
            <a:pPr lvl="1"/>
            <a:r>
              <a:rPr lang="en-US" dirty="0" smtClean="0"/>
              <a:t>Clustering </a:t>
            </a:r>
            <a:r>
              <a:rPr lang="en-US" dirty="0" err="1" smtClean="0"/>
              <a:t>methoden</a:t>
            </a:r>
            <a:endParaRPr lang="en-US" dirty="0" smtClean="0"/>
          </a:p>
          <a:p>
            <a:pPr lvl="1"/>
            <a:r>
              <a:rPr lang="nl-NL" noProof="0" dirty="0" smtClean="0"/>
              <a:t>Studielast: 84 uur</a:t>
            </a:r>
          </a:p>
          <a:p>
            <a:pPr lvl="1"/>
            <a:r>
              <a:rPr lang="nl-NL" dirty="0" smtClean="0"/>
              <a:t>Waarvan 63 uur zelfstudie</a:t>
            </a:r>
            <a:endParaRPr lang="nl-NL" noProof="0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smtClean="0"/>
              <a:t>Overzicht statistiek 3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39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l-NL" dirty="0" smtClean="0"/>
                  <a:t>R kan rekenen met vectoren</a:t>
                </a:r>
              </a:p>
              <a:p>
                <a:r>
                  <a:rPr lang="nl-NL" dirty="0" smtClean="0"/>
                  <a:t>Stel je wil alle waarden uit vector </a:t>
                </a:r>
                <a:r>
                  <a:rPr lang="nl-NL" b="1" dirty="0" smtClean="0"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nl-NL" dirty="0" smtClean="0"/>
                  <a:t> optellen bij waarden uit vector b en opslaan in vector </a:t>
                </a:r>
                <a:r>
                  <a:rPr lang="nl-NL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nl-NL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nl-NL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nl-NL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nl-NL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nl-NL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nl-NL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nl-NL" dirty="0" smtClean="0"/>
              </a:p>
              <a:p>
                <a:r>
                  <a:rPr lang="nl-NL" dirty="0" smtClean="0"/>
                  <a:t>Zonder rekenen op vector zou je een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loop moeten gebruiken en steeds 2 waarden bij elkaar optellen</a:t>
                </a:r>
              </a:p>
              <a:p>
                <a:r>
                  <a:rPr lang="nl-NL" dirty="0" smtClean="0"/>
                  <a:t>In R met vector rekenen kan je het volgende doen:</a:t>
                </a:r>
              </a:p>
              <a:p>
                <a:pPr lvl="1"/>
                <a:r>
                  <a:rPr lang="nl-NL" b="1" dirty="0" smtClean="0">
                    <a:latin typeface="Courier New" pitchFamily="49" charset="0"/>
                    <a:cs typeface="Courier New" pitchFamily="49" charset="0"/>
                  </a:rPr>
                  <a:t>c &lt;- a + b</a:t>
                </a:r>
                <a:endParaRPr lang="nl-NL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543" t="-19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nl-NL" dirty="0" smtClean="0"/>
              <a:t>rekenen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8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NL" dirty="0" smtClean="0"/>
                  <a:t>Stel je wil weten welke waarden in </a:t>
                </a:r>
                <a:r>
                  <a:rPr lang="nl-NL" b="1" dirty="0" smtClean="0"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nl-NL" dirty="0" smtClean="0"/>
                  <a:t> kleiner of gelijk zijn aan de waarden in </a:t>
                </a:r>
                <a:r>
                  <a:rPr lang="nl-NL" b="1" dirty="0" smtClean="0">
                    <a:latin typeface="Courier New" pitchFamily="49" charset="0"/>
                    <a:cs typeface="Courier New" pitchFamily="49" charset="0"/>
                  </a:rPr>
                  <a:t>b</a:t>
                </a:r>
                <a:r>
                  <a:rPr lang="nl-NL" dirty="0" smtClean="0"/>
                  <a:t> en dit opslaan in </a:t>
                </a:r>
                <a:r>
                  <a:rPr lang="nl-NL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nl-NL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nl-NL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nl-NL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nl-NL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nl-NL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nl-NL" dirty="0" smtClean="0"/>
              </a:p>
              <a:p>
                <a:r>
                  <a:rPr lang="nl-NL" dirty="0" smtClean="0"/>
                  <a:t>In R kan ook dit heel makkelijk en zonder loop:</a:t>
                </a:r>
              </a:p>
              <a:p>
                <a:pPr lvl="1"/>
                <a:r>
                  <a:rPr lang="nl-NL" b="1" dirty="0">
                    <a:latin typeface="Courier New" pitchFamily="49" charset="0"/>
                    <a:cs typeface="Courier New" pitchFamily="49" charset="0"/>
                  </a:rPr>
                  <a:t>c &lt;- a </a:t>
                </a:r>
                <a:r>
                  <a:rPr lang="nl-NL" b="1" dirty="0" smtClean="0">
                    <a:latin typeface="Courier New" pitchFamily="49" charset="0"/>
                    <a:cs typeface="Courier New" pitchFamily="49" charset="0"/>
                  </a:rPr>
                  <a:t>&lt; </a:t>
                </a:r>
                <a:r>
                  <a:rPr lang="nl-NL" b="1" dirty="0">
                    <a:latin typeface="Courier New" pitchFamily="49" charset="0"/>
                    <a:cs typeface="Courier New" pitchFamily="49" charset="0"/>
                  </a:rPr>
                  <a:t>b</a:t>
                </a:r>
              </a:p>
              <a:p>
                <a:r>
                  <a:rPr lang="nl-NL" dirty="0" smtClean="0"/>
                  <a:t>Vector </a:t>
                </a:r>
                <a:r>
                  <a:rPr lang="nl-NL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  <a:r>
                  <a:rPr lang="nl-NL" dirty="0" smtClean="0"/>
                  <a:t>  zou nu in dit voorbeeld 3 keer een TRUE of FALSE bevatten. </a:t>
                </a:r>
              </a:p>
              <a:p>
                <a:pPr lvl="1"/>
                <a:r>
                  <a:rPr lang="nl-NL" dirty="0" smtClean="0"/>
                  <a:t>Een waarde voor iedere vergelijking bv: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543" t="-1307" b="-43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Vectoren en vergelijkingen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46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147248" cy="4662850"/>
          </a:xfrm>
        </p:spPr>
        <p:txBody>
          <a:bodyPr>
            <a:normAutofit/>
          </a:bodyPr>
          <a:lstStyle/>
          <a:p>
            <a:r>
              <a:rPr lang="nl-NL" dirty="0" smtClean="0"/>
              <a:t>Stel ik wil weten welke elementen uit vector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nl-NL" dirty="0" smtClean="0"/>
              <a:t> kleiner zijn dan in vector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nl-NL" dirty="0" smtClean="0"/>
              <a:t> en groter zijn dan 4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c &lt;- a &lt; b</a:t>
            </a:r>
            <a:br>
              <a:rPr lang="nl-NL" b="1" dirty="0" smtClean="0">
                <a:latin typeface="Courier New" pitchFamily="49" charset="0"/>
                <a:cs typeface="Courier New" pitchFamily="49" charset="0"/>
              </a:rPr>
            </a:b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d &lt;- a &gt; 4</a:t>
            </a:r>
          </a:p>
          <a:p>
            <a:r>
              <a:rPr lang="nl-NL" dirty="0" smtClean="0"/>
              <a:t>Vector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nl-NL" dirty="0" smtClean="0"/>
              <a:t> is </a:t>
            </a:r>
            <a:r>
              <a:rPr lang="nl-NL" dirty="0" err="1" smtClean="0"/>
              <a:t>true</a:t>
            </a:r>
            <a:r>
              <a:rPr lang="nl-NL" dirty="0" smtClean="0"/>
              <a:t> voor alle waarden van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nl-NL" dirty="0" smtClean="0"/>
              <a:t> die kleiner zijn dan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r>
              <a:rPr lang="nl-NL" dirty="0" smtClean="0"/>
              <a:t>Vector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nl-NL" dirty="0" smtClean="0"/>
              <a:t> is </a:t>
            </a:r>
            <a:r>
              <a:rPr lang="nl-NL" dirty="0" err="1" smtClean="0"/>
              <a:t>true</a:t>
            </a:r>
            <a:r>
              <a:rPr lang="nl-NL" dirty="0" smtClean="0"/>
              <a:t> voor alle waarden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nl-NL" dirty="0" smtClean="0"/>
              <a:t> die groter zijn dan 4</a:t>
            </a:r>
            <a:endParaRPr lang="nl-NL" b="1" dirty="0">
              <a:latin typeface="Courier New" pitchFamily="49" charset="0"/>
              <a:cs typeface="Courier New" pitchFamily="49" charset="0"/>
            </a:endParaRPr>
          </a:p>
          <a:p>
            <a:r>
              <a:rPr lang="nl-NL" dirty="0" smtClean="0"/>
              <a:t>We kunnen nu heel makkelijk bepalen wanneer aan beide voorwaarden voldaan wordt en dit opslaan in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e &lt;- c &amp; 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Vectoren en logische operatoren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41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nl-NL" dirty="0" smtClean="0"/>
              <a:t>Elementen selecteren </a:t>
            </a:r>
            <a:r>
              <a:rPr lang="nl-NL" dirty="0"/>
              <a:t>ofwel “</a:t>
            </a:r>
            <a:r>
              <a:rPr lang="nl-NL" dirty="0" err="1"/>
              <a:t>subsetting</a:t>
            </a:r>
            <a:r>
              <a:rPr lang="nl-NL" dirty="0" smtClean="0"/>
              <a:t>”</a:t>
            </a:r>
          </a:p>
          <a:p>
            <a:r>
              <a:rPr lang="nl-NL" dirty="0" smtClean="0"/>
              <a:t>Kan met behulp van de </a:t>
            </a:r>
            <a:r>
              <a:rPr lang="nl-NL" dirty="0" err="1" smtClean="0"/>
              <a:t>subscripts</a:t>
            </a:r>
            <a:endParaRPr lang="nl-NL" dirty="0" smtClean="0"/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a[1] #selecteert element 1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a[c(1, 6, 7)] #element 1, 6 en 7</a:t>
            </a:r>
          </a:p>
          <a:p>
            <a:pPr lvl="1"/>
            <a:r>
              <a:rPr lang="nl-NL" dirty="0" smtClean="0">
                <a:solidFill>
                  <a:srgbClr val="C00000"/>
                </a:solidFill>
              </a:rPr>
              <a:t>Let op: R telt vanaf 1, dus element “0” bestaat niet</a:t>
            </a:r>
          </a:p>
          <a:p>
            <a:r>
              <a:rPr lang="nl-NL" dirty="0" smtClean="0"/>
              <a:t>Kan ook met logische vector</a:t>
            </a:r>
          </a:p>
          <a:p>
            <a:pPr lvl="1"/>
            <a:r>
              <a:rPr lang="nl-NL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b &lt;- c(TRUE, FALSE, TRUE)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a[b] #selecteert element 1 en 3</a:t>
            </a:r>
          </a:p>
          <a:p>
            <a:r>
              <a:rPr lang="nl-NL" dirty="0" smtClean="0"/>
              <a:t>Een </a:t>
            </a:r>
            <a:r>
              <a:rPr lang="nl-NL" dirty="0" err="1" smtClean="0"/>
              <a:t>subset</a:t>
            </a:r>
            <a:r>
              <a:rPr lang="nl-NL" dirty="0" smtClean="0"/>
              <a:t> van een vector is ook een vector</a:t>
            </a:r>
            <a:endParaRPr lang="nl-NL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Vector elementen selecteren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7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Een logische vector bevat </a:t>
            </a:r>
            <a:r>
              <a:rPr lang="nl-NL" dirty="0" err="1" smtClean="0"/>
              <a:t>TRUE’s</a:t>
            </a:r>
            <a:r>
              <a:rPr lang="nl-NL" dirty="0" smtClean="0"/>
              <a:t> en </a:t>
            </a:r>
            <a:r>
              <a:rPr lang="nl-NL" dirty="0" err="1" smtClean="0"/>
              <a:t>FALSE’s</a:t>
            </a:r>
            <a:r>
              <a:rPr lang="nl-NL" dirty="0" smtClean="0"/>
              <a:t>: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 &lt;- c(TRUE, 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TRUE,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FALSE, TRUE)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 &lt;- c(T, 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T,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F, T)</a:t>
            </a:r>
          </a:p>
          <a:p>
            <a:r>
              <a:rPr lang="nl-NL" dirty="0" smtClean="0"/>
              <a:t>Je kunt ook met logische vectoren rekenen, want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TRUE = T = 1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FALSE = F = 0</a:t>
            </a:r>
          </a:p>
          <a:p>
            <a:r>
              <a:rPr lang="nl-NL" dirty="0" smtClean="0"/>
              <a:t>Dus</a:t>
            </a:r>
          </a:p>
          <a:p>
            <a:pPr lvl="1"/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(a)	# 3, want 3 x TRUE</a:t>
            </a:r>
            <a:endParaRPr lang="nl-NL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Logische vectoren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In R kun je heel gemakkelijk elementen uit een vector halen zonder </a:t>
            </a:r>
            <a:r>
              <a:rPr lang="nl-NL" dirty="0" err="1" smtClean="0"/>
              <a:t>for</a:t>
            </a:r>
            <a:r>
              <a:rPr lang="nl-NL" dirty="0" smtClean="0"/>
              <a:t> loop of </a:t>
            </a:r>
            <a:r>
              <a:rPr lang="nl-NL" dirty="0" err="1" smtClean="0"/>
              <a:t>if</a:t>
            </a:r>
            <a:r>
              <a:rPr lang="nl-NL" dirty="0" smtClean="0"/>
              <a:t> statements:</a:t>
            </a:r>
          </a:p>
          <a:p>
            <a:pPr lvl="1"/>
            <a:r>
              <a:rPr lang="nl-NL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&lt;- c(1, 2, 5, 3, 6, 8)</a:t>
            </a:r>
          </a:p>
          <a:p>
            <a:r>
              <a:rPr lang="nl-NL" dirty="0" smtClean="0"/>
              <a:t>Selecteer alle elementen uit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nl-NL" dirty="0" smtClean="0"/>
              <a:t> die groter zijn dan 3: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a[a &gt; 3]	# 5, 6, 8</a:t>
            </a:r>
            <a:endParaRPr lang="nl-NL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Subsetting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48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Kan bestaan uit meerdere dimensies</a:t>
            </a:r>
          </a:p>
          <a:p>
            <a:r>
              <a:rPr lang="nl-NL" dirty="0" smtClean="0"/>
              <a:t>Een array met 2 dimensies is een matrix</a:t>
            </a:r>
          </a:p>
          <a:p>
            <a:r>
              <a:rPr lang="nl-NL" dirty="0" smtClean="0"/>
              <a:t>Een array met 1 dimensie is vergelijkbaar met een vector</a:t>
            </a:r>
          </a:p>
          <a:p>
            <a:pPr lvl="1"/>
            <a:r>
              <a:rPr lang="nl-NL" dirty="0" smtClean="0"/>
              <a:t>Let op, er zijn een paar uitzonderingen</a:t>
            </a:r>
          </a:p>
          <a:p>
            <a:r>
              <a:rPr lang="nl-NL" dirty="0" smtClean="0"/>
              <a:t>Een array heeft een dimensie vector die beschrijft hoe groot hij is.</a:t>
            </a:r>
          </a:p>
          <a:p>
            <a:r>
              <a:rPr lang="nl-NL" dirty="0" smtClean="0"/>
              <a:t>Een array bestaat ook altijd uit 1 type variabele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14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Een array maken met 3 dimensies</a:t>
            </a:r>
            <a:endParaRPr lang="nl-NL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 &lt;- array(data = 1:16, dim = c(2,4,2))</a:t>
            </a:r>
          </a:p>
          <a:p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dim(a) #geeft grootte van dimensies</a:t>
            </a:r>
          </a:p>
          <a:p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a[1,1,1] #selecteert element dat in alle dimensies op 1 staat</a:t>
            </a:r>
          </a:p>
          <a:p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a[1, , ] #selecteert alle elementen uit 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dimensie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die in 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dimensie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op positie 1 staan</a:t>
            </a:r>
          </a:p>
          <a:p>
            <a:endParaRPr lang="nl-NL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 gebruiken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9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Een matrix is een rechthoekige verzameling van waarden</a:t>
                </a:r>
              </a:p>
              <a:p>
                <a:r>
                  <a:rPr lang="nl-NL" dirty="0" smtClean="0"/>
                  <a:t>Een waarde in een matrix wordt een element genoemd</a:t>
                </a:r>
              </a:p>
              <a:p>
                <a:r>
                  <a:rPr lang="nl-NL" dirty="0" smtClean="0"/>
                  <a:t>Wiskundige weergave van een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nl-NL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nl-NL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nl-NL" dirty="0" smtClean="0"/>
              </a:p>
              <a:p>
                <a:r>
                  <a:rPr lang="nl-NL" dirty="0" smtClean="0"/>
                  <a:t>Matrix elementen kan je ook weer geven m.b.v. </a:t>
                </a:r>
                <a:r>
                  <a:rPr lang="nl-NL" dirty="0" err="1"/>
                  <a:t>subscripting</a:t>
                </a:r>
                <a:endParaRPr lang="nl-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2,3</m:t>
                        </m:r>
                      </m:sub>
                    </m:sSub>
                  </m:oMath>
                </a14:m>
                <a:r>
                  <a:rPr lang="nl-NL" dirty="0" smtClean="0"/>
                  <a:t>  (heeft in onze voorbeeld matrix waarde: 6)</a:t>
                </a:r>
              </a:p>
              <a:p>
                <a:pPr lvl="1"/>
                <a:endParaRPr lang="nl-NL" dirty="0" smtClean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543" t="-1046" r="-1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73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Een matrix in R is een array met 2 dimensies: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 &lt;- array(data = 1:6, dim=c(2,3))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 &lt;- matrix(data = 1:6, 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= 2, 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= 3)</a:t>
            </a:r>
          </a:p>
          <a:p>
            <a:pPr lvl="1"/>
            <a:r>
              <a:rPr lang="nl-NL" b="1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(a) &lt;- c(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nl-NL" b="1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(a) &lt;- c(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c1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c2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c3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nl-NL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a[2,3] # rij 2 kolom 3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a[ ,3] # kolom 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in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58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859216" cy="5310922"/>
          </a:xfrm>
        </p:spPr>
        <p:txBody>
          <a:bodyPr/>
          <a:lstStyle/>
          <a:p>
            <a:r>
              <a:rPr lang="nl-NL" dirty="0" smtClean="0"/>
              <a:t>Eindcijfer</a:t>
            </a:r>
          </a:p>
          <a:p>
            <a:pPr lvl="1"/>
            <a:r>
              <a:rPr lang="nl-NL" dirty="0" smtClean="0"/>
              <a:t>Bonusopdrachten (Black Board) 	25%</a:t>
            </a:r>
          </a:p>
          <a:p>
            <a:pPr lvl="1"/>
            <a:r>
              <a:rPr lang="nl-NL" dirty="0" smtClean="0"/>
              <a:t>Tentamen				75%</a:t>
            </a:r>
          </a:p>
          <a:p>
            <a:r>
              <a:rPr lang="nl-NL" dirty="0" smtClean="0"/>
              <a:t>Weging:</a:t>
            </a:r>
          </a:p>
          <a:p>
            <a:pPr lvl="1"/>
            <a:r>
              <a:rPr lang="nl-NL" dirty="0" smtClean="0"/>
              <a:t>Bonus opdrachten cijfer: B</a:t>
            </a:r>
          </a:p>
          <a:p>
            <a:pPr lvl="1"/>
            <a:r>
              <a:rPr lang="nl-NL" dirty="0" smtClean="0"/>
              <a:t>Tentamen cijfer: T</a:t>
            </a:r>
          </a:p>
          <a:p>
            <a:pPr lvl="1"/>
            <a:r>
              <a:rPr lang="nl-NL" dirty="0" smtClean="0"/>
              <a:t>Eindcijfer C:</a:t>
            </a:r>
          </a:p>
          <a:p>
            <a:pPr lvl="1">
              <a:buNone/>
            </a:pPr>
            <a:r>
              <a:rPr lang="nl-NL" sz="2400" dirty="0" smtClean="0"/>
              <a:t>	</a:t>
            </a:r>
            <a:r>
              <a:rPr lang="nl-NL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(B &gt;= T)</a:t>
            </a:r>
          </a:p>
          <a:p>
            <a:pPr lvl="2">
              <a:buNone/>
            </a:pP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	C &lt;- (B + 3*T)/4</a:t>
            </a:r>
          </a:p>
          <a:p>
            <a:pPr lvl="2">
              <a:buNone/>
            </a:pPr>
            <a:r>
              <a:rPr lang="nl-NL" sz="24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nl-NL" sz="24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nl-NL" sz="2400" b="1" dirty="0" smtClean="0">
                <a:latin typeface="Courier New" pitchFamily="49" charset="0"/>
                <a:cs typeface="Courier New" pitchFamily="49" charset="0"/>
              </a:rPr>
              <a:t>	C &lt;- T</a:t>
            </a:r>
            <a:endParaRPr lang="nl-NL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Beoordeling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865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859216" cy="507209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afsluiten R console: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q()</a:t>
            </a:r>
          </a:p>
          <a:p>
            <a:r>
              <a:rPr lang="nl-NL" dirty="0" smtClean="0"/>
              <a:t>help over functie: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help(functie)</a:t>
            </a:r>
          </a:p>
          <a:p>
            <a:pPr lvl="1"/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?functie</a:t>
            </a:r>
          </a:p>
          <a:p>
            <a:pPr lvl="1"/>
            <a:r>
              <a:rPr lang="nl-NL" dirty="0" smtClean="0"/>
              <a:t>tab	# in </a:t>
            </a:r>
            <a:r>
              <a:rPr lang="nl-NL" dirty="0" err="1" smtClean="0"/>
              <a:t>RStudio</a:t>
            </a:r>
            <a:r>
              <a:rPr lang="nl-NL" dirty="0" smtClean="0"/>
              <a:t>: extra info over argumenten</a:t>
            </a:r>
          </a:p>
          <a:p>
            <a:pPr lvl="1"/>
            <a:r>
              <a:rPr lang="nl-NL" dirty="0" smtClean="0"/>
              <a:t>F1	# in </a:t>
            </a:r>
            <a:r>
              <a:rPr lang="nl-NL" dirty="0" err="1" smtClean="0"/>
              <a:t>RStudio</a:t>
            </a:r>
            <a:r>
              <a:rPr lang="nl-NL" dirty="0" smtClean="0"/>
              <a:t>: R help pagina</a:t>
            </a:r>
          </a:p>
          <a:p>
            <a:r>
              <a:rPr lang="nl-NL" dirty="0" smtClean="0"/>
              <a:t>laden van een </a:t>
            </a:r>
            <a:r>
              <a:rPr lang="nl-NL" dirty="0" err="1" smtClean="0"/>
              <a:t>library</a:t>
            </a:r>
            <a:r>
              <a:rPr lang="nl-NL" dirty="0" smtClean="0"/>
              <a:t>:</a:t>
            </a:r>
          </a:p>
          <a:p>
            <a:pPr lvl="1"/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(MASS)</a:t>
            </a:r>
          </a:p>
          <a:p>
            <a:r>
              <a:rPr lang="nl-NL" dirty="0" smtClean="0"/>
              <a:t>variabele(n) verwijderen:</a:t>
            </a:r>
          </a:p>
          <a:p>
            <a:pPr lvl="1"/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(x, y, z, 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myData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Overige R / </a:t>
            </a:r>
            <a:r>
              <a:rPr lang="nl-NL" dirty="0" err="1" smtClean="0"/>
              <a:t>RStudio</a:t>
            </a:r>
            <a:r>
              <a:rPr lang="nl-NL" dirty="0" smtClean="0"/>
              <a:t> commando’s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30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jordenschuddeboom.files.wordpress.com/2011/03/calvin_hobbeshome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000372"/>
            <a:ext cx="7181872" cy="228922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Jullie kunnen nu de opdrachten van les 1 maken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11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R</a:t>
            </a:r>
          </a:p>
          <a:p>
            <a:r>
              <a:rPr lang="nl-NL" dirty="0" err="1" smtClean="0"/>
              <a:t>RStudio</a:t>
            </a:r>
            <a:endParaRPr lang="nl-NL" dirty="0" smtClean="0"/>
          </a:p>
          <a:p>
            <a:r>
              <a:rPr lang="nl-NL" dirty="0" smtClean="0"/>
              <a:t>Programmeer regels</a:t>
            </a:r>
          </a:p>
          <a:p>
            <a:r>
              <a:rPr lang="nl-NL" dirty="0" smtClean="0"/>
              <a:t>Basis R</a:t>
            </a:r>
          </a:p>
          <a:p>
            <a:r>
              <a:rPr lang="nl-NL" dirty="0" smtClean="0"/>
              <a:t>R datatypen</a:t>
            </a:r>
          </a:p>
          <a:p>
            <a:pPr lvl="1"/>
            <a:r>
              <a:rPr lang="nl-NL" dirty="0" smtClean="0"/>
              <a:t>Vector</a:t>
            </a:r>
          </a:p>
          <a:p>
            <a:pPr lvl="1"/>
            <a:r>
              <a:rPr lang="nl-NL" dirty="0" smtClean="0"/>
              <a:t>Array</a:t>
            </a:r>
          </a:p>
          <a:p>
            <a:pPr lvl="1"/>
            <a:r>
              <a:rPr lang="nl-NL" dirty="0" smtClean="0"/>
              <a:t>Matrix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06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Programmeertaal, staat los van statistiek</a:t>
            </a:r>
          </a:p>
          <a:p>
            <a:r>
              <a:rPr lang="nl-NL" dirty="0" smtClean="0"/>
              <a:t>Rekenen vindt plaats op vectoren</a:t>
            </a:r>
          </a:p>
          <a:p>
            <a:r>
              <a:rPr lang="nl-NL" dirty="0" smtClean="0"/>
              <a:t>Veel statistiek </a:t>
            </a:r>
            <a:r>
              <a:rPr lang="nl-NL" dirty="0"/>
              <a:t>packages </a:t>
            </a:r>
            <a:r>
              <a:rPr lang="nl-NL" dirty="0" smtClean="0"/>
              <a:t>beschikbaar</a:t>
            </a:r>
          </a:p>
          <a:p>
            <a:r>
              <a:rPr lang="nl-NL" dirty="0" smtClean="0"/>
              <a:t>Ook heel veel </a:t>
            </a:r>
            <a:r>
              <a:rPr lang="nl-NL" dirty="0" err="1" smtClean="0"/>
              <a:t>bioinformatica</a:t>
            </a:r>
            <a:r>
              <a:rPr lang="nl-NL" dirty="0" smtClean="0"/>
              <a:t> </a:t>
            </a:r>
            <a:r>
              <a:rPr lang="nl-NL" dirty="0" err="1" smtClean="0"/>
              <a:t>packages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R (vanaf 1997) is voortgekomen uit S (AT &amp; T, 1970s)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4500570"/>
            <a:ext cx="1763612" cy="1340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14744" y="5500702"/>
            <a:ext cx="3448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 smtClean="0"/>
              <a:t>http://www.r-project.org/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265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54911" t="27143" r="17857" b="44286"/>
          <a:stretch>
            <a:fillRect/>
          </a:stretch>
        </p:blipFill>
        <p:spPr bwMode="auto">
          <a:xfrm>
            <a:off x="4071934" y="2786058"/>
            <a:ext cx="435771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RStudio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 (IDE)</a:t>
            </a:r>
          </a:p>
          <a:p>
            <a:r>
              <a:rPr lang="nl-NL" dirty="0" smtClean="0"/>
              <a:t>Makkelijker met R werken</a:t>
            </a:r>
          </a:p>
          <a:p>
            <a:r>
              <a:rPr lang="nl-NL" dirty="0" smtClean="0"/>
              <a:t>Zowel onder Linux als Windows en ook OS-X</a:t>
            </a:r>
          </a:p>
          <a:p>
            <a:endParaRPr lang="nl-NL" sz="1600" dirty="0" smtClean="0"/>
          </a:p>
          <a:p>
            <a:r>
              <a:rPr lang="nl-NL" dirty="0" smtClean="0"/>
              <a:t>R console</a:t>
            </a:r>
          </a:p>
          <a:p>
            <a:r>
              <a:rPr lang="nl-NL" dirty="0" smtClean="0"/>
              <a:t>R script </a:t>
            </a:r>
            <a:r>
              <a:rPr lang="nl-NL" dirty="0" err="1" smtClean="0"/>
              <a:t>editor</a:t>
            </a:r>
            <a:endParaRPr lang="nl-NL" dirty="0" smtClean="0"/>
          </a:p>
          <a:p>
            <a:r>
              <a:rPr lang="nl-NL" dirty="0" err="1" smtClean="0"/>
              <a:t>Workspace</a:t>
            </a:r>
            <a:r>
              <a:rPr lang="nl-NL" dirty="0" smtClean="0"/>
              <a:t>/</a:t>
            </a:r>
            <a:r>
              <a:rPr lang="nl-NL" dirty="0" err="1" smtClean="0"/>
              <a:t>History</a:t>
            </a:r>
            <a:endParaRPr lang="nl-NL" dirty="0" smtClean="0"/>
          </a:p>
          <a:p>
            <a:r>
              <a:rPr lang="nl-NL" dirty="0" smtClean="0"/>
              <a:t>Help/Plots/</a:t>
            </a:r>
            <a:r>
              <a:rPr lang="nl-NL" dirty="0" err="1" smtClean="0"/>
              <a:t>Packages</a:t>
            </a:r>
            <a:r>
              <a:rPr lang="nl-NL" dirty="0" smtClean="0"/>
              <a:t>/Files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16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2857"/>
          <a:stretch>
            <a:fillRect/>
          </a:stretch>
        </p:blipFill>
        <p:spPr bwMode="auto">
          <a:xfrm>
            <a:off x="142844" y="1142984"/>
            <a:ext cx="858933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RStudio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285984" y="2428868"/>
            <a:ext cx="2000264" cy="571504"/>
          </a:xfrm>
          <a:prstGeom prst="wedgeRoundRectCallout">
            <a:avLst>
              <a:gd name="adj1" fmla="val -68928"/>
              <a:gd name="adj2" fmla="val -458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 script</a:t>
            </a:r>
            <a:endParaRPr lang="nl-NL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357554" y="928670"/>
            <a:ext cx="2000264" cy="642942"/>
          </a:xfrm>
          <a:prstGeom prst="wedgeRoundRectCallout">
            <a:avLst>
              <a:gd name="adj1" fmla="val -32262"/>
              <a:gd name="adj2" fmla="val 7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run (delen) van het R script</a:t>
            </a:r>
            <a:endParaRPr lang="nl-NL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286512" y="2428868"/>
            <a:ext cx="2000264" cy="571504"/>
          </a:xfrm>
          <a:prstGeom prst="wedgeRoundRectCallout">
            <a:avLst>
              <a:gd name="adj1" fmla="val -68928"/>
              <a:gd name="adj2" fmla="val -458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workspace</a:t>
            </a:r>
            <a:endParaRPr lang="nl-NL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285984" y="5286388"/>
            <a:ext cx="2000264" cy="571504"/>
          </a:xfrm>
          <a:prstGeom prst="wedgeRoundRectCallout">
            <a:avLst>
              <a:gd name="adj1" fmla="val -68928"/>
              <a:gd name="adj2" fmla="val -458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 console</a:t>
            </a:r>
            <a:endParaRPr lang="nl-NL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215074" y="5286388"/>
            <a:ext cx="2000264" cy="571504"/>
          </a:xfrm>
          <a:prstGeom prst="wedgeRoundRectCallout">
            <a:avLst>
              <a:gd name="adj1" fmla="val -68928"/>
              <a:gd name="adj2" fmla="val -458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 help pagina’s</a:t>
            </a:r>
            <a:endParaRPr lang="nl-NL" dirty="0"/>
          </a:p>
        </p:txBody>
      </p:sp>
      <p:sp>
        <p:nvSpPr>
          <p:cNvPr id="11" name="Curved Up Arrow 10"/>
          <p:cNvSpPr/>
          <p:nvPr/>
        </p:nvSpPr>
        <p:spPr>
          <a:xfrm>
            <a:off x="857224" y="5786454"/>
            <a:ext cx="4643470" cy="714380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6000768"/>
            <a:ext cx="157163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F1 geeft help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/>
            <a:r>
              <a:rPr lang="nl-NL" dirty="0" smtClean="0"/>
              <a:t>Onderstaande regels zijn van toepassing op alle code die jullie moeten inleveren.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smtClean="0"/>
              <a:t>Namen van variabelen beginnen met een kleine letter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smtClean="0"/>
              <a:t>Nieuwe woorden in een variabele naam beginnen met een hoofdletter (of gescheiden door punt)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smtClean="0"/>
              <a:t>Bij afkortingen alleen hoofdletter voor eerste letter in variabele naam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/>
              <a:t>Variabele namen en commentaar in code is </a:t>
            </a:r>
            <a:r>
              <a:rPr lang="nl-NL" dirty="0" smtClean="0"/>
              <a:t>altijd </a:t>
            </a:r>
            <a:r>
              <a:rPr lang="nl-NL" dirty="0"/>
              <a:t>in het </a:t>
            </a:r>
            <a:r>
              <a:rPr lang="nl-NL" dirty="0" smtClean="0"/>
              <a:t>Engels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smtClean="0"/>
              <a:t>Variabele namen moeten beschrijvend zijn.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Programmeerstijl regels 1/2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166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 startAt="6"/>
            </a:pPr>
            <a:r>
              <a:rPr lang="nl-NL" dirty="0" smtClean="0"/>
              <a:t>Voor functie namen gelden de zelfde regels als bij variabelen.</a:t>
            </a:r>
          </a:p>
          <a:p>
            <a:pPr marL="457200" indent="-457200">
              <a:buSzPct val="100000"/>
              <a:buFont typeface="+mj-lt"/>
              <a:buAutoNum type="arabicPeriod" startAt="6"/>
            </a:pPr>
            <a:r>
              <a:rPr lang="nl-NL" dirty="0" smtClean="0"/>
              <a:t>Spaties voor en na een operator</a:t>
            </a:r>
          </a:p>
          <a:p>
            <a:pPr marL="457200" indent="-457200">
              <a:buSzPct val="100000"/>
              <a:buFont typeface="+mj-lt"/>
              <a:buAutoNum type="arabicPeriod" startAt="6"/>
            </a:pPr>
            <a:r>
              <a:rPr lang="nl-NL" dirty="0" smtClean="0"/>
              <a:t>1 spatie na een komma</a:t>
            </a:r>
          </a:p>
          <a:p>
            <a:pPr marL="457200" indent="-457200">
              <a:buSzPct val="100000"/>
              <a:buFont typeface="+mj-lt"/>
              <a:buAutoNum type="arabicPeriod" startAt="6"/>
            </a:pPr>
            <a:r>
              <a:rPr lang="nl-NL" dirty="0" smtClean="0"/>
              <a:t>Inspringen binnen { } blokken</a:t>
            </a:r>
          </a:p>
          <a:p>
            <a:pPr marL="457200" indent="-457200">
              <a:buSzPct val="100000"/>
              <a:buFont typeface="+mj-lt"/>
              <a:buAutoNum type="arabicPeriod" startAt="6"/>
            </a:pPr>
            <a:r>
              <a:rPr lang="nl-NL" dirty="0" smtClean="0"/>
              <a:t>Gebruik waar mogelijk </a:t>
            </a:r>
            <a:r>
              <a:rPr lang="nl-NL" b="1" dirty="0" err="1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nl-NL" dirty="0" smtClean="0"/>
              <a:t> in plaats van </a:t>
            </a:r>
            <a:r>
              <a:rPr lang="nl-NL" dirty="0" err="1" smtClean="0"/>
              <a:t>for</a:t>
            </a:r>
            <a:r>
              <a:rPr lang="nl-NL" dirty="0" smtClean="0"/>
              <a:t> loops</a:t>
            </a:r>
          </a:p>
          <a:p>
            <a:pPr marL="457200" indent="-457200">
              <a:buSzPct val="100000"/>
              <a:buFont typeface="+mj-lt"/>
              <a:buAutoNum type="arabicPeriod" startAt="6"/>
            </a:pPr>
            <a:r>
              <a:rPr lang="nl-NL" dirty="0"/>
              <a:t>Functies binnen een </a:t>
            </a:r>
            <a:r>
              <a:rPr lang="nl-NL" b="1" dirty="0" err="1">
                <a:latin typeface="Courier New" pitchFamily="49" charset="0"/>
                <a:cs typeface="Courier New" pitchFamily="49" charset="0"/>
              </a:rPr>
              <a:t>apply</a:t>
            </a:r>
            <a:r>
              <a:rPr lang="nl-NL" dirty="0"/>
              <a:t> altijd apart gedefinieerde </a:t>
            </a:r>
            <a:r>
              <a:rPr lang="nl-NL" dirty="0" smtClean="0"/>
              <a:t>functie</a:t>
            </a:r>
            <a:endParaRPr lang="nl-NL" dirty="0"/>
          </a:p>
          <a:p>
            <a:pPr marL="342900" indent="-342900">
              <a:buSzPct val="100000"/>
              <a:buFont typeface="+mj-lt"/>
              <a:buAutoNum type="arabicPeriod" startAt="6"/>
            </a:pPr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 Programmeerstijl regels 2/2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96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20879</TotalTime>
  <Words>1433</Words>
  <Application>Microsoft Office PowerPoint</Application>
  <PresentationFormat>On-screen Show (4:3)</PresentationFormat>
  <Paragraphs>301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Oriel</vt:lpstr>
      <vt:lpstr>Les 1 - Introductie R (1)</vt:lpstr>
      <vt:lpstr>Overzicht statistiek 3</vt:lpstr>
      <vt:lpstr>Beoordeling</vt:lpstr>
      <vt:lpstr>Les 1</vt:lpstr>
      <vt:lpstr>R</vt:lpstr>
      <vt:lpstr>RStudio</vt:lpstr>
      <vt:lpstr>RStudio</vt:lpstr>
      <vt:lpstr>R Programmeerstijl regels 1/2</vt:lpstr>
      <vt:lpstr>R Programmeerstijl regels 2/2</vt:lpstr>
      <vt:lpstr>Voorbeeld R source document 1/2</vt:lpstr>
      <vt:lpstr>Voorbeeld R source document 2/2</vt:lpstr>
      <vt:lpstr>R toewijzen variabelen</vt:lpstr>
      <vt:lpstr>Data types</vt:lpstr>
      <vt:lpstr>Operatoren</vt:lpstr>
      <vt:lpstr>Precedence operatoren</vt:lpstr>
      <vt:lpstr>Vectoren</vt:lpstr>
      <vt:lpstr>Vectoren in R</vt:lpstr>
      <vt:lpstr>Maken van een vector</vt:lpstr>
      <vt:lpstr>rep( )</vt:lpstr>
      <vt:lpstr>Vector rekenen</vt:lpstr>
      <vt:lpstr>Vectoren en vergelijkingen</vt:lpstr>
      <vt:lpstr>Vectoren en logische operatoren</vt:lpstr>
      <vt:lpstr>Vector elementen selecteren</vt:lpstr>
      <vt:lpstr>Logische vectoren</vt:lpstr>
      <vt:lpstr>Subsetting</vt:lpstr>
      <vt:lpstr>Arrays</vt:lpstr>
      <vt:lpstr>Arrays gebruiken</vt:lpstr>
      <vt:lpstr>Matrix</vt:lpstr>
      <vt:lpstr>Matrix in R</vt:lpstr>
      <vt:lpstr>Overige R / RStudio commando’s</vt:lpstr>
      <vt:lpstr>Jullie kunnen nu de opdrachten van les 1 maken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 4</dc:title>
  <dc:creator>Patrick Deelen</dc:creator>
  <cp:lastModifiedBy>Apol MEF, Emile</cp:lastModifiedBy>
  <cp:revision>282</cp:revision>
  <dcterms:created xsi:type="dcterms:W3CDTF">2010-03-12T15:17:43Z</dcterms:created>
  <dcterms:modified xsi:type="dcterms:W3CDTF">2015-02-04T11:57:41Z</dcterms:modified>
</cp:coreProperties>
</file>