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4"/>
  </p:sldMasterIdLst>
  <p:notesMasterIdLst>
    <p:notesMasterId r:id="rId44"/>
  </p:notesMasterIdLst>
  <p:sldIdLst>
    <p:sldId id="256" r:id="rId5"/>
    <p:sldId id="365" r:id="rId6"/>
    <p:sldId id="346" r:id="rId7"/>
    <p:sldId id="257" r:id="rId8"/>
    <p:sldId id="269" r:id="rId9"/>
    <p:sldId id="347" r:id="rId10"/>
    <p:sldId id="258" r:id="rId11"/>
    <p:sldId id="259" r:id="rId12"/>
    <p:sldId id="260" r:id="rId13"/>
    <p:sldId id="261" r:id="rId14"/>
    <p:sldId id="319" r:id="rId15"/>
    <p:sldId id="379" r:id="rId16"/>
    <p:sldId id="380" r:id="rId17"/>
    <p:sldId id="381" r:id="rId18"/>
    <p:sldId id="382" r:id="rId19"/>
    <p:sldId id="348" r:id="rId20"/>
    <p:sldId id="281" r:id="rId21"/>
    <p:sldId id="282" r:id="rId22"/>
    <p:sldId id="345" r:id="rId23"/>
    <p:sldId id="349" r:id="rId24"/>
    <p:sldId id="351" r:id="rId25"/>
    <p:sldId id="358" r:id="rId26"/>
    <p:sldId id="357" r:id="rId27"/>
    <p:sldId id="263" r:id="rId28"/>
    <p:sldId id="284" r:id="rId29"/>
    <p:sldId id="370" r:id="rId30"/>
    <p:sldId id="371" r:id="rId31"/>
    <p:sldId id="372" r:id="rId32"/>
    <p:sldId id="373" r:id="rId33"/>
    <p:sldId id="383" r:id="rId34"/>
    <p:sldId id="374" r:id="rId35"/>
    <p:sldId id="375" r:id="rId36"/>
    <p:sldId id="376" r:id="rId37"/>
    <p:sldId id="377" r:id="rId38"/>
    <p:sldId id="378" r:id="rId39"/>
    <p:sldId id="367" r:id="rId40"/>
    <p:sldId id="368" r:id="rId41"/>
    <p:sldId id="369" r:id="rId42"/>
    <p:sldId id="354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BDF1"/>
    <a:srgbClr val="EFB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176ED-1A7A-41F0-BF9F-2E11CD6E5CF9}" type="datetimeFigureOut">
              <a:rPr lang="nl-NL" smtClean="0"/>
              <a:t>2014-12-01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5F4A0-794F-4794-A846-BFEB11C49BF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8165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419100" y="0"/>
            <a:ext cx="4103688" cy="3078163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83949" y="8685188"/>
            <a:ext cx="2972444" cy="45734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277" tIns="47639" rIns="95277" bIns="47639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buFont typeface="Arial" pitchFamily="34" charset="0"/>
              <a:buNone/>
            </a:pPr>
            <a:fld id="{03FAA5A5-2A90-4AC7-957F-2F243DCD2C29}" type="slidenum">
              <a:rPr lang="en-US" sz="2200" smtClean="0">
                <a:ea typeface="Hiragino Mincho Pro W3"/>
                <a:cs typeface="Hiragino Mincho Pro W3"/>
              </a:rPr>
              <a:pPr>
                <a:buFont typeface="Arial" pitchFamily="34" charset="0"/>
                <a:buNone/>
              </a:pPr>
              <a:t>9</a:t>
            </a:fld>
            <a:endParaRPr lang="en-US" sz="2200" smtClean="0">
              <a:ea typeface="Hiragino Mincho Pro W3"/>
              <a:cs typeface="Hiragino Mincho Pro W3"/>
            </a:endParaRPr>
          </a:p>
        </p:txBody>
      </p:sp>
    </p:spTree>
    <p:extLst>
      <p:ext uri="{BB962C8B-B14F-4D97-AF65-F5344CB8AC3E}">
        <p14:creationId xmlns:p14="http://schemas.microsoft.com/office/powerpoint/2010/main" val="3429836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419100" y="0"/>
            <a:ext cx="4103688" cy="3078163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83949" y="8685188"/>
            <a:ext cx="2972444" cy="45734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277" tIns="47639" rIns="95277" bIns="47639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buFont typeface="Arial" pitchFamily="34" charset="0"/>
              <a:buNone/>
            </a:pPr>
            <a:fld id="{8974A8C6-9B17-4A31-A6D6-CB0085215FE1}" type="slidenum">
              <a:rPr lang="en-US" sz="2200" smtClean="0">
                <a:ea typeface="Hiragino Mincho Pro W3"/>
                <a:cs typeface="Hiragino Mincho Pro W3"/>
              </a:rPr>
              <a:pPr>
                <a:buFont typeface="Arial" pitchFamily="34" charset="0"/>
                <a:buNone/>
              </a:pPr>
              <a:t>10</a:t>
            </a:fld>
            <a:endParaRPr lang="en-US" sz="2200" dirty="0" smtClean="0">
              <a:ea typeface="Hiragino Mincho Pro W3"/>
              <a:cs typeface="Hiragino Mincho Pro W3"/>
            </a:endParaRPr>
          </a:p>
        </p:txBody>
      </p:sp>
    </p:spTree>
    <p:extLst>
      <p:ext uri="{BB962C8B-B14F-4D97-AF65-F5344CB8AC3E}">
        <p14:creationId xmlns:p14="http://schemas.microsoft.com/office/powerpoint/2010/main" val="74592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alexandria.tue.nl/extra1/afstversl/wsk-i/sauve2010.pd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alexandria.tue.nl/extra1/afstversl/wsk-i/sauve2010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Architectural_drawing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noelkingsley.com/blog/archives/2007/01/post_84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hyperlink" Target="http://www.opengroup.org/subjectareas/enterprise/archimat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hezeroboss.com/best-family-destinations-in-spain-calpe-malaga-alicante-valencia/" TargetMode="External"/><Relationship Id="rId7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http://www.tcdailyplanet.net/article/2008/11/19/has-there-been-any-decent-architecture-st-paul-last-30-years.html" TargetMode="External"/><Relationship Id="rId4" Type="http://schemas.openxmlformats.org/officeDocument/2006/relationships/hyperlink" Target="http://libpress.colorado.edu/?p=622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w71Zo54_SMU#!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Enterprise </a:t>
            </a:r>
            <a:r>
              <a:rPr lang="nl-NL" dirty="0" err="1" smtClean="0"/>
              <a:t>Architectures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BS42, </a:t>
            </a:r>
            <a:r>
              <a:rPr lang="nl-NL" dirty="0" err="1" smtClean="0"/>
              <a:t>Lesson</a:t>
            </a:r>
            <a:r>
              <a:rPr lang="nl-NL" dirty="0" smtClean="0"/>
              <a:t> 1</a:t>
            </a:r>
          </a:p>
          <a:p>
            <a:r>
              <a:rPr lang="nl-NL" dirty="0" smtClean="0"/>
              <a:t>Samuil Angelov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0193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7770812" cy="131921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Goals of </a:t>
            </a:r>
            <a:r>
              <a:rPr lang="nl-NL" dirty="0"/>
              <a:t>Enterprise </a:t>
            </a:r>
            <a:r>
              <a:rPr lang="nl-NL" dirty="0" err="1" smtClean="0"/>
              <a:t>Architectures</a:t>
            </a:r>
            <a:endParaRPr lang="en-US" dirty="0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4953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To provide a common basis for </a:t>
            </a:r>
            <a:r>
              <a:rPr lang="en-US" dirty="0" smtClean="0">
                <a:solidFill>
                  <a:schemeClr val="tx2"/>
                </a:solidFill>
              </a:rPr>
              <a:t>understanding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>
                <a:solidFill>
                  <a:schemeClr val="tx2"/>
                </a:solidFill>
              </a:rPr>
              <a:t>communicating </a:t>
            </a:r>
            <a:r>
              <a:rPr lang="en-US" dirty="0">
                <a:solidFill>
                  <a:srgbClr val="FF0000"/>
                </a:solidFill>
              </a:rPr>
              <a:t>how systems are structured to meet strategic objectives</a:t>
            </a:r>
          </a:p>
          <a:p>
            <a:r>
              <a:rPr lang="en-US" dirty="0" smtClean="0"/>
              <a:t>To provide a balanced </a:t>
            </a:r>
            <a:r>
              <a:rPr lang="en-US" dirty="0" smtClean="0">
                <a:solidFill>
                  <a:srgbClr val="FF0000"/>
                </a:solidFill>
              </a:rPr>
              <a:t>approach to the </a:t>
            </a:r>
            <a:r>
              <a:rPr lang="en-US" dirty="0" smtClean="0">
                <a:solidFill>
                  <a:schemeClr val="tx2"/>
                </a:solidFill>
              </a:rPr>
              <a:t>selection</a:t>
            </a:r>
            <a:r>
              <a:rPr lang="en-US" dirty="0" smtClean="0">
                <a:solidFill>
                  <a:srgbClr val="FF0000"/>
                </a:solidFill>
              </a:rPr>
              <a:t>, design, development and deployment of all the solutions to support </a:t>
            </a:r>
            <a:r>
              <a:rPr lang="en-US" dirty="0" smtClean="0"/>
              <a:t>the enterprise</a:t>
            </a:r>
          </a:p>
          <a:p>
            <a:r>
              <a:rPr lang="en-US" dirty="0" smtClean="0"/>
              <a:t>To allow stakeholders to </a:t>
            </a:r>
            <a:r>
              <a:rPr lang="en-US" dirty="0" smtClean="0">
                <a:solidFill>
                  <a:schemeClr val="tx2"/>
                </a:solidFill>
              </a:rPr>
              <a:t>prioritize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/>
                </a:solidFill>
              </a:rPr>
              <a:t>justify</a:t>
            </a:r>
            <a:r>
              <a:rPr lang="en-US" dirty="0" smtClean="0"/>
              <a:t> often conflicting </a:t>
            </a:r>
            <a:r>
              <a:rPr lang="en-US" dirty="0" smtClean="0">
                <a:solidFill>
                  <a:srgbClr val="FF0000"/>
                </a:solidFill>
              </a:rPr>
              <a:t>technology trade-off decisions </a:t>
            </a:r>
            <a:r>
              <a:rPr lang="en-US" dirty="0" smtClean="0"/>
              <a:t>based on the </a:t>
            </a:r>
            <a:r>
              <a:rPr lang="en-US" dirty="0">
                <a:solidFill>
                  <a:schemeClr val="tx2"/>
                </a:solidFill>
              </a:rPr>
              <a:t>bigger picture</a:t>
            </a:r>
          </a:p>
          <a:p>
            <a:r>
              <a:rPr lang="en-US" dirty="0" smtClean="0"/>
              <a:t>To lead to </a:t>
            </a:r>
            <a:r>
              <a:rPr lang="en-US" dirty="0" smtClean="0">
                <a:solidFill>
                  <a:schemeClr val="tx2"/>
                </a:solidFill>
              </a:rPr>
              <a:t>consolidation and simplification</a:t>
            </a:r>
            <a:r>
              <a:rPr lang="en-US" dirty="0" smtClean="0"/>
              <a:t>; more disciplined approaches to system planning, funding and development; better risk management with fewer false starts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buFont typeface="Times New Roman" pitchFamily="18" charset="0"/>
              <a:buNone/>
            </a:pPr>
            <a:fld id="{243E5DAA-6CC8-4EFF-AAF5-A642095B5FF9}" type="slidenum">
              <a:rPr lang="en-US" smtClean="0">
                <a:ea typeface="Hiragino Mincho Pro W3"/>
                <a:cs typeface="Hiragino Mincho Pro W3"/>
              </a:rPr>
              <a:pPr>
                <a:buFont typeface="Times New Roman" pitchFamily="18" charset="0"/>
                <a:buNone/>
              </a:pPr>
              <a:t>10</a:t>
            </a:fld>
            <a:endParaRPr lang="en-US" dirty="0" smtClean="0">
              <a:ea typeface="Hiragino Mincho Pro W3"/>
              <a:cs typeface="Hiragino Mincho Pro W3"/>
            </a:endParaRPr>
          </a:p>
        </p:txBody>
      </p:sp>
    </p:spTree>
    <p:extLst>
      <p:ext uri="{BB962C8B-B14F-4D97-AF65-F5344CB8AC3E}">
        <p14:creationId xmlns:p14="http://schemas.microsoft.com/office/powerpoint/2010/main" val="400347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How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represent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Enterprise Architecture?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Representing</a:t>
            </a:r>
            <a:r>
              <a:rPr lang="nl-NL" dirty="0" smtClean="0"/>
              <a:t> 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elements</a:t>
            </a:r>
            <a:r>
              <a:rPr lang="nl-NL" dirty="0" smtClean="0"/>
              <a:t> of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enterprise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the </a:t>
            </a:r>
            <a:r>
              <a:rPr lang="nl-NL" dirty="0" err="1" smtClean="0"/>
              <a:t>relationships</a:t>
            </a:r>
            <a:r>
              <a:rPr lang="nl-NL" dirty="0" smtClean="0"/>
              <a:t> </a:t>
            </a:r>
            <a:r>
              <a:rPr lang="nl-NL" dirty="0" err="1" smtClean="0"/>
              <a:t>between</a:t>
            </a:r>
            <a:r>
              <a:rPr lang="nl-NL" dirty="0" smtClean="0"/>
              <a:t> </a:t>
            </a:r>
            <a:r>
              <a:rPr lang="nl-NL" dirty="0" err="1" smtClean="0"/>
              <a:t>them</a:t>
            </a:r>
            <a:r>
              <a:rPr lang="nl-NL" dirty="0" smtClean="0"/>
              <a:t> in </a:t>
            </a:r>
            <a:r>
              <a:rPr lang="nl-NL" dirty="0" err="1" smtClean="0"/>
              <a:t>one</a:t>
            </a:r>
            <a:r>
              <a:rPr lang="nl-NL" dirty="0" smtClean="0"/>
              <a:t> model is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possible</a:t>
            </a:r>
            <a:r>
              <a:rPr lang="nl-NL" dirty="0" smtClean="0"/>
              <a:t>. </a:t>
            </a:r>
          </a:p>
          <a:p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502920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5867400" y="5955268"/>
            <a:ext cx="1331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Source IBM</a:t>
            </a:r>
            <a:endParaRPr lang="nl-NL" dirty="0"/>
          </a:p>
        </p:txBody>
      </p:sp>
      <p:sp>
        <p:nvSpPr>
          <p:cNvPr id="7" name="Toelichting met afgeronde rechthoek 6"/>
          <p:cNvSpPr/>
          <p:nvPr/>
        </p:nvSpPr>
        <p:spPr>
          <a:xfrm>
            <a:off x="6400800" y="3276600"/>
            <a:ext cx="2514600" cy="609600"/>
          </a:xfrm>
          <a:prstGeom prst="wedgeRound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>
                <a:solidFill>
                  <a:schemeClr val="tx1"/>
                </a:solidFill>
              </a:rPr>
              <a:t>Solution – </a:t>
            </a:r>
            <a:r>
              <a:rPr lang="nl-NL" dirty="0" err="1">
                <a:solidFill>
                  <a:schemeClr val="tx1"/>
                </a:solidFill>
              </a:rPr>
              <a:t>use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smtClean="0">
                <a:solidFill>
                  <a:schemeClr val="tx1"/>
                </a:solidFill>
              </a:rPr>
              <a:t>views, </a:t>
            </a:r>
            <a:r>
              <a:rPr lang="nl-NL" dirty="0" err="1" smtClean="0">
                <a:solidFill>
                  <a:schemeClr val="tx1"/>
                </a:solidFill>
              </a:rPr>
              <a:t>use</a:t>
            </a:r>
            <a:r>
              <a:rPr lang="nl-NL" dirty="0" smtClean="0">
                <a:solidFill>
                  <a:schemeClr val="tx1"/>
                </a:solidFill>
              </a:rPr>
              <a:t> </a:t>
            </a:r>
            <a:r>
              <a:rPr lang="nl-NL" dirty="0" err="1" smtClean="0">
                <a:solidFill>
                  <a:schemeClr val="tx1"/>
                </a:solidFill>
              </a:rPr>
              <a:t>aggregation</a:t>
            </a:r>
            <a:r>
              <a:rPr lang="nl-NL" dirty="0" smtClean="0">
                <a:solidFill>
                  <a:schemeClr val="tx1"/>
                </a:solidFill>
              </a:rPr>
              <a:t> levels 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66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Aggregations of models</a:t>
            </a:r>
            <a:endParaRPr lang="nl-N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(student </a:t>
            </a:r>
            <a:r>
              <a:rPr lang="nl-NL" dirty="0" err="1" smtClean="0"/>
              <a:t>version</a:t>
            </a:r>
            <a:r>
              <a:rPr lang="nl-NL" dirty="0" smtClean="0"/>
              <a:t>: “</a:t>
            </a:r>
            <a:r>
              <a:rPr lang="nl-NL" dirty="0" err="1" smtClean="0"/>
              <a:t>zooming</a:t>
            </a:r>
            <a:r>
              <a:rPr lang="nl-NL" dirty="0" smtClean="0"/>
              <a:t> in”)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79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Aggregation</a:t>
            </a:r>
            <a:r>
              <a:rPr lang="nl-NL" dirty="0" smtClean="0"/>
              <a:t> of </a:t>
            </a:r>
            <a:r>
              <a:rPr lang="nl-NL" dirty="0" err="1" smtClean="0"/>
              <a:t>models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Often</a:t>
            </a:r>
            <a:r>
              <a:rPr lang="nl-NL" dirty="0" smtClean="0"/>
              <a:t>, </a:t>
            </a:r>
            <a:r>
              <a:rPr lang="nl-NL" dirty="0" err="1" smtClean="0"/>
              <a:t>one</a:t>
            </a:r>
            <a:r>
              <a:rPr lang="nl-NL" dirty="0" smtClean="0"/>
              <a:t> view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represented</a:t>
            </a:r>
            <a:r>
              <a:rPr lang="nl-NL" dirty="0" smtClean="0"/>
              <a:t> in different levels of detail (</a:t>
            </a:r>
            <a:r>
              <a:rPr lang="nl-NL" dirty="0" err="1" smtClean="0"/>
              <a:t>aggregation</a:t>
            </a:r>
            <a:r>
              <a:rPr lang="nl-NL" dirty="0" smtClean="0"/>
              <a:t> levels). </a:t>
            </a:r>
          </a:p>
          <a:p>
            <a:endParaRPr lang="nl-NL" dirty="0" smtClean="0"/>
          </a:p>
          <a:p>
            <a:r>
              <a:rPr lang="nl-NL" dirty="0" err="1" smtClean="0"/>
              <a:t>Higher</a:t>
            </a:r>
            <a:r>
              <a:rPr lang="nl-NL" dirty="0" smtClean="0"/>
              <a:t> </a:t>
            </a:r>
            <a:r>
              <a:rPr lang="nl-NL" dirty="0" err="1" smtClean="0"/>
              <a:t>aggregation</a:t>
            </a:r>
            <a:r>
              <a:rPr lang="nl-NL" dirty="0" smtClean="0"/>
              <a:t> levels are </a:t>
            </a:r>
            <a:r>
              <a:rPr lang="nl-NL" dirty="0" err="1" smtClean="0"/>
              <a:t>easier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understand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grasp</a:t>
            </a:r>
            <a:r>
              <a:rPr lang="nl-NL" dirty="0" smtClean="0"/>
              <a:t> but are </a:t>
            </a:r>
            <a:r>
              <a:rPr lang="nl-NL" dirty="0" err="1" smtClean="0"/>
              <a:t>less</a:t>
            </a:r>
            <a:r>
              <a:rPr lang="nl-NL" dirty="0" smtClean="0"/>
              <a:t> </a:t>
            </a:r>
            <a:r>
              <a:rPr lang="nl-NL" dirty="0" err="1" smtClean="0"/>
              <a:t>informative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err="1" smtClean="0"/>
              <a:t>Lower</a:t>
            </a:r>
            <a:r>
              <a:rPr lang="nl-NL" dirty="0" smtClean="0"/>
              <a:t> </a:t>
            </a:r>
            <a:r>
              <a:rPr lang="nl-NL" dirty="0" err="1" smtClean="0"/>
              <a:t>aggregation</a:t>
            </a:r>
            <a:r>
              <a:rPr lang="nl-NL" dirty="0" smtClean="0"/>
              <a:t> levels are more complex, </a:t>
            </a:r>
            <a:r>
              <a:rPr lang="nl-NL" dirty="0" err="1" smtClean="0"/>
              <a:t>perhaps</a:t>
            </a:r>
            <a:r>
              <a:rPr lang="nl-NL" dirty="0" smtClean="0"/>
              <a:t> </a:t>
            </a:r>
            <a:r>
              <a:rPr lang="nl-NL" dirty="0" err="1" smtClean="0"/>
              <a:t>depicted</a:t>
            </a:r>
            <a:r>
              <a:rPr lang="nl-NL" dirty="0" smtClean="0"/>
              <a:t> in </a:t>
            </a:r>
            <a:r>
              <a:rPr lang="nl-NL" dirty="0" err="1" smtClean="0"/>
              <a:t>several</a:t>
            </a:r>
            <a:r>
              <a:rPr lang="nl-NL" dirty="0" smtClean="0"/>
              <a:t> </a:t>
            </a:r>
            <a:r>
              <a:rPr lang="nl-NL" dirty="0" err="1" smtClean="0"/>
              <a:t>diagrams</a:t>
            </a:r>
            <a:r>
              <a:rPr lang="nl-NL" dirty="0" smtClean="0"/>
              <a:t> (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reduce</a:t>
            </a:r>
            <a:r>
              <a:rPr lang="nl-NL" dirty="0" smtClean="0"/>
              <a:t> </a:t>
            </a:r>
            <a:r>
              <a:rPr lang="nl-NL" dirty="0" err="1" smtClean="0"/>
              <a:t>complexity</a:t>
            </a:r>
            <a:r>
              <a:rPr lang="nl-NL" dirty="0" smtClean="0"/>
              <a:t>) but more </a:t>
            </a:r>
            <a:r>
              <a:rPr lang="nl-NL" dirty="0" err="1" smtClean="0"/>
              <a:t>informative</a:t>
            </a:r>
            <a:r>
              <a:rPr lang="nl-NL" dirty="0" smtClean="0"/>
              <a:t> </a:t>
            </a:r>
            <a:r>
              <a:rPr lang="nl-NL" dirty="0" err="1" smtClean="0"/>
              <a:t>about</a:t>
            </a:r>
            <a:r>
              <a:rPr lang="nl-NL" dirty="0" smtClean="0"/>
              <a:t> details.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655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An </a:t>
            </a:r>
            <a:r>
              <a:rPr lang="nl-NL" dirty="0" err="1" smtClean="0"/>
              <a:t>example</a:t>
            </a:r>
            <a:r>
              <a:rPr lang="nl-NL" dirty="0" smtClean="0"/>
              <a:t> – level 1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8482430" cy="4554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17804" y="6596390"/>
            <a:ext cx="43588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Source: </a:t>
            </a:r>
            <a:r>
              <a:rPr lang="en-US" sz="1100" dirty="0">
                <a:hlinkClick r:id="rId3"/>
              </a:rPr>
              <a:t>http://alexandria.tue.nl/extra1/afstversl/wsk-i/sauve2010.pdf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6283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0390"/>
            <a:ext cx="8229600" cy="1143000"/>
          </a:xfrm>
        </p:spPr>
        <p:txBody>
          <a:bodyPr/>
          <a:lstStyle/>
          <a:p>
            <a:r>
              <a:rPr lang="nl-NL" dirty="0" smtClean="0"/>
              <a:t>An </a:t>
            </a:r>
            <a:r>
              <a:rPr lang="nl-NL" dirty="0" err="1" smtClean="0"/>
              <a:t>example</a:t>
            </a:r>
            <a:r>
              <a:rPr lang="nl-NL" dirty="0" smtClean="0"/>
              <a:t> – level 2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3390"/>
            <a:ext cx="8967844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17804" y="6596390"/>
            <a:ext cx="43588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Source: </a:t>
            </a:r>
            <a:r>
              <a:rPr lang="en-US" sz="1100" dirty="0">
                <a:hlinkClick r:id="rId3"/>
              </a:rPr>
              <a:t>http://alexandria.tue.nl/extra1/afstversl/wsk-i/sauve2010.pdf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2344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Architecture views</a:t>
            </a:r>
            <a:endParaRPr lang="nl-N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48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Architecture views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  <a:defRPr/>
            </a:pPr>
            <a:r>
              <a:rPr lang="en-US" i="1" dirty="0">
                <a:solidFill>
                  <a:srgbClr val="FF0000"/>
                </a:solidFill>
              </a:rPr>
              <a:t>Architecture views </a:t>
            </a:r>
            <a:r>
              <a:rPr lang="en-US" dirty="0"/>
              <a:t>are </a:t>
            </a:r>
            <a:r>
              <a:rPr lang="en-US" dirty="0" smtClean="0"/>
              <a:t>representations </a:t>
            </a:r>
            <a:r>
              <a:rPr lang="en-US" dirty="0"/>
              <a:t>of the overall architecture that </a:t>
            </a:r>
            <a:r>
              <a:rPr lang="en-US" dirty="0" smtClean="0"/>
              <a:t>contain information relevant for one or more stakeholders.</a:t>
            </a:r>
          </a:p>
          <a:p>
            <a:pPr>
              <a:buFont typeface="Arial" charset="0"/>
              <a:buChar char="•"/>
              <a:defRPr/>
            </a:pPr>
            <a:endParaRPr lang="en-US" dirty="0" smtClean="0"/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viewpoint</a:t>
            </a:r>
            <a:r>
              <a:rPr lang="en-US" dirty="0" smtClean="0"/>
              <a:t> defines the</a:t>
            </a:r>
          </a:p>
          <a:p>
            <a:pPr marL="114300" indent="0">
              <a:buFont typeface="Arial" charset="0"/>
              <a:buNone/>
              <a:defRPr/>
            </a:pPr>
            <a:r>
              <a:rPr lang="en-US" dirty="0" smtClean="0"/>
              <a:t>perspective from which </a:t>
            </a:r>
          </a:p>
          <a:p>
            <a:pPr marL="114300" indent="0">
              <a:buFont typeface="Arial" charset="0"/>
              <a:buNone/>
              <a:defRPr/>
            </a:pPr>
            <a:r>
              <a:rPr lang="en-US" dirty="0" smtClean="0"/>
              <a:t>a view is taken.</a:t>
            </a:r>
          </a:p>
          <a:p>
            <a:pPr marL="114300" indent="0">
              <a:buFont typeface="Arial" charset="0"/>
              <a:buNone/>
              <a:defRPr/>
            </a:pPr>
            <a:endParaRPr lang="en-US" dirty="0" smtClean="0"/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The architects decides which </a:t>
            </a:r>
          </a:p>
          <a:p>
            <a:pPr marL="114300" indent="0">
              <a:buFont typeface="Arial" charset="0"/>
              <a:buNone/>
              <a:defRPr/>
            </a:pPr>
            <a:r>
              <a:rPr lang="en-US" dirty="0" smtClean="0"/>
              <a:t>Viewpoints are needed </a:t>
            </a:r>
          </a:p>
          <a:p>
            <a:pPr marL="114300" indent="0">
              <a:buFont typeface="Arial" charset="0"/>
              <a:buNone/>
              <a:defRPr/>
            </a:pPr>
            <a:r>
              <a:rPr lang="en-US" dirty="0" smtClean="0"/>
              <a:t>and elaborates the views.</a:t>
            </a:r>
          </a:p>
          <a:p>
            <a:pPr>
              <a:buFont typeface="Arial" charset="0"/>
              <a:buChar char="•"/>
              <a:defRPr/>
            </a:pPr>
            <a:endParaRPr lang="nl-NL" dirty="0"/>
          </a:p>
        </p:txBody>
      </p:sp>
      <p:pic>
        <p:nvPicPr>
          <p:cNvPr id="11268" name="Picture 4" descr="http://www.sa-depot.com/wp-content/uploads/viewpoint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2852738"/>
            <a:ext cx="2795587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15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l-NL" dirty="0" err="1" smtClean="0"/>
              <a:t>Analogy</a:t>
            </a:r>
            <a:endParaRPr lang="nl-NL" dirty="0"/>
          </a:p>
        </p:txBody>
      </p:sp>
      <p:pic>
        <p:nvPicPr>
          <p:cNvPr id="12292" name="Picture 2" descr="http://upload.wikimedia.org/wikipedia/commons/thumb/6/6e/Architectural_drawing_001.png/220px-Architectural_drawing_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003425"/>
            <a:ext cx="2592387" cy="355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4" descr="File:A.L. van Gendt Concertgebouw 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1890713"/>
            <a:ext cx="4652963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oelichting met afgeronde rechthoek 4"/>
          <p:cNvSpPr/>
          <p:nvPr/>
        </p:nvSpPr>
        <p:spPr>
          <a:xfrm>
            <a:off x="4074273" y="5958085"/>
            <a:ext cx="4712027" cy="838200"/>
          </a:xfrm>
          <a:prstGeom prst="wedgeRoundRectCallout">
            <a:avLst>
              <a:gd name="adj1" fmla="val -13430"/>
              <a:gd name="adj2" fmla="val -109745"/>
              <a:gd name="adj3" fmla="val 1666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Depending on the view stakeholders, in each view, we decide on what we want to focus and what is not important (so it can be ignored). 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-15934" y="661177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hlinkClick r:id="rId4"/>
              </a:rPr>
              <a:t>http://en.wikipedia.org/wiki/Architectural_drawing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9583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98" y="-21364"/>
            <a:ext cx="7674003" cy="6233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hthoek 3"/>
          <p:cNvSpPr/>
          <p:nvPr/>
        </p:nvSpPr>
        <p:spPr>
          <a:xfrm>
            <a:off x="76200" y="6211669"/>
            <a:ext cx="906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ISO/IEC 42010:2007, Systems and Software Engineering – Recommended Practice</a:t>
            </a:r>
          </a:p>
          <a:p>
            <a:r>
              <a:rPr lang="en-US" dirty="0"/>
              <a:t>for Architectural Description of Software-Intensive </a:t>
            </a:r>
            <a:r>
              <a:rPr lang="en-US" dirty="0" smtClean="0"/>
              <a:t>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83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0" y="6466742"/>
            <a:ext cx="71628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>
                <a:solidFill>
                  <a:srgbClr val="FFC000"/>
                </a:solidFill>
              </a:rPr>
              <a:t>Image source: </a:t>
            </a:r>
            <a:r>
              <a:rPr lang="en-US" sz="1050" dirty="0" smtClean="0">
                <a:hlinkClick r:id="rId2"/>
              </a:rPr>
              <a:t>http</a:t>
            </a:r>
            <a:r>
              <a:rPr lang="en-US" sz="1050" dirty="0">
                <a:hlinkClick r:id="rId2"/>
              </a:rPr>
              <a:t>://www.noelkingsley.com/blog/archives/2007/01/post_84.html</a:t>
            </a:r>
            <a:endParaRPr lang="en-US" sz="1050" dirty="0"/>
          </a:p>
        </p:txBody>
      </p:sp>
      <p:pic>
        <p:nvPicPr>
          <p:cNvPr id="1030" name="Picture 6" descr="Iceber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0"/>
            <a:ext cx="4762500" cy="644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02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49" y="44480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Viewpoints in software architectures – </a:t>
            </a:r>
            <a:r>
              <a:rPr lang="en-US" dirty="0" err="1" smtClean="0"/>
              <a:t>Kruchten</a:t>
            </a:r>
            <a:r>
              <a:rPr lang="en-US" dirty="0" smtClean="0"/>
              <a:t> 4+1</a:t>
            </a:r>
            <a:endParaRPr lang="nl-NL" dirty="0"/>
          </a:p>
        </p:txBody>
      </p:sp>
      <p:sp>
        <p:nvSpPr>
          <p:cNvPr id="9" name="Toelichting met afgeronde rechthoek 4"/>
          <p:cNvSpPr/>
          <p:nvPr/>
        </p:nvSpPr>
        <p:spPr>
          <a:xfrm>
            <a:off x="6781800" y="1587805"/>
            <a:ext cx="2057400" cy="991394"/>
          </a:xfrm>
          <a:prstGeom prst="wedgeRoundRectCallout">
            <a:avLst>
              <a:gd name="adj1" fmla="val -56523"/>
              <a:gd name="adj2" fmla="val 7368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Activity diagrams</a:t>
            </a:r>
          </a:p>
        </p:txBody>
      </p:sp>
      <p:sp>
        <p:nvSpPr>
          <p:cNvPr id="10" name="Toelichting met afgeronde rechthoek 4"/>
          <p:cNvSpPr/>
          <p:nvPr/>
        </p:nvSpPr>
        <p:spPr>
          <a:xfrm>
            <a:off x="65665" y="1895222"/>
            <a:ext cx="2296535" cy="1381377"/>
          </a:xfrm>
          <a:prstGeom prst="wedgeRoundRectCallout">
            <a:avLst>
              <a:gd name="adj1" fmla="val 52583"/>
              <a:gd name="adj2" fmla="val 7152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Class/object </a:t>
            </a:r>
            <a:r>
              <a:rPr lang="pt-BR" dirty="0">
                <a:solidFill>
                  <a:schemeClr val="tx1"/>
                </a:solidFill>
              </a:rPr>
              <a:t>diagrams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Communication </a:t>
            </a:r>
            <a:r>
              <a:rPr lang="pt-BR" dirty="0">
                <a:solidFill>
                  <a:schemeClr val="tx1"/>
                </a:solidFill>
              </a:rPr>
              <a:t>diagrams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1" name="Toelichting met afgeronde rechthoek 4"/>
          <p:cNvSpPr/>
          <p:nvPr/>
        </p:nvSpPr>
        <p:spPr>
          <a:xfrm>
            <a:off x="252989" y="5448301"/>
            <a:ext cx="2057400" cy="991394"/>
          </a:xfrm>
          <a:prstGeom prst="wedgeRoundRectCallout">
            <a:avLst>
              <a:gd name="adj1" fmla="val 55261"/>
              <a:gd name="adj2" fmla="val -10380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smtClean="0">
                <a:solidFill>
                  <a:schemeClr val="tx1"/>
                </a:solidFill>
              </a:rPr>
              <a:t>Deployment diagrams</a:t>
            </a:r>
          </a:p>
        </p:txBody>
      </p:sp>
      <p:sp>
        <p:nvSpPr>
          <p:cNvPr id="12" name="Toelichting met afgeronde rechthoek 4"/>
          <p:cNvSpPr/>
          <p:nvPr/>
        </p:nvSpPr>
        <p:spPr>
          <a:xfrm>
            <a:off x="6659563" y="5638800"/>
            <a:ext cx="2484437" cy="991394"/>
          </a:xfrm>
          <a:prstGeom prst="wedgeRoundRectCallout">
            <a:avLst>
              <a:gd name="adj1" fmla="val -51831"/>
              <a:gd name="adj2" fmla="val -10380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smtClean="0">
                <a:solidFill>
                  <a:schemeClr val="tx1"/>
                </a:solidFill>
              </a:rPr>
              <a:t>Package diagrams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Component diagrams</a:t>
            </a:r>
            <a:endParaRPr lang="nl-NL" dirty="0" smtClean="0">
              <a:solidFill>
                <a:schemeClr val="tx1"/>
              </a:solidFill>
            </a:endParaRPr>
          </a:p>
        </p:txBody>
      </p:sp>
      <p:sp>
        <p:nvSpPr>
          <p:cNvPr id="13" name="Toelichting met afgeronde rechthoek 4"/>
          <p:cNvSpPr/>
          <p:nvPr/>
        </p:nvSpPr>
        <p:spPr>
          <a:xfrm>
            <a:off x="3505200" y="1587805"/>
            <a:ext cx="2667000" cy="710460"/>
          </a:xfrm>
          <a:prstGeom prst="wedgeRoundRectCallout">
            <a:avLst>
              <a:gd name="adj1" fmla="val -16350"/>
              <a:gd name="adj2" fmla="val 20966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Use Case </a:t>
            </a:r>
            <a:r>
              <a:rPr lang="en-US" dirty="0" smtClean="0">
                <a:solidFill>
                  <a:schemeClr val="tx1"/>
                </a:solidFill>
              </a:rPr>
              <a:t>diagrams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User </a:t>
            </a:r>
            <a:r>
              <a:rPr lang="en-US" dirty="0">
                <a:solidFill>
                  <a:schemeClr val="tx1"/>
                </a:solidFill>
              </a:rPr>
              <a:t>requirements </a:t>
            </a:r>
            <a:endParaRPr lang="nl-NL" dirty="0" smtClean="0">
              <a:solidFill>
                <a:schemeClr val="tx1"/>
              </a:solidFill>
            </a:endParaRPr>
          </a:p>
        </p:txBody>
      </p:sp>
      <p:sp>
        <p:nvSpPr>
          <p:cNvPr id="14" name="Toelichting met afgeronde rechthoek 13"/>
          <p:cNvSpPr/>
          <p:nvPr/>
        </p:nvSpPr>
        <p:spPr>
          <a:xfrm>
            <a:off x="2277591" y="6438900"/>
            <a:ext cx="4349355" cy="419100"/>
          </a:xfrm>
          <a:prstGeom prst="wedgeRoundRectCallout">
            <a:avLst>
              <a:gd name="adj1" fmla="val -14299"/>
              <a:gd name="adj2" fmla="val -39422"/>
              <a:gd name="adj3" fmla="val 1666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Who are the different stakeholders here?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" name="Afgeronde rechthoek 2"/>
          <p:cNvSpPr/>
          <p:nvPr/>
        </p:nvSpPr>
        <p:spPr>
          <a:xfrm>
            <a:off x="2438400" y="2705099"/>
            <a:ext cx="1676400" cy="1143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tx1"/>
                </a:solidFill>
              </a:rPr>
              <a:t>Logical</a:t>
            </a:r>
            <a:r>
              <a:rPr lang="nl-NL" dirty="0" smtClean="0">
                <a:solidFill>
                  <a:schemeClr val="tx1"/>
                </a:solidFill>
              </a:rPr>
              <a:t> 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Afgeronde rechthoek 14"/>
          <p:cNvSpPr/>
          <p:nvPr/>
        </p:nvSpPr>
        <p:spPr>
          <a:xfrm>
            <a:off x="2438400" y="4191000"/>
            <a:ext cx="1676400" cy="1143000"/>
          </a:xfrm>
          <a:prstGeom prst="roundRect">
            <a:avLst/>
          </a:prstGeom>
          <a:solidFill>
            <a:srgbClr val="EFBD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tx1"/>
                </a:solidFill>
              </a:rPr>
              <a:t>Physical</a:t>
            </a:r>
            <a:r>
              <a:rPr lang="nl-NL" dirty="0" smtClean="0">
                <a:solidFill>
                  <a:schemeClr val="tx1"/>
                </a:solidFill>
              </a:rPr>
              <a:t> 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Afgeronde rechthoek 15"/>
          <p:cNvSpPr/>
          <p:nvPr/>
        </p:nvSpPr>
        <p:spPr>
          <a:xfrm>
            <a:off x="4950546" y="4193849"/>
            <a:ext cx="1676400" cy="1143000"/>
          </a:xfrm>
          <a:prstGeom prst="roundRect">
            <a:avLst/>
          </a:prstGeom>
          <a:solidFill>
            <a:srgbClr val="DBBD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tx1"/>
                </a:solidFill>
              </a:rPr>
              <a:t>DevelopmentView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Afgeronde rechthoek 16"/>
          <p:cNvSpPr/>
          <p:nvPr/>
        </p:nvSpPr>
        <p:spPr>
          <a:xfrm>
            <a:off x="4995982" y="2705099"/>
            <a:ext cx="1676400" cy="11430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tx1"/>
                </a:solidFill>
              </a:rPr>
              <a:t>Process</a:t>
            </a:r>
            <a:r>
              <a:rPr lang="nl-NL" dirty="0" smtClean="0">
                <a:solidFill>
                  <a:schemeClr val="tx1"/>
                </a:solidFill>
              </a:rPr>
              <a:t> 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al 3"/>
          <p:cNvSpPr/>
          <p:nvPr/>
        </p:nvSpPr>
        <p:spPr>
          <a:xfrm>
            <a:off x="3468880" y="3429000"/>
            <a:ext cx="2071111" cy="11811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tx1"/>
                </a:solidFill>
              </a:rPr>
              <a:t>Use</a:t>
            </a:r>
            <a:r>
              <a:rPr lang="nl-NL" dirty="0" smtClean="0">
                <a:solidFill>
                  <a:schemeClr val="tx1"/>
                </a:solidFill>
              </a:rPr>
              <a:t> Case View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48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Viewpoints in Enterprise Architectures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part of the enterprise form the perspective of one or more stakeholders of the enterprise.</a:t>
            </a:r>
          </a:p>
          <a:p>
            <a:r>
              <a:rPr lang="en-US" dirty="0" smtClean="0"/>
              <a:t>Generic stakeholders:</a:t>
            </a:r>
          </a:p>
          <a:p>
            <a:pPr lvl="1"/>
            <a:r>
              <a:rPr lang="en-US" dirty="0" smtClean="0"/>
              <a:t>Managers</a:t>
            </a:r>
          </a:p>
          <a:p>
            <a:pPr lvl="1"/>
            <a:r>
              <a:rPr lang="en-US" dirty="0" smtClean="0"/>
              <a:t>Business people</a:t>
            </a:r>
          </a:p>
          <a:p>
            <a:pPr lvl="1"/>
            <a:r>
              <a:rPr lang="en-US" dirty="0" smtClean="0"/>
              <a:t>Software people</a:t>
            </a:r>
          </a:p>
          <a:p>
            <a:pPr lvl="1"/>
            <a:r>
              <a:rPr lang="en-US" dirty="0" smtClean="0"/>
              <a:t>Technology people</a:t>
            </a:r>
          </a:p>
          <a:p>
            <a:r>
              <a:rPr lang="nl-NL" dirty="0"/>
              <a:t>Levels are a common technique in EA to represent the </a:t>
            </a:r>
            <a:r>
              <a:rPr lang="nl-NL" dirty="0" smtClean="0"/>
              <a:t>viewpoints  of these stakeholders on </a:t>
            </a:r>
            <a:r>
              <a:rPr lang="nl-NL" dirty="0"/>
              <a:t>an enterprise</a:t>
            </a:r>
            <a:r>
              <a:rPr lang="nl-NL" dirty="0" smtClean="0"/>
              <a:t>. </a:t>
            </a:r>
            <a:r>
              <a:rPr lang="en-US" dirty="0"/>
              <a:t>Within a </a:t>
            </a:r>
            <a:r>
              <a:rPr lang="en-US" dirty="0" smtClean="0"/>
              <a:t>level, </a:t>
            </a:r>
            <a:r>
              <a:rPr lang="en-US" dirty="0"/>
              <a:t>views can be again </a:t>
            </a:r>
            <a:r>
              <a:rPr lang="en-US" dirty="0" smtClean="0"/>
              <a:t>defined (there are different managers, business and software people)</a:t>
            </a:r>
            <a:r>
              <a:rPr lang="nl-NL" dirty="0" smtClean="0"/>
              <a:t>.</a:t>
            </a:r>
            <a:endParaRPr lang="nl-NL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571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example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i="1" dirty="0"/>
              <a:t>Business Layer </a:t>
            </a:r>
            <a:r>
              <a:rPr lang="en-US" dirty="0"/>
              <a:t>offers products and services to external customers, which are </a:t>
            </a:r>
            <a:r>
              <a:rPr lang="en-US" dirty="0" smtClean="0"/>
              <a:t>realized in </a:t>
            </a:r>
            <a:r>
              <a:rPr lang="en-US" dirty="0"/>
              <a:t>the organization by business processes performed by business actors.</a:t>
            </a:r>
          </a:p>
          <a:p>
            <a:r>
              <a:rPr lang="en-US" dirty="0" smtClean="0"/>
              <a:t>The </a:t>
            </a:r>
            <a:r>
              <a:rPr lang="en-US" i="1" dirty="0"/>
              <a:t>Application Layer </a:t>
            </a:r>
            <a:r>
              <a:rPr lang="en-US" dirty="0"/>
              <a:t>supports the business layer with application services which </a:t>
            </a:r>
            <a:r>
              <a:rPr lang="en-US" dirty="0" smtClean="0"/>
              <a:t>are realized </a:t>
            </a:r>
            <a:r>
              <a:rPr lang="en-US" dirty="0"/>
              <a:t>by (software) applications.</a:t>
            </a:r>
          </a:p>
          <a:p>
            <a:r>
              <a:rPr lang="en-US" dirty="0" smtClean="0"/>
              <a:t>The </a:t>
            </a:r>
            <a:r>
              <a:rPr lang="en-US" i="1" dirty="0"/>
              <a:t>Technology Layer </a:t>
            </a:r>
            <a:r>
              <a:rPr lang="en-US" dirty="0"/>
              <a:t>offers infrastructure services (e.g., processing, storage, </a:t>
            </a:r>
            <a:r>
              <a:rPr lang="en-US" dirty="0" smtClean="0"/>
              <a:t>and communication </a:t>
            </a:r>
            <a:r>
              <a:rPr lang="en-US" dirty="0"/>
              <a:t>services) needed to run applications, realized by computer </a:t>
            </a:r>
            <a:r>
              <a:rPr lang="en-US" dirty="0" smtClean="0"/>
              <a:t>and communication </a:t>
            </a:r>
            <a:r>
              <a:rPr lang="en-US" dirty="0"/>
              <a:t>hardware and system software.</a:t>
            </a:r>
          </a:p>
        </p:txBody>
      </p:sp>
    </p:spTree>
    <p:extLst>
      <p:ext uri="{BB962C8B-B14F-4D97-AF65-F5344CB8AC3E}">
        <p14:creationId xmlns:p14="http://schemas.microsoft.com/office/powerpoint/2010/main" val="20208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For example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7496175" cy="444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" y="1905000"/>
            <a:ext cx="2895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Levels (main viewpoints)</a:t>
            </a:r>
            <a:endParaRPr lang="nl-NL" dirty="0"/>
          </a:p>
        </p:txBody>
      </p:sp>
      <p:cxnSp>
        <p:nvCxnSpPr>
          <p:cNvPr id="6" name="Elbow Connector 5"/>
          <p:cNvCxnSpPr/>
          <p:nvPr/>
        </p:nvCxnSpPr>
        <p:spPr>
          <a:xfrm rot="5400000">
            <a:off x="815051" y="2567649"/>
            <a:ext cx="503503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rot="16200000" flipH="1">
            <a:off x="85952" y="2645577"/>
            <a:ext cx="1535672" cy="793177"/>
          </a:xfrm>
          <a:prstGeom prst="bentConnector3">
            <a:avLst>
              <a:gd name="adj1" fmla="val 817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>
            <a:off x="413270" y="3350434"/>
            <a:ext cx="2450064" cy="380996"/>
          </a:xfrm>
          <a:prstGeom prst="bentConnector3">
            <a:avLst>
              <a:gd name="adj1" fmla="val 883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52400" y="6479554"/>
            <a:ext cx="31865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Sub-viewpoints within a level</a:t>
            </a:r>
            <a:endParaRPr lang="nl-NL" dirty="0"/>
          </a:p>
        </p:txBody>
      </p:sp>
      <p:cxnSp>
        <p:nvCxnSpPr>
          <p:cNvPr id="3098" name="Straight Arrow Connector 3097"/>
          <p:cNvCxnSpPr>
            <a:stCxn id="57" idx="0"/>
          </p:cNvCxnSpPr>
          <p:nvPr/>
        </p:nvCxnSpPr>
        <p:spPr>
          <a:xfrm flipV="1">
            <a:off x="1745672" y="5867400"/>
            <a:ext cx="678873" cy="6121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0" name="Straight Arrow Connector 3099"/>
          <p:cNvCxnSpPr>
            <a:stCxn id="57" idx="0"/>
          </p:cNvCxnSpPr>
          <p:nvPr/>
        </p:nvCxnSpPr>
        <p:spPr>
          <a:xfrm flipV="1">
            <a:off x="1745672" y="5867400"/>
            <a:ext cx="2597728" cy="6121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2" name="Straight Arrow Connector 3101"/>
          <p:cNvCxnSpPr>
            <a:stCxn id="57" idx="0"/>
          </p:cNvCxnSpPr>
          <p:nvPr/>
        </p:nvCxnSpPr>
        <p:spPr>
          <a:xfrm flipV="1">
            <a:off x="1745672" y="5867400"/>
            <a:ext cx="4731328" cy="6121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11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4800" cy="684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hthoek 2"/>
          <p:cNvSpPr/>
          <p:nvPr/>
        </p:nvSpPr>
        <p:spPr>
          <a:xfrm>
            <a:off x="7924800" y="0"/>
            <a:ext cx="12192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030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l-NL" dirty="0" err="1" smtClean="0"/>
              <a:t>Creating</a:t>
            </a:r>
            <a:r>
              <a:rPr lang="nl-NL" dirty="0" smtClean="0"/>
              <a:t> views</a:t>
            </a:r>
            <a:endParaRPr lang="nl-NL" dirty="0"/>
          </a:p>
        </p:txBody>
      </p:sp>
      <p:sp>
        <p:nvSpPr>
          <p:cNvPr id="14339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1. Refer to an existing library of viewpoints. See also lesson 4. </a:t>
            </a:r>
            <a:r>
              <a:rPr lang="en-US" dirty="0"/>
              <a:t>What if a viewpoint library does not exist?</a:t>
            </a:r>
            <a:endParaRPr lang="nl-NL" dirty="0"/>
          </a:p>
          <a:p>
            <a:pPr marL="114300" indent="0">
              <a:buFont typeface="Arial" pitchFamily="34" charset="0"/>
              <a:buNone/>
            </a:pPr>
            <a:endParaRPr lang="en-US" dirty="0" smtClean="0"/>
          </a:p>
          <a:p>
            <a:pPr marL="114300" indent="0">
              <a:buFont typeface="Arial" pitchFamily="34" charset="0"/>
              <a:buNone/>
            </a:pPr>
            <a:r>
              <a:rPr lang="en-US" dirty="0" smtClean="0"/>
              <a:t>2. Select the appropriate viewpoints (based on the stakeholders concerns</a:t>
            </a:r>
            <a:r>
              <a:rPr lang="nl-NL" dirty="0" smtClean="0"/>
              <a:t>).</a:t>
            </a:r>
          </a:p>
          <a:p>
            <a:pPr marL="114300" indent="0">
              <a:buFont typeface="Arial" pitchFamily="34" charset="0"/>
              <a:buNone/>
            </a:pPr>
            <a:endParaRPr lang="nl-NL" dirty="0" smtClean="0"/>
          </a:p>
          <a:p>
            <a:pPr marL="114300" indent="0">
              <a:buFont typeface="Arial" pitchFamily="34" charset="0"/>
              <a:buNone/>
            </a:pPr>
            <a:r>
              <a:rPr lang="en-US" dirty="0" smtClean="0"/>
              <a:t>3. Generate views of the system by using the selected viewpoints as templates.</a:t>
            </a:r>
          </a:p>
          <a:p>
            <a:pPr marL="114300" indent="0">
              <a:buFont typeface="Arial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634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nl-NL" dirty="0"/>
              <a:t>The Open Group</a:t>
            </a:r>
            <a:br>
              <a:rPr lang="nl-NL" dirty="0"/>
            </a:br>
            <a:r>
              <a:rPr lang="nl-NL" dirty="0"/>
              <a:t>Architectural </a:t>
            </a:r>
            <a:r>
              <a:rPr lang="nl-NL" dirty="0" smtClean="0"/>
              <a:t>Framework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Archimate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958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Archimate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Archimate</a:t>
            </a:r>
            <a:r>
              <a:rPr lang="nl-NL" dirty="0" smtClean="0"/>
              <a:t> is a </a:t>
            </a:r>
            <a:r>
              <a:rPr lang="nl-NL" dirty="0" err="1" smtClean="0"/>
              <a:t>framework</a:t>
            </a:r>
            <a:r>
              <a:rPr lang="nl-NL" dirty="0" smtClean="0"/>
              <a:t> + </a:t>
            </a:r>
            <a:r>
              <a:rPr lang="nl-NL" dirty="0" err="1" smtClean="0"/>
              <a:t>language</a:t>
            </a:r>
            <a:r>
              <a:rPr lang="nl-NL" dirty="0" smtClean="0"/>
              <a:t> + </a:t>
            </a:r>
            <a:r>
              <a:rPr lang="nl-NL" dirty="0" err="1" smtClean="0"/>
              <a:t>notation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EA </a:t>
            </a:r>
            <a:r>
              <a:rPr lang="nl-NL" dirty="0" err="1" smtClean="0"/>
              <a:t>modelling</a:t>
            </a:r>
            <a:r>
              <a:rPr lang="nl-NL" dirty="0" smtClean="0"/>
              <a:t>. </a:t>
            </a:r>
          </a:p>
          <a:p>
            <a:r>
              <a:rPr lang="nl-NL" dirty="0" err="1" smtClean="0"/>
              <a:t>Originated</a:t>
            </a:r>
            <a:r>
              <a:rPr lang="nl-NL" dirty="0" smtClean="0"/>
              <a:t> </a:t>
            </a:r>
            <a:r>
              <a:rPr lang="nl-NL" dirty="0" err="1" smtClean="0"/>
              <a:t>during</a:t>
            </a:r>
            <a:r>
              <a:rPr lang="nl-NL" dirty="0" smtClean="0"/>
              <a:t> a project at Telematica Instituut </a:t>
            </a:r>
            <a:r>
              <a:rPr lang="en-US" dirty="0" smtClean="0"/>
              <a:t>in </a:t>
            </a:r>
            <a:r>
              <a:rPr lang="en-US" dirty="0"/>
              <a:t>cooperation with several Dutch partners from government, industry and academia. </a:t>
            </a:r>
            <a:endParaRPr lang="en-US" dirty="0" smtClean="0"/>
          </a:p>
          <a:p>
            <a:r>
              <a:rPr lang="nl-NL" dirty="0" err="1" smtClean="0"/>
              <a:t>Now</a:t>
            </a:r>
            <a:r>
              <a:rPr lang="nl-NL" dirty="0" smtClean="0"/>
              <a:t> </a:t>
            </a:r>
            <a:r>
              <a:rPr lang="nl-NL" dirty="0" err="1" smtClean="0"/>
              <a:t>embraced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the Open Group. V 2.0 – 2012</a:t>
            </a:r>
          </a:p>
          <a:p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merged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TOGAF </a:t>
            </a:r>
          </a:p>
          <a:p>
            <a:pPr marL="0" indent="0">
              <a:buNone/>
            </a:pPr>
            <a:r>
              <a:rPr lang="nl-NL" dirty="0" smtClean="0"/>
              <a:t>(</a:t>
            </a:r>
            <a:r>
              <a:rPr lang="nl-NL" dirty="0" err="1" smtClean="0"/>
              <a:t>method</a:t>
            </a:r>
            <a:r>
              <a:rPr lang="nl-NL" dirty="0"/>
              <a:t> </a:t>
            </a:r>
            <a:r>
              <a:rPr lang="nl-NL" dirty="0" smtClean="0"/>
              <a:t>+ </a:t>
            </a:r>
            <a:r>
              <a:rPr lang="nl-NL" dirty="0" err="1" smtClean="0"/>
              <a:t>notation</a:t>
            </a:r>
            <a:r>
              <a:rPr lang="nl-NL" dirty="0" smtClean="0"/>
              <a:t> = complete </a:t>
            </a:r>
            <a:r>
              <a:rPr lang="nl-NL" dirty="0" err="1" smtClean="0"/>
              <a:t>toolset</a:t>
            </a:r>
            <a:r>
              <a:rPr lang="nl-NL" dirty="0" smtClean="0"/>
              <a:t>)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457200" y="6456319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hlinkClick r:id="rId2"/>
              </a:rPr>
              <a:t>http://www.opengroup.org/subjectareas/enterprise/archimate</a:t>
            </a:r>
            <a:endParaRPr lang="nl-NL" dirty="0"/>
          </a:p>
        </p:txBody>
      </p:sp>
      <p:pic>
        <p:nvPicPr>
          <p:cNvPr id="2050" name="Picture 2" descr="The Open Group : Making Standards 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838200"/>
            <a:ext cx="274320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Framework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7496175" cy="444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271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Viewpoints in </a:t>
            </a:r>
            <a:r>
              <a:rPr lang="nl-NL" dirty="0" err="1" smtClean="0"/>
              <a:t>Archimate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ArchiMate</a:t>
            </a:r>
            <a:r>
              <a:rPr lang="en-US" dirty="0"/>
              <a:t> advocates a more flexible approach in which architects and other stakeholders </a:t>
            </a:r>
            <a:r>
              <a:rPr lang="en-US" dirty="0" smtClean="0"/>
              <a:t>can define </a:t>
            </a:r>
            <a:r>
              <a:rPr lang="en-US" dirty="0"/>
              <a:t>their own </a:t>
            </a:r>
            <a:r>
              <a:rPr lang="en-US" dirty="0" smtClean="0"/>
              <a:t>viewpoints </a:t>
            </a:r>
            <a:r>
              <a:rPr lang="en-US" dirty="0"/>
              <a:t>on the enterprise architecture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 list of standard viewpoints is provided (based </a:t>
            </a:r>
            <a:r>
              <a:rPr lang="en-US" dirty="0"/>
              <a:t>on practical </a:t>
            </a:r>
            <a:r>
              <a:rPr lang="en-US" dirty="0" smtClean="0"/>
              <a:t>experience). </a:t>
            </a:r>
          </a:p>
          <a:p>
            <a:endParaRPr lang="en-US" dirty="0" smtClean="0"/>
          </a:p>
          <a:p>
            <a:r>
              <a:rPr lang="en-US" dirty="0" smtClean="0"/>
              <a:t>Some of </a:t>
            </a:r>
            <a:r>
              <a:rPr lang="en-US" dirty="0"/>
              <a:t>these viewpoints have a scope that is limited to a single layer or aspect. </a:t>
            </a:r>
            <a:r>
              <a:rPr lang="en-US" i="1" dirty="0" smtClean="0">
                <a:solidFill>
                  <a:srgbClr val="C00000"/>
                </a:solidFill>
              </a:rPr>
              <a:t>Other </a:t>
            </a:r>
            <a:r>
              <a:rPr lang="en-US" i="1" dirty="0">
                <a:solidFill>
                  <a:srgbClr val="C00000"/>
                </a:solidFill>
              </a:rPr>
              <a:t>viewpoints link multiple layers and/or </a:t>
            </a:r>
            <a:r>
              <a:rPr lang="en-US" i="1" dirty="0" smtClean="0">
                <a:solidFill>
                  <a:srgbClr val="C00000"/>
                </a:solidFill>
              </a:rPr>
              <a:t>aspects.</a:t>
            </a:r>
            <a:endParaRPr lang="nl-NL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71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Disambiguation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BS42 – </a:t>
            </a:r>
            <a:r>
              <a:rPr lang="en-US" dirty="0" smtClean="0"/>
              <a:t>this course: Architecture </a:t>
            </a:r>
            <a:r>
              <a:rPr lang="en-US" dirty="0"/>
              <a:t>of the enterprise </a:t>
            </a:r>
            <a:r>
              <a:rPr lang="en-US" dirty="0" smtClean="0"/>
              <a:t>(enterprise=organization). Role of the software applications in the organization.</a:t>
            </a:r>
          </a:p>
          <a:p>
            <a:endParaRPr lang="en-US" dirty="0"/>
          </a:p>
          <a:p>
            <a:r>
              <a:rPr lang="en-US" dirty="0" smtClean="0"/>
              <a:t>EA7 - Software architectures spanning across the enterprise; focus on middleware messaging.</a:t>
            </a:r>
          </a:p>
          <a:p>
            <a:endParaRPr lang="nl-NL" dirty="0"/>
          </a:p>
          <a:p>
            <a:r>
              <a:rPr lang="en-US" dirty="0" smtClean="0"/>
              <a:t>JEA61 - Java Enterprise Applications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320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ep 3"/>
          <p:cNvGrpSpPr/>
          <p:nvPr/>
        </p:nvGrpSpPr>
        <p:grpSpPr>
          <a:xfrm>
            <a:off x="4038600" y="3405916"/>
            <a:ext cx="1905000" cy="1230363"/>
            <a:chOff x="1274366" y="1617292"/>
            <a:chExt cx="1171339" cy="7635421"/>
          </a:xfrm>
        </p:grpSpPr>
        <p:sp>
          <p:nvSpPr>
            <p:cNvPr id="34" name="Rechthoek 1"/>
            <p:cNvSpPr/>
            <p:nvPr/>
          </p:nvSpPr>
          <p:spPr>
            <a:xfrm>
              <a:off x="1274366" y="1617292"/>
              <a:ext cx="1171339" cy="5201724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35" name="Tekstvak 2"/>
            <p:cNvSpPr txBox="1"/>
            <p:nvPr/>
          </p:nvSpPr>
          <p:spPr>
            <a:xfrm>
              <a:off x="1274366" y="1803678"/>
              <a:ext cx="1171339" cy="7449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Application </a:t>
              </a:r>
              <a:r>
                <a:rPr lang="nl-NL" sz="2400" b="1" dirty="0" err="1" smtClean="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co-operation</a:t>
              </a:r>
              <a:endParaRPr lang="nl-NL" sz="2400" b="1" dirty="0">
                <a:solidFill>
                  <a:schemeClr val="bg2">
                    <a:lumMod val="2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Some</a:t>
            </a:r>
            <a:r>
              <a:rPr lang="nl-NL" dirty="0" smtClean="0"/>
              <a:t> viewpoints in </a:t>
            </a:r>
            <a:r>
              <a:rPr lang="nl-NL" dirty="0" err="1" smtClean="0"/>
              <a:t>Archimate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871155"/>
            <a:ext cx="7496175" cy="444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ep 2939"/>
          <p:cNvGrpSpPr/>
          <p:nvPr/>
        </p:nvGrpSpPr>
        <p:grpSpPr>
          <a:xfrm>
            <a:off x="5943601" y="3657600"/>
            <a:ext cx="1828800" cy="1295400"/>
            <a:chOff x="1264711" y="1821355"/>
            <a:chExt cx="1251744" cy="8951196"/>
          </a:xfrm>
        </p:grpSpPr>
        <p:sp>
          <p:nvSpPr>
            <p:cNvPr id="9" name="Rechthoek 2940"/>
            <p:cNvSpPr/>
            <p:nvPr/>
          </p:nvSpPr>
          <p:spPr>
            <a:xfrm>
              <a:off x="1264711" y="2920914"/>
              <a:ext cx="1251744" cy="7851637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Tekstvak 2941"/>
            <p:cNvSpPr txBox="1"/>
            <p:nvPr/>
          </p:nvSpPr>
          <p:spPr>
            <a:xfrm>
              <a:off x="1295770" y="1821355"/>
              <a:ext cx="1220685" cy="8294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/>
              </a:r>
              <a:br>
                <a:rPr lang="nl-NL" b="1" dirty="0" smtClean="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</a:br>
              <a:r>
                <a:rPr lang="nl-NL" b="1" dirty="0" err="1" smtClean="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Implementation</a:t>
              </a:r>
              <a:r>
                <a:rPr lang="nl-NL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+mj-lt"/>
                </a:rPr>
                <a:t> </a:t>
              </a:r>
              <a:r>
                <a:rPr lang="nl-NL" b="1" dirty="0" err="1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and</a:t>
              </a:r>
              <a:r>
                <a:rPr lang="nl-NL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+mj-lt"/>
                </a:rPr>
                <a:t> </a:t>
              </a:r>
            </a:p>
            <a:p>
              <a:r>
                <a:rPr lang="nl-NL" b="1" dirty="0" err="1" smtClean="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deployment</a:t>
              </a:r>
              <a:endParaRPr lang="nl-NL" b="1" dirty="0">
                <a:solidFill>
                  <a:schemeClr val="bg2">
                    <a:lumMod val="2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5" name="Groep 2939"/>
          <p:cNvGrpSpPr/>
          <p:nvPr/>
        </p:nvGrpSpPr>
        <p:grpSpPr>
          <a:xfrm>
            <a:off x="5964695" y="4526758"/>
            <a:ext cx="1807705" cy="523220"/>
            <a:chOff x="1264711" y="1821355"/>
            <a:chExt cx="1251744" cy="8951196"/>
          </a:xfrm>
        </p:grpSpPr>
        <p:sp>
          <p:nvSpPr>
            <p:cNvPr id="6" name="Rechthoek 2940"/>
            <p:cNvSpPr/>
            <p:nvPr/>
          </p:nvSpPr>
          <p:spPr>
            <a:xfrm>
              <a:off x="1264711" y="2920914"/>
              <a:ext cx="1251744" cy="7851637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Tekstvak 2941"/>
            <p:cNvSpPr txBox="1"/>
            <p:nvPr/>
          </p:nvSpPr>
          <p:spPr>
            <a:xfrm>
              <a:off x="1295770" y="1821355"/>
              <a:ext cx="1220685" cy="6845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000" b="1" dirty="0" err="1" smtClean="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Infrastructure</a:t>
              </a:r>
              <a:endParaRPr lang="nl-NL" sz="2000" b="1" dirty="0">
                <a:solidFill>
                  <a:schemeClr val="bg2">
                    <a:lumMod val="2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1" name="Groep 3"/>
          <p:cNvGrpSpPr/>
          <p:nvPr/>
        </p:nvGrpSpPr>
        <p:grpSpPr>
          <a:xfrm>
            <a:off x="5943600" y="2447553"/>
            <a:ext cx="1912597" cy="478822"/>
            <a:chOff x="1274366" y="1617292"/>
            <a:chExt cx="1238219" cy="5201724"/>
          </a:xfrm>
        </p:grpSpPr>
        <p:sp>
          <p:nvSpPr>
            <p:cNvPr id="12" name="Rechthoek 1"/>
            <p:cNvSpPr/>
            <p:nvPr/>
          </p:nvSpPr>
          <p:spPr>
            <a:xfrm>
              <a:off x="1274366" y="1617292"/>
              <a:ext cx="1171339" cy="5201724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kstvak 2"/>
            <p:cNvSpPr txBox="1"/>
            <p:nvPr/>
          </p:nvSpPr>
          <p:spPr>
            <a:xfrm>
              <a:off x="1274366" y="1803679"/>
              <a:ext cx="1238219" cy="5015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err="1" smtClean="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Organization</a:t>
              </a:r>
              <a:endParaRPr lang="nl-NL" sz="2400" b="1" dirty="0">
                <a:solidFill>
                  <a:schemeClr val="bg2">
                    <a:lumMod val="2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4" name="Groep 3"/>
          <p:cNvGrpSpPr/>
          <p:nvPr/>
        </p:nvGrpSpPr>
        <p:grpSpPr>
          <a:xfrm>
            <a:off x="2106668" y="2447553"/>
            <a:ext cx="1912597" cy="478822"/>
            <a:chOff x="1274366" y="1617292"/>
            <a:chExt cx="1238219" cy="5201724"/>
          </a:xfrm>
        </p:grpSpPr>
        <p:sp>
          <p:nvSpPr>
            <p:cNvPr id="15" name="Rechthoek 1"/>
            <p:cNvSpPr/>
            <p:nvPr/>
          </p:nvSpPr>
          <p:spPr>
            <a:xfrm>
              <a:off x="1274366" y="1617292"/>
              <a:ext cx="1171339" cy="5201724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kstvak 2"/>
            <p:cNvSpPr txBox="1"/>
            <p:nvPr/>
          </p:nvSpPr>
          <p:spPr>
            <a:xfrm>
              <a:off x="1274366" y="1803679"/>
              <a:ext cx="1238219" cy="5015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Product</a:t>
              </a:r>
              <a:endParaRPr lang="nl-NL" sz="2400" b="1" dirty="0">
                <a:solidFill>
                  <a:schemeClr val="bg2">
                    <a:lumMod val="2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7" name="Groep 3"/>
          <p:cNvGrpSpPr/>
          <p:nvPr/>
        </p:nvGrpSpPr>
        <p:grpSpPr>
          <a:xfrm>
            <a:off x="2058956" y="2514600"/>
            <a:ext cx="1751044" cy="739441"/>
            <a:chOff x="1274366" y="1617292"/>
            <a:chExt cx="1171339" cy="5201724"/>
          </a:xfrm>
        </p:grpSpPr>
        <p:sp>
          <p:nvSpPr>
            <p:cNvPr id="18" name="Rechthoek 1"/>
            <p:cNvSpPr/>
            <p:nvPr/>
          </p:nvSpPr>
          <p:spPr>
            <a:xfrm>
              <a:off x="1274366" y="1617292"/>
              <a:ext cx="1171339" cy="5201724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9" name="Tekstvak 2"/>
            <p:cNvSpPr txBox="1"/>
            <p:nvPr/>
          </p:nvSpPr>
          <p:spPr>
            <a:xfrm>
              <a:off x="1274366" y="1803682"/>
              <a:ext cx="1133629" cy="4216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Information</a:t>
              </a:r>
            </a:p>
          </p:txBody>
        </p:sp>
      </p:grpSp>
      <p:grpSp>
        <p:nvGrpSpPr>
          <p:cNvPr id="21" name="Groep 3"/>
          <p:cNvGrpSpPr/>
          <p:nvPr/>
        </p:nvGrpSpPr>
        <p:grpSpPr>
          <a:xfrm>
            <a:off x="3657601" y="2438400"/>
            <a:ext cx="2141292" cy="1181907"/>
            <a:chOff x="1274366" y="1617292"/>
            <a:chExt cx="1448050" cy="7277298"/>
          </a:xfrm>
        </p:grpSpPr>
        <p:sp>
          <p:nvSpPr>
            <p:cNvPr id="22" name="Rechthoek 1"/>
            <p:cNvSpPr/>
            <p:nvPr/>
          </p:nvSpPr>
          <p:spPr>
            <a:xfrm>
              <a:off x="1274366" y="1617292"/>
              <a:ext cx="1171339" cy="5201724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kstvak 2"/>
            <p:cNvSpPr txBox="1"/>
            <p:nvPr/>
          </p:nvSpPr>
          <p:spPr>
            <a:xfrm>
              <a:off x="1274366" y="1803679"/>
              <a:ext cx="1448050" cy="7090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Business </a:t>
              </a:r>
              <a:r>
                <a:rPr lang="nl-NL" sz="2400" b="1" dirty="0" err="1" smtClean="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process</a:t>
              </a:r>
              <a:endParaRPr lang="nl-NL" sz="2400" b="1" dirty="0">
                <a:solidFill>
                  <a:schemeClr val="bg2">
                    <a:lumMod val="2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4" name="Groep 3"/>
          <p:cNvGrpSpPr/>
          <p:nvPr/>
        </p:nvGrpSpPr>
        <p:grpSpPr>
          <a:xfrm>
            <a:off x="3505200" y="2438400"/>
            <a:ext cx="2819400" cy="861031"/>
            <a:chOff x="1274366" y="1617292"/>
            <a:chExt cx="1171339" cy="5343409"/>
          </a:xfrm>
        </p:grpSpPr>
        <p:sp>
          <p:nvSpPr>
            <p:cNvPr id="25" name="Rechthoek 1"/>
            <p:cNvSpPr/>
            <p:nvPr/>
          </p:nvSpPr>
          <p:spPr>
            <a:xfrm>
              <a:off x="1274366" y="1617292"/>
              <a:ext cx="1171339" cy="5201724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6" name="Tekstvak 2"/>
            <p:cNvSpPr txBox="1"/>
            <p:nvPr/>
          </p:nvSpPr>
          <p:spPr>
            <a:xfrm>
              <a:off x="1274366" y="1803678"/>
              <a:ext cx="1171339" cy="5157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err="1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Process</a:t>
              </a:r>
              <a:r>
                <a:rPr lang="nl-NL" sz="24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+mj-lt"/>
                </a:rPr>
                <a:t> </a:t>
              </a:r>
              <a:r>
                <a:rPr lang="nl-NL" sz="2400" b="1" dirty="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cooperation</a:t>
              </a:r>
            </a:p>
          </p:txBody>
        </p:sp>
      </p:grpSp>
      <p:grpSp>
        <p:nvGrpSpPr>
          <p:cNvPr id="30" name="Groep 3"/>
          <p:cNvGrpSpPr/>
          <p:nvPr/>
        </p:nvGrpSpPr>
        <p:grpSpPr>
          <a:xfrm>
            <a:off x="4114800" y="3405916"/>
            <a:ext cx="1695052" cy="861031"/>
            <a:chOff x="1274366" y="1617292"/>
            <a:chExt cx="1171339" cy="5343410"/>
          </a:xfrm>
        </p:grpSpPr>
        <p:sp>
          <p:nvSpPr>
            <p:cNvPr id="31" name="Rechthoek 1"/>
            <p:cNvSpPr/>
            <p:nvPr/>
          </p:nvSpPr>
          <p:spPr>
            <a:xfrm>
              <a:off x="1274366" y="1617292"/>
              <a:ext cx="1171339" cy="5201724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32" name="Tekstvak 2"/>
            <p:cNvSpPr txBox="1"/>
            <p:nvPr/>
          </p:nvSpPr>
          <p:spPr>
            <a:xfrm>
              <a:off x="1274366" y="1803678"/>
              <a:ext cx="1171339" cy="5157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Application </a:t>
              </a:r>
              <a:r>
                <a:rPr lang="nl-NL" sz="2400" b="1" dirty="0" err="1" smtClean="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behavior</a:t>
              </a:r>
              <a:endParaRPr lang="nl-NL" sz="2400" b="1" dirty="0">
                <a:solidFill>
                  <a:schemeClr val="bg2">
                    <a:lumMod val="2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7" name="Groep 3"/>
          <p:cNvGrpSpPr/>
          <p:nvPr/>
        </p:nvGrpSpPr>
        <p:grpSpPr>
          <a:xfrm>
            <a:off x="6019800" y="3417332"/>
            <a:ext cx="1695052" cy="861031"/>
            <a:chOff x="1274366" y="1617292"/>
            <a:chExt cx="1171339" cy="5343410"/>
          </a:xfrm>
        </p:grpSpPr>
        <p:sp>
          <p:nvSpPr>
            <p:cNvPr id="28" name="Rechthoek 1"/>
            <p:cNvSpPr/>
            <p:nvPr/>
          </p:nvSpPr>
          <p:spPr>
            <a:xfrm>
              <a:off x="1274366" y="1617292"/>
              <a:ext cx="1171339" cy="5201724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9" name="Tekstvak 2"/>
            <p:cNvSpPr txBox="1"/>
            <p:nvPr/>
          </p:nvSpPr>
          <p:spPr>
            <a:xfrm>
              <a:off x="1274366" y="1803678"/>
              <a:ext cx="1171339" cy="5157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Application </a:t>
              </a:r>
              <a:r>
                <a:rPr lang="nl-NL" sz="2400" b="1" dirty="0" err="1" smtClean="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structure</a:t>
              </a:r>
              <a:endParaRPr lang="nl-NL" sz="2400" b="1" dirty="0">
                <a:solidFill>
                  <a:schemeClr val="bg2">
                    <a:lumMod val="2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36" name="Groep 2939"/>
          <p:cNvGrpSpPr/>
          <p:nvPr/>
        </p:nvGrpSpPr>
        <p:grpSpPr>
          <a:xfrm>
            <a:off x="4114800" y="2895600"/>
            <a:ext cx="1828800" cy="923330"/>
            <a:chOff x="1264711" y="1821355"/>
            <a:chExt cx="1251744" cy="8951196"/>
          </a:xfrm>
        </p:grpSpPr>
        <p:sp>
          <p:nvSpPr>
            <p:cNvPr id="37" name="Rechthoek 2940"/>
            <p:cNvSpPr/>
            <p:nvPr/>
          </p:nvSpPr>
          <p:spPr>
            <a:xfrm>
              <a:off x="1264711" y="2920914"/>
              <a:ext cx="1251744" cy="7851637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" name="Tekstvak 2941"/>
            <p:cNvSpPr txBox="1"/>
            <p:nvPr/>
          </p:nvSpPr>
          <p:spPr>
            <a:xfrm>
              <a:off x="1295770" y="1821355"/>
              <a:ext cx="1220685" cy="638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/>
              </a:r>
              <a:br>
                <a:rPr lang="nl-NL" b="1" dirty="0" smtClean="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</a:br>
              <a:r>
                <a:rPr lang="nl-NL" b="1" dirty="0" smtClean="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Application </a:t>
              </a:r>
              <a:r>
                <a:rPr lang="nl-NL" b="1" dirty="0" err="1" smtClean="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usage</a:t>
              </a:r>
              <a:endParaRPr lang="nl-NL" b="1" dirty="0">
                <a:solidFill>
                  <a:schemeClr val="bg2">
                    <a:lumMod val="2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879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nl-NL" dirty="0" err="1" smtClean="0"/>
              <a:t>Core</a:t>
            </a:r>
            <a:r>
              <a:rPr lang="nl-NL" dirty="0" smtClean="0"/>
              <a:t> </a:t>
            </a:r>
            <a:r>
              <a:rPr lang="nl-NL" dirty="0" err="1" smtClean="0"/>
              <a:t>concepts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79576"/>
            <a:ext cx="8229600" cy="567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725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nl-NL" dirty="0" err="1" smtClean="0"/>
              <a:t>Core</a:t>
            </a:r>
            <a:r>
              <a:rPr lang="nl-NL" dirty="0" smtClean="0"/>
              <a:t> </a:t>
            </a:r>
            <a:r>
              <a:rPr lang="nl-NL" dirty="0" err="1" smtClean="0"/>
              <a:t>concepts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7548529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oelichting met afgeronde rechthoek 4"/>
          <p:cNvSpPr/>
          <p:nvPr/>
        </p:nvSpPr>
        <p:spPr>
          <a:xfrm>
            <a:off x="533400" y="5029200"/>
            <a:ext cx="6571792" cy="1295400"/>
          </a:xfrm>
          <a:prstGeom prst="wedgeRoundRectCallout">
            <a:avLst>
              <a:gd name="adj1" fmla="val -12461"/>
              <a:gd name="adj2" fmla="val -76027"/>
              <a:gd name="adj3" fmla="val 1666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C00000"/>
                </a:solidFill>
              </a:rPr>
              <a:t>Colors in </a:t>
            </a:r>
            <a:r>
              <a:rPr lang="en-US" dirty="0" err="1" smtClean="0">
                <a:solidFill>
                  <a:srgbClr val="C00000"/>
                </a:solidFill>
              </a:rPr>
              <a:t>Archimate</a:t>
            </a:r>
            <a:r>
              <a:rPr lang="en-US" dirty="0" smtClean="0">
                <a:solidFill>
                  <a:srgbClr val="C00000"/>
                </a:solidFill>
              </a:rPr>
              <a:t>:  </a:t>
            </a:r>
            <a:r>
              <a:rPr lang="en-US" dirty="0" smtClean="0">
                <a:solidFill>
                  <a:schemeClr val="tx1"/>
                </a:solidFill>
              </a:rPr>
              <a:t>Colors  are only supporting – not part of the standard.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Blue is associated with applications, yellow with business, and green with technology.  Extensions in v2.0 are purple.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37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6409"/>
            <a:ext cx="8229600" cy="1143000"/>
          </a:xfrm>
        </p:spPr>
        <p:txBody>
          <a:bodyPr/>
          <a:lstStyle/>
          <a:p>
            <a:r>
              <a:rPr lang="nl-NL" dirty="0" err="1" smtClean="0"/>
              <a:t>Extensions</a:t>
            </a:r>
            <a:r>
              <a:rPr lang="nl-NL" dirty="0" smtClean="0"/>
              <a:t> (samples)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747"/>
            <a:ext cx="7696200" cy="5636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995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 of </a:t>
            </a:r>
            <a:r>
              <a:rPr lang="en-US" dirty="0" err="1" smtClean="0"/>
              <a:t>Archimate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Holistic language</a:t>
            </a:r>
          </a:p>
          <a:p>
            <a:r>
              <a:rPr lang="en-US" dirty="0" smtClean="0"/>
              <a:t>Has constructs that allow modeling </a:t>
            </a:r>
            <a:r>
              <a:rPr lang="en-US" dirty="0"/>
              <a:t>of relationships between the “standard” viewpoints of the </a:t>
            </a:r>
            <a:r>
              <a:rPr lang="en-US" dirty="0" smtClean="0"/>
              <a:t>frameworks, i.e., several aspects can be modeled in one view</a:t>
            </a:r>
          </a:p>
          <a:p>
            <a:r>
              <a:rPr lang="en-US" dirty="0" smtClean="0"/>
              <a:t>As a result, one can model relations between processes and people, between applications and people, processes and data, etc.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dirty="0"/>
              <a:t>	</a:t>
            </a:r>
            <a:r>
              <a:rPr lang="en-US" dirty="0" smtClean="0"/>
              <a:t>- contrary </a:t>
            </a:r>
            <a:r>
              <a:rPr lang="en-US" dirty="0"/>
              <a:t>to </a:t>
            </a:r>
            <a:r>
              <a:rPr lang="en-US" dirty="0" smtClean="0"/>
              <a:t>UML (where the possible viewpoints are 	predefined by the possible diagram techniques), 	</a:t>
            </a:r>
            <a:r>
              <a:rPr lang="en-US" dirty="0" err="1" smtClean="0"/>
              <a:t>Archimate</a:t>
            </a:r>
            <a:r>
              <a:rPr lang="en-US" dirty="0" smtClean="0"/>
              <a:t> can be used to model new, context-specific 	viewpoints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7233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on </a:t>
            </a:r>
            <a:r>
              <a:rPr lang="en-US" dirty="0" err="1" smtClean="0"/>
              <a:t>Archimate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Archimate</a:t>
            </a:r>
            <a:r>
              <a:rPr lang="en-US" dirty="0" smtClean="0"/>
              <a:t> is a language/notation (like UML)</a:t>
            </a:r>
          </a:p>
          <a:p>
            <a:r>
              <a:rPr lang="en-US" dirty="0" err="1" smtClean="0"/>
              <a:t>Archimate</a:t>
            </a:r>
            <a:r>
              <a:rPr lang="en-US" dirty="0" smtClean="0"/>
              <a:t> </a:t>
            </a:r>
            <a:r>
              <a:rPr lang="nl-NL" dirty="0" smtClean="0"/>
              <a:t> is </a:t>
            </a:r>
            <a:r>
              <a:rPr lang="nl-NL" dirty="0" err="1" smtClean="0"/>
              <a:t>relatively</a:t>
            </a:r>
            <a:r>
              <a:rPr lang="nl-NL" dirty="0" smtClean="0"/>
              <a:t>  </a:t>
            </a:r>
            <a:r>
              <a:rPr lang="nl-NL" dirty="0" err="1" smtClean="0"/>
              <a:t>young</a:t>
            </a:r>
            <a:endParaRPr lang="nl-NL" dirty="0" smtClean="0"/>
          </a:p>
          <a:p>
            <a:r>
              <a:rPr lang="en-US" dirty="0" smtClean="0"/>
              <a:t>Provides currently unique, holistic EA notation</a:t>
            </a:r>
          </a:p>
          <a:p>
            <a:r>
              <a:rPr lang="en-US" dirty="0" smtClean="0"/>
              <a:t>Free viewpoint selection/definition</a:t>
            </a:r>
          </a:p>
          <a:p>
            <a:r>
              <a:rPr lang="en-US" dirty="0" smtClean="0"/>
              <a:t>Supports modeling of relationships between the “standard” viewpoints of the frameworks</a:t>
            </a:r>
          </a:p>
        </p:txBody>
      </p:sp>
    </p:spTree>
    <p:extLst>
      <p:ext uri="{BB962C8B-B14F-4D97-AF65-F5344CB8AC3E}">
        <p14:creationId xmlns:p14="http://schemas.microsoft.com/office/powerpoint/2010/main" val="174923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 in this course</a:t>
            </a:r>
            <a:endParaRPr lang="nl-N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520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EA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engineers would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not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normally develop a complete EA model.</a:t>
            </a:r>
          </a:p>
          <a:p>
            <a:r>
              <a:rPr lang="en-US" dirty="0" smtClean="0"/>
              <a:t>We teach you to:</a:t>
            </a:r>
          </a:p>
          <a:p>
            <a:pPr lvl="1"/>
            <a:r>
              <a:rPr lang="en-US" dirty="0" smtClean="0"/>
              <a:t>Understand the concept of </a:t>
            </a:r>
            <a:r>
              <a:rPr lang="en-US" dirty="0"/>
              <a:t>EA</a:t>
            </a:r>
          </a:p>
          <a:p>
            <a:pPr lvl="1"/>
            <a:r>
              <a:rPr lang="en-US" dirty="0" smtClean="0"/>
              <a:t>Have knowledge </a:t>
            </a:r>
            <a:r>
              <a:rPr lang="en-US" dirty="0"/>
              <a:t>about EA </a:t>
            </a:r>
            <a:r>
              <a:rPr lang="en-US" dirty="0" smtClean="0"/>
              <a:t>frameworks and notations</a:t>
            </a:r>
            <a:endParaRPr lang="en-US" dirty="0"/>
          </a:p>
          <a:p>
            <a:pPr lvl="1"/>
            <a:r>
              <a:rPr lang="en-US" dirty="0" smtClean="0"/>
              <a:t>Be able to make simple enterprise models</a:t>
            </a:r>
            <a:endParaRPr lang="en-US" dirty="0"/>
          </a:p>
          <a:p>
            <a:r>
              <a:rPr lang="en-US" dirty="0" smtClean="0"/>
              <a:t>As a result, you will be able to understand and model how IT </a:t>
            </a:r>
            <a:r>
              <a:rPr lang="en-US" dirty="0"/>
              <a:t>applications </a:t>
            </a:r>
            <a:r>
              <a:rPr lang="en-US" dirty="0" smtClean="0"/>
              <a:t>relate to the enterprise (company). This understanding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is important </a:t>
            </a:r>
            <a:r>
              <a:rPr lang="en-US" dirty="0" smtClean="0"/>
              <a:t>for SE.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2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Approach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600" dirty="0"/>
              <a:t>To achieve </a:t>
            </a:r>
            <a:r>
              <a:rPr lang="en-US" sz="2600" dirty="0" smtClean="0"/>
              <a:t>our </a:t>
            </a:r>
            <a:r>
              <a:rPr lang="en-US" sz="2600" dirty="0"/>
              <a:t>goals, in this course, </a:t>
            </a:r>
            <a:r>
              <a:rPr lang="en-US" sz="2600" dirty="0" smtClean="0"/>
              <a:t>we</a:t>
            </a:r>
            <a:r>
              <a:rPr lang="en-US" sz="2600" dirty="0"/>
              <a:t> </a:t>
            </a:r>
            <a:r>
              <a:rPr lang="en-US" sz="2600" dirty="0" smtClean="0"/>
              <a:t>m</a:t>
            </a:r>
            <a:r>
              <a:rPr lang="en-US" dirty="0" smtClean="0"/>
              <a:t>ake </a:t>
            </a:r>
            <a:r>
              <a:rPr lang="en-US" dirty="0"/>
              <a:t>simple </a:t>
            </a:r>
            <a:r>
              <a:rPr lang="en-US" dirty="0" smtClean="0"/>
              <a:t>models.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dirty="0" smtClean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Information for the models is given in the SMES case description.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dirty="0" smtClean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The SMES case is based on a large Dutch enterprise.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469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Cases introduction</a:t>
            </a:r>
            <a:endParaRPr lang="nl-N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SMES</a:t>
            </a:r>
          </a:p>
          <a:p>
            <a:r>
              <a:rPr lang="nl-NL" dirty="0" err="1" smtClean="0"/>
              <a:t>Book</a:t>
            </a:r>
            <a:r>
              <a:rPr lang="nl-NL" dirty="0" smtClean="0"/>
              <a:t> Online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9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Course setup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</a:t>
            </a:r>
            <a:r>
              <a:rPr lang="en-US" dirty="0" err="1" smtClean="0"/>
              <a:t>sharepoint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Slides</a:t>
            </a:r>
          </a:p>
          <a:p>
            <a:pPr lvl="1"/>
            <a:r>
              <a:rPr lang="en-US" dirty="0" smtClean="0"/>
              <a:t>Additional study materials (optional but very useful)</a:t>
            </a:r>
          </a:p>
          <a:p>
            <a:pPr lvl="1"/>
            <a:r>
              <a:rPr lang="en-US" dirty="0" smtClean="0"/>
              <a:t>Course setup</a:t>
            </a:r>
          </a:p>
          <a:p>
            <a:pPr lvl="1"/>
            <a:r>
              <a:rPr lang="nl-NL" dirty="0" err="1" smtClean="0"/>
              <a:t>Assignment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case (SMES)</a:t>
            </a:r>
          </a:p>
          <a:p>
            <a:pPr lvl="1"/>
            <a:r>
              <a:rPr lang="nl-NL" dirty="0" err="1" smtClean="0"/>
              <a:t>Working</a:t>
            </a:r>
            <a:r>
              <a:rPr lang="nl-NL" dirty="0" smtClean="0"/>
              <a:t> case (</a:t>
            </a:r>
            <a:r>
              <a:rPr lang="nl-NL" dirty="0" err="1" smtClean="0"/>
              <a:t>BookOnline</a:t>
            </a:r>
            <a:r>
              <a:rPr lang="nl-NL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670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Lesson </a:t>
            </a:r>
            <a:r>
              <a:rPr lang="nl-NL" dirty="0" smtClean="0"/>
              <a:t>1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Architecture - definition</a:t>
            </a:r>
            <a:endParaRPr lang="nl-NL" dirty="0"/>
          </a:p>
          <a:p>
            <a:r>
              <a:rPr lang="nl-NL" dirty="0" smtClean="0"/>
              <a:t>Introduction to Enterprise </a:t>
            </a:r>
            <a:r>
              <a:rPr lang="nl-NL" dirty="0" err="1" smtClean="0"/>
              <a:t>Architectures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Definition</a:t>
            </a:r>
          </a:p>
          <a:p>
            <a:pPr lvl="1"/>
            <a:r>
              <a:rPr lang="nl-NL" dirty="0" smtClean="0"/>
              <a:t>Goals</a:t>
            </a:r>
          </a:p>
          <a:p>
            <a:pPr lvl="1"/>
            <a:r>
              <a:rPr lang="nl-NL" dirty="0" err="1" smtClean="0"/>
              <a:t>Elements</a:t>
            </a:r>
            <a:endParaRPr lang="nl-NL" dirty="0"/>
          </a:p>
          <a:p>
            <a:r>
              <a:rPr lang="nl-NL" dirty="0" err="1" smtClean="0"/>
              <a:t>What</a:t>
            </a:r>
            <a:r>
              <a:rPr lang="nl-NL" dirty="0" smtClean="0"/>
              <a:t> are Views? </a:t>
            </a:r>
            <a:endParaRPr lang="nl-NL" dirty="0"/>
          </a:p>
          <a:p>
            <a:r>
              <a:rPr lang="nl-NL" dirty="0" err="1"/>
              <a:t>What</a:t>
            </a:r>
            <a:r>
              <a:rPr lang="nl-NL" dirty="0"/>
              <a:t> are </a:t>
            </a:r>
            <a:r>
              <a:rPr lang="nl-NL" dirty="0" err="1"/>
              <a:t>Aggregation</a:t>
            </a:r>
            <a:r>
              <a:rPr lang="nl-NL" dirty="0"/>
              <a:t> </a:t>
            </a:r>
            <a:r>
              <a:rPr lang="nl-NL" dirty="0" smtClean="0"/>
              <a:t>levels?</a:t>
            </a:r>
          </a:p>
          <a:p>
            <a:r>
              <a:rPr lang="nl-NL" dirty="0" err="1" smtClean="0"/>
              <a:t>Archimate</a:t>
            </a:r>
            <a:endParaRPr lang="nl-NL" dirty="0"/>
          </a:p>
          <a:p>
            <a:r>
              <a:rPr lang="nl-NL" dirty="0" smtClean="0"/>
              <a:t>Cases SMES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BookOnline</a:t>
            </a:r>
            <a:r>
              <a:rPr lang="nl-NL" dirty="0" smtClean="0"/>
              <a:t> –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introduction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7069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Architectures</a:t>
            </a:r>
            <a:endParaRPr lang="nl-N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From Software to Enterprise Architectures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1897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Architecture</a:t>
            </a:r>
          </a:p>
        </p:txBody>
      </p:sp>
      <p:pic>
        <p:nvPicPr>
          <p:cNvPr id="2050" name="Picture 2" descr="Modern architecture in Valencia by Ka13 (Creative Common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76600"/>
            <a:ext cx="3057406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hoek 1"/>
          <p:cNvSpPr/>
          <p:nvPr/>
        </p:nvSpPr>
        <p:spPr>
          <a:xfrm>
            <a:off x="0" y="6150114"/>
            <a:ext cx="876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Image sources:</a:t>
            </a:r>
            <a:endParaRPr lang="en-US" sz="1000" dirty="0" smtClean="0">
              <a:hlinkClick r:id="rId3"/>
            </a:endParaRPr>
          </a:p>
          <a:p>
            <a:r>
              <a:rPr lang="en-US" sz="1000" dirty="0" smtClean="0">
                <a:hlinkClick r:id="rId3"/>
              </a:rPr>
              <a:t>http</a:t>
            </a:r>
            <a:r>
              <a:rPr lang="en-US" sz="1000" dirty="0">
                <a:hlinkClick r:id="rId3"/>
              </a:rPr>
              <a:t>://thezeroboss.com/best-family-destinations-in-spain-calpe-malaga-alicante-valencia</a:t>
            </a:r>
            <a:r>
              <a:rPr lang="en-US" sz="1000" dirty="0" smtClean="0">
                <a:hlinkClick r:id="rId3"/>
              </a:rPr>
              <a:t>/</a:t>
            </a:r>
            <a:endParaRPr lang="en-US" sz="1000" dirty="0" smtClean="0"/>
          </a:p>
          <a:p>
            <a:r>
              <a:rPr lang="en-US" sz="1000" dirty="0">
                <a:hlinkClick r:id="rId4"/>
              </a:rPr>
              <a:t>http://libpress.colorado.edu/?</a:t>
            </a:r>
            <a:r>
              <a:rPr lang="en-US" sz="1000" dirty="0" smtClean="0">
                <a:hlinkClick r:id="rId4"/>
              </a:rPr>
              <a:t>p=622</a:t>
            </a:r>
            <a:endParaRPr lang="en-US" sz="1000" dirty="0" smtClean="0"/>
          </a:p>
          <a:p>
            <a:r>
              <a:rPr lang="en-US" sz="1000" dirty="0">
                <a:hlinkClick r:id="rId5"/>
              </a:rPr>
              <a:t>http://</a:t>
            </a:r>
            <a:r>
              <a:rPr lang="en-US" sz="1000" dirty="0" smtClean="0">
                <a:hlinkClick r:id="rId5"/>
              </a:rPr>
              <a:t>www.tcdailyplanet.net/article/2008/11/19/has-there-been-any-decent-architecture-st-paul-last-30-years.html</a:t>
            </a:r>
            <a:endParaRPr lang="en-US" sz="1000" dirty="0" smtClean="0"/>
          </a:p>
        </p:txBody>
      </p:sp>
      <p:pic>
        <p:nvPicPr>
          <p:cNvPr id="2052" name="Picture 4" descr="http://libpress.colorado.edu/wp-content/uploads/2012/08/beijing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011732"/>
            <a:ext cx="3288511" cy="212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tcdailyplanet.net/sites/tcdailyplanet.net/files/imagecache/NewArticlePic/images/Schubert%20Club%20Heilmaier%20Memorial%20Bandstand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599057"/>
            <a:ext cx="2994758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63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Architecture</a:t>
            </a:r>
            <a:endParaRPr lang="nl-NL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400" i="1" dirty="0">
                <a:solidFill>
                  <a:srgbClr val="7030A0"/>
                </a:solidFill>
              </a:rPr>
              <a:t>“An </a:t>
            </a:r>
            <a:r>
              <a:rPr lang="nl-NL" sz="2400" i="1" dirty="0" err="1">
                <a:solidFill>
                  <a:srgbClr val="7030A0"/>
                </a:solidFill>
              </a:rPr>
              <a:t>architecture</a:t>
            </a:r>
            <a:r>
              <a:rPr lang="nl-NL" sz="2400" i="1" dirty="0">
                <a:solidFill>
                  <a:srgbClr val="7030A0"/>
                </a:solidFill>
              </a:rPr>
              <a:t> is the </a:t>
            </a:r>
            <a:r>
              <a:rPr lang="nl-NL" sz="2400" i="1" dirty="0" err="1">
                <a:solidFill>
                  <a:srgbClr val="7030A0"/>
                </a:solidFill>
              </a:rPr>
              <a:t>fundamental</a:t>
            </a:r>
            <a:r>
              <a:rPr lang="nl-NL" sz="2400" i="1" dirty="0">
                <a:solidFill>
                  <a:srgbClr val="7030A0"/>
                </a:solidFill>
              </a:rPr>
              <a:t> </a:t>
            </a:r>
            <a:r>
              <a:rPr lang="nl-NL" sz="2400" i="1" dirty="0" err="1" smtClean="0">
                <a:solidFill>
                  <a:srgbClr val="C00000"/>
                </a:solidFill>
              </a:rPr>
              <a:t>organization</a:t>
            </a:r>
            <a:r>
              <a:rPr lang="nl-NL" sz="2400" i="1" dirty="0" smtClean="0">
                <a:solidFill>
                  <a:srgbClr val="C00000"/>
                </a:solidFill>
              </a:rPr>
              <a:t> </a:t>
            </a:r>
            <a:r>
              <a:rPr lang="en-US" sz="2400" i="1" dirty="0" smtClean="0">
                <a:solidFill>
                  <a:srgbClr val="C00000"/>
                </a:solidFill>
              </a:rPr>
              <a:t>of </a:t>
            </a:r>
            <a:r>
              <a:rPr lang="en-US" sz="2400" i="1" dirty="0">
                <a:solidFill>
                  <a:srgbClr val="C00000"/>
                </a:solidFill>
              </a:rPr>
              <a:t>a system</a:t>
            </a:r>
            <a:r>
              <a:rPr lang="en-US" sz="2400" i="1" dirty="0">
                <a:solidFill>
                  <a:srgbClr val="7030A0"/>
                </a:solidFill>
              </a:rPr>
              <a:t>, embodied in its </a:t>
            </a:r>
            <a:r>
              <a:rPr lang="en-US" sz="2400" i="1" dirty="0">
                <a:solidFill>
                  <a:srgbClr val="C00000"/>
                </a:solidFill>
              </a:rPr>
              <a:t>components</a:t>
            </a:r>
            <a:r>
              <a:rPr lang="en-US" sz="2400" i="1" dirty="0">
                <a:solidFill>
                  <a:srgbClr val="7030A0"/>
                </a:solidFill>
              </a:rPr>
              <a:t>, </a:t>
            </a:r>
            <a:r>
              <a:rPr lang="en-US" sz="2400" i="1" dirty="0" smtClean="0">
                <a:solidFill>
                  <a:srgbClr val="7030A0"/>
                </a:solidFill>
              </a:rPr>
              <a:t>their </a:t>
            </a:r>
            <a:r>
              <a:rPr lang="en-US" sz="2400" i="1" dirty="0">
                <a:solidFill>
                  <a:srgbClr val="C00000"/>
                </a:solidFill>
              </a:rPr>
              <a:t>relationships</a:t>
            </a:r>
            <a:r>
              <a:rPr lang="en-US" sz="2400" i="1" dirty="0">
                <a:solidFill>
                  <a:srgbClr val="7030A0"/>
                </a:solidFill>
              </a:rPr>
              <a:t> to each other and the environment and the </a:t>
            </a:r>
            <a:r>
              <a:rPr lang="en-US" sz="2400" i="1" dirty="0">
                <a:solidFill>
                  <a:srgbClr val="C00000"/>
                </a:solidFill>
              </a:rPr>
              <a:t>principles</a:t>
            </a:r>
            <a:r>
              <a:rPr lang="en-US" sz="2400" i="1" dirty="0">
                <a:solidFill>
                  <a:srgbClr val="7030A0"/>
                </a:solidFill>
              </a:rPr>
              <a:t> governing its design and evolution</a:t>
            </a:r>
            <a:r>
              <a:rPr lang="en-US" sz="2400" i="1" dirty="0" smtClean="0">
                <a:solidFill>
                  <a:srgbClr val="7030A0"/>
                </a:solidFill>
              </a:rPr>
              <a:t>.”</a:t>
            </a:r>
          </a:p>
          <a:p>
            <a:endParaRPr lang="en-US" sz="2400" i="1" dirty="0">
              <a:solidFill>
                <a:srgbClr val="7030A0"/>
              </a:solidFill>
            </a:endParaRPr>
          </a:p>
          <a:p>
            <a:r>
              <a:rPr lang="en-US" dirty="0" smtClean="0"/>
              <a:t>Architecture description </a:t>
            </a:r>
            <a:r>
              <a:rPr lang="en-US" dirty="0" err="1" smtClean="0"/>
              <a:t>vs</a:t>
            </a:r>
            <a:r>
              <a:rPr lang="en-US" dirty="0" smtClean="0"/>
              <a:t> architecture</a:t>
            </a:r>
          </a:p>
          <a:p>
            <a:endParaRPr lang="en-US" dirty="0" smtClean="0"/>
          </a:p>
          <a:p>
            <a:r>
              <a:rPr lang="en-US" dirty="0" smtClean="0"/>
              <a:t>Software architecture  (</a:t>
            </a:r>
            <a:r>
              <a:rPr lang="en-US" dirty="0"/>
              <a:t>GSO31/GSO 32</a:t>
            </a:r>
            <a:r>
              <a:rPr lang="en-US" dirty="0" smtClean="0"/>
              <a:t>)</a:t>
            </a:r>
          </a:p>
          <a:p>
            <a:endParaRPr lang="nl-NL" dirty="0"/>
          </a:p>
          <a:p>
            <a:r>
              <a:rPr lang="nl-NL" dirty="0" smtClean="0">
                <a:hlinkClick r:id="rId2"/>
              </a:rPr>
              <a:t>Types of </a:t>
            </a:r>
            <a:r>
              <a:rPr lang="nl-NL" dirty="0" err="1" smtClean="0">
                <a:hlinkClick r:id="rId2"/>
              </a:rPr>
              <a:t>architectures</a:t>
            </a:r>
            <a:r>
              <a:rPr lang="nl-NL" dirty="0" smtClean="0">
                <a:hlinkClick r:id="rId2"/>
              </a:rPr>
              <a:t> (</a:t>
            </a:r>
            <a:r>
              <a:rPr lang="nl-NL" dirty="0" err="1" smtClean="0">
                <a:hlinkClick r:id="rId2"/>
              </a:rPr>
              <a:t>and</a:t>
            </a:r>
            <a:r>
              <a:rPr lang="nl-NL" dirty="0" smtClean="0">
                <a:hlinkClick r:id="rId2"/>
              </a:rPr>
              <a:t> </a:t>
            </a:r>
            <a:r>
              <a:rPr lang="nl-NL" dirty="0" err="1" smtClean="0">
                <a:hlinkClick r:id="rId2"/>
              </a:rPr>
              <a:t>architects</a:t>
            </a:r>
            <a:r>
              <a:rPr lang="nl-NL" dirty="0" smtClean="0">
                <a:hlinkClick r:id="rId2"/>
              </a:rPr>
              <a:t>)</a:t>
            </a:r>
            <a:endParaRPr lang="en-US" dirty="0" smtClean="0"/>
          </a:p>
          <a:p>
            <a:pPr marL="0" indent="0">
              <a:buNone/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03168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What is </a:t>
            </a:r>
            <a:r>
              <a:rPr lang="nl-NL" dirty="0"/>
              <a:t>Enterprise Architecture</a:t>
            </a:r>
            <a:r>
              <a:rPr lang="en-US" dirty="0" smtClean="0"/>
              <a:t>?</a:t>
            </a:r>
          </a:p>
        </p:txBody>
      </p:sp>
      <p:sp>
        <p:nvSpPr>
          <p:cNvPr id="2150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Conceptual blueprint that defines </a:t>
            </a:r>
            <a:r>
              <a:rPr lang="en-US" dirty="0" smtClean="0">
                <a:solidFill>
                  <a:srgbClr val="FF0000"/>
                </a:solidFill>
              </a:rPr>
              <a:t>the structure and operation of an enterprise and its information systems</a:t>
            </a:r>
          </a:p>
          <a:p>
            <a:endParaRPr lang="en-US" dirty="0" smtClean="0"/>
          </a:p>
          <a:p>
            <a:r>
              <a:rPr lang="en-US" dirty="0" smtClean="0"/>
              <a:t>Description of the </a:t>
            </a:r>
            <a:r>
              <a:rPr lang="en-US" dirty="0" smtClean="0">
                <a:solidFill>
                  <a:srgbClr val="FF0000"/>
                </a:solidFill>
              </a:rPr>
              <a:t>goals</a:t>
            </a:r>
            <a:r>
              <a:rPr lang="en-US" dirty="0" smtClean="0"/>
              <a:t> of an organization, how these goals are realized by </a:t>
            </a:r>
            <a:r>
              <a:rPr lang="en-US" dirty="0" smtClean="0">
                <a:solidFill>
                  <a:srgbClr val="FF0000"/>
                </a:solidFill>
              </a:rPr>
              <a:t>business processes</a:t>
            </a:r>
            <a:r>
              <a:rPr lang="en-US" dirty="0" smtClean="0"/>
              <a:t>, and how the business processes can be better served through </a:t>
            </a:r>
            <a:r>
              <a:rPr lang="en-US" dirty="0" smtClean="0">
                <a:solidFill>
                  <a:srgbClr val="FF0000"/>
                </a:solidFill>
              </a:rPr>
              <a:t>technology</a:t>
            </a:r>
          </a:p>
        </p:txBody>
      </p:sp>
      <p:sp>
        <p:nvSpPr>
          <p:cNvPr id="2150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buFont typeface="Times New Roman" pitchFamily="18" charset="0"/>
              <a:buNone/>
            </a:pPr>
            <a:fld id="{D434102A-36D2-4BF3-AE41-E781E52F122B}" type="slidenum">
              <a:rPr lang="en-US" smtClean="0">
                <a:ea typeface="Hiragino Mincho Pro W3"/>
                <a:cs typeface="Hiragino Mincho Pro W3"/>
              </a:rPr>
              <a:pPr>
                <a:buFont typeface="Times New Roman" pitchFamily="18" charset="0"/>
                <a:buNone/>
              </a:pPr>
              <a:t>9</a:t>
            </a:fld>
            <a:endParaRPr lang="en-US" smtClean="0">
              <a:ea typeface="Hiragino Mincho Pro W3"/>
              <a:cs typeface="Hiragino Mincho Pro W3"/>
            </a:endParaRPr>
          </a:p>
        </p:txBody>
      </p:sp>
    </p:spTree>
    <p:extLst>
      <p:ext uri="{BB962C8B-B14F-4D97-AF65-F5344CB8AC3E}">
        <p14:creationId xmlns:p14="http://schemas.microsoft.com/office/powerpoint/2010/main" val="351278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oom">
  <a:themeElements>
    <a:clrScheme name="Stroom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troom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troom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ak xmlns="8BEFD47E-E92C-44A2-BE92-BAD87DDA9534">BS42 Business Study 42</vak>
    <aangemaakt xmlns="8BEFD47E-E92C-44A2-BE92-BAD87DDA9534">2012-10-23T22:00:00+00:00</aangemaakt>
    <Profiel xmlns="8BEFD47E-E92C-44A2-BE92-BAD87DDA9534">
      <Value>S-profiel</Value>
    </Profiel>
    <Categorie xmlns="8BEFD47E-E92C-44A2-BE92-BAD87DDA9534">Sheets</Categori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C8EF6A5130B64EB16FDECA6AD65FA7" ma:contentTypeVersion="19" ma:contentTypeDescription="Create a new document." ma:contentTypeScope="" ma:versionID="04d29d094c6ec82a896cd1e81323b6ae">
  <xsd:schema xmlns:xsd="http://www.w3.org/2001/XMLSchema" xmlns:xs="http://www.w3.org/2001/XMLSchema" xmlns:p="http://schemas.microsoft.com/office/2006/metadata/properties" xmlns:ns2="8BEFD47E-E92C-44A2-BE92-BAD87DDA9534" targetNamespace="http://schemas.microsoft.com/office/2006/metadata/properties" ma:root="true" ma:fieldsID="424047039d3d6a5337686339fea9c9fc" ns2:_="">
    <xsd:import namespace="8BEFD47E-E92C-44A2-BE92-BAD87DDA9534"/>
    <xsd:element name="properties">
      <xsd:complexType>
        <xsd:sequence>
          <xsd:element name="documentManagement">
            <xsd:complexType>
              <xsd:all>
                <xsd:element ref="ns2:vak" minOccurs="0"/>
                <xsd:element ref="ns2:Categorie" minOccurs="0"/>
                <xsd:element ref="ns2:aangemaakt" minOccurs="0"/>
                <xsd:element ref="ns2:Profi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EFD47E-E92C-44A2-BE92-BAD87DDA9534" elementFormDefault="qualified">
    <xsd:import namespace="http://schemas.microsoft.com/office/2006/documentManagement/types"/>
    <xsd:import namespace="http://schemas.microsoft.com/office/infopath/2007/PartnerControls"/>
    <xsd:element name="vak" ma:index="8" nillable="true" ma:displayName="vak" ma:default="Blokboek Semester 4" ma:format="Dropdown" ma:internalName="vak">
      <xsd:simpleType>
        <xsd:restriction base="dms:Choice">
          <xsd:enumeration value="Blokboek Semester 4"/>
          <xsd:enumeration value="SE42 Software Engineering 42"/>
          <xsd:enumeration value="BS42 Business Study 42"/>
          <xsd:enumeration value="PTS4 Proftaak Semester 4"/>
          <xsd:enumeration value="PID 4 Project Initiatie document"/>
        </xsd:restriction>
      </xsd:simpleType>
    </xsd:element>
    <xsd:element name="Categorie" ma:index="9" nillable="true" ma:displayName="Categorie" ma:default="Sheets" ma:format="Dropdown" ma:internalName="Categorie">
      <xsd:simpleType>
        <xsd:restriction base="dms:Choice">
          <xsd:enumeration value="Sheets"/>
          <xsd:enumeration value="Opdrachten"/>
          <xsd:enumeration value="Overigen"/>
        </xsd:restriction>
      </xsd:simpleType>
    </xsd:element>
    <xsd:element name="aangemaakt" ma:index="10" nillable="true" ma:displayName="aangemaakt" ma:format="DateOnly" ma:internalName="aangemaakt" ma:readOnly="false">
      <xsd:simpleType>
        <xsd:restriction base="dms:DateTime"/>
      </xsd:simpleType>
    </xsd:element>
    <xsd:element name="Profiel" ma:index="11" nillable="true" ma:displayName="Profiel" ma:internalName="Profiel" ma:readOnly="fal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-profiel"/>
                    <xsd:enumeration value="S-profiel"/>
                    <xsd:enumeration value="T-profiel"/>
                    <xsd:enumeration value="I-profiel"/>
                  </xsd:restrict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108029-F2F3-4A11-9CD5-EC43919725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46EBA8-C8D2-4276-B8C9-9A399D6D63C5}">
  <ds:schemaRefs>
    <ds:schemaRef ds:uri="http://schemas.microsoft.com/office/2006/metadata/properties"/>
    <ds:schemaRef ds:uri="http://schemas.microsoft.com/office/infopath/2007/PartnerControls"/>
    <ds:schemaRef ds:uri="8BEFD47E-E92C-44A2-BE92-BAD87DDA9534"/>
  </ds:schemaRefs>
</ds:datastoreItem>
</file>

<file path=customXml/itemProps3.xml><?xml version="1.0" encoding="utf-8"?>
<ds:datastoreItem xmlns:ds="http://schemas.openxmlformats.org/officeDocument/2006/customXml" ds:itemID="{2121B2AC-D2A7-4B75-8667-46CBB7A716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EFD47E-E92C-44A2-BE92-BAD87DDA95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1216</TotalTime>
  <Words>1157</Words>
  <Application>Microsoft Office PowerPoint</Application>
  <PresentationFormat>On-screen Show (4:3)</PresentationFormat>
  <Paragraphs>186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Constantia</vt:lpstr>
      <vt:lpstr>Hiragino Mincho Pro W3</vt:lpstr>
      <vt:lpstr>Times New Roman</vt:lpstr>
      <vt:lpstr>Wingdings 2</vt:lpstr>
      <vt:lpstr>Stroom</vt:lpstr>
      <vt:lpstr>Enterprise Architectures</vt:lpstr>
      <vt:lpstr>PowerPoint Presentation</vt:lpstr>
      <vt:lpstr>Disambiguation</vt:lpstr>
      <vt:lpstr>Course setup</vt:lpstr>
      <vt:lpstr>Lesson 1</vt:lpstr>
      <vt:lpstr>Architectures</vt:lpstr>
      <vt:lpstr>Architecture</vt:lpstr>
      <vt:lpstr>Architecture</vt:lpstr>
      <vt:lpstr>What is Enterprise Architecture?</vt:lpstr>
      <vt:lpstr>Goals of Enterprise Architectures</vt:lpstr>
      <vt:lpstr>How to represent an Enterprise Architecture?</vt:lpstr>
      <vt:lpstr>Aggregations of models</vt:lpstr>
      <vt:lpstr>Aggregation of models</vt:lpstr>
      <vt:lpstr>An example – level 1 </vt:lpstr>
      <vt:lpstr>An example – level 2 </vt:lpstr>
      <vt:lpstr>Architecture views</vt:lpstr>
      <vt:lpstr>Architecture views</vt:lpstr>
      <vt:lpstr>Analogy</vt:lpstr>
      <vt:lpstr>PowerPoint Presentation</vt:lpstr>
      <vt:lpstr>Viewpoints in software architectures – Kruchten 4+1</vt:lpstr>
      <vt:lpstr>Viewpoints in Enterprise Architectures</vt:lpstr>
      <vt:lpstr>For example</vt:lpstr>
      <vt:lpstr>For example</vt:lpstr>
      <vt:lpstr>PowerPoint Presentation</vt:lpstr>
      <vt:lpstr>Creating views</vt:lpstr>
      <vt:lpstr>The Open Group Architectural Framework</vt:lpstr>
      <vt:lpstr>Archimate</vt:lpstr>
      <vt:lpstr>Framework</vt:lpstr>
      <vt:lpstr>Viewpoints in Archimate</vt:lpstr>
      <vt:lpstr>Some viewpoints in Archimate</vt:lpstr>
      <vt:lpstr>Core concepts</vt:lpstr>
      <vt:lpstr>Core concepts</vt:lpstr>
      <vt:lpstr>Extensions (samples)</vt:lpstr>
      <vt:lpstr>Strengths of Archimate</vt:lpstr>
      <vt:lpstr>Conclusions on Archimate</vt:lpstr>
      <vt:lpstr>EA in this course</vt:lpstr>
      <vt:lpstr>EA and you</vt:lpstr>
      <vt:lpstr>Approach</vt:lpstr>
      <vt:lpstr>Cases introduction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Architectures</dc:title>
  <dc:creator>Angelov,Samuil S.</dc:creator>
  <cp:lastModifiedBy>Berkvens,Jeroen J.B.A.J.</cp:lastModifiedBy>
  <cp:revision>70</cp:revision>
  <dcterms:created xsi:type="dcterms:W3CDTF">2006-08-16T00:00:00Z</dcterms:created>
  <dcterms:modified xsi:type="dcterms:W3CDTF">2014-12-01T08:43:22Z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0x0101007EC8EF6A5130B64EB16FDECA6AD65FA7</vt:lpwstr>
  </property>
  <property fmtid="{D5CDD505-2E9C-101B-9397-08002B2CF9AE}" pid="3" name="Order">
    <vt:r8>5600</vt:r8>
  </property>
</Properties>
</file>