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4"/>
  </p:sldMasterIdLst>
  <p:notesMasterIdLst>
    <p:notesMasterId r:id="rId33"/>
  </p:notesMasterIdLst>
  <p:sldIdLst>
    <p:sldId id="429" r:id="rId5"/>
    <p:sldId id="437" r:id="rId6"/>
    <p:sldId id="446" r:id="rId7"/>
    <p:sldId id="350" r:id="rId8"/>
    <p:sldId id="382" r:id="rId9"/>
    <p:sldId id="351" r:id="rId10"/>
    <p:sldId id="352" r:id="rId11"/>
    <p:sldId id="353" r:id="rId12"/>
    <p:sldId id="445" r:id="rId13"/>
    <p:sldId id="346" r:id="rId14"/>
    <p:sldId id="383" r:id="rId15"/>
    <p:sldId id="367" r:id="rId16"/>
    <p:sldId id="455" r:id="rId17"/>
    <p:sldId id="345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38" r:id="rId26"/>
    <p:sldId id="439" r:id="rId27"/>
    <p:sldId id="440" r:id="rId28"/>
    <p:sldId id="444" r:id="rId29"/>
    <p:sldId id="443" r:id="rId30"/>
    <p:sldId id="442" r:id="rId31"/>
    <p:sldId id="45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v,Samuil S.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188" autoAdjust="0"/>
    <p:restoredTop sz="92114" autoAdjust="0"/>
  </p:normalViewPr>
  <p:slideViewPr>
    <p:cSldViewPr>
      <p:cViewPr>
        <p:scale>
          <a:sx n="110" d="100"/>
          <a:sy n="110" d="100"/>
        </p:scale>
        <p:origin x="-16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76ED-1A7A-41F0-BF9F-2E11CD6E5CF9}" type="datetimeFigureOut">
              <a:rPr lang="nl-NL" smtClean="0"/>
              <a:t>10-10-2013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F4A0-794F-4794-A846-BFEB11C49B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16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3949" y="0"/>
            <a:ext cx="2972444" cy="45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BE177FA-6587-43CB-B75A-147CBF779F5E}" type="datetime4">
              <a:rPr lang="nl-NL"/>
              <a:pPr/>
              <a:t>10 oktober 2013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8B5D34B-7848-4028-ADC7-021C502828D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5650" cy="3424238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N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3949" y="0"/>
            <a:ext cx="2972444" cy="45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BE177FA-6587-43CB-B75A-147CBF779F5E}" type="datetime4">
              <a:rPr lang="nl-NL"/>
              <a:pPr/>
              <a:t>10 oktober 2013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8B5D34B-7848-4028-ADC7-021C502828D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5650" cy="3424238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N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3949" y="0"/>
            <a:ext cx="2972444" cy="45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BE177FA-6587-43CB-B75A-147CBF779F5E}" type="datetime4">
              <a:rPr lang="nl-NL"/>
              <a:pPr/>
              <a:t>10 oktober 2013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8B5D34B-7848-4028-ADC7-021C502828D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5650" cy="3424238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N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argumentation why we offer BPMN and not any of the other options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5F4A0-794F-4794-A846-BFEB11C49BFF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60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Enterprise </a:t>
            </a:r>
            <a:r>
              <a:rPr lang="nl-NL" dirty="0" err="1" smtClean="0"/>
              <a:t>Architectures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BS42, </a:t>
            </a:r>
            <a:r>
              <a:rPr lang="nl-NL" dirty="0" err="1" smtClean="0"/>
              <a:t>Lesson</a:t>
            </a:r>
            <a:r>
              <a:rPr lang="nl-NL" dirty="0" smtClean="0"/>
              <a:t> 3</a:t>
            </a:r>
          </a:p>
          <a:p>
            <a:r>
              <a:rPr lang="nl-NL" dirty="0" smtClean="0"/>
              <a:t>Samuil Angelov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149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Business process viewpoint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Process viewpoint is used to </a:t>
            </a:r>
            <a:r>
              <a:rPr lang="en-US" dirty="0" smtClean="0"/>
              <a:t>show: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high-level structure and composition of </a:t>
            </a:r>
            <a:r>
              <a:rPr lang="en-US" dirty="0" smtClean="0"/>
              <a:t>a </a:t>
            </a:r>
            <a:r>
              <a:rPr lang="en-US" dirty="0"/>
              <a:t>business </a:t>
            </a:r>
            <a:r>
              <a:rPr lang="en-US" dirty="0" smtClean="0"/>
              <a:t>process. </a:t>
            </a:r>
          </a:p>
          <a:p>
            <a:pPr lvl="1"/>
            <a:r>
              <a:rPr lang="en-US" dirty="0" smtClean="0"/>
              <a:t>The relation with services </a:t>
            </a:r>
            <a:r>
              <a:rPr lang="en-US" dirty="0"/>
              <a:t>that a business process offers to the outside world, showing how a process contributes to the realization of the company’s </a:t>
            </a:r>
            <a:r>
              <a:rPr lang="en-US" dirty="0" smtClean="0"/>
              <a:t>products.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Stakeholders: </a:t>
            </a:r>
            <a:r>
              <a:rPr lang="en-US" dirty="0"/>
              <a:t>Process and domain architects, operational </a:t>
            </a:r>
            <a:r>
              <a:rPr lang="en-US" dirty="0" smtClean="0"/>
              <a:t>managers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3495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871155"/>
            <a:ext cx="7496175" cy="444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the viewpoints</a:t>
            </a:r>
            <a:endParaRPr lang="en-US" dirty="0"/>
          </a:p>
        </p:txBody>
      </p:sp>
      <p:grpSp>
        <p:nvGrpSpPr>
          <p:cNvPr id="18" name="Groep 3"/>
          <p:cNvGrpSpPr/>
          <p:nvPr/>
        </p:nvGrpSpPr>
        <p:grpSpPr>
          <a:xfrm>
            <a:off x="3657601" y="2438400"/>
            <a:ext cx="2141292" cy="1181907"/>
            <a:chOff x="1274366" y="1617292"/>
            <a:chExt cx="1448050" cy="7277298"/>
          </a:xfrm>
        </p:grpSpPr>
        <p:sp>
          <p:nvSpPr>
            <p:cNvPr id="19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0" name="Tekstvak 2"/>
            <p:cNvSpPr txBox="1"/>
            <p:nvPr/>
          </p:nvSpPr>
          <p:spPr>
            <a:xfrm>
              <a:off x="1274366" y="1803679"/>
              <a:ext cx="1448050" cy="7090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Business </a:t>
              </a:r>
              <a:r>
                <a:rPr lang="nl-NL" sz="2400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process</a:t>
              </a:r>
              <a:endParaRPr lang="nl-NL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4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1752600"/>
            <a:ext cx="71151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7" name="Toelichting met afgeronde rechthoek 6"/>
          <p:cNvSpPr/>
          <p:nvPr/>
        </p:nvSpPr>
        <p:spPr>
          <a:xfrm>
            <a:off x="5181600" y="5649748"/>
            <a:ext cx="1981200" cy="609600"/>
          </a:xfrm>
          <a:prstGeom prst="wedgeRoundRectCallout">
            <a:avLst>
              <a:gd name="adj1" fmla="val -54812"/>
              <a:gd name="adj2" fmla="val -266693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Business process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Toelichting met afgeronde rechthoek 7"/>
          <p:cNvSpPr/>
          <p:nvPr/>
        </p:nvSpPr>
        <p:spPr>
          <a:xfrm>
            <a:off x="228600" y="5029200"/>
            <a:ext cx="3030973" cy="1371600"/>
          </a:xfrm>
          <a:prstGeom prst="wedgeRoundRectCallout">
            <a:avLst>
              <a:gd name="adj1" fmla="val -12635"/>
              <a:gd name="adj2" fmla="val -116372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Business event: </a:t>
            </a:r>
            <a:r>
              <a:rPr lang="en-US" dirty="0" smtClean="0">
                <a:solidFill>
                  <a:schemeClr val="tx1"/>
                </a:solidFill>
              </a:rPr>
              <a:t>something </a:t>
            </a:r>
            <a:r>
              <a:rPr lang="en-US" dirty="0">
                <a:solidFill>
                  <a:schemeClr val="tx1"/>
                </a:solidFill>
              </a:rPr>
              <a:t>that </a:t>
            </a:r>
            <a:r>
              <a:rPr lang="en-US" dirty="0" smtClean="0">
                <a:solidFill>
                  <a:schemeClr val="tx1"/>
                </a:solidFill>
              </a:rPr>
              <a:t>happens </a:t>
            </a:r>
            <a:r>
              <a:rPr lang="en-US" dirty="0">
                <a:solidFill>
                  <a:schemeClr val="tx1"/>
                </a:solidFill>
              </a:rPr>
              <a:t>and may influence business </a:t>
            </a:r>
            <a:r>
              <a:rPr lang="en-US" dirty="0" smtClean="0">
                <a:solidFill>
                  <a:schemeClr val="tx1"/>
                </a:solidFill>
              </a:rPr>
              <a:t>processes</a:t>
            </a:r>
            <a:r>
              <a:rPr lang="nl-NL" dirty="0" smtClean="0">
                <a:solidFill>
                  <a:schemeClr val="tx1"/>
                </a:solidFill>
              </a:rPr>
              <a:t>.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Toelichting met afgeronde rechthoek 10"/>
          <p:cNvSpPr/>
          <p:nvPr/>
        </p:nvSpPr>
        <p:spPr>
          <a:xfrm>
            <a:off x="3619144" y="5105400"/>
            <a:ext cx="1296112" cy="838200"/>
          </a:xfrm>
          <a:prstGeom prst="wedgeRoundRectCallout">
            <a:avLst>
              <a:gd name="adj1" fmla="val -162718"/>
              <a:gd name="adj2" fmla="val -190950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Relations: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triggers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Toelichting met afgeronde rechthoek 6"/>
          <p:cNvSpPr/>
          <p:nvPr/>
        </p:nvSpPr>
        <p:spPr>
          <a:xfrm>
            <a:off x="5181600" y="5638800"/>
            <a:ext cx="1981200" cy="609600"/>
          </a:xfrm>
          <a:prstGeom prst="wedgeRoundRectCallout">
            <a:avLst>
              <a:gd name="adj1" fmla="val -6518"/>
              <a:gd name="adj2" fmla="val -220231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Business process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Toelichting met afgeronde rechthoek 10"/>
          <p:cNvSpPr/>
          <p:nvPr/>
        </p:nvSpPr>
        <p:spPr>
          <a:xfrm>
            <a:off x="7391400" y="5029200"/>
            <a:ext cx="1447800" cy="838200"/>
          </a:xfrm>
          <a:prstGeom prst="wedgeRoundRectCallout">
            <a:avLst>
              <a:gd name="adj1" fmla="val -44318"/>
              <a:gd name="adj2" fmla="val -138776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Relations: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aggregation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Toelichting met afgeronde rechthoek 10"/>
          <p:cNvSpPr/>
          <p:nvPr/>
        </p:nvSpPr>
        <p:spPr>
          <a:xfrm>
            <a:off x="3886200" y="1828800"/>
            <a:ext cx="3201112" cy="894175"/>
          </a:xfrm>
          <a:prstGeom prst="wedgeRoundRectCallout">
            <a:avLst>
              <a:gd name="adj1" fmla="val -46127"/>
              <a:gd name="adj2" fmla="val 166768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Relations: Junctions (split/merge and fork/join)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Toelichting met afgeronde rechthoek 10"/>
          <p:cNvSpPr/>
          <p:nvPr/>
        </p:nvSpPr>
        <p:spPr>
          <a:xfrm>
            <a:off x="3906982" y="1828799"/>
            <a:ext cx="3201112" cy="894175"/>
          </a:xfrm>
          <a:prstGeom prst="wedgeRoundRectCallout">
            <a:avLst>
              <a:gd name="adj1" fmla="val 16197"/>
              <a:gd name="adj2" fmla="val 168317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Relations: Junctions (split/merge and fork/join)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Toelichting met afgeronde rechthoek 13"/>
          <p:cNvSpPr/>
          <p:nvPr/>
        </p:nvSpPr>
        <p:spPr>
          <a:xfrm>
            <a:off x="152401" y="1884774"/>
            <a:ext cx="2133600" cy="1010826"/>
          </a:xfrm>
          <a:prstGeom prst="wedgeRoundRectCallout">
            <a:avLst>
              <a:gd name="adj1" fmla="val 64195"/>
              <a:gd name="adj2" fmla="val -44473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Business service </a:t>
            </a:r>
            <a:r>
              <a:rPr lang="nl-NL" dirty="0" err="1" smtClean="0">
                <a:solidFill>
                  <a:schemeClr val="tx1"/>
                </a:solidFill>
              </a:rPr>
              <a:t>that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realizes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one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process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Toelichting met afgeronde rechthoek 10"/>
          <p:cNvSpPr/>
          <p:nvPr/>
        </p:nvSpPr>
        <p:spPr>
          <a:xfrm>
            <a:off x="0" y="2957993"/>
            <a:ext cx="2286001" cy="503864"/>
          </a:xfrm>
          <a:prstGeom prst="wedgeRoundRectCallout">
            <a:avLst>
              <a:gd name="adj1" fmla="val 89207"/>
              <a:gd name="adj2" fmla="val -91736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Relation: </a:t>
            </a:r>
            <a:r>
              <a:rPr lang="en-US" dirty="0" smtClean="0">
                <a:solidFill>
                  <a:srgbClr val="C00000"/>
                </a:solidFill>
              </a:rPr>
              <a:t>realization</a:t>
            </a:r>
            <a:endParaRPr lang="nl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8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example (text)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business process of selling hard copy books consists of seven major parts:</a:t>
            </a:r>
          </a:p>
          <a:p>
            <a:pPr lvl="1"/>
            <a:r>
              <a:rPr lang="en-US" dirty="0"/>
              <a:t>Marketing and communication to attract new customers;</a:t>
            </a:r>
          </a:p>
          <a:p>
            <a:pPr lvl="1"/>
            <a:r>
              <a:rPr lang="en-US" dirty="0"/>
              <a:t>The management of customer accounts for storage of addresses and favorite books;</a:t>
            </a:r>
          </a:p>
          <a:p>
            <a:pPr lvl="1"/>
            <a:r>
              <a:rPr lang="en-US" dirty="0"/>
              <a:t>The handling of online orders for one or more books by a new or registered customer;</a:t>
            </a:r>
          </a:p>
          <a:p>
            <a:pPr lvl="1"/>
            <a:r>
              <a:rPr lang="en-US" dirty="0"/>
              <a:t>The billing of completed orders; for each order a bill is printed to be included with the package;</a:t>
            </a:r>
          </a:p>
          <a:p>
            <a:pPr lvl="1"/>
            <a:r>
              <a:rPr lang="en-US" dirty="0"/>
              <a:t>Packaging &amp; shipping of paid orders; a shipping statement is printed to be included with the package;</a:t>
            </a:r>
          </a:p>
          <a:p>
            <a:pPr lvl="1"/>
            <a:r>
              <a:rPr lang="en-US" dirty="0"/>
              <a:t>Optionally a gift wrapping before the packaging for birthday gifts;</a:t>
            </a:r>
          </a:p>
          <a:p>
            <a:pPr lvl="1"/>
            <a:r>
              <a:rPr lang="en-US" dirty="0"/>
              <a:t>And finally the handling of returned products if the customer is not satisfied (</a:t>
            </a:r>
            <a:r>
              <a:rPr lang="en-US" dirty="0" err="1"/>
              <a:t>BookOnline</a:t>
            </a:r>
            <a:r>
              <a:rPr lang="en-US" dirty="0"/>
              <a:t> hopes to minimize the number of return claims of course)</a:t>
            </a:r>
          </a:p>
        </p:txBody>
      </p:sp>
    </p:spTree>
    <p:extLst>
      <p:ext uri="{BB962C8B-B14F-4D97-AF65-F5344CB8AC3E}">
        <p14:creationId xmlns:p14="http://schemas.microsoft.com/office/powerpoint/2010/main" val="32692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example (model)</a:t>
            </a:r>
            <a:endParaRPr lang="en-US" dirty="0"/>
          </a:p>
        </p:txBody>
      </p:sp>
      <p:pic>
        <p:nvPicPr>
          <p:cNvPr id="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6918960" cy="41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Semi-complex viewpoints</a:t>
            </a:r>
            <a:endParaRPr lang="en-US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 Co-operation </a:t>
            </a:r>
            <a:r>
              <a:rPr lang="en-US" dirty="0"/>
              <a:t>viewpoint (a la Fontys)</a:t>
            </a:r>
          </a:p>
        </p:txBody>
      </p:sp>
    </p:spTree>
    <p:extLst>
      <p:ext uri="{BB962C8B-B14F-4D97-AF65-F5344CB8AC3E}">
        <p14:creationId xmlns:p14="http://schemas.microsoft.com/office/powerpoint/2010/main" val="8592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Business </a:t>
            </a:r>
            <a:r>
              <a:rPr lang="en-US" sz="3600" dirty="0"/>
              <a:t>Process Co-operation </a:t>
            </a:r>
            <a:r>
              <a:rPr lang="en-US" sz="3600" dirty="0" smtClean="0"/>
              <a:t>Viewpoint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Business Process Co-operation Viewpoint </a:t>
            </a:r>
            <a:r>
              <a:rPr lang="en-US" dirty="0" smtClean="0"/>
              <a:t> shows: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assignment of business processes to roles, which gives insight into the </a:t>
            </a:r>
            <a:r>
              <a:rPr lang="en-US" dirty="0" smtClean="0"/>
              <a:t>responsibilities of </a:t>
            </a:r>
            <a:r>
              <a:rPr lang="en-US" dirty="0"/>
              <a:t>the associated actors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information used by the business process</a:t>
            </a:r>
            <a:endParaRPr lang="en-US" dirty="0" smtClean="0"/>
          </a:p>
          <a:p>
            <a:r>
              <a:rPr lang="en-US" b="1" dirty="0" smtClean="0"/>
              <a:t>Stakeholders: </a:t>
            </a:r>
            <a:r>
              <a:rPr lang="en-US" dirty="0"/>
              <a:t>Process and domain architects, operational </a:t>
            </a:r>
            <a:r>
              <a:rPr lang="en-US" dirty="0" smtClean="0"/>
              <a:t>managers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9098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871155"/>
            <a:ext cx="7496175" cy="444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the viewpoints</a:t>
            </a:r>
            <a:endParaRPr lang="en-US" dirty="0"/>
          </a:p>
        </p:txBody>
      </p:sp>
      <p:grpSp>
        <p:nvGrpSpPr>
          <p:cNvPr id="24" name="Groep 3"/>
          <p:cNvGrpSpPr/>
          <p:nvPr/>
        </p:nvGrpSpPr>
        <p:grpSpPr>
          <a:xfrm>
            <a:off x="3505200" y="2438400"/>
            <a:ext cx="2819400" cy="861031"/>
            <a:chOff x="1274366" y="1617292"/>
            <a:chExt cx="1171339" cy="5343409"/>
          </a:xfrm>
        </p:grpSpPr>
        <p:sp>
          <p:nvSpPr>
            <p:cNvPr id="25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6" name="Tekstvak 2"/>
            <p:cNvSpPr txBox="1"/>
            <p:nvPr/>
          </p:nvSpPr>
          <p:spPr>
            <a:xfrm>
              <a:off x="1274366" y="1803678"/>
              <a:ext cx="1171339" cy="515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Process</a:t>
              </a:r>
              <a:r>
                <a:rPr lang="nl-NL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j-lt"/>
                </a:rPr>
                <a:t> </a:t>
              </a:r>
              <a:r>
                <a:rPr lang="nl-NL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cooperation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4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2" y="2514600"/>
            <a:ext cx="77724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82704"/>
            <a:ext cx="8229600" cy="1143000"/>
          </a:xfrm>
        </p:spPr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11" name="Toelichting met afgeronde rechthoek 10"/>
          <p:cNvSpPr/>
          <p:nvPr/>
        </p:nvSpPr>
        <p:spPr>
          <a:xfrm>
            <a:off x="4183049" y="5267408"/>
            <a:ext cx="1296112" cy="838200"/>
          </a:xfrm>
          <a:prstGeom prst="wedgeRoundRectCallout">
            <a:avLst>
              <a:gd name="adj1" fmla="val -132915"/>
              <a:gd name="adj2" fmla="val -155266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Relations: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access</a:t>
            </a:r>
            <a:endParaRPr lang="nl-NL" dirty="0">
              <a:solidFill>
                <a:srgbClr val="C00000"/>
              </a:solidFill>
            </a:endParaRPr>
          </a:p>
        </p:txBody>
      </p:sp>
      <p:sp>
        <p:nvSpPr>
          <p:cNvPr id="9" name="Toelichting met afgeronde rechthoek 6"/>
          <p:cNvSpPr/>
          <p:nvPr/>
        </p:nvSpPr>
        <p:spPr>
          <a:xfrm>
            <a:off x="457200" y="5466909"/>
            <a:ext cx="1981200" cy="903327"/>
          </a:xfrm>
          <a:prstGeom prst="wedgeRoundRectCallout">
            <a:avLst>
              <a:gd name="adj1" fmla="val 49462"/>
              <a:gd name="adj2" fmla="val -87904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Business object </a:t>
            </a:r>
            <a:r>
              <a:rPr lang="en-US" dirty="0" smtClean="0">
                <a:solidFill>
                  <a:schemeClr val="tx1"/>
                </a:solidFill>
              </a:rPr>
              <a:t>accessed by a process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Toelichting met afgeronde rechthoek 10"/>
          <p:cNvSpPr/>
          <p:nvPr/>
        </p:nvSpPr>
        <p:spPr>
          <a:xfrm>
            <a:off x="6324600" y="4820320"/>
            <a:ext cx="2481843" cy="894175"/>
          </a:xfrm>
          <a:prstGeom prst="wedgeRoundRectCallout">
            <a:avLst>
              <a:gd name="adj1" fmla="val -10587"/>
              <a:gd name="adj2" fmla="val -115047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Business </a:t>
            </a:r>
            <a:r>
              <a:rPr lang="en-US" dirty="0" smtClean="0">
                <a:solidFill>
                  <a:srgbClr val="C00000"/>
                </a:solidFill>
              </a:rPr>
              <a:t>actor </a:t>
            </a:r>
            <a:r>
              <a:rPr lang="en-US" dirty="0" smtClean="0">
                <a:solidFill>
                  <a:schemeClr val="tx1"/>
                </a:solidFill>
              </a:rPr>
              <a:t>that performs the process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5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example (text)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This is an integration view – therefore no further information is needed.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564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Lesson</a:t>
            </a:r>
            <a:r>
              <a:rPr lang="nl-NL" dirty="0" smtClean="0"/>
              <a:t> 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Viewpoints:</a:t>
            </a:r>
          </a:p>
          <a:p>
            <a:pPr lvl="1"/>
            <a:r>
              <a:rPr lang="nl-NL" dirty="0" smtClean="0"/>
              <a:t>Information </a:t>
            </a:r>
            <a:r>
              <a:rPr lang="nl-NL" dirty="0" err="1" smtClean="0"/>
              <a:t>structure</a:t>
            </a:r>
            <a:endParaRPr lang="nl-NL" dirty="0" smtClean="0"/>
          </a:p>
          <a:p>
            <a:pPr lvl="1"/>
            <a:r>
              <a:rPr lang="nl-NL" dirty="0" err="1" smtClean="0"/>
              <a:t>Process</a:t>
            </a:r>
            <a:endParaRPr lang="nl-NL" dirty="0" smtClean="0"/>
          </a:p>
          <a:p>
            <a:pPr lvl="1"/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 err="1" smtClean="0"/>
              <a:t>co-operation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More on </a:t>
            </a:r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 err="1" smtClean="0"/>
              <a:t>models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77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(model)</a:t>
            </a:r>
            <a:endParaRPr lang="en-US" dirty="0"/>
          </a:p>
        </p:txBody>
      </p:sp>
      <p:pic>
        <p:nvPicPr>
          <p:cNvPr id="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905001"/>
            <a:ext cx="815340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7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/>
              <a:t>process modeling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process modeling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Archimate</a:t>
            </a:r>
            <a:r>
              <a:rPr lang="en-US" dirty="0" smtClean="0"/>
              <a:t> is not specialized for process modeling. Its notation is quite simple. </a:t>
            </a:r>
          </a:p>
          <a:p>
            <a:r>
              <a:rPr lang="en-US" dirty="0" smtClean="0"/>
              <a:t>There are other languages and notations which are much more sophisticated in process modeling – BPMN, activity diagrams, BPML, Petri nets, etc.</a:t>
            </a:r>
          </a:p>
          <a:p>
            <a:r>
              <a:rPr lang="en-US" dirty="0" smtClean="0"/>
              <a:t>Therefore </a:t>
            </a:r>
            <a:r>
              <a:rPr lang="en-US" dirty="0" err="1" smtClean="0"/>
              <a:t>Archimate</a:t>
            </a:r>
            <a:r>
              <a:rPr lang="en-US" dirty="0" smtClean="0"/>
              <a:t> recommends that the detailed process model is made in one of these dedicated languages. </a:t>
            </a:r>
          </a:p>
          <a:p>
            <a:r>
              <a:rPr lang="en-US" dirty="0" smtClean="0"/>
              <a:t>See chapter 7 in the book “Enterprise Architectures – A to Z”.</a:t>
            </a:r>
          </a:p>
        </p:txBody>
      </p:sp>
    </p:spTree>
    <p:extLst>
      <p:ext uri="{BB962C8B-B14F-4D97-AF65-F5344CB8AC3E}">
        <p14:creationId xmlns:p14="http://schemas.microsoft.com/office/powerpoint/2010/main" val="154997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goal </a:t>
            </a:r>
            <a:r>
              <a:rPr lang="en-US" dirty="0"/>
              <a:t>of BPMN is to provide a notation that is readily understandable by business users</a:t>
            </a:r>
            <a:r>
              <a:rPr lang="en-US" dirty="0" smtClean="0"/>
              <a:t>, business analysts, and </a:t>
            </a:r>
            <a:r>
              <a:rPr lang="en-US" dirty="0"/>
              <a:t>technical </a:t>
            </a:r>
            <a:r>
              <a:rPr lang="en-US" dirty="0" smtClean="0"/>
              <a:t>developers.</a:t>
            </a:r>
          </a:p>
          <a:p>
            <a:r>
              <a:rPr lang="en-US" dirty="0" smtClean="0"/>
              <a:t>BPMN </a:t>
            </a:r>
            <a:r>
              <a:rPr lang="en-US" dirty="0"/>
              <a:t>creates a </a:t>
            </a:r>
            <a:r>
              <a:rPr lang="en-US" dirty="0" smtClean="0"/>
              <a:t>standardized bridge </a:t>
            </a:r>
            <a:r>
              <a:rPr lang="en-US" dirty="0"/>
              <a:t>for the gap between the business process design and process implementation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become a popular language. </a:t>
            </a:r>
          </a:p>
          <a:p>
            <a:r>
              <a:rPr lang="en-US" dirty="0" smtClean="0"/>
              <a:t>It is rather rich (you can express many, many things with it). This makes it complex to study. We teach you a subset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85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- Notation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935480"/>
            <a:ext cx="69342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event is something that “happens” during the course of a business process. There are three types of Events, based on when they affect the flow: Start, Intermediate, and End.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activity is a generic term for work </a:t>
            </a:r>
            <a:r>
              <a:rPr lang="en-US" dirty="0" smtClean="0"/>
              <a:t>that the </a:t>
            </a:r>
            <a:r>
              <a:rPr lang="en-US" dirty="0"/>
              <a:t>company performs. An activity can </a:t>
            </a:r>
            <a:r>
              <a:rPr lang="en-US" dirty="0" smtClean="0"/>
              <a:t>be atomic </a:t>
            </a:r>
            <a:r>
              <a:rPr lang="en-US" dirty="0"/>
              <a:t>or </a:t>
            </a:r>
            <a:r>
              <a:rPr lang="en-US" dirty="0" err="1"/>
              <a:t>nonatomic</a:t>
            </a:r>
            <a:r>
              <a:rPr lang="en-US" dirty="0"/>
              <a:t> (compound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Sequence Flow is used to show </a:t>
            </a:r>
            <a:r>
              <a:rPr lang="en-US" dirty="0" smtClean="0"/>
              <a:t>the order </a:t>
            </a:r>
            <a:r>
              <a:rPr lang="en-US" dirty="0"/>
              <a:t>that activities will be performed in </a:t>
            </a:r>
            <a:r>
              <a:rPr lang="en-US" dirty="0" smtClean="0"/>
              <a:t>a Process</a:t>
            </a:r>
            <a:r>
              <a:rPr lang="en-US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57400"/>
            <a:ext cx="5334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4267200"/>
            <a:ext cx="895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967" y="5410200"/>
            <a:ext cx="561975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428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- Notation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Gateway is used to </a:t>
            </a:r>
            <a:r>
              <a:rPr lang="en-US" dirty="0" smtClean="0"/>
              <a:t>control the </a:t>
            </a:r>
            <a:r>
              <a:rPr lang="en-US" dirty="0"/>
              <a:t>divergence </a:t>
            </a:r>
            <a:r>
              <a:rPr lang="en-US" dirty="0" smtClean="0"/>
              <a:t>and convergence </a:t>
            </a:r>
            <a:r>
              <a:rPr lang="en-US" dirty="0"/>
              <a:t>of </a:t>
            </a:r>
            <a:r>
              <a:rPr lang="en-US" dirty="0" smtClean="0"/>
              <a:t>multiple Sequence </a:t>
            </a:r>
            <a:r>
              <a:rPr lang="en-US" dirty="0"/>
              <a:t>Flows. Thus, </a:t>
            </a:r>
            <a:r>
              <a:rPr lang="en-US" dirty="0" smtClean="0"/>
              <a:t>it determines </a:t>
            </a:r>
            <a:r>
              <a:rPr lang="en-US" dirty="0"/>
              <a:t>branching</a:t>
            </a:r>
            <a:r>
              <a:rPr lang="en-US" dirty="0" smtClean="0"/>
              <a:t>, forking</a:t>
            </a:r>
            <a:r>
              <a:rPr lang="en-US" dirty="0"/>
              <a:t>, merging, </a:t>
            </a:r>
            <a:r>
              <a:rPr lang="en-US" dirty="0" smtClean="0"/>
              <a:t>and joining </a:t>
            </a:r>
            <a:r>
              <a:rPr lang="en-US" dirty="0"/>
              <a:t>of paths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XOR – exclusive </a:t>
            </a:r>
            <a:r>
              <a:rPr lang="en-US" dirty="0" smtClean="0"/>
              <a:t>decision and </a:t>
            </a:r>
            <a:r>
              <a:rPr lang="en-US" dirty="0"/>
              <a:t>merging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OR—inclusive </a:t>
            </a:r>
            <a:r>
              <a:rPr lang="en-US" dirty="0" smtClean="0"/>
              <a:t>decision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AND—forking and </a:t>
            </a:r>
            <a:r>
              <a:rPr lang="en-US" dirty="0" smtClean="0"/>
              <a:t>joining</a:t>
            </a:r>
          </a:p>
          <a:p>
            <a:endParaRPr lang="en-US" dirty="0"/>
          </a:p>
          <a:p>
            <a:r>
              <a:rPr lang="en-US" dirty="0" smtClean="0"/>
              <a:t>You use gateways in pairs (two of the same! – to open and close a gateway).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76600"/>
            <a:ext cx="80513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43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- Notation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Pool is a “</a:t>
            </a:r>
            <a:r>
              <a:rPr lang="en-US" dirty="0" err="1"/>
              <a:t>swimlane</a:t>
            </a:r>
            <a:r>
              <a:rPr lang="en-US" dirty="0"/>
              <a:t>” </a:t>
            </a:r>
            <a:r>
              <a:rPr lang="en-US" dirty="0" smtClean="0"/>
              <a:t>- a graphical container </a:t>
            </a:r>
            <a:r>
              <a:rPr lang="en-US" dirty="0"/>
              <a:t>for partitioning a set </a:t>
            </a:r>
            <a:r>
              <a:rPr lang="en-US" dirty="0" smtClean="0"/>
              <a:t>of activities </a:t>
            </a:r>
            <a:r>
              <a:rPr lang="en-US" dirty="0"/>
              <a:t>from other </a:t>
            </a:r>
            <a:r>
              <a:rPr lang="en-US" dirty="0" smtClean="0"/>
              <a:t>Pools.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Lane is a </a:t>
            </a:r>
            <a:r>
              <a:rPr lang="en-US" dirty="0" err="1"/>
              <a:t>subpartition</a:t>
            </a:r>
            <a:r>
              <a:rPr lang="en-US" dirty="0"/>
              <a:t> within a </a:t>
            </a:r>
            <a:r>
              <a:rPr lang="en-US" dirty="0" smtClean="0"/>
              <a:t>Pool. </a:t>
            </a:r>
            <a:r>
              <a:rPr lang="en-US" dirty="0"/>
              <a:t>Lanes </a:t>
            </a:r>
            <a:r>
              <a:rPr lang="en-US" dirty="0" smtClean="0"/>
              <a:t>are used </a:t>
            </a:r>
            <a:r>
              <a:rPr lang="en-US" dirty="0"/>
              <a:t>to organize and categorize activities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Implicitly, pools and lanes are used to model roles (see lesson 3 and lesson 6)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3" y="4724400"/>
            <a:ext cx="7558088" cy="167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270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3102" y="5334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:BPMN-CollectVo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62" y="1905000"/>
            <a:ext cx="50101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362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Work</a:t>
            </a:r>
            <a:r>
              <a:rPr lang="nl-NL" dirty="0" smtClean="0"/>
              <a:t> on the case</a:t>
            </a:r>
            <a:endParaRPr lang="en-US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viewpoints</a:t>
            </a:r>
            <a:endParaRPr lang="en-US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structure viewpoint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5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Information </a:t>
            </a:r>
            <a:r>
              <a:rPr lang="nl-NL" dirty="0" err="1" smtClean="0"/>
              <a:t>structure</a:t>
            </a:r>
            <a:r>
              <a:rPr lang="nl-NL" dirty="0" smtClean="0"/>
              <a:t> viewpoint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Structure viewpoint </a:t>
            </a:r>
            <a:r>
              <a:rPr lang="en-US" dirty="0" smtClean="0"/>
              <a:t>=  information </a:t>
            </a:r>
            <a:r>
              <a:rPr lang="en-US" dirty="0"/>
              <a:t>models </a:t>
            </a:r>
            <a:r>
              <a:rPr lang="en-US" dirty="0" smtClean="0"/>
              <a:t>created in software design. It </a:t>
            </a:r>
            <a:r>
              <a:rPr lang="en-US" dirty="0"/>
              <a:t>shows the structure of the </a:t>
            </a:r>
            <a:r>
              <a:rPr lang="en-US" dirty="0" smtClean="0"/>
              <a:t>information used </a:t>
            </a:r>
            <a:r>
              <a:rPr lang="en-US" dirty="0"/>
              <a:t>in the </a:t>
            </a:r>
            <a:r>
              <a:rPr lang="en-US" dirty="0" smtClean="0"/>
              <a:t>enterprise. </a:t>
            </a:r>
          </a:p>
          <a:p>
            <a:endParaRPr lang="en-US" dirty="0" smtClean="0"/>
          </a:p>
          <a:p>
            <a:r>
              <a:rPr lang="en-US" dirty="0" smtClean="0"/>
              <a:t>In previous courses: </a:t>
            </a:r>
            <a:r>
              <a:rPr lang="en-US" dirty="0"/>
              <a:t> </a:t>
            </a:r>
            <a:r>
              <a:rPr lang="en-US" dirty="0" smtClean="0"/>
              <a:t>data was modeled with ER (DB courses)  </a:t>
            </a:r>
            <a:r>
              <a:rPr lang="en-US" dirty="0"/>
              <a:t>or </a:t>
            </a:r>
            <a:r>
              <a:rPr lang="en-US" dirty="0" smtClean="0"/>
              <a:t>UML </a:t>
            </a:r>
            <a:r>
              <a:rPr lang="en-US" dirty="0"/>
              <a:t>class structures </a:t>
            </a:r>
            <a:r>
              <a:rPr lang="en-US" dirty="0" smtClean="0"/>
              <a:t>(GSO)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Stakeholders: </a:t>
            </a:r>
            <a:r>
              <a:rPr lang="en-US" dirty="0"/>
              <a:t>Domain and information architects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6463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871155"/>
            <a:ext cx="7496175" cy="444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the viewpoints</a:t>
            </a:r>
            <a:endParaRPr lang="en-US" dirty="0"/>
          </a:p>
        </p:txBody>
      </p:sp>
      <p:grpSp>
        <p:nvGrpSpPr>
          <p:cNvPr id="27" name="Groep 3"/>
          <p:cNvGrpSpPr/>
          <p:nvPr/>
        </p:nvGrpSpPr>
        <p:grpSpPr>
          <a:xfrm>
            <a:off x="2058956" y="2514600"/>
            <a:ext cx="1751044" cy="739441"/>
            <a:chOff x="1274366" y="1617292"/>
            <a:chExt cx="1171339" cy="5201724"/>
          </a:xfrm>
        </p:grpSpPr>
        <p:sp>
          <p:nvSpPr>
            <p:cNvPr id="28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9" name="Tekstvak 2"/>
            <p:cNvSpPr txBox="1"/>
            <p:nvPr/>
          </p:nvSpPr>
          <p:spPr>
            <a:xfrm>
              <a:off x="1274366" y="1803682"/>
              <a:ext cx="1133629" cy="421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4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oelichting met afgeronde rechthoek 6"/>
          <p:cNvSpPr/>
          <p:nvPr/>
        </p:nvSpPr>
        <p:spPr>
          <a:xfrm>
            <a:off x="2667000" y="2207834"/>
            <a:ext cx="5257800" cy="609600"/>
          </a:xfrm>
          <a:prstGeom prst="wedgeRoundRectCallout">
            <a:avLst>
              <a:gd name="adj1" fmla="val -65583"/>
              <a:gd name="adj2" fmla="val -33057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Business object:  </a:t>
            </a:r>
            <a:r>
              <a:rPr lang="en-US" dirty="0">
                <a:solidFill>
                  <a:schemeClr val="tx1"/>
                </a:solidFill>
              </a:rPr>
              <a:t>a passive </a:t>
            </a:r>
            <a:r>
              <a:rPr lang="en-US" dirty="0" smtClean="0">
                <a:solidFill>
                  <a:schemeClr val="tx1"/>
                </a:solidFill>
              </a:rPr>
              <a:t>information element </a:t>
            </a:r>
            <a:r>
              <a:rPr lang="en-US" dirty="0">
                <a:solidFill>
                  <a:schemeClr val="tx1"/>
                </a:solidFill>
              </a:rPr>
              <a:t>that has relevance from a business perspective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Toelichting met afgeronde rechthoek 10"/>
          <p:cNvSpPr/>
          <p:nvPr/>
        </p:nvSpPr>
        <p:spPr>
          <a:xfrm>
            <a:off x="1864416" y="3962400"/>
            <a:ext cx="3733800" cy="1066800"/>
          </a:xfrm>
          <a:prstGeom prst="wedgeRoundRectCallout">
            <a:avLst>
              <a:gd name="adj1" fmla="val -58271"/>
              <a:gd name="adj2" fmla="val -133793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Relations (a la UML – associations, aggregations, compositions, specializations)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6" y="2057400"/>
            <a:ext cx="14097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0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example (text)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business process of selling hard copy books consists of seven major parts:</a:t>
            </a:r>
          </a:p>
          <a:p>
            <a:pPr lvl="1"/>
            <a:r>
              <a:rPr lang="en-US" dirty="0"/>
              <a:t>Marketing and communication to attract new customers;</a:t>
            </a:r>
          </a:p>
          <a:p>
            <a:pPr lvl="1"/>
            <a:r>
              <a:rPr lang="en-US" dirty="0"/>
              <a:t>The management of customer accounts for storage of addresses and favorite books;</a:t>
            </a:r>
          </a:p>
          <a:p>
            <a:pPr lvl="1"/>
            <a:r>
              <a:rPr lang="en-US" dirty="0"/>
              <a:t>The handling of online orders for one or more books by a new or registered customer;</a:t>
            </a:r>
          </a:p>
          <a:p>
            <a:pPr lvl="1"/>
            <a:r>
              <a:rPr lang="en-US" dirty="0"/>
              <a:t>The billing of completed orders; for each order a bill is printed to be included with the package;</a:t>
            </a:r>
          </a:p>
          <a:p>
            <a:pPr lvl="1"/>
            <a:r>
              <a:rPr lang="en-US" dirty="0"/>
              <a:t>Packaging &amp; shipping of paid orders; a shipping statement is printed to be included with the package;</a:t>
            </a:r>
          </a:p>
          <a:p>
            <a:pPr lvl="1"/>
            <a:r>
              <a:rPr lang="en-US" dirty="0"/>
              <a:t>Optionally a gift wrapping before the packaging for birthday gifts;</a:t>
            </a:r>
          </a:p>
          <a:p>
            <a:pPr lvl="1"/>
            <a:r>
              <a:rPr lang="en-US" dirty="0"/>
              <a:t>And finally the handling of returned products if the customer is not satisfied (</a:t>
            </a:r>
            <a:r>
              <a:rPr lang="en-US" dirty="0" err="1"/>
              <a:t>BookOnline</a:t>
            </a:r>
            <a:r>
              <a:rPr lang="en-US" dirty="0"/>
              <a:t> hopes to minimize the number of return claims of course)</a:t>
            </a:r>
          </a:p>
        </p:txBody>
      </p:sp>
    </p:spTree>
    <p:extLst>
      <p:ext uri="{BB962C8B-B14F-4D97-AF65-F5344CB8AC3E}">
        <p14:creationId xmlns:p14="http://schemas.microsoft.com/office/powerpoint/2010/main" val="410308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example (model)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oelichting met afgeronde rechthoek 4"/>
          <p:cNvSpPr/>
          <p:nvPr/>
        </p:nvSpPr>
        <p:spPr>
          <a:xfrm>
            <a:off x="152400" y="6172200"/>
            <a:ext cx="8610600" cy="642938"/>
          </a:xfrm>
          <a:prstGeom prst="wedgeRoundRectCallout">
            <a:avLst>
              <a:gd name="adj1" fmla="val -26273"/>
              <a:gd name="adj2" fmla="val 50663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>
                <a:solidFill>
                  <a:schemeClr val="tx1"/>
                </a:solidFill>
              </a:rPr>
              <a:t>Note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that</a:t>
            </a:r>
            <a:r>
              <a:rPr lang="nl-NL" dirty="0" smtClean="0">
                <a:solidFill>
                  <a:schemeClr val="tx1"/>
                </a:solidFill>
              </a:rPr>
              <a:t> the information </a:t>
            </a:r>
            <a:r>
              <a:rPr lang="nl-NL" dirty="0" err="1" smtClean="0">
                <a:solidFill>
                  <a:schemeClr val="tx1"/>
                </a:solidFill>
              </a:rPr>
              <a:t>which</a:t>
            </a:r>
            <a:r>
              <a:rPr lang="nl-NL" dirty="0" smtClean="0">
                <a:solidFill>
                  <a:schemeClr val="tx1"/>
                </a:solidFill>
              </a:rPr>
              <a:t> is </a:t>
            </a:r>
            <a:r>
              <a:rPr lang="nl-NL" dirty="0" err="1" smtClean="0">
                <a:solidFill>
                  <a:schemeClr val="tx1"/>
                </a:solidFill>
              </a:rPr>
              <a:t>not</a:t>
            </a:r>
            <a:r>
              <a:rPr lang="nl-NL" dirty="0" smtClean="0">
                <a:solidFill>
                  <a:schemeClr val="tx1"/>
                </a:solidFill>
              </a:rPr>
              <a:t> relevant </a:t>
            </a:r>
            <a:r>
              <a:rPr lang="nl-NL" dirty="0" err="1" smtClean="0">
                <a:solidFill>
                  <a:schemeClr val="tx1"/>
                </a:solidFill>
              </a:rPr>
              <a:t>for</a:t>
            </a:r>
            <a:r>
              <a:rPr lang="nl-NL" dirty="0" smtClean="0">
                <a:solidFill>
                  <a:schemeClr val="tx1"/>
                </a:solidFill>
              </a:rPr>
              <a:t> the business (</a:t>
            </a:r>
            <a:r>
              <a:rPr lang="nl-NL" dirty="0" err="1" smtClean="0">
                <a:solidFill>
                  <a:schemeClr val="tx1"/>
                </a:solidFill>
              </a:rPr>
              <a:t>and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eventually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any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applications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that</a:t>
            </a:r>
            <a:r>
              <a:rPr lang="nl-NL" dirty="0" smtClean="0">
                <a:solidFill>
                  <a:schemeClr val="tx1"/>
                </a:solidFill>
              </a:rPr>
              <a:t> has </a:t>
            </a:r>
            <a:r>
              <a:rPr lang="nl-NL" dirty="0" err="1" smtClean="0">
                <a:solidFill>
                  <a:schemeClr val="tx1"/>
                </a:solidFill>
              </a:rPr>
              <a:t>to</a:t>
            </a:r>
            <a:r>
              <a:rPr lang="nl-NL" dirty="0" smtClean="0">
                <a:solidFill>
                  <a:schemeClr val="tx1"/>
                </a:solidFill>
              </a:rPr>
              <a:t> support </a:t>
            </a:r>
            <a:r>
              <a:rPr lang="nl-NL" dirty="0" err="1" smtClean="0">
                <a:solidFill>
                  <a:schemeClr val="tx1"/>
                </a:solidFill>
              </a:rPr>
              <a:t>it</a:t>
            </a:r>
            <a:r>
              <a:rPr lang="nl-NL" dirty="0" smtClean="0">
                <a:solidFill>
                  <a:schemeClr val="tx1"/>
                </a:solidFill>
              </a:rPr>
              <a:t>) is </a:t>
            </a:r>
            <a:r>
              <a:rPr lang="nl-NL" dirty="0" err="1" smtClean="0">
                <a:solidFill>
                  <a:schemeClr val="tx1"/>
                </a:solidFill>
              </a:rPr>
              <a:t>not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depicted</a:t>
            </a:r>
            <a:r>
              <a:rPr lang="nl-NL" dirty="0" smtClean="0">
                <a:solidFill>
                  <a:schemeClr val="tx1"/>
                </a:solidFill>
              </a:rPr>
              <a:t>.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2057400"/>
            <a:ext cx="6400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7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Semi-complex viewpoints</a:t>
            </a:r>
            <a:endParaRPr lang="en-US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 viewpoint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68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ak xmlns="8BEFD47E-E92C-44A2-BE92-BAD87DDA9534">BS42 Business Study 42</vak>
    <aangemaakt xmlns="8BEFD47E-E92C-44A2-BE92-BAD87DDA9534">2012-10-23T22:00:00+00:00</aangemaakt>
    <Profiel xmlns="8BEFD47E-E92C-44A2-BE92-BAD87DDA9534">
      <Value>S-profiel</Value>
    </Profiel>
    <Categorie xmlns="8BEFD47E-E92C-44A2-BE92-BAD87DDA9534">Sheets</Categori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C8EF6A5130B64EB16FDECA6AD65FA7" ma:contentTypeVersion="19" ma:contentTypeDescription="Create a new document." ma:contentTypeScope="" ma:versionID="04d29d094c6ec82a896cd1e81323b6ae">
  <xsd:schema xmlns:xsd="http://www.w3.org/2001/XMLSchema" xmlns:xs="http://www.w3.org/2001/XMLSchema" xmlns:p="http://schemas.microsoft.com/office/2006/metadata/properties" xmlns:ns2="8BEFD47E-E92C-44A2-BE92-BAD87DDA9534" targetNamespace="http://schemas.microsoft.com/office/2006/metadata/properties" ma:root="true" ma:fieldsID="424047039d3d6a5337686339fea9c9fc" ns2:_="">
    <xsd:import namespace="8BEFD47E-E92C-44A2-BE92-BAD87DDA9534"/>
    <xsd:element name="properties">
      <xsd:complexType>
        <xsd:sequence>
          <xsd:element name="documentManagement">
            <xsd:complexType>
              <xsd:all>
                <xsd:element ref="ns2:vak" minOccurs="0"/>
                <xsd:element ref="ns2:Categorie" minOccurs="0"/>
                <xsd:element ref="ns2:aangemaakt" minOccurs="0"/>
                <xsd:element ref="ns2:Profi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FD47E-E92C-44A2-BE92-BAD87DDA9534" elementFormDefault="qualified">
    <xsd:import namespace="http://schemas.microsoft.com/office/2006/documentManagement/types"/>
    <xsd:import namespace="http://schemas.microsoft.com/office/infopath/2007/PartnerControls"/>
    <xsd:element name="vak" ma:index="8" nillable="true" ma:displayName="vak" ma:default="Blokboek Semester 4" ma:format="Dropdown" ma:internalName="vak">
      <xsd:simpleType>
        <xsd:restriction base="dms:Choice">
          <xsd:enumeration value="Blokboek Semester 4"/>
          <xsd:enumeration value="SE42 Software Engineering 42"/>
          <xsd:enumeration value="BS42 Business Study 42"/>
          <xsd:enumeration value="PTS4 Proftaak Semester 4"/>
          <xsd:enumeration value="PID 4 Project Initiatie document"/>
        </xsd:restriction>
      </xsd:simpleType>
    </xsd:element>
    <xsd:element name="Categorie" ma:index="9" nillable="true" ma:displayName="Categorie" ma:default="Sheets" ma:format="Dropdown" ma:internalName="Categorie">
      <xsd:simpleType>
        <xsd:restriction base="dms:Choice">
          <xsd:enumeration value="Sheets"/>
          <xsd:enumeration value="Opdrachten"/>
          <xsd:enumeration value="Overigen"/>
        </xsd:restriction>
      </xsd:simpleType>
    </xsd:element>
    <xsd:element name="aangemaakt" ma:index="10" nillable="true" ma:displayName="aangemaakt" ma:format="DateOnly" ma:internalName="aangemaakt" ma:readOnly="false">
      <xsd:simpleType>
        <xsd:restriction base="dms:DateTime"/>
      </xsd:simpleType>
    </xsd:element>
    <xsd:element name="Profiel" ma:index="11" nillable="true" ma:displayName="Profiel" ma:internalName="Profiel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-profiel"/>
                    <xsd:enumeration value="S-profiel"/>
                    <xsd:enumeration value="T-profiel"/>
                    <xsd:enumeration value="I-profiel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403012-A31F-4CAD-9EB1-781D3677B9E9}"/>
</file>

<file path=customXml/itemProps2.xml><?xml version="1.0" encoding="utf-8"?>
<ds:datastoreItem xmlns:ds="http://schemas.openxmlformats.org/officeDocument/2006/customXml" ds:itemID="{E79971C9-211E-48F6-89D7-A7BC02EC688E}"/>
</file>

<file path=customXml/itemProps3.xml><?xml version="1.0" encoding="utf-8"?>
<ds:datastoreItem xmlns:ds="http://schemas.openxmlformats.org/officeDocument/2006/customXml" ds:itemID="{8F057992-19B9-449E-AEB1-2A21F5BB11D8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2382</TotalTime>
  <Words>991</Words>
  <Application>Microsoft Office PowerPoint</Application>
  <PresentationFormat>Diavoorstelling (4:3)</PresentationFormat>
  <Paragraphs>122</Paragraphs>
  <Slides>28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29" baseType="lpstr">
      <vt:lpstr>Stroom</vt:lpstr>
      <vt:lpstr>Enterprise Architectures</vt:lpstr>
      <vt:lpstr>Lesson 3</vt:lpstr>
      <vt:lpstr>Basic viewpoints</vt:lpstr>
      <vt:lpstr>Information structure viewpoint</vt:lpstr>
      <vt:lpstr>Positioning the viewpoints</vt:lpstr>
      <vt:lpstr>Notation</vt:lpstr>
      <vt:lpstr>Case example (text)</vt:lpstr>
      <vt:lpstr>Case example (model) </vt:lpstr>
      <vt:lpstr>Semi-complex viewpoints</vt:lpstr>
      <vt:lpstr>Business process viewpoint</vt:lpstr>
      <vt:lpstr>Positioning the viewpoints</vt:lpstr>
      <vt:lpstr>Notation</vt:lpstr>
      <vt:lpstr>Case example (text)</vt:lpstr>
      <vt:lpstr>Case example (model)</vt:lpstr>
      <vt:lpstr>Semi-complex viewpoints</vt:lpstr>
      <vt:lpstr>Business Process Co-operation Viewpoint</vt:lpstr>
      <vt:lpstr>Positioning the viewpoints</vt:lpstr>
      <vt:lpstr>Notation</vt:lpstr>
      <vt:lpstr>Case example (text)</vt:lpstr>
      <vt:lpstr>Example (model)</vt:lpstr>
      <vt:lpstr>On process modeling</vt:lpstr>
      <vt:lpstr>More on process modeling</vt:lpstr>
      <vt:lpstr>BPMN</vt:lpstr>
      <vt:lpstr>BPMN - Notation</vt:lpstr>
      <vt:lpstr>BPMN - Notation</vt:lpstr>
      <vt:lpstr>BPMN - Notation</vt:lpstr>
      <vt:lpstr>Example</vt:lpstr>
      <vt:lpstr>Work on the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Architectures</dc:title>
  <dc:creator>Angelov,Samuil S.</dc:creator>
  <cp:lastModifiedBy>Angelov,Samuil S.</cp:lastModifiedBy>
  <cp:revision>162</cp:revision>
  <dcterms:created xsi:type="dcterms:W3CDTF">2006-08-16T00:00:00Z</dcterms:created>
  <dcterms:modified xsi:type="dcterms:W3CDTF">2013-10-10T10:24:03Z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0x0101007EC8EF6A5130B64EB16FDECA6AD65FA7</vt:lpwstr>
  </property>
  <property fmtid="{D5CDD505-2E9C-101B-9397-08002B2CF9AE}" pid="3" name="Order">
    <vt:r8>5900</vt:r8>
  </property>
</Properties>
</file>