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311" r:id="rId7"/>
    <p:sldId id="312" r:id="rId8"/>
    <p:sldId id="314" r:id="rId9"/>
    <p:sldId id="315" r:id="rId10"/>
    <p:sldId id="316" r:id="rId11"/>
    <p:sldId id="317" r:id="rId12"/>
    <p:sldId id="318" r:id="rId13"/>
    <p:sldId id="269" r:id="rId14"/>
    <p:sldId id="268" r:id="rId15"/>
    <p:sldId id="289" r:id="rId16"/>
    <p:sldId id="290" r:id="rId17"/>
  </p:sldIdLst>
  <p:sldSz cx="9144000" cy="5143500" type="screen16x9"/>
  <p:notesSz cx="6858000" cy="9144000"/>
  <p:embeddedFontLst>
    <p:embeddedFont>
      <p:font typeface="Archivo Black" panose="020B0604020202020204" charset="0"/>
      <p:regular r:id="rId19"/>
    </p:embeddedFont>
    <p:embeddedFont>
      <p:font typeface="Manrope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46809B-FB36-4A20-83D2-FD032C26868C}">
  <a:tblStyle styleId="{DF46809B-FB36-4A20-83D2-FD032C2686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697D41-9571-41F8-ADA1-E1ED1511DC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349d0f1f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349d0f1f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79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349d0f1f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349d0f1f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20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349d0f1f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349d0f1f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83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2391fc77c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2391fc77c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2391fc77c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2391fc77c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2391fc77c0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2391fc77c0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292725d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292725d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349d0f1f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349d0f1f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349d0f1f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349d0f1f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349d0f1f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349d0f1f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94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349d0f1f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349d0f1f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85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349d0f1f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349d0f1f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7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-37" y="0"/>
            <a:ext cx="9144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32500" y="1482875"/>
            <a:ext cx="6078900" cy="1871100"/>
          </a:xfrm>
          <a:prstGeom prst="rect">
            <a:avLst/>
          </a:prstGeom>
          <a:effectLst>
            <a:outerShdw blurRad="57150" dist="3810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532500" y="3216025"/>
            <a:ext cx="6078900" cy="444600"/>
          </a:xfrm>
          <a:prstGeom prst="rect">
            <a:avLst/>
          </a:prstGeom>
          <a:noFill/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748450" y="1225100"/>
            <a:ext cx="58800" cy="2693300"/>
            <a:chOff x="8414342" y="539500"/>
            <a:chExt cx="58800" cy="2693300"/>
          </a:xfrm>
        </p:grpSpPr>
        <p:sp>
          <p:nvSpPr>
            <p:cNvPr id="16" name="Google Shape;16;p2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3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 rot="10800000"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-112" y="0"/>
            <a:ext cx="9144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1627112" y="3635222"/>
            <a:ext cx="22512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2"/>
          </p:nvPr>
        </p:nvSpPr>
        <p:spPr>
          <a:xfrm>
            <a:off x="5265688" y="3635222"/>
            <a:ext cx="22512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3"/>
          </p:nvPr>
        </p:nvSpPr>
        <p:spPr>
          <a:xfrm>
            <a:off x="1627112" y="3311950"/>
            <a:ext cx="2251200" cy="409200"/>
          </a:xfrm>
          <a:prstGeom prst="rect">
            <a:avLst/>
          </a:prstGeom>
          <a:effectLst>
            <a:outerShdw blurRad="57150" dist="19050" dir="5400000" algn="bl" rotWithShape="0">
              <a:srgbClr val="361C05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4"/>
          </p:nvPr>
        </p:nvSpPr>
        <p:spPr>
          <a:xfrm>
            <a:off x="5265688" y="3311950"/>
            <a:ext cx="2251200" cy="409200"/>
          </a:xfrm>
          <a:prstGeom prst="rect">
            <a:avLst/>
          </a:prstGeom>
          <a:effectLst>
            <a:outerShdw blurRad="57150" dist="19050" dir="5400000" algn="bl" rotWithShape="0">
              <a:srgbClr val="361C05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23"/>
          <p:cNvGrpSpPr/>
          <p:nvPr/>
        </p:nvGrpSpPr>
        <p:grpSpPr>
          <a:xfrm>
            <a:off x="8748450" y="539500"/>
            <a:ext cx="58800" cy="2693300"/>
            <a:chOff x="8414342" y="539500"/>
            <a:chExt cx="58800" cy="2693300"/>
          </a:xfrm>
        </p:grpSpPr>
        <p:sp>
          <p:nvSpPr>
            <p:cNvPr id="227" name="Google Shape;227;p23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0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 flipH="1"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0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-37" y="0"/>
            <a:ext cx="9144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/>
          <p:nvPr/>
        </p:nvSpPr>
        <p:spPr>
          <a:xfrm flipH="1">
            <a:off x="-15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 flipH="1">
            <a:off x="856110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336750" y="1225100"/>
            <a:ext cx="58800" cy="2693300"/>
            <a:chOff x="8414342" y="539500"/>
            <a:chExt cx="58800" cy="2693300"/>
          </a:xfrm>
        </p:grpSpPr>
        <p:sp>
          <p:nvSpPr>
            <p:cNvPr id="333" name="Google Shape;333;p30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0"/>
          <p:cNvSpPr txBox="1">
            <a:spLocks noGrp="1"/>
          </p:cNvSpPr>
          <p:nvPr>
            <p:ph type="ctrTitle"/>
          </p:nvPr>
        </p:nvSpPr>
        <p:spPr>
          <a:xfrm>
            <a:off x="2236150" y="539925"/>
            <a:ext cx="4671600" cy="920100"/>
          </a:xfrm>
          <a:prstGeom prst="rect">
            <a:avLst/>
          </a:prstGeom>
          <a:noFill/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1"/>
          </p:nvPr>
        </p:nvSpPr>
        <p:spPr>
          <a:xfrm>
            <a:off x="2888625" y="1499675"/>
            <a:ext cx="3366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2966953" y="3619412"/>
            <a:ext cx="321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1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 flipH="1"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1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-37" y="0"/>
            <a:ext cx="91441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2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 rot="10800000"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-37" y="0"/>
            <a:ext cx="9144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/>
          <p:nvPr/>
        </p:nvSpPr>
        <p:spPr>
          <a:xfrm flipH="1">
            <a:off x="-15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"/>
          <p:cNvSpPr/>
          <p:nvPr/>
        </p:nvSpPr>
        <p:spPr>
          <a:xfrm flipH="1">
            <a:off x="856110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32"/>
          <p:cNvGrpSpPr/>
          <p:nvPr/>
        </p:nvGrpSpPr>
        <p:grpSpPr>
          <a:xfrm>
            <a:off x="336750" y="1225100"/>
            <a:ext cx="58800" cy="2693300"/>
            <a:chOff x="8414342" y="539500"/>
            <a:chExt cx="58800" cy="2693300"/>
          </a:xfrm>
        </p:grpSpPr>
        <p:sp>
          <p:nvSpPr>
            <p:cNvPr id="347" name="Google Shape;347;p32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3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-37" y="0"/>
            <a:ext cx="9144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/>
          <p:nvPr/>
        </p:nvSpPr>
        <p:spPr>
          <a:xfrm>
            <a:off x="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3"/>
          <p:cNvGrpSpPr/>
          <p:nvPr/>
        </p:nvGrpSpPr>
        <p:grpSpPr>
          <a:xfrm>
            <a:off x="8748450" y="539500"/>
            <a:ext cx="58800" cy="2693300"/>
            <a:chOff x="8414342" y="539500"/>
            <a:chExt cx="58800" cy="2693300"/>
          </a:xfrm>
        </p:grpSpPr>
        <p:sp>
          <p:nvSpPr>
            <p:cNvPr id="355" name="Google Shape;355;p33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 flipH="1"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 flipH="1">
            <a:off x="-15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336750" y="1225100"/>
            <a:ext cx="58800" cy="2693300"/>
            <a:chOff x="8414342" y="539500"/>
            <a:chExt cx="58800" cy="2693300"/>
          </a:xfrm>
        </p:grpSpPr>
        <p:sp>
          <p:nvSpPr>
            <p:cNvPr id="23" name="Google Shape;23;p3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 flipH="1">
            <a:off x="856110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70025" y="1529712"/>
            <a:ext cx="4254600" cy="17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170033" y="3169196"/>
            <a:ext cx="42546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719438" y="1901938"/>
            <a:ext cx="1330500" cy="13332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 flipH="1"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-37" y="0"/>
            <a:ext cx="9144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6"/>
          <p:cNvGrpSpPr/>
          <p:nvPr/>
        </p:nvGrpSpPr>
        <p:grpSpPr>
          <a:xfrm>
            <a:off x="8748450" y="539500"/>
            <a:ext cx="58800" cy="2693300"/>
            <a:chOff x="8414342" y="539500"/>
            <a:chExt cx="58800" cy="2693300"/>
          </a:xfrm>
        </p:grpSpPr>
        <p:sp>
          <p:nvSpPr>
            <p:cNvPr id="56" name="Google Shape;56;p6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>
            <a:off x="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8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 flipH="1"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/>
          <p:nvPr/>
        </p:nvSpPr>
        <p:spPr>
          <a:xfrm flipH="1">
            <a:off x="-15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>
            <a:off x="336750" y="1225100"/>
            <a:ext cx="58800" cy="2693300"/>
            <a:chOff x="8414342" y="539500"/>
            <a:chExt cx="58800" cy="2693300"/>
          </a:xfrm>
        </p:grpSpPr>
        <p:sp>
          <p:nvSpPr>
            <p:cNvPr id="74" name="Google Shape;74;p8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/>
          <p:nvPr/>
        </p:nvSpPr>
        <p:spPr>
          <a:xfrm flipH="1">
            <a:off x="856110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2192400" y="1656525"/>
            <a:ext cx="4759200" cy="18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9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 rot="10800000"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-112" y="0"/>
            <a:ext cx="9144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/>
          <p:nvPr/>
        </p:nvSpPr>
        <p:spPr>
          <a:xfrm flipH="1">
            <a:off x="-15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flipH="1">
            <a:off x="856110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336750" y="1225100"/>
            <a:ext cx="58800" cy="2693300"/>
            <a:chOff x="8414342" y="539500"/>
            <a:chExt cx="58800" cy="2693300"/>
          </a:xfrm>
        </p:grpSpPr>
        <p:sp>
          <p:nvSpPr>
            <p:cNvPr id="84" name="Google Shape;84;p9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549400" y="12788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2549400" y="28487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 rot="10800000" flipH="1"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-112" y="0"/>
            <a:ext cx="9144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/>
          <p:nvPr/>
        </p:nvSpPr>
        <p:spPr>
          <a:xfrm flipH="1">
            <a:off x="-15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 flipH="1">
            <a:off x="856110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>
            <a:off x="336750" y="1225100"/>
            <a:ext cx="58800" cy="2693300"/>
            <a:chOff x="8414342" y="539500"/>
            <a:chExt cx="58800" cy="2693300"/>
          </a:xfrm>
        </p:grpSpPr>
        <p:sp>
          <p:nvSpPr>
            <p:cNvPr id="108" name="Google Shape;108;p13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effectLst>
            <a:outerShdw blurRad="57150" dist="19050" dir="5400000" algn="bl" rotWithShape="0">
              <a:srgbClr val="361C05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589525" y="1963821"/>
            <a:ext cx="27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2" hasCustomPrompt="1"/>
          </p:nvPr>
        </p:nvSpPr>
        <p:spPr>
          <a:xfrm>
            <a:off x="859625" y="1729388"/>
            <a:ext cx="729900" cy="735300"/>
          </a:xfrm>
          <a:prstGeom prst="rect">
            <a:avLst/>
          </a:prstGeom>
          <a:solidFill>
            <a:schemeClr val="lt1"/>
          </a:solidFill>
          <a:effectLst>
            <a:outerShdw blurRad="57150" dist="28575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3"/>
          </p:nvPr>
        </p:nvSpPr>
        <p:spPr>
          <a:xfrm>
            <a:off x="1589525" y="3436096"/>
            <a:ext cx="27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4" hasCustomPrompt="1"/>
          </p:nvPr>
        </p:nvSpPr>
        <p:spPr>
          <a:xfrm>
            <a:off x="859625" y="3201663"/>
            <a:ext cx="729900" cy="735300"/>
          </a:xfrm>
          <a:prstGeom prst="rect">
            <a:avLst/>
          </a:prstGeom>
          <a:solidFill>
            <a:schemeClr val="lt1"/>
          </a:solidFill>
          <a:effectLst>
            <a:outerShdw blurRad="57150" dist="28575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5"/>
          </p:nvPr>
        </p:nvSpPr>
        <p:spPr>
          <a:xfrm>
            <a:off x="1589525" y="1646092"/>
            <a:ext cx="2725200" cy="409200"/>
          </a:xfrm>
          <a:prstGeom prst="rect">
            <a:avLst/>
          </a:prstGeom>
          <a:effectLst>
            <a:outerShdw blurRad="57150" dist="1905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6"/>
          </p:nvPr>
        </p:nvSpPr>
        <p:spPr>
          <a:xfrm>
            <a:off x="1589525" y="3118367"/>
            <a:ext cx="2725200" cy="409200"/>
          </a:xfrm>
          <a:prstGeom prst="rect">
            <a:avLst/>
          </a:prstGeom>
          <a:effectLst>
            <a:outerShdw blurRad="57150" dist="1905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7"/>
          </p:nvPr>
        </p:nvSpPr>
        <p:spPr>
          <a:xfrm>
            <a:off x="5559175" y="1963821"/>
            <a:ext cx="27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8" hasCustomPrompt="1"/>
          </p:nvPr>
        </p:nvSpPr>
        <p:spPr>
          <a:xfrm>
            <a:off x="4829275" y="1729388"/>
            <a:ext cx="729900" cy="735300"/>
          </a:xfrm>
          <a:prstGeom prst="rect">
            <a:avLst/>
          </a:prstGeom>
          <a:solidFill>
            <a:schemeClr val="lt1"/>
          </a:solidFill>
          <a:effectLst>
            <a:outerShdw blurRad="57150" dist="28575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9"/>
          </p:nvPr>
        </p:nvSpPr>
        <p:spPr>
          <a:xfrm>
            <a:off x="5559175" y="3436096"/>
            <a:ext cx="27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9275" y="3201663"/>
            <a:ext cx="729900" cy="735300"/>
          </a:xfrm>
          <a:prstGeom prst="rect">
            <a:avLst/>
          </a:prstGeom>
          <a:solidFill>
            <a:schemeClr val="lt1"/>
          </a:solidFill>
          <a:effectLst>
            <a:outerShdw blurRad="57150" dist="28575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4"/>
          </p:nvPr>
        </p:nvSpPr>
        <p:spPr>
          <a:xfrm>
            <a:off x="5559175" y="1646092"/>
            <a:ext cx="2725200" cy="409200"/>
          </a:xfrm>
          <a:prstGeom prst="rect">
            <a:avLst/>
          </a:prstGeom>
          <a:effectLst>
            <a:outerShdw blurRad="57150" dist="1905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5"/>
          </p:nvPr>
        </p:nvSpPr>
        <p:spPr>
          <a:xfrm>
            <a:off x="5559175" y="3118367"/>
            <a:ext cx="2725200" cy="409200"/>
          </a:xfrm>
          <a:prstGeom prst="rect">
            <a:avLst/>
          </a:prstGeom>
          <a:effectLst>
            <a:outerShdw blurRad="57150" dist="1905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4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/>
          <p:nvPr/>
        </p:nvSpPr>
        <p:spPr>
          <a:xfrm>
            <a:off x="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286550" y="3088736"/>
            <a:ext cx="61500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286700" y="1554664"/>
            <a:ext cx="6150000" cy="15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8748450" y="1225100"/>
            <a:ext cx="58800" cy="2693300"/>
            <a:chOff x="8414342" y="539500"/>
            <a:chExt cx="58800" cy="2693300"/>
          </a:xfrm>
        </p:grpSpPr>
        <p:sp>
          <p:nvSpPr>
            <p:cNvPr id="131" name="Google Shape;131;p14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 rotWithShape="1">
          <a:blip r:embed="rId2">
            <a:alphaModFix amt="86000"/>
          </a:blip>
          <a:srcRect l="612" r="602"/>
          <a:stretch/>
        </p:blipFill>
        <p:spPr>
          <a:xfrm>
            <a:off x="-38" y="0"/>
            <a:ext cx="91441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 amt="40000"/>
          </a:blip>
          <a:srcRect t="5744" b="5744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0" y="0"/>
            <a:ext cx="582900" cy="257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0" y="5025600"/>
            <a:ext cx="4572000" cy="11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8748450" y="1225100"/>
            <a:ext cx="58800" cy="2693300"/>
            <a:chOff x="8414342" y="539500"/>
            <a:chExt cx="58800" cy="2693300"/>
          </a:xfrm>
        </p:grpSpPr>
        <p:sp>
          <p:nvSpPr>
            <p:cNvPr id="148" name="Google Shape;148;p16"/>
            <p:cNvSpPr/>
            <p:nvPr/>
          </p:nvSpPr>
          <p:spPr>
            <a:xfrm>
              <a:off x="8414342" y="2571900"/>
              <a:ext cx="58800" cy="66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8414350" y="539500"/>
              <a:ext cx="26700" cy="21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2360800" y="1471000"/>
            <a:ext cx="44226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ubTitle" idx="1"/>
          </p:nvPr>
        </p:nvSpPr>
        <p:spPr>
          <a:xfrm>
            <a:off x="2360800" y="2691325"/>
            <a:ext cx="44226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9" r:id="rId10"/>
    <p:sldLayoutId id="2147483676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sacademy.com.br/top-25-bibliotecas-python-para-data_scienc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re.ai/analisededado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hyperlink" Target="https://abre.ai/bancodedados2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ielmendes.spac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p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py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scikit-learn.org/stabl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ctrTitle"/>
          </p:nvPr>
        </p:nvSpPr>
        <p:spPr>
          <a:xfrm>
            <a:off x="1532550" y="1575246"/>
            <a:ext cx="5389195" cy="19930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Bibliotecas e Pacotes em Análise de dados :</a:t>
            </a:r>
            <a:r>
              <a:rPr lang="en" sz="4000" dirty="0"/>
              <a:t> </a:t>
            </a:r>
            <a:r>
              <a:rPr lang="pt-BR" sz="4000" dirty="0">
                <a:solidFill>
                  <a:schemeClr val="lt1"/>
                </a:solidFill>
              </a:rPr>
              <a:t>Qual é a sua importância ?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368" name="Google Shape;368;p37"/>
          <p:cNvSpPr txBox="1">
            <a:spLocks noGrp="1"/>
          </p:cNvSpPr>
          <p:nvPr>
            <p:ph type="subTitle" idx="1"/>
          </p:nvPr>
        </p:nvSpPr>
        <p:spPr>
          <a:xfrm>
            <a:off x="1692038" y="3772885"/>
            <a:ext cx="60789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Daniel Mendes  - www.danielmendes.space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2225939" y="3367010"/>
            <a:ext cx="6071189" cy="575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pt-BR" sz="4800" b="1" dirty="0">
                <a:solidFill>
                  <a:schemeClr val="tx1"/>
                </a:solidFill>
                <a:effectLst/>
              </a:rPr>
            </a:br>
            <a:r>
              <a:rPr lang="pt-BR" sz="4800" b="1" i="0" dirty="0" err="1">
                <a:solidFill>
                  <a:schemeClr val="tx1"/>
                </a:solidFill>
                <a:effectLst/>
                <a:latin typeface="sohne"/>
              </a:rPr>
              <a:t>Matplotlib</a:t>
            </a:r>
            <a:r>
              <a:rPr lang="pt-BR" sz="4800" b="1" i="0" dirty="0">
                <a:solidFill>
                  <a:schemeClr val="tx1"/>
                </a:solidFill>
                <a:effectLst/>
                <a:latin typeface="sohne"/>
              </a:rPr>
              <a:t> e </a:t>
            </a:r>
            <a:r>
              <a:rPr lang="pt-BR" sz="4800" b="1" i="0" dirty="0" err="1">
                <a:solidFill>
                  <a:schemeClr val="tx1"/>
                </a:solidFill>
                <a:effectLst/>
                <a:latin typeface="sohne"/>
              </a:rPr>
              <a:t>Seaborn</a:t>
            </a:r>
            <a:r>
              <a:rPr lang="pt-BR" sz="4800" b="1" i="0" dirty="0">
                <a:solidFill>
                  <a:schemeClr val="tx1"/>
                </a:solidFill>
                <a:effectLst/>
                <a:latin typeface="sohne"/>
              </a:rPr>
              <a:t> :</a:t>
            </a:r>
            <a:br>
              <a:rPr lang="pt-BR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pt-BR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pt-BR" b="1" i="0" dirty="0">
                <a:solidFill>
                  <a:schemeClr val="tx1"/>
                </a:solidFill>
                <a:effectLst/>
                <a:latin typeface="sohne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212810" y="633737"/>
            <a:ext cx="1013129" cy="89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59AED29-E1A3-4C93-B0DE-AA09296AB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FF810D-5AC2-4EDA-B467-DF2F6133B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0CE4D1-942D-4D6D-A303-483FE7A85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79" y="1939511"/>
            <a:ext cx="1928779" cy="352691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7828C291-2504-4CEE-885D-8B2156083280}"/>
              </a:ext>
            </a:extLst>
          </p:cNvPr>
          <p:cNvGrpSpPr/>
          <p:nvPr/>
        </p:nvGrpSpPr>
        <p:grpSpPr>
          <a:xfrm>
            <a:off x="949624" y="2502823"/>
            <a:ext cx="2681360" cy="2006940"/>
            <a:chOff x="5931012" y="2203283"/>
            <a:chExt cx="3259978" cy="2527807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7D4D242-DED9-44EC-AACC-087DDC321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1012" y="2203283"/>
              <a:ext cx="2527807" cy="252780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2F79406-DB85-479E-A06B-6B45276EA4DB}"/>
                </a:ext>
              </a:extLst>
            </p:cNvPr>
            <p:cNvSpPr txBox="1"/>
            <p:nvPr/>
          </p:nvSpPr>
          <p:spPr>
            <a:xfrm>
              <a:off x="6322031" y="3848986"/>
              <a:ext cx="2868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err="1">
                  <a:solidFill>
                    <a:schemeClr val="tx1"/>
                  </a:solidFill>
                </a:rPr>
                <a:t>seaborn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Subtítulo 7">
            <a:extLst>
              <a:ext uri="{FF2B5EF4-FFF2-40B4-BE49-F238E27FC236}">
                <a16:creationId xmlns:a16="http://schemas.microsoft.com/office/drawing/2014/main" id="{E8879408-8AD8-46D0-9606-B97A07DF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233" y="1847602"/>
            <a:ext cx="4254600" cy="4446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Essas bibliotecas são excelentes para visualização de 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O 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ource-serif-pro"/>
              </a:rPr>
              <a:t>Matplotlib</a:t>
            </a: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 é altamente personalizável, enquanto o 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ource-serif-pro"/>
              </a:rPr>
              <a:t>Seaborn</a:t>
            </a: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 simplifica a criação de gráficos estatísticos atraentes.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4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2225939" y="3367010"/>
            <a:ext cx="6071189" cy="575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pt-BR" sz="4800" b="1" dirty="0">
                <a:solidFill>
                  <a:schemeClr val="tx1"/>
                </a:solidFill>
                <a:effectLst/>
              </a:rPr>
            </a:br>
            <a:r>
              <a:rPr lang="pt-BR" b="1" i="0" dirty="0" err="1">
                <a:solidFill>
                  <a:schemeClr val="tx1"/>
                </a:solidFill>
                <a:effectLst/>
                <a:latin typeface="sohne"/>
              </a:rPr>
              <a:t>Statsmodels</a:t>
            </a:r>
            <a:r>
              <a:rPr lang="pt-BR" b="1" i="0" dirty="0">
                <a:solidFill>
                  <a:schemeClr val="tx1"/>
                </a:solidFill>
                <a:effectLst/>
                <a:latin typeface="sohne"/>
              </a:rPr>
              <a:t>:</a:t>
            </a:r>
            <a:br>
              <a:rPr lang="pt-BR" b="1" i="0" dirty="0">
                <a:solidFill>
                  <a:schemeClr val="tx1"/>
                </a:solidFill>
                <a:effectLst/>
                <a:latin typeface="sohne"/>
              </a:rPr>
            </a:br>
            <a:br>
              <a:rPr lang="pt-BR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pt-BR" b="1" i="0" dirty="0">
                <a:solidFill>
                  <a:schemeClr val="tx1"/>
                </a:solidFill>
                <a:effectLst/>
                <a:latin typeface="sohne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212810" y="633737"/>
            <a:ext cx="1013129" cy="89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59AED29-E1A3-4C93-B0DE-AA09296AB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FF810D-5AC2-4EDA-B467-DF2F6133B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E8879408-8AD8-46D0-9606-B97A07DF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4865" y="2345775"/>
            <a:ext cx="4999674" cy="163987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source-serif-pro"/>
              </a:rPr>
              <a:t>Ótimo para modelagem estatística, o </a:t>
            </a:r>
            <a:r>
              <a:rPr lang="pt-BR" sz="2000" b="1" i="0" dirty="0" err="1">
                <a:solidFill>
                  <a:schemeClr val="tx1"/>
                </a:solidFill>
                <a:effectLst/>
                <a:latin typeface="source-serif-pro"/>
              </a:rPr>
              <a:t>Statsmodels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ource-serif-pro"/>
              </a:rPr>
              <a:t> oferece ferramentas para regressão, testes de hipóteses e análise de séries temporais.</a:t>
            </a:r>
          </a:p>
          <a:p>
            <a:pPr marL="152400" indent="0" algn="l"/>
            <a:endParaRPr lang="pt-BR" sz="2000" b="0" i="0" dirty="0">
              <a:solidFill>
                <a:schemeClr val="tx1"/>
              </a:solidFill>
              <a:effectLst/>
              <a:latin typeface="source-serif-pro"/>
            </a:endParaRPr>
          </a:p>
          <a:p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A3D86F-A2BB-4B10-922A-3FFE000B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8" y="1914478"/>
            <a:ext cx="2858151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2225939" y="3367010"/>
            <a:ext cx="6071189" cy="575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pt-BR" sz="4800" b="1" dirty="0">
                <a:solidFill>
                  <a:schemeClr val="tx1"/>
                </a:solidFill>
                <a:effectLst/>
              </a:rPr>
            </a:br>
            <a:r>
              <a:rPr lang="pt-BR" sz="4800" b="1" dirty="0">
                <a:solidFill>
                  <a:schemeClr val="tx1"/>
                </a:solidFill>
                <a:latin typeface="sohne"/>
              </a:rPr>
              <a:t>JUPITER NOTEBOOK</a:t>
            </a:r>
            <a:r>
              <a:rPr lang="pt-BR" b="1" i="0" dirty="0">
                <a:solidFill>
                  <a:schemeClr val="tx1"/>
                </a:solidFill>
                <a:effectLst/>
                <a:latin typeface="sohne"/>
              </a:rPr>
              <a:t>:</a:t>
            </a:r>
            <a:br>
              <a:rPr lang="pt-BR" b="1" i="0" dirty="0">
                <a:solidFill>
                  <a:schemeClr val="tx1"/>
                </a:solidFill>
                <a:effectLst/>
                <a:latin typeface="sohne"/>
              </a:rPr>
            </a:br>
            <a:br>
              <a:rPr lang="pt-BR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pt-BR" b="1" i="0" dirty="0">
                <a:solidFill>
                  <a:schemeClr val="tx1"/>
                </a:solidFill>
                <a:effectLst/>
                <a:latin typeface="sohne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212810" y="633737"/>
            <a:ext cx="1013129" cy="89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59AED29-E1A3-4C93-B0DE-AA09296AB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FF810D-5AC2-4EDA-B467-DF2F6133B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E8879408-8AD8-46D0-9606-B97A07DF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4865" y="1727133"/>
            <a:ext cx="4999674" cy="163987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source-serif-pro"/>
              </a:rPr>
              <a:t>Embora não seja uma biblioteca, o </a:t>
            </a:r>
            <a:r>
              <a:rPr lang="pt-BR" sz="2400" b="1" i="0" dirty="0" err="1">
                <a:solidFill>
                  <a:schemeClr val="tx1"/>
                </a:solidFill>
                <a:effectLst/>
                <a:latin typeface="source-serif-pro"/>
              </a:rPr>
              <a:t>Jupyter</a:t>
            </a:r>
            <a:r>
              <a:rPr lang="pt-BR" sz="2400" b="1" i="0" dirty="0">
                <a:solidFill>
                  <a:schemeClr val="tx1"/>
                </a:solidFill>
                <a:effectLst/>
                <a:latin typeface="source-serif-pro"/>
              </a:rPr>
              <a:t> Notebook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source-serif-pro"/>
              </a:rPr>
              <a:t> é uma ferramenta essencial para análise interativa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chemeClr val="tx1"/>
                </a:solidFill>
                <a:effectLst/>
                <a:latin typeface="source-serif-pro"/>
              </a:rPr>
              <a:t>Ele permite combinar código, visualizações e anotações em um único ambiente.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chemeClr val="tx1"/>
              </a:solidFill>
              <a:effectLst/>
              <a:latin typeface="source-serif-pro"/>
            </a:endParaRPr>
          </a:p>
          <a:p>
            <a:pPr marL="152400" indent="0" algn="l"/>
            <a:endParaRPr lang="pt-BR" sz="2000" b="0" i="0" dirty="0">
              <a:solidFill>
                <a:schemeClr val="tx1"/>
              </a:solidFill>
              <a:effectLst/>
              <a:latin typeface="source-serif-pro"/>
            </a:endParaRPr>
          </a:p>
          <a:p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4F9268-F428-4165-9026-DA08D75E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10" y="1908884"/>
            <a:ext cx="2197601" cy="21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8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1ECAC00-BCAA-442D-9798-F25271F96B43}"/>
              </a:ext>
            </a:extLst>
          </p:cNvPr>
          <p:cNvSpPr txBox="1"/>
          <p:nvPr/>
        </p:nvSpPr>
        <p:spPr>
          <a:xfrm>
            <a:off x="1818168" y="1031359"/>
            <a:ext cx="58213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0" i="0" dirty="0">
                <a:solidFill>
                  <a:schemeClr val="tx1"/>
                </a:solidFill>
                <a:effectLst/>
                <a:latin typeface="source-serif-pro"/>
              </a:rPr>
              <a:t>Essas bibliotecas formam a base sólida para qualquer projeto de análise de dados em Python. </a:t>
            </a:r>
            <a:r>
              <a:rPr lang="pt-BR" sz="2000" b="0" i="0" u="sng" dirty="0">
                <a:solidFill>
                  <a:schemeClr val="tx1"/>
                </a:solidFill>
                <a:effectLst/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 a documentação oficial de cada uma delas para aprofundar seus conhecimentos e aproveitar ao máximo suas funcionalida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ource-serif-pro"/>
              </a:rPr>
              <a:t>des.</a:t>
            </a:r>
          </a:p>
          <a:p>
            <a:pPr algn="l"/>
            <a:r>
              <a:rPr lang="pt-BR" sz="2000" b="0" i="0" dirty="0">
                <a:solidFill>
                  <a:schemeClr val="tx1"/>
                </a:solidFill>
                <a:effectLst/>
                <a:latin typeface="source-serif-pro"/>
              </a:rPr>
              <a:t>Espero ter ajudado e se gostou compartilha com o seu colega que é fã de programação ou aquele que quer mudar de ramo. Te vejo em breve !</a:t>
            </a:r>
          </a:p>
          <a:p>
            <a:pPr algn="l"/>
            <a:r>
              <a:rPr lang="pt-BR" sz="2000" b="0" i="0" dirty="0">
                <a:solidFill>
                  <a:schemeClr val="tx1"/>
                </a:solidFill>
                <a:effectLst/>
                <a:latin typeface="source-serif-pro"/>
              </a:rPr>
              <a:t>E aproveita visite o meu blog ! Te espero lá 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>
            <a:spLocks noGrp="1"/>
          </p:cNvSpPr>
          <p:nvPr>
            <p:ph type="title"/>
          </p:nvPr>
        </p:nvSpPr>
        <p:spPr>
          <a:xfrm>
            <a:off x="2192400" y="1656525"/>
            <a:ext cx="4759200" cy="18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DICAS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C65FAD-E51D-410F-BC13-FC458F6D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7136" y="1677791"/>
            <a:ext cx="3316029" cy="33160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7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DICAS DE CURSO:</a:t>
            </a:r>
            <a:endParaRPr dirty="0"/>
          </a:p>
        </p:txBody>
      </p:sp>
      <p:sp>
        <p:nvSpPr>
          <p:cNvPr id="944" name="Google Shape;944;p70"/>
          <p:cNvSpPr txBox="1">
            <a:spLocks noGrp="1"/>
          </p:cNvSpPr>
          <p:nvPr>
            <p:ph type="subTitle" idx="2"/>
          </p:nvPr>
        </p:nvSpPr>
        <p:spPr>
          <a:xfrm>
            <a:off x="5265688" y="3635222"/>
            <a:ext cx="22512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INICIANTES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5" name="Google Shape;945;p70"/>
          <p:cNvSpPr txBox="1">
            <a:spLocks noGrp="1"/>
          </p:cNvSpPr>
          <p:nvPr>
            <p:ph type="subTitle" idx="3"/>
          </p:nvPr>
        </p:nvSpPr>
        <p:spPr>
          <a:xfrm>
            <a:off x="1617254" y="3931922"/>
            <a:ext cx="2251200" cy="4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ANALISE DE DADOS  DECOMPLICADA</a:t>
            </a:r>
            <a:endParaRPr dirty="0"/>
          </a:p>
        </p:txBody>
      </p:sp>
      <p:sp>
        <p:nvSpPr>
          <p:cNvPr id="946" name="Google Shape;946;p70"/>
          <p:cNvSpPr txBox="1">
            <a:spLocks noGrp="1"/>
          </p:cNvSpPr>
          <p:nvPr>
            <p:ph type="subTitle" idx="4"/>
          </p:nvPr>
        </p:nvSpPr>
        <p:spPr>
          <a:xfrm>
            <a:off x="4908559" y="3383290"/>
            <a:ext cx="2985177" cy="4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</a:t>
            </a:r>
            <a:endParaRPr dirty="0"/>
          </a:p>
        </p:txBody>
      </p: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87D8B163-6669-408A-A9B0-CD0AD080C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281" y="1587925"/>
            <a:ext cx="1829146" cy="1829146"/>
          </a:xfrm>
          <a:prstGeom prst="rect">
            <a:avLst/>
          </a:prstGeom>
        </p:spPr>
      </p:pic>
      <p:pic>
        <p:nvPicPr>
          <p:cNvPr id="7" name="Imagem 6">
            <a:hlinkClick r:id="rId5"/>
            <a:extLst>
              <a:ext uri="{FF2B5EF4-FFF2-40B4-BE49-F238E27FC236}">
                <a16:creationId xmlns:a16="http://schemas.microsoft.com/office/drawing/2014/main" id="{A05B09CE-99C3-42DD-BD5E-D6AE810F1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575" y="1435472"/>
            <a:ext cx="1829146" cy="18291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1"/>
          <p:cNvSpPr txBox="1">
            <a:spLocks noGrp="1"/>
          </p:cNvSpPr>
          <p:nvPr>
            <p:ph type="ctrTitle"/>
          </p:nvPr>
        </p:nvSpPr>
        <p:spPr>
          <a:xfrm>
            <a:off x="1580516" y="598492"/>
            <a:ext cx="5982817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954" name="Google Shape;954;p71"/>
          <p:cNvSpPr txBox="1">
            <a:spLocks noGrp="1"/>
          </p:cNvSpPr>
          <p:nvPr>
            <p:ph type="subTitle" idx="1"/>
          </p:nvPr>
        </p:nvSpPr>
        <p:spPr>
          <a:xfrm>
            <a:off x="2807961" y="1689814"/>
            <a:ext cx="3366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1400" b="1" dirty="0"/>
              <a:t>Acesse nosso Blog!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1200" dirty="0"/>
              <a:t>www.danielmendes.space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959" name="Google Shape;959;p71"/>
          <p:cNvSpPr/>
          <p:nvPr/>
        </p:nvSpPr>
        <p:spPr>
          <a:xfrm>
            <a:off x="3887183" y="2438647"/>
            <a:ext cx="1369482" cy="112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AE3358F9-B770-4267-A821-CB891663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23" y="2390646"/>
            <a:ext cx="1219202" cy="12192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719400-88EA-461A-973E-D4A62AD1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9" y="971312"/>
            <a:ext cx="4173944" cy="293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8F188B-5A5C-42DB-9224-73AE8A02507B}"/>
              </a:ext>
            </a:extLst>
          </p:cNvPr>
          <p:cNvSpPr txBox="1"/>
          <p:nvPr/>
        </p:nvSpPr>
        <p:spPr>
          <a:xfrm>
            <a:off x="5316280" y="1531102"/>
            <a:ext cx="30409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  <a:effectLst/>
              </a:rPr>
              <a:t>Quando se trata de análise de dados em Python, as bibliotecas desempenham um papel crucial. Elas são coleções de módulos e funções que facilitam tarefas específicas. Vamos começar com uma breve explicação: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Bibliotecas e Pacotes </a:t>
            </a:r>
            <a:endParaRPr dirty="0"/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1"/>
          </p:nvPr>
        </p:nvSpPr>
        <p:spPr>
          <a:xfrm>
            <a:off x="1224575" y="1932477"/>
            <a:ext cx="6420234" cy="859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dirty="0">
                <a:effectLst/>
              </a:rPr>
              <a:t>          São conjuntos de ferramentas e funcionalidades que expandem as capacidades do Python. Elas permitem que você realize tarefas complexas com menos esforço, economizando tempo e aumentando a eficiência.</a:t>
            </a:r>
          </a:p>
        </p:txBody>
      </p:sp>
      <p:sp>
        <p:nvSpPr>
          <p:cNvPr id="384" name="Google Shape;384;p39"/>
          <p:cNvSpPr txBox="1">
            <a:spLocks noGrp="1"/>
          </p:cNvSpPr>
          <p:nvPr>
            <p:ph type="title" idx="2"/>
          </p:nvPr>
        </p:nvSpPr>
        <p:spPr>
          <a:xfrm>
            <a:off x="859625" y="1729388"/>
            <a:ext cx="7299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5" name="Google Shape;385;p39"/>
          <p:cNvSpPr txBox="1">
            <a:spLocks noGrp="1"/>
          </p:cNvSpPr>
          <p:nvPr>
            <p:ph type="subTitle" idx="3"/>
          </p:nvPr>
        </p:nvSpPr>
        <p:spPr>
          <a:xfrm>
            <a:off x="1136053" y="3375726"/>
            <a:ext cx="65087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dirty="0">
                <a:effectLst/>
              </a:rPr>
              <a:t>           São arquivos contendo módulos Python. Um pacote é uma coleção de módulos organizados em diretórios. Por exemplo, o pacote </a:t>
            </a:r>
            <a:r>
              <a:rPr lang="pt-BR" b="1" dirty="0" err="1">
                <a:effectLst/>
              </a:rPr>
              <a:t>math</a:t>
            </a:r>
            <a:r>
              <a:rPr lang="pt-BR" dirty="0">
                <a:effectLst/>
              </a:rPr>
              <a:t> contém o módulo </a:t>
            </a:r>
            <a:r>
              <a:rPr lang="pt-BR" b="1" dirty="0" err="1">
                <a:effectLst/>
              </a:rPr>
              <a:t>math.sqrt</a:t>
            </a:r>
            <a:r>
              <a:rPr lang="pt-BR" b="1" dirty="0">
                <a:effectLst/>
              </a:rPr>
              <a:t> ( responsável por tirar a raiz quadrada de um número)</a:t>
            </a:r>
            <a:endParaRPr lang="pt-BR" dirty="0">
              <a:effectLst/>
            </a:endParaRPr>
          </a:p>
        </p:txBody>
      </p:sp>
      <p:sp>
        <p:nvSpPr>
          <p:cNvPr id="386" name="Google Shape;386;p39"/>
          <p:cNvSpPr txBox="1">
            <a:spLocks noGrp="1"/>
          </p:cNvSpPr>
          <p:nvPr>
            <p:ph type="title" idx="4"/>
          </p:nvPr>
        </p:nvSpPr>
        <p:spPr>
          <a:xfrm>
            <a:off x="859625" y="3201663"/>
            <a:ext cx="7299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7" name="Google Shape;387;p39"/>
          <p:cNvSpPr txBox="1">
            <a:spLocks noGrp="1"/>
          </p:cNvSpPr>
          <p:nvPr>
            <p:ph type="subTitle" idx="5"/>
          </p:nvPr>
        </p:nvSpPr>
        <p:spPr>
          <a:xfrm>
            <a:off x="1589525" y="1646092"/>
            <a:ext cx="2725200" cy="4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Bibliotecas</a:t>
            </a:r>
            <a:endParaRPr dirty="0"/>
          </a:p>
        </p:txBody>
      </p:sp>
      <p:sp>
        <p:nvSpPr>
          <p:cNvPr id="388" name="Google Shape;388;p39"/>
          <p:cNvSpPr txBox="1">
            <a:spLocks noGrp="1"/>
          </p:cNvSpPr>
          <p:nvPr>
            <p:ph type="subTitle" idx="6"/>
          </p:nvPr>
        </p:nvSpPr>
        <p:spPr>
          <a:xfrm>
            <a:off x="1394413" y="3129830"/>
            <a:ext cx="1557712" cy="4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pt-BR" b="1" dirty="0">
                <a:effectLst/>
              </a:rPr>
              <a:t>Pacotes</a:t>
            </a:r>
            <a:r>
              <a:rPr lang="pt-BR" dirty="0">
                <a:effectLst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2360800" y="1471000"/>
            <a:ext cx="44226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1"/>
          </p:nvPr>
        </p:nvSpPr>
        <p:spPr>
          <a:xfrm>
            <a:off x="2360800" y="2691325"/>
            <a:ext cx="44226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effectLst/>
              </a:rPr>
              <a:t>Agora, vamos explorar algumas das bibliotecas mais poderosas utilizadas na análise de dados: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2225939" y="1080348"/>
            <a:ext cx="3602915" cy="575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pt-BR" b="1" dirty="0">
                <a:effectLst/>
              </a:rPr>
            </a:br>
            <a:r>
              <a:rPr lang="pt-BR" b="1" dirty="0" err="1">
                <a:solidFill>
                  <a:schemeClr val="tx1"/>
                </a:solidFill>
              </a:rPr>
              <a:t>NumPy</a:t>
            </a:r>
            <a:r>
              <a:rPr lang="pt-BR" b="1" dirty="0">
                <a:solidFill>
                  <a:schemeClr val="tx1"/>
                </a:solidFill>
              </a:rPr>
              <a:t>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6" name="Google Shape;406;p41"/>
          <p:cNvSpPr txBox="1">
            <a:spLocks noGrp="1"/>
          </p:cNvSpPr>
          <p:nvPr>
            <p:ph type="subTitle" idx="1"/>
          </p:nvPr>
        </p:nvSpPr>
        <p:spPr>
          <a:xfrm>
            <a:off x="2225939" y="1460829"/>
            <a:ext cx="5153056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dirty="0">
                <a:effectLst/>
              </a:rPr>
              <a:t>Link da documentação : </a:t>
            </a:r>
            <a:r>
              <a:rPr lang="pt-BR" dirty="0">
                <a:effectLst/>
                <a:hlinkClick r:id="rId3"/>
              </a:rPr>
              <a:t>https://numpy.org/pt/</a:t>
            </a:r>
            <a:endParaRPr lang="pt-BR" dirty="0">
              <a:effectLst/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212810" y="633737"/>
            <a:ext cx="1013129" cy="89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59AED29-E1A3-4C93-B0DE-AA09296AB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22C260-4543-4AD9-B30F-4A471BFC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59" y="2659026"/>
            <a:ext cx="2970104" cy="140019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F75EFB-0CEF-4FF3-B127-72452E3B16D6}"/>
              </a:ext>
            </a:extLst>
          </p:cNvPr>
          <p:cNvSpPr txBox="1"/>
          <p:nvPr/>
        </p:nvSpPr>
        <p:spPr>
          <a:xfrm>
            <a:off x="3767319" y="2265933"/>
            <a:ext cx="46357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O </a:t>
            </a:r>
            <a:r>
              <a:rPr lang="pt-BR" b="1" dirty="0" err="1">
                <a:solidFill>
                  <a:schemeClr val="tx1"/>
                </a:solidFill>
                <a:effectLst/>
              </a:rPr>
              <a:t>NumPy</a:t>
            </a:r>
            <a:r>
              <a:rPr lang="pt-BR" dirty="0">
                <a:solidFill>
                  <a:schemeClr val="tx1"/>
                </a:solidFill>
                <a:effectLst/>
              </a:rPr>
              <a:t> (</a:t>
            </a:r>
            <a:r>
              <a:rPr lang="pt-BR" dirty="0" err="1">
                <a:solidFill>
                  <a:schemeClr val="tx1"/>
                </a:solidFill>
                <a:effectLst/>
              </a:rPr>
              <a:t>Numerical</a:t>
            </a:r>
            <a:r>
              <a:rPr lang="pt-BR" dirty="0">
                <a:solidFill>
                  <a:schemeClr val="tx1"/>
                </a:solidFill>
                <a:effectLst/>
              </a:rPr>
              <a:t> Python) é uma biblioteca fundamental para manipulação de dados numéricos e científicos.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Ele oferece matrizes de alto desempenho e suporte a cálculos numéricos.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As matrizes </a:t>
            </a:r>
            <a:r>
              <a:rPr lang="pt-BR" dirty="0" err="1">
                <a:solidFill>
                  <a:schemeClr val="tx1"/>
                </a:solidFill>
                <a:effectLst/>
              </a:rPr>
              <a:t>NumPy</a:t>
            </a:r>
            <a:r>
              <a:rPr lang="pt-BR" dirty="0">
                <a:solidFill>
                  <a:schemeClr val="tx1"/>
                </a:solidFill>
                <a:effectLst/>
              </a:rPr>
              <a:t> permitem vetorização de operações matemáticas, melhorando o desempenho em comparação com loops em Python.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É amplamente utilizado em projetos de Data Science</a:t>
            </a:r>
            <a:r>
              <a:rPr lang="pt-BR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2225939" y="1080348"/>
            <a:ext cx="3602915" cy="575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pt-BR" b="1" dirty="0">
                <a:effectLst/>
              </a:rPr>
            </a:br>
            <a:r>
              <a:rPr lang="pt-BR" b="1" dirty="0">
                <a:solidFill>
                  <a:schemeClr val="tx1"/>
                </a:solidFill>
              </a:rPr>
              <a:t>Pandas: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6" name="Google Shape;406;p41"/>
          <p:cNvSpPr txBox="1">
            <a:spLocks noGrp="1"/>
          </p:cNvSpPr>
          <p:nvPr>
            <p:ph type="subTitle" idx="1"/>
          </p:nvPr>
        </p:nvSpPr>
        <p:spPr>
          <a:xfrm>
            <a:off x="2225939" y="1460829"/>
            <a:ext cx="5153056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dirty="0">
                <a:effectLst/>
              </a:rPr>
              <a:t>Link da documentação: </a:t>
            </a:r>
            <a:r>
              <a:rPr lang="pt-BR" dirty="0">
                <a:effectLst/>
                <a:hlinkClick r:id="rId3"/>
              </a:rPr>
              <a:t>https://pandas.pydata.org/pandas-docs/</a:t>
            </a:r>
            <a:endParaRPr lang="pt-BR" dirty="0">
              <a:effectLst/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212810" y="633737"/>
            <a:ext cx="1013129" cy="89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59AED29-E1A3-4C93-B0DE-AA09296AB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F75EFB-0CEF-4FF3-B127-72452E3B16D6}"/>
              </a:ext>
            </a:extLst>
          </p:cNvPr>
          <p:cNvSpPr txBox="1"/>
          <p:nvPr/>
        </p:nvSpPr>
        <p:spPr>
          <a:xfrm>
            <a:off x="4181989" y="2338983"/>
            <a:ext cx="42708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O </a:t>
            </a:r>
            <a:r>
              <a:rPr lang="pt-BR" b="1" dirty="0">
                <a:solidFill>
                  <a:schemeClr val="tx1"/>
                </a:solidFill>
                <a:effectLst/>
              </a:rPr>
              <a:t>Pandas</a:t>
            </a:r>
            <a:r>
              <a:rPr lang="pt-BR" dirty="0">
                <a:solidFill>
                  <a:schemeClr val="tx1"/>
                </a:solidFill>
                <a:effectLst/>
              </a:rPr>
              <a:t> é uma ferramenta incrível para análise de dados.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Ele fornece estruturas de dados de alto nível, como </a:t>
            </a:r>
            <a:r>
              <a:rPr lang="pt-BR" b="1" dirty="0">
                <a:solidFill>
                  <a:schemeClr val="tx1"/>
                </a:solidFill>
                <a:effectLst/>
              </a:rPr>
              <a:t>Series</a:t>
            </a:r>
            <a:r>
              <a:rPr lang="pt-BR" dirty="0">
                <a:solidFill>
                  <a:schemeClr val="tx1"/>
                </a:solidFill>
                <a:effectLst/>
              </a:rPr>
              <a:t> e </a:t>
            </a:r>
            <a:r>
              <a:rPr lang="pt-BR" b="1" dirty="0" err="1">
                <a:solidFill>
                  <a:schemeClr val="tx1"/>
                </a:solidFill>
                <a:effectLst/>
              </a:rPr>
              <a:t>DataFrame</a:t>
            </a:r>
            <a:r>
              <a:rPr lang="pt-BR" dirty="0">
                <a:solidFill>
                  <a:schemeClr val="tx1"/>
                </a:solidFill>
                <a:effectLst/>
              </a:rPr>
              <a:t>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Com o Pandas, você pode traduzir operações complexas em poucos comandos.</a:t>
            </a:r>
          </a:p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Ele é essencial para agrupamento, filtragem, manipulação de séries temporais e muito mais.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FF810D-5AC2-4EDA-B467-DF2F6133B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581BA7-B30F-4B12-A703-C7C55BAF6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28" y="2537985"/>
            <a:ext cx="3519556" cy="14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1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2225939" y="1905429"/>
            <a:ext cx="3602915" cy="575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pt-BR" b="1" dirty="0">
                <a:effectLst/>
              </a:rPr>
            </a:br>
            <a:r>
              <a:rPr lang="pt-BR" b="1" i="0" dirty="0" err="1">
                <a:solidFill>
                  <a:schemeClr val="tx1"/>
                </a:solidFill>
                <a:effectLst/>
                <a:latin typeface="sohne"/>
              </a:rPr>
              <a:t>SciPy</a:t>
            </a:r>
            <a:r>
              <a:rPr lang="pt-BR" b="1" i="0" dirty="0">
                <a:solidFill>
                  <a:schemeClr val="tx1"/>
                </a:solidFill>
                <a:effectLst/>
                <a:latin typeface="sohne"/>
              </a:rPr>
              <a:t>:</a:t>
            </a:r>
            <a:br>
              <a:rPr lang="pt-BR" b="1" i="0" dirty="0">
                <a:solidFill>
                  <a:schemeClr val="tx1"/>
                </a:solidFill>
                <a:effectLst/>
                <a:latin typeface="sohne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212810" y="633737"/>
            <a:ext cx="1013129" cy="89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59AED29-E1A3-4C93-B0DE-AA09296AB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F75EFB-0CEF-4FF3-B127-72452E3B16D6}"/>
              </a:ext>
            </a:extLst>
          </p:cNvPr>
          <p:cNvSpPr txBox="1"/>
          <p:nvPr/>
        </p:nvSpPr>
        <p:spPr>
          <a:xfrm>
            <a:off x="4181989" y="2338983"/>
            <a:ext cx="42708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Baseado no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ource-serif-pro"/>
              </a:rPr>
              <a:t>NumPy</a:t>
            </a: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, o 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ource-serif-pro"/>
              </a:rPr>
              <a:t>SciPy</a:t>
            </a: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 estende seus recursos.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É usado para resolver problemas de álgebra linear, teoria da probabilidade, cálculo integral e outras tarefas científicas.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Uma ferramenta essencial para computação científica em Python.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FF810D-5AC2-4EDA-B467-DF2F6133B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581BA7-B30F-4B12-A703-C7C55BAF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8" y="2537985"/>
            <a:ext cx="3519556" cy="1417878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E9049B10-DC70-4AFC-81FE-5B15253AB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013" y="1415436"/>
            <a:ext cx="4254600" cy="444600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Link da documentação: </a:t>
            </a:r>
            <a:r>
              <a:rPr lang="pt-BR" b="0" i="0" u="sng" dirty="0">
                <a:solidFill>
                  <a:schemeClr val="tx1"/>
                </a:solidFill>
                <a:effectLst/>
                <a:latin typeface="source-serif-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https://scipy.org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8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2211761" y="2627562"/>
            <a:ext cx="6677057" cy="575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pt-BR" b="1" dirty="0">
                <a:effectLst/>
              </a:rPr>
            </a:br>
            <a:r>
              <a:rPr lang="pt-BR" b="1" i="0" u="sng" dirty="0" err="1">
                <a:solidFill>
                  <a:srgbClr val="242424"/>
                </a:solidFill>
                <a:effectLst/>
                <a:latin typeface="sohne"/>
                <a:hlinkClick r:id="rId3"/>
              </a:rPr>
              <a:t>Scikit-learn</a:t>
            </a:r>
            <a:r>
              <a:rPr lang="pt-BR" b="1" i="0" dirty="0">
                <a:solidFill>
                  <a:schemeClr val="tx1"/>
                </a:solidFill>
                <a:effectLst/>
                <a:latin typeface="sohne"/>
              </a:rPr>
              <a:t>:</a:t>
            </a:r>
            <a:br>
              <a:rPr lang="pt-BR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pt-BR" b="1" i="0" dirty="0">
                <a:solidFill>
                  <a:schemeClr val="tx1"/>
                </a:solidFill>
                <a:effectLst/>
                <a:latin typeface="sohne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212810" y="633737"/>
            <a:ext cx="1013129" cy="89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59AED29-E1A3-4C93-B0DE-AA09296AB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F75EFB-0CEF-4FF3-B127-72452E3B16D6}"/>
              </a:ext>
            </a:extLst>
          </p:cNvPr>
          <p:cNvSpPr txBox="1"/>
          <p:nvPr/>
        </p:nvSpPr>
        <p:spPr>
          <a:xfrm>
            <a:off x="4029589" y="2515938"/>
            <a:ext cx="42708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O 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ource-serif-pro"/>
              </a:rPr>
              <a:t>Scikit-learn</a:t>
            </a: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 é uma das melhores bibliotecas para trabalhar com dados.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Ele oferece algoritmos para tarefas padrão de aprendizado de máquina, como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source-serif-pro"/>
              </a:rPr>
              <a:t>clustering</a:t>
            </a: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, regressão e seleção de modelo.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FF810D-5AC2-4EDA-B467-DF2F6133B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9049B10-DC70-4AFC-81FE-5B15253AB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013" y="1415436"/>
            <a:ext cx="5025536" cy="444600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Link da documentação: </a:t>
            </a:r>
            <a:r>
              <a:rPr lang="pt-BR" b="0" i="0" u="sng" dirty="0">
                <a:solidFill>
                  <a:schemeClr val="tx1"/>
                </a:solidFill>
                <a:effectLst/>
                <a:latin typeface="source-serif-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F4DDC2-A0EB-4585-BA80-3919FC503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73" y="2106432"/>
            <a:ext cx="3682522" cy="19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2225939" y="3367010"/>
            <a:ext cx="6071189" cy="575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pt-BR" sz="4800" b="1" dirty="0">
                <a:solidFill>
                  <a:schemeClr val="tx1"/>
                </a:solidFill>
                <a:effectLst/>
              </a:rPr>
            </a:br>
            <a:r>
              <a:rPr lang="pt-BR" sz="4800" b="1" i="0" dirty="0" err="1">
                <a:solidFill>
                  <a:schemeClr val="tx1"/>
                </a:solidFill>
                <a:effectLst/>
                <a:latin typeface="sohne"/>
              </a:rPr>
              <a:t>Matplotlib</a:t>
            </a:r>
            <a:r>
              <a:rPr lang="pt-BR" sz="4800" b="1" i="0" dirty="0">
                <a:solidFill>
                  <a:schemeClr val="tx1"/>
                </a:solidFill>
                <a:effectLst/>
                <a:latin typeface="sohne"/>
              </a:rPr>
              <a:t> e </a:t>
            </a:r>
            <a:r>
              <a:rPr lang="pt-BR" sz="4800" b="1" i="0" dirty="0" err="1">
                <a:solidFill>
                  <a:schemeClr val="tx1"/>
                </a:solidFill>
                <a:effectLst/>
                <a:latin typeface="sohne"/>
              </a:rPr>
              <a:t>Seaborn</a:t>
            </a:r>
            <a:r>
              <a:rPr lang="pt-BR" sz="4800" b="1" i="0" dirty="0">
                <a:solidFill>
                  <a:schemeClr val="tx1"/>
                </a:solidFill>
                <a:effectLst/>
                <a:latin typeface="sohne"/>
              </a:rPr>
              <a:t> :</a:t>
            </a:r>
            <a:br>
              <a:rPr lang="pt-BR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pt-BR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pt-BR" b="1" i="0" dirty="0">
                <a:solidFill>
                  <a:schemeClr val="tx1"/>
                </a:solidFill>
                <a:effectLst/>
                <a:latin typeface="sohne"/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212810" y="633737"/>
            <a:ext cx="1013129" cy="89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59AED29-E1A3-4C93-B0DE-AA09296AB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FF810D-5AC2-4EDA-B467-DF2F6133B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9049B10-DC70-4AFC-81FE-5B15253AB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906" y="2984695"/>
            <a:ext cx="5737917" cy="444600"/>
          </a:xfrm>
        </p:spPr>
        <p:txBody>
          <a:bodyPr/>
          <a:lstStyle/>
          <a:p>
            <a:r>
              <a:rPr lang="pt-BR" sz="1400" b="0" i="0" dirty="0">
                <a:solidFill>
                  <a:schemeClr val="tx1"/>
                </a:solidFill>
                <a:effectLst/>
                <a:latin typeface="source-serif-pro"/>
              </a:rPr>
              <a:t>Link da documentação: </a:t>
            </a:r>
            <a:r>
              <a:rPr lang="pt-BR" sz="1400" b="0" i="0" u="sng" dirty="0">
                <a:effectLst/>
                <a:latin typeface="source-serif-pro"/>
                <a:hlinkClick r:id="rId3"/>
              </a:rPr>
              <a:t>https://matplotlib.org/stable/tutorials/index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0CE4D1-942D-4D6D-A303-483FE7A85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0" y="2203283"/>
            <a:ext cx="4446013" cy="8129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D4D242-DED9-44EC-AACC-087DDC321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012" y="2203283"/>
            <a:ext cx="2527807" cy="252780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2F79406-DB85-479E-A06B-6B45276EA4DB}"/>
              </a:ext>
            </a:extLst>
          </p:cNvPr>
          <p:cNvSpPr txBox="1"/>
          <p:nvPr/>
        </p:nvSpPr>
        <p:spPr>
          <a:xfrm>
            <a:off x="6322031" y="3848986"/>
            <a:ext cx="2868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tx1"/>
                </a:solidFill>
              </a:rPr>
              <a:t>seaborn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D51A52-FC5F-4C7C-B74E-556F68C273C6}"/>
              </a:ext>
            </a:extLst>
          </p:cNvPr>
          <p:cNvSpPr txBox="1"/>
          <p:nvPr/>
        </p:nvSpPr>
        <p:spPr>
          <a:xfrm>
            <a:off x="3417606" y="4292869"/>
            <a:ext cx="4635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Link da documentação </a:t>
            </a:r>
            <a:r>
              <a:rPr lang="pt-BR" b="1" i="0" dirty="0" err="1">
                <a:solidFill>
                  <a:schemeClr val="tx1"/>
                </a:solidFill>
                <a:effectLst/>
                <a:latin typeface="source-serif-pro"/>
              </a:rPr>
              <a:t>Seaborn</a:t>
            </a:r>
            <a:r>
              <a:rPr lang="pt-BR" b="0" i="0" dirty="0">
                <a:solidFill>
                  <a:schemeClr val="tx1"/>
                </a:solidFill>
                <a:effectLst/>
                <a:latin typeface="source-serif-pro"/>
              </a:rPr>
              <a:t>: </a:t>
            </a:r>
            <a:r>
              <a:rPr lang="pt-BR" b="0" i="0" u="sng" dirty="0">
                <a:solidFill>
                  <a:schemeClr val="tx1"/>
                </a:solidFill>
                <a:effectLst/>
                <a:latin typeface="source-serif-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42881"/>
      </p:ext>
    </p:extLst>
  </p:cSld>
  <p:clrMapOvr>
    <a:masterClrMapping/>
  </p:clrMapOvr>
</p:sld>
</file>

<file path=ppt/theme/theme1.xml><?xml version="1.0" encoding="utf-8"?>
<a:theme xmlns:a="http://schemas.openxmlformats.org/drawingml/2006/main" name="Carpentry Industry by Slidesgo">
  <a:themeElements>
    <a:clrScheme name="Simple Light">
      <a:dk1>
        <a:srgbClr val="FFFFFF"/>
      </a:dk1>
      <a:lt1>
        <a:srgbClr val="F9B002"/>
      </a:lt1>
      <a:dk2>
        <a:srgbClr val="361C05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647</Words>
  <Application>Microsoft Office PowerPoint</Application>
  <PresentationFormat>Apresentação na tela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Manrope</vt:lpstr>
      <vt:lpstr>source-serif-pro</vt:lpstr>
      <vt:lpstr>Archivo Black</vt:lpstr>
      <vt:lpstr>Wingdings</vt:lpstr>
      <vt:lpstr>Arial</vt:lpstr>
      <vt:lpstr>sohne</vt:lpstr>
      <vt:lpstr>Carpentry Industry by Slidesgo</vt:lpstr>
      <vt:lpstr>Bibliotecas e Pacotes em Análise de dados : Qual é a sua importância ?</vt:lpstr>
      <vt:lpstr>Apresentação do PowerPoint</vt:lpstr>
      <vt:lpstr>Bibliotecas e Pacotes </vt:lpstr>
      <vt:lpstr>WHOA!</vt:lpstr>
      <vt:lpstr> NumPy:</vt:lpstr>
      <vt:lpstr> Pandas:</vt:lpstr>
      <vt:lpstr> SciPy: </vt:lpstr>
      <vt:lpstr> Scikit-learn:  </vt:lpstr>
      <vt:lpstr> Matplotlib e Seaborn :   </vt:lpstr>
      <vt:lpstr> Matplotlib e Seaborn :   </vt:lpstr>
      <vt:lpstr> Statsmodels:   </vt:lpstr>
      <vt:lpstr> JUPITER NOTEBOOK:   </vt:lpstr>
      <vt:lpstr>Apresentação do PowerPoint</vt:lpstr>
      <vt:lpstr>DICAS</vt:lpstr>
      <vt:lpstr>DICAS DE CURSO: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Bibliotecas e Pacotes em Análise de dados : Qual é a sua importância ?</dc:title>
  <dc:creator>Daniel</dc:creator>
  <cp:lastModifiedBy>Daniel da Costa Mendes</cp:lastModifiedBy>
  <cp:revision>5</cp:revision>
  <dcterms:modified xsi:type="dcterms:W3CDTF">2024-03-02T01:23:07Z</dcterms:modified>
</cp:coreProperties>
</file>