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7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60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63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36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40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18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1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3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5D00D6-B54D-46AF-B690-2DDA6AED42B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C351-DB4A-45F4-99F9-5DDAC3650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9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endes.spac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tatic.wixstatic.com/media/044e89_95633f08fc6c4dc487984f4ce47d2786~mv2.png/v1/fill/w_350,h_350,al_c,q_85,usm_0.66_1.00_0.01,enc_auto/044e89_95633f08fc6c4dc487984f4ce47d2786~mv2.png" TargetMode="External"/><Relationship Id="rId7" Type="http://schemas.openxmlformats.org/officeDocument/2006/relationships/hyperlink" Target="https://www.amazon.com.br/b?_encoding=UTF8&amp;tag=danielmendess-20&amp;linkCode=ur2&amp;linkId=0a04e6be50dfef9d161c309941c2eb39&amp;camp=1789&amp;creative=9325&amp;node=787285401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s://go.hotmart.com/B17572209Q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s://go.hotmart.com/X89291773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endes.spac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5716D5-1044-4F6F-B8B9-54B2B1BB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DFC00E-223F-4B1E-8C2B-DD65211CBBAE}"/>
              </a:ext>
            </a:extLst>
          </p:cNvPr>
          <p:cNvSpPr txBox="1"/>
          <p:nvPr/>
        </p:nvSpPr>
        <p:spPr>
          <a:xfrm>
            <a:off x="2451652" y="5705594"/>
            <a:ext cx="8799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>
                <a:effectLst/>
              </a:rPr>
              <a:t>Comandos SQL </a:t>
            </a:r>
            <a:r>
              <a:rPr lang="pt-BR" sz="4000" b="1" i="0" dirty="0">
                <a:solidFill>
                  <a:srgbClr val="FFC000"/>
                </a:solidFill>
                <a:effectLst/>
              </a:rPr>
              <a:t>para iniciantes</a:t>
            </a:r>
          </a:p>
          <a:p>
            <a:endParaRPr lang="pt-BR" sz="4000" dirty="0"/>
          </a:p>
        </p:txBody>
      </p:sp>
      <p:pic>
        <p:nvPicPr>
          <p:cNvPr id="6" name="Imagem 5">
            <a:hlinkClick r:id="rId3"/>
            <a:extLst>
              <a:ext uri="{FF2B5EF4-FFF2-40B4-BE49-F238E27FC236}">
                <a16:creationId xmlns:a16="http://schemas.microsoft.com/office/drawing/2014/main" id="{831EBC38-CA7B-458D-8EDE-E9ACAD1AB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7" y="-29772"/>
            <a:ext cx="1086772" cy="10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F392AF-EBC2-488E-AE23-E725F5540499}"/>
              </a:ext>
            </a:extLst>
          </p:cNvPr>
          <p:cNvSpPr txBox="1"/>
          <p:nvPr/>
        </p:nvSpPr>
        <p:spPr>
          <a:xfrm>
            <a:off x="781878" y="643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Por exemplo temos os registros :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8510693-B94C-4690-BF1B-E82C2F9E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6" y="1165984"/>
            <a:ext cx="63341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4A21473-7B10-466B-8908-A00FCED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6" y="2656026"/>
            <a:ext cx="24669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66BD5DE-C94F-48A8-A2CA-D94ACB9056AC}"/>
              </a:ext>
            </a:extLst>
          </p:cNvPr>
          <p:cNvSpPr txBox="1"/>
          <p:nvPr/>
        </p:nvSpPr>
        <p:spPr>
          <a:xfrm>
            <a:off x="4598505" y="28899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dirty="0">
                <a:effectLst/>
                <a:latin typeface="var(--ricos-custom-p-font-family,unset)"/>
              </a:rPr>
              <a:t>Isso irá retornar os valores dos registros 5 ao 15 : </a:t>
            </a:r>
          </a:p>
          <a:p>
            <a:br>
              <a:rPr lang="pt-BR" dirty="0">
                <a:effectLst/>
                <a:latin typeface="var(--ricos-custom-p-font-family,unset)"/>
              </a:rPr>
            </a:br>
            <a:endParaRPr lang="pt-B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6958978-E0EC-415A-80B4-4ADA760F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267075"/>
            <a:ext cx="4610891" cy="5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D8782C-AAA0-412B-A060-841E553AA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75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35A27B9-5BF9-4601-8FDD-A58513CC94C6}"/>
              </a:ext>
            </a:extLst>
          </p:cNvPr>
          <p:cNvSpPr txBox="1"/>
          <p:nvPr/>
        </p:nvSpPr>
        <p:spPr>
          <a:xfrm>
            <a:off x="1285461" y="6641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Não podemos esquecer de mencionar o OFFSET, que ignora linhas iniciais, permitindo paginação.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2370C8-4A71-4BD6-ABE8-8A2DE4BED10B}"/>
              </a:ext>
            </a:extLst>
          </p:cNvPr>
          <p:cNvSpPr txBox="1"/>
          <p:nvPr/>
        </p:nvSpPr>
        <p:spPr>
          <a:xfrm>
            <a:off x="4108174" y="23637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O comando OFFSET no SQL permite ignorar registros no início dos resultados de uma consulta, sendo útil principalmente para implementar paginação de dados.</a:t>
            </a: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Por exemplo, digamos que queiramos exibir os resultados da tabela "produtos" de forma paginada, com 5 itens por página. Para trazer os itens da segunda página, poderíamos fazer: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F8E43BF-C7AD-479D-8236-15D3480A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448" y="4313582"/>
            <a:ext cx="62960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254FC4-131B-45F5-814A-204BBC26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359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F8E43BF-C7AD-479D-8236-15D3480A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80" y="2362200"/>
            <a:ext cx="62960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254FC4-131B-45F5-814A-204BBC26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359" y="2440228"/>
            <a:ext cx="4417772" cy="44177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743B1E-C020-4D69-8A35-FE8C29AC7C42}"/>
              </a:ext>
            </a:extLst>
          </p:cNvPr>
          <p:cNvSpPr txBox="1"/>
          <p:nvPr/>
        </p:nvSpPr>
        <p:spPr>
          <a:xfrm>
            <a:off x="3488737" y="3602063"/>
            <a:ext cx="6367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Isso irá ignorar os 5 primeiros registros e retornar os 5 seguintes. Como base no exemplo anterior teríamos :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EBC2C65-9A2A-4C9F-B805-0AFFCE69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5" y="4587239"/>
            <a:ext cx="1749492" cy="4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7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52F025E-1C3A-417C-9227-6055A74F51B6}"/>
              </a:ext>
            </a:extLst>
          </p:cNvPr>
          <p:cNvSpPr txBox="1"/>
          <p:nvPr/>
        </p:nvSpPr>
        <p:spPr>
          <a:xfrm>
            <a:off x="3651179" y="1521142"/>
            <a:ext cx="31010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dirty="0">
                <a:effectLst/>
                <a:latin typeface="var(--ricos-custom-p-font-family,unset)"/>
              </a:rPr>
              <a:t>Também é possível combinar LIMIT e OFFSET para trazer parte dos resultados. Por exemplo, para mostrar itens das linhas 10 à 15:</a:t>
            </a:r>
          </a:p>
          <a:p>
            <a:br>
              <a:rPr lang="pt-BR" dirty="0">
                <a:effectLst/>
                <a:latin typeface="var(--ricos-custom-p-font-family,unset)"/>
              </a:rPr>
            </a:br>
            <a:endParaRPr 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10E0B4E-FA0C-4A49-A047-D6608F73F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79" y="3429000"/>
            <a:ext cx="63341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0B61B0D-95CC-4FA8-9E40-6FC95B83CEC0}"/>
              </a:ext>
            </a:extLst>
          </p:cNvPr>
          <p:cNvSpPr txBox="1"/>
          <p:nvPr/>
        </p:nvSpPr>
        <p:spPr>
          <a:xfrm>
            <a:off x="3494413" y="4630933"/>
            <a:ext cx="832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Teríamos: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D0EE78D-2641-4362-9566-9557C940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71" y="5125873"/>
            <a:ext cx="2395970" cy="4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1866EF-5947-41C7-85F5-65A7E9254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91" y="498491"/>
            <a:ext cx="2930509" cy="29305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C14B54-F546-459D-AB9C-C8DB934548AB}"/>
              </a:ext>
            </a:extLst>
          </p:cNvPr>
          <p:cNvSpPr txBox="1"/>
          <p:nvPr/>
        </p:nvSpPr>
        <p:spPr>
          <a:xfrm>
            <a:off x="7368209" y="4852637"/>
            <a:ext cx="42274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Assim, o OFFSET é muito útil para implementar paginação e acesso aos dados de forma segmentada, sem necessariamente trazer todos os resultados de uma só vez.</a:t>
            </a:r>
          </a:p>
          <a:p>
            <a:b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DCF7E2B-4E5C-4431-B32C-8570D6CD6AF7}"/>
              </a:ext>
            </a:extLst>
          </p:cNvPr>
          <p:cNvSpPr txBox="1"/>
          <p:nvPr/>
        </p:nvSpPr>
        <p:spPr>
          <a:xfrm>
            <a:off x="2319130" y="2133600"/>
            <a:ext cx="6824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Esses são alguns outros comandos essenciais do SQL. Com a prática, vocês logo dominarão este poderoso idioma e poderão realizar todo tipo de consultas e manipulações nos dados.</a:t>
            </a: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Continuem estudando e aplicando o que aprendem. </a:t>
            </a: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Isso aumentará e muito seu conhecimento.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DB70F3-019F-4651-93F8-2172CA1B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19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0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4104E9F-EA12-4DB8-A3D4-33E24CFE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54" y="-47063"/>
            <a:ext cx="2400092" cy="24000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AE360E-61A3-4DB4-A74D-3737BE03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Parceiros: </a:t>
            </a:r>
          </a:p>
        </p:txBody>
      </p:sp>
      <p:pic>
        <p:nvPicPr>
          <p:cNvPr id="13314" name="Picture 2">
            <a:hlinkClick r:id="rId3"/>
            <a:extLst>
              <a:ext uri="{FF2B5EF4-FFF2-40B4-BE49-F238E27FC236}">
                <a16:creationId xmlns:a16="http://schemas.microsoft.com/office/drawing/2014/main" id="{A0151F83-A336-4889-A841-53A9A7D82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5" y="1853248"/>
            <a:ext cx="2400092" cy="24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hlinkClick r:id="rId5"/>
            <a:extLst>
              <a:ext uri="{FF2B5EF4-FFF2-40B4-BE49-F238E27FC236}">
                <a16:creationId xmlns:a16="http://schemas.microsoft.com/office/drawing/2014/main" id="{A495B22D-A660-4A1C-AAC0-7A76CF72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" y="4431608"/>
            <a:ext cx="11328723" cy="14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hlinkClick r:id="rId7"/>
            <a:extLst>
              <a:ext uri="{FF2B5EF4-FFF2-40B4-BE49-F238E27FC236}">
                <a16:creationId xmlns:a16="http://schemas.microsoft.com/office/drawing/2014/main" id="{C347C211-F954-40BD-A14E-981839DA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86" y="1853248"/>
            <a:ext cx="3435075" cy="24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hlinkClick r:id="rId9"/>
            <a:extLst>
              <a:ext uri="{FF2B5EF4-FFF2-40B4-BE49-F238E27FC236}">
                <a16:creationId xmlns:a16="http://schemas.microsoft.com/office/drawing/2014/main" id="{39A5974C-7998-44D5-8F66-19E8B069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75" y="1853248"/>
            <a:ext cx="4285878" cy="24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0F87C-0771-4E79-AF9D-485E3AC6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pt-BR" dirty="0">
                <a:effectLst/>
                <a:latin typeface="var(--ricos-custom-p-font-family,unset)"/>
              </a:rPr>
              <a:t>No mais, comente aqui se você gostou. Se quer saber mais sobre a linguagem ou se quer saber mais sobre outro assunto. Compartilhe se você achar interessante. E no mais. até a próxima !</a:t>
            </a:r>
          </a:p>
          <a:p>
            <a:pPr marL="0" indent="0">
              <a:buNone/>
            </a:pPr>
            <a:br>
              <a:rPr lang="pt-BR" dirty="0">
                <a:effectLst/>
                <a:latin typeface="var(--ricos-custom-p-font-family,unset)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35E7CE-2895-49F1-A0BA-8D54EAD3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19" y="2440228"/>
            <a:ext cx="4417772" cy="4417772"/>
          </a:xfrm>
          <a:prstGeom prst="rect">
            <a:avLst/>
          </a:prstGeom>
        </p:spPr>
      </p:pic>
      <p:pic>
        <p:nvPicPr>
          <p:cNvPr id="6" name="Imagem 5">
            <a:hlinkClick r:id="rId3"/>
            <a:extLst>
              <a:ext uri="{FF2B5EF4-FFF2-40B4-BE49-F238E27FC236}">
                <a16:creationId xmlns:a16="http://schemas.microsoft.com/office/drawing/2014/main" id="{F1DDFC36-B7AF-4A23-99C4-929062CA1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50" y="3137450"/>
            <a:ext cx="2623931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20281-02BB-4ED4-AEEA-6A9EB55F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443" y="1112013"/>
            <a:ext cx="6617541" cy="4195481"/>
          </a:xfrm>
        </p:spPr>
        <p:txBody>
          <a:bodyPr>
            <a:normAutofit fontScale="92500" lnSpcReduction="10000"/>
          </a:bodyPr>
          <a:lstStyle/>
          <a:p>
            <a:pPr algn="just" rtl="0" fontAlgn="base"/>
            <a:r>
              <a:rPr lang="pt-BR" b="0" i="0" dirty="0">
                <a:effectLst/>
                <a:latin typeface="var(--ricos-custom-p-font-family,unset)"/>
              </a:rPr>
              <a:t>Fala </a:t>
            </a:r>
            <a:r>
              <a:rPr lang="pt-BR" b="0" i="0" dirty="0" err="1">
                <a:effectLst/>
                <a:latin typeface="var(--ricos-custom-p-font-family,unset)"/>
              </a:rPr>
              <a:t>Dev</a:t>
            </a:r>
            <a:r>
              <a:rPr lang="pt-BR" b="0" i="0" dirty="0">
                <a:effectLst/>
                <a:latin typeface="var(--ricos-custom-p-font-family,unset)"/>
              </a:rPr>
              <a:t> de plantão! Bora falar um pouco sobre esta linguagem crucial e extremamente importante, hoje em dia, que é o SQL - uma linguagem muito falada, ainda mais se tratando de banco de dados. </a:t>
            </a:r>
            <a:br>
              <a:rPr lang="pt-BR" b="0" i="0" dirty="0">
                <a:effectLst/>
                <a:latin typeface="var(--ricos-custom-p-font-family,unset)"/>
              </a:rPr>
            </a:br>
            <a:endParaRPr lang="pt-BR" b="0" i="0" dirty="0">
              <a:effectLst/>
              <a:latin typeface="var(--ricos-custom-p-font-family,unset)"/>
            </a:endParaRPr>
          </a:p>
          <a:p>
            <a:pPr algn="just" rtl="0" fontAlgn="base"/>
            <a:r>
              <a:rPr lang="pt-BR" b="0" i="0" dirty="0">
                <a:effectLst/>
                <a:latin typeface="var(--ricos-custom-p-font-family,unset)"/>
              </a:rPr>
              <a:t>Pois bem, SQL, ou </a:t>
            </a:r>
            <a:r>
              <a:rPr lang="pt-BR" b="0" i="0" dirty="0" err="1">
                <a:effectLst/>
                <a:latin typeface="var(--ricos-custom-p-font-family,unset)"/>
              </a:rPr>
              <a:t>Structured</a:t>
            </a:r>
            <a:r>
              <a:rPr lang="pt-BR" b="0" i="0" dirty="0">
                <a:effectLst/>
                <a:latin typeface="var(--ricos-custom-p-font-family,unset)"/>
              </a:rPr>
              <a:t> Query </a:t>
            </a:r>
            <a:r>
              <a:rPr lang="pt-BR" b="0" i="0" dirty="0" err="1">
                <a:effectLst/>
                <a:latin typeface="var(--ricos-custom-p-font-family,unset)"/>
              </a:rPr>
              <a:t>Language</a:t>
            </a:r>
            <a:r>
              <a:rPr lang="pt-BR" b="0" i="0" dirty="0">
                <a:effectLst/>
                <a:latin typeface="var(--ricos-custom-p-font-family,unset)"/>
              </a:rPr>
              <a:t>, é uma linguagem fundamental para qualquer um que deseja dominar os dados. Como um experiente </a:t>
            </a:r>
            <a:r>
              <a:rPr lang="pt-BR" b="0" i="0" dirty="0" err="1">
                <a:effectLst/>
                <a:latin typeface="var(--ricos-custom-p-font-family,unset)"/>
              </a:rPr>
              <a:t>Dev</a:t>
            </a:r>
            <a:r>
              <a:rPr lang="pt-BR" b="0" i="0" dirty="0">
                <a:effectLst/>
                <a:latin typeface="var(--ricos-custom-p-font-family,unset)"/>
              </a:rPr>
              <a:t>, é meu dever ensinar alguns "pulos do gato " deste poderoso idioma. </a:t>
            </a:r>
          </a:p>
          <a:p>
            <a:pPr marL="0" indent="0" algn="just" rtl="0" fontAlgn="base">
              <a:buNone/>
            </a:pPr>
            <a:endParaRPr lang="pt-BR" b="0" i="0" dirty="0">
              <a:effectLst/>
              <a:latin typeface="var(--ricos-custom-p-font-family,unset)"/>
            </a:endParaRPr>
          </a:p>
          <a:p>
            <a:pPr algn="just" rtl="0" fontAlgn="base"/>
            <a:r>
              <a:rPr lang="pt-BR" dirty="0">
                <a:effectLst/>
                <a:latin typeface="var(--ricos-custom-p-font-family,unset)"/>
              </a:rPr>
              <a:t>Venho hoje trazer alguns dos principais comandos SQL e como podem ser utilizados em suas jornadas. Espero que estes exemplos iluminem seus caminhos e facilitem a extração do conhecimento escondido em seus bancos de dados.</a:t>
            </a:r>
          </a:p>
          <a:p>
            <a:endParaRPr lang="pt-BR" b="0" i="0" dirty="0">
              <a:effectLst/>
              <a:latin typeface="var(--ricos-custom-p-font-family,unset)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C30B32-6225-4F2A-9371-C3A173B1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593" y="240459"/>
            <a:ext cx="6617541" cy="66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75F412B-207E-4A74-9B79-225573968405}"/>
              </a:ext>
            </a:extLst>
          </p:cNvPr>
          <p:cNvSpPr txBox="1"/>
          <p:nvPr/>
        </p:nvSpPr>
        <p:spPr>
          <a:xfrm>
            <a:off x="576619" y="60286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O comando SELECT é o mais básico e versátil. Com ele é possível selecionar colunas específicas de uma tabela. Por exemplo, para ver apenas os nomes e idades:</a:t>
            </a:r>
            <a:endParaRPr lang="pt-BR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6182197-C9C6-48B6-AF2D-41FB1AEF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9" y="1667942"/>
            <a:ext cx="63817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0188EB-8B43-476E-9D0D-C553E629881A}"/>
              </a:ext>
            </a:extLst>
          </p:cNvPr>
          <p:cNvSpPr txBox="1"/>
          <p:nvPr/>
        </p:nvSpPr>
        <p:spPr>
          <a:xfrm>
            <a:off x="4821072" y="342900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Já o WHERE permite filtrar os resultados com base em certas condições. Por exemplo, para ver apenas usuários maiores de idade: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CEF740-B09C-4987-88B7-562C168C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2" y="4580458"/>
            <a:ext cx="63150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9F4423-1C99-4C4D-85CB-4E339BFB9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762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75F412B-207E-4A74-9B79-225573968405}"/>
              </a:ext>
            </a:extLst>
          </p:cNvPr>
          <p:cNvSpPr txBox="1"/>
          <p:nvPr/>
        </p:nvSpPr>
        <p:spPr>
          <a:xfrm>
            <a:off x="576619" y="60286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O GROUP BY agrupa os resultados por colunas comuns. Útil para contagens e agregações. Por exemplo, para saber a quantidade de usuários por cidade: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0188EB-8B43-476E-9D0D-C553E629881A}"/>
              </a:ext>
            </a:extLst>
          </p:cNvPr>
          <p:cNvSpPr txBox="1"/>
          <p:nvPr/>
        </p:nvSpPr>
        <p:spPr>
          <a:xfrm>
            <a:off x="2323532" y="342900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O HAVING funciona como um WHERE, porém para agrupamentos. Por exemplo, mostrar apenas cidades com mais de 100 usuários: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DA258B-7AFC-44C8-834B-551B3B13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9" y="1644129"/>
            <a:ext cx="63817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BBD5D9-30C0-45AE-9A8D-411315DC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72" y="4518546"/>
            <a:ext cx="62960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DA86BA-DE59-44EC-BEB7-B0AC2CB02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727" y="564798"/>
            <a:ext cx="3953748" cy="39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75F412B-207E-4A74-9B79-225573968405}"/>
              </a:ext>
            </a:extLst>
          </p:cNvPr>
          <p:cNvSpPr txBox="1"/>
          <p:nvPr/>
        </p:nvSpPr>
        <p:spPr>
          <a:xfrm>
            <a:off x="854914" y="602860"/>
            <a:ext cx="9137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Com o ORDER BY é possível classificar e ordenar os resultados de uma seleção de dados de acordo com uma ou mais colunas específicas. Isso permite que os dados retornados sejam organizados de forma ascendente ou descendente conforme o critério desejado.</a:t>
            </a:r>
          </a:p>
          <a:p>
            <a:pPr algn="l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Por exemplo, se quisermos ordenar os resultados da tabela "</a:t>
            </a:r>
            <a:r>
              <a:rPr lang="pt-BR" b="0" i="0" dirty="0" err="1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" pela coluna "nome" de forma ascendente, faríamos: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0188EB-8B43-476E-9D0D-C553E629881A}"/>
              </a:ext>
            </a:extLst>
          </p:cNvPr>
          <p:cNvSpPr txBox="1"/>
          <p:nvPr/>
        </p:nvSpPr>
        <p:spPr>
          <a:xfrm>
            <a:off x="4237364" y="3824797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Já se quisermos ordenar os dados da tabela "produtos" pelo preço de forma descendente, a sintaxe seria: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9F4423-1C99-4C4D-85CB-4E339BFB9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762" y="2440228"/>
            <a:ext cx="4417772" cy="441777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93520AB-AA19-4E74-BF27-4B5EAF9E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328605"/>
            <a:ext cx="6286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3F09B09-C0EF-4216-85D0-D6ACC323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46" y="4563893"/>
            <a:ext cx="63436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DDF00BC-80FF-4406-8F57-B584B61AB8C2}"/>
              </a:ext>
            </a:extLst>
          </p:cNvPr>
          <p:cNvSpPr txBox="1"/>
          <p:nvPr/>
        </p:nvSpPr>
        <p:spPr>
          <a:xfrm>
            <a:off x="2186609" y="2440228"/>
            <a:ext cx="6851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O ORDER BY é muito útil em diversos casos, como quando se deseja apresentar listas ordenadas para o usuário ou realizar algum tipo de ranqueamento. Também permite paginar os resultados de uma consulta de forma ordenada, exibindo dados de forma organizada. 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546AD3-563D-44CD-A806-D268EB4D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34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6FE9B13-F1CF-49AF-BB7C-4D7F2A69F7CD}"/>
              </a:ext>
            </a:extLst>
          </p:cNvPr>
          <p:cNvSpPr txBox="1"/>
          <p:nvPr/>
        </p:nvSpPr>
        <p:spPr>
          <a:xfrm>
            <a:off x="1616765" y="5328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Temos o comando INSERT permite inserir novas linhas em uma tabela. Por exemplo:</a:t>
            </a:r>
          </a:p>
          <a:p>
            <a:br>
              <a:rPr lang="pt-BR" dirty="0">
                <a:effectLst/>
                <a:latin typeface="var(--ricos-custom-p-font-family,unset)"/>
              </a:rPr>
            </a:b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765B84-0B78-4540-B79C-1289A8F1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34" y="1363111"/>
            <a:ext cx="62579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FE5A25-857A-4543-8865-82B823ED9382}"/>
              </a:ext>
            </a:extLst>
          </p:cNvPr>
          <p:cNvSpPr txBox="1"/>
          <p:nvPr/>
        </p:nvSpPr>
        <p:spPr>
          <a:xfrm>
            <a:off x="1616764" y="2828835"/>
            <a:ext cx="69176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Já o UPDATE atualiza dados existentes. Por exemplo, alterar o e-mail de um usuário:</a:t>
            </a:r>
          </a:p>
          <a:p>
            <a:b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</a:b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7B87C5B-969E-4CEF-AAC9-03649426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34" y="3515995"/>
            <a:ext cx="63627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61B9D7-0368-4E67-A8CA-13113D156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34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6FE9B13-F1CF-49AF-BB7C-4D7F2A69F7CD}"/>
              </a:ext>
            </a:extLst>
          </p:cNvPr>
          <p:cNvSpPr txBox="1"/>
          <p:nvPr/>
        </p:nvSpPr>
        <p:spPr>
          <a:xfrm>
            <a:off x="1325216" y="585905"/>
            <a:ext cx="797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O DELETE exclui linhas de uma tabela. Deve ser usado com cuidado: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br>
              <a:rPr lang="pt-BR" dirty="0">
                <a:effectLst/>
                <a:latin typeface="var(--ricos-custom-p-font-family,unset)"/>
              </a:rPr>
            </a:b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D61B9D7-0368-4E67-A8CA-13113D15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34" y="2440228"/>
            <a:ext cx="4417772" cy="441777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78075AE-A454-49D6-8CFD-B9B6258C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40" y="962078"/>
            <a:ext cx="6296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F79CE3-D528-4187-843F-0B11312E899A}"/>
              </a:ext>
            </a:extLst>
          </p:cNvPr>
          <p:cNvSpPr txBox="1"/>
          <p:nvPr/>
        </p:nvSpPr>
        <p:spPr>
          <a:xfrm>
            <a:off x="1437240" y="2551837"/>
            <a:ext cx="6208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O JOIN une dados de duas ou mais tabelas com base em colunas comuns. Útil para relacionamentos entre tabelas.</a:t>
            </a: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Tá com dúvida ? Vou colocar um exemplo prático ! </a:t>
            </a: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Para realizar um JOIN entre as tabelas "</a:t>
            </a:r>
            <a:r>
              <a:rPr lang="pt-BR" b="0" i="0" dirty="0" err="1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users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" e "posts" e trazer os nomes dos usuários juntamente com seus respectivos posts, faríamos: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C9FD7DE-5E34-4595-BAF2-42F9AE57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58" y="4471160"/>
            <a:ext cx="63436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7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AC0D1-E2D9-42E7-A0E7-BC3B5493EA52}"/>
              </a:ext>
            </a:extLst>
          </p:cNvPr>
          <p:cNvSpPr txBox="1"/>
          <p:nvPr/>
        </p:nvSpPr>
        <p:spPr>
          <a:xfrm>
            <a:off x="1749286" y="513667"/>
            <a:ext cx="8136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Por fim, o LIMIT restringe o número de linhas retornadas.</a:t>
            </a:r>
          </a:p>
          <a:p>
            <a:pPr algn="just" fontAlgn="base"/>
            <a:b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</a:br>
            <a:endParaRPr lang="pt-BR" b="0" i="0" dirty="0">
              <a:solidFill>
                <a:schemeClr val="tx1">
                  <a:lumMod val="95000"/>
                </a:schemeClr>
              </a:solidFill>
              <a:effectLst/>
              <a:latin typeface="var(--ricos-custom-p-font-family,unset)"/>
            </a:endParaRPr>
          </a:p>
          <a:p>
            <a:pPr algn="just" rtl="0" fontAlgn="base"/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var(--ricos-custom-p-font-family,unset)"/>
              </a:rPr>
              <a:t>Para trazer apenas os 5 primeiros resultados de uma consulta à tabela "produtos", limitando a quantidade de linhas, usamos: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70223F1-2FCA-49BC-B62D-1BF5CBE9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6" y="2124075"/>
            <a:ext cx="63055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50DE7B2-8106-439D-8CE8-7C7F9572354F}"/>
              </a:ext>
            </a:extLst>
          </p:cNvPr>
          <p:cNvSpPr txBox="1"/>
          <p:nvPr/>
        </p:nvSpPr>
        <p:spPr>
          <a:xfrm>
            <a:off x="1603513" y="38457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</a:rPr>
              <a:t>Podemos também ignorar os 5 primeiros resultados e trazer os demais, útil para paginação: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B6E9BF6-9743-43E3-8B0D-D2BBC862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11" y="4558541"/>
            <a:ext cx="63341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879C5F-D096-49E8-BFCB-1B918CB2E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175" y="2440228"/>
            <a:ext cx="4417772" cy="44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784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helvetica neue</vt:lpstr>
      <vt:lpstr>var(--ricos-custom-p-font-family,unset)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Parceiros: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da Costa Mendes</dc:creator>
  <cp:lastModifiedBy>Daniel da Costa Mendes</cp:lastModifiedBy>
  <cp:revision>5</cp:revision>
  <dcterms:created xsi:type="dcterms:W3CDTF">2024-02-28T16:59:00Z</dcterms:created>
  <dcterms:modified xsi:type="dcterms:W3CDTF">2024-02-28T17:39:11Z</dcterms:modified>
</cp:coreProperties>
</file>