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74" r:id="rId6"/>
    <p:sldId id="262" r:id="rId7"/>
    <p:sldId id="275" r:id="rId8"/>
    <p:sldId id="276" r:id="rId9"/>
    <p:sldId id="263" r:id="rId10"/>
    <p:sldId id="277" r:id="rId11"/>
    <p:sldId id="273" r:id="rId12"/>
    <p:sldId id="272" r:id="rId13"/>
    <p:sldId id="271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126" y="420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9DCE9-7821-4439-AE17-54AF16B27AA5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9CFE4-F68C-4DE1-BC92-CAB9C38A4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9CFE4-F68C-4DE1-BC92-CAB9C38A4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9CFE4-F68C-4DE1-BC92-CAB9C38A4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9CFE4-F68C-4DE1-BC92-CAB9C38A4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9CFE4-F68C-4DE1-BC92-CAB9C38A4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4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9CFE4-F68C-4DE1-BC92-CAB9C38A4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9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439984"/>
            <a:ext cx="9144000" cy="34180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shade val="80000"/>
                <a:hueMod val="110000"/>
                <a:satMod val="120000"/>
                <a:lumMod val="93000"/>
              </a:schemeClr>
            </a:gs>
            <a:gs pos="100000">
              <a:schemeClr val="bg2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6/15/2016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32TI2-SYP05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BC0A-4DC2-4619-A917-5558CACD3D13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43600" y="6248400"/>
            <a:ext cx="3049865" cy="4572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0687" y="6248400"/>
            <a:ext cx="7513736" cy="45720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869514" cy="457200"/>
          </a:xfrm>
        </p:spPr>
        <p:txBody>
          <a:bodyPr/>
          <a:lstStyle/>
          <a:p>
            <a:r>
              <a:rPr lang="id-ID" sz="1600" dirty="0" smtClean="0"/>
              <a:t> </a:t>
            </a:r>
            <a:fld id="{C766BC0A-4DC2-4619-A917-5558CACD3D13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90804" y="4056674"/>
            <a:ext cx="3384550" cy="11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257" tIns="25814" rIns="62257" bIns="25814">
            <a:spAutoFit/>
          </a:bodyPr>
          <a:lstStyle/>
          <a:p>
            <a:pPr defTabSz="760413" eaLnBrk="0" hangingPunct="0">
              <a:lnSpc>
                <a:spcPct val="90000"/>
              </a:lnSpc>
            </a:pPr>
            <a:r>
              <a:rPr lang="en-GB" b="1" dirty="0">
                <a:latin typeface="Century Gothic" pitchFamily="34" charset="0"/>
              </a:rPr>
              <a:t>Del</a:t>
            </a:r>
            <a:r>
              <a:rPr lang="en-US" b="1" dirty="0">
                <a:latin typeface="Century Gothic" pitchFamily="34" charset="0"/>
              </a:rPr>
              <a:t>  Institute of Technology</a:t>
            </a:r>
            <a:r>
              <a:rPr lang="en-US" b="1" dirty="0">
                <a:latin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</a:rPr>
            </a:br>
            <a:r>
              <a:rPr lang="en-US" sz="1600" dirty="0">
                <a:latin typeface="Century Gothic" pitchFamily="34" charset="0"/>
              </a:rPr>
              <a:t>Jl. </a:t>
            </a:r>
            <a:r>
              <a:rPr lang="en-US" sz="1600" dirty="0" err="1">
                <a:latin typeface="Century Gothic" pitchFamily="34" charset="0"/>
              </a:rPr>
              <a:t>Sisingamangaraja</a:t>
            </a:r>
            <a:r>
              <a:rPr lang="en-US" sz="1600" dirty="0">
                <a:latin typeface="Century Gothic" pitchFamily="34" charset="0"/>
              </a:rPr>
              <a:t/>
            </a:r>
            <a:br>
              <a:rPr lang="en-US" sz="1600" dirty="0">
                <a:latin typeface="Century Gothic" pitchFamily="34" charset="0"/>
              </a:rPr>
            </a:br>
            <a:r>
              <a:rPr lang="en-US" sz="1600" dirty="0" err="1">
                <a:latin typeface="Century Gothic" pitchFamily="34" charset="0"/>
              </a:rPr>
              <a:t>Sitoluama</a:t>
            </a:r>
            <a:r>
              <a:rPr lang="en-US" sz="1600" dirty="0">
                <a:latin typeface="Century Gothic" pitchFamily="34" charset="0"/>
              </a:rPr>
              <a:t>, </a:t>
            </a:r>
            <a:r>
              <a:rPr lang="en-US" sz="1600" dirty="0" err="1">
                <a:latin typeface="Century Gothic" pitchFamily="34" charset="0"/>
              </a:rPr>
              <a:t>Laguboti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smtClean="0">
                <a:latin typeface="Century Gothic" pitchFamily="34" charset="0"/>
              </a:rPr>
              <a:t>22381</a:t>
            </a:r>
            <a:endParaRPr lang="id-ID" sz="1600" dirty="0" smtClean="0">
              <a:latin typeface="Century Gothic" pitchFamily="34" charset="0"/>
            </a:endParaRPr>
          </a:p>
          <a:p>
            <a:pPr defTabSz="760413" eaLnBrk="0" hangingPunct="0">
              <a:lnSpc>
                <a:spcPct val="90000"/>
              </a:lnSpc>
            </a:pPr>
            <a:r>
              <a:rPr lang="id-ID" sz="1600" dirty="0" smtClean="0">
                <a:latin typeface="Century Gothic" pitchFamily="34" charset="0"/>
              </a:rPr>
              <a:t>Toba-Samosir, Sumut</a:t>
            </a:r>
            <a:endParaRPr lang="en-US" sz="1600" dirty="0">
              <a:latin typeface="Century Gothic" pitchFamily="34" charset="0"/>
            </a:endParaRPr>
          </a:p>
          <a:p>
            <a:pPr defTabSz="760413" eaLnBrk="0" hangingPunct="0">
              <a:lnSpc>
                <a:spcPct val="90000"/>
              </a:lnSpc>
            </a:pPr>
            <a:r>
              <a:rPr lang="en-US" sz="1600" dirty="0" smtClean="0">
                <a:latin typeface="Century Gothic" pitchFamily="34" charset="0"/>
              </a:rPr>
              <a:t>http</a:t>
            </a:r>
            <a:r>
              <a:rPr lang="en-US" sz="1600" dirty="0">
                <a:latin typeface="Century Gothic" pitchFamily="34" charset="0"/>
              </a:rPr>
              <a:t>://www.del.ac.id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91177"/>
              </p:ext>
            </p:extLst>
          </p:nvPr>
        </p:nvGraphicFramePr>
        <p:xfrm>
          <a:off x="4603749" y="4384011"/>
          <a:ext cx="4235451" cy="158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3"/>
                <a:gridCol w="2865158"/>
              </a:tblGrid>
              <a:tr h="2797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11</a:t>
                      </a:r>
                      <a:r>
                        <a:rPr lang="id-ID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314047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 marT="45689" marB="4568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Banisar Simbolon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 marT="45689" marB="4568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97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1</a:t>
                      </a:r>
                      <a:r>
                        <a:rPr lang="id-ID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1314050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 marT="45689" marB="4568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Liana</a:t>
                      </a:r>
                      <a:r>
                        <a:rPr lang="id-ID" sz="20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 D. Sianturi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 marT="45689" marB="4568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206">
                <a:tc>
                  <a:txBody>
                    <a:bodyPr/>
                    <a:lstStyle/>
                    <a:p>
                      <a:r>
                        <a:rPr lang="id-ID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11314056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 marT="45689" marB="4568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Prety</a:t>
                      </a:r>
                      <a:r>
                        <a:rPr lang="id-ID" sz="20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 Girsang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 marT="45689" marB="4568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206">
                <a:tc>
                  <a:txBody>
                    <a:bodyPr/>
                    <a:lstStyle/>
                    <a:p>
                      <a:r>
                        <a:rPr lang="id-ID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11314061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 marT="45689" marB="4568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b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Daniel Manulang</a:t>
                      </a:r>
                      <a:endParaRPr 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 marT="45689" marB="4568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7" y="4056674"/>
            <a:ext cx="1128079" cy="121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176588" y="2362200"/>
            <a:ext cx="785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257" tIns="25814" rIns="62257" bIns="25814">
            <a:spAutoFit/>
          </a:bodyPr>
          <a:lstStyle/>
          <a:p>
            <a:pPr defTabSz="760413" eaLnBrk="0" hangingPunct="0">
              <a:lnSpc>
                <a:spcPct val="90000"/>
              </a:lnSpc>
            </a:pPr>
            <a:endParaRPr lang="en-US" sz="1400">
              <a:latin typeface="Palatino Linotype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343400" y="4090469"/>
            <a:ext cx="2324975" cy="3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257" tIns="25814" rIns="62257" bIns="25814">
            <a:spAutoFit/>
          </a:bodyPr>
          <a:lstStyle/>
          <a:p>
            <a:pPr defTabSz="760413" eaLnBrk="0" hangingPunct="0">
              <a:lnSpc>
                <a:spcPct val="90000"/>
              </a:lnSpc>
            </a:pPr>
            <a:r>
              <a:rPr lang="id-ID" sz="2000" dirty="0" smtClean="0">
                <a:latin typeface="Century Gothic" pitchFamily="34" charset="0"/>
              </a:rPr>
              <a:t>    Presented </a:t>
            </a:r>
            <a:r>
              <a:rPr lang="id-ID" sz="2000" dirty="0">
                <a:latin typeface="Century Gothic" pitchFamily="34" charset="0"/>
              </a:rPr>
              <a:t>b</a:t>
            </a:r>
            <a:r>
              <a:rPr lang="en-US" sz="2000" dirty="0" smtClean="0">
                <a:latin typeface="Century Gothic" pitchFamily="34" charset="0"/>
              </a:rPr>
              <a:t>y:</a:t>
            </a:r>
            <a:r>
              <a:rPr lang="id-ID" sz="2000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812" y="551652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4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Second Year </a:t>
            </a:r>
            <a:r>
              <a:rPr lang="id-ID" sz="44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Project Report</a:t>
            </a:r>
            <a:endParaRPr lang="en-US" sz="40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4031" y="1885146"/>
            <a:ext cx="86751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 smtClean="0">
                <a:ln w="17780" cmpd="sng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entury Gothic" pitchFamily="34" charset="0"/>
                <a:cs typeface="Aharoni" pitchFamily="2" charset="-79"/>
              </a:rPr>
              <a:t>Re-engineering Online Library System</a:t>
            </a:r>
          </a:p>
          <a:p>
            <a:pPr algn="ctr"/>
            <a:r>
              <a:rPr lang="id-ID" sz="3600" b="1" cap="none" spc="0" dirty="0" smtClean="0">
                <a:ln w="17780" cmpd="sng">
                  <a:solidFill>
                    <a:schemeClr val="tx1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entury Gothic" pitchFamily="34" charset="0"/>
                <a:cs typeface="Aharoni" pitchFamily="2" charset="-79"/>
              </a:rPr>
              <a:t>Del Institute of Technology</a:t>
            </a:r>
            <a:endParaRPr lang="id-ID" sz="3600" b="1" cap="none" spc="0" dirty="0">
              <a:ln w="17780" cmpd="sng">
                <a:solidFill>
                  <a:schemeClr val="tx1">
                    <a:lumMod val="50000"/>
                  </a:schemeClr>
                </a:solidFill>
                <a:prstDash val="solid"/>
                <a:miter lim="800000"/>
              </a:ln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28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/>
          <p:cNvSpPr txBox="1">
            <a:spLocks/>
          </p:cNvSpPr>
          <p:nvPr/>
        </p:nvSpPr>
        <p:spPr bwMode="auto">
          <a:xfrm>
            <a:off x="317716" y="152400"/>
            <a:ext cx="78151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d-ID" sz="5400" b="1" spc="50" dirty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Main Function</a:t>
            </a:r>
            <a:endParaRPr lang="en-US" sz="5400" b="1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内容占位符 6"/>
          <p:cNvSpPr txBox="1">
            <a:spLocks/>
          </p:cNvSpPr>
          <p:nvPr/>
        </p:nvSpPr>
        <p:spPr bwMode="auto">
          <a:xfrm>
            <a:off x="250078" y="5302336"/>
            <a:ext cx="8893922" cy="155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283849" y="1295400"/>
            <a:ext cx="4876800" cy="4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lphaLcPeriod"/>
            </a:pPr>
            <a:r>
              <a:rPr lang="en-US" sz="2200" dirty="0" err="1" smtClean="0"/>
              <a:t>Peminjaman</a:t>
            </a:r>
            <a:r>
              <a:rPr lang="en-US" sz="2200" dirty="0" smtClean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 smtClean="0"/>
              <a:t>Pustaka</a:t>
            </a:r>
            <a:r>
              <a:rPr lang="id-ID" sz="2200" dirty="0" smtClean="0"/>
              <a:t>	</a:t>
            </a:r>
            <a:endParaRPr lang="id-ID" sz="2200" dirty="0"/>
          </a:p>
          <a:p>
            <a:pPr>
              <a:buFont typeface="+mj-lt"/>
              <a:buAutoNum type="alphaLcPeriod"/>
            </a:pPr>
            <a:r>
              <a:rPr lang="en-US" sz="2200" dirty="0" err="1" smtClean="0"/>
              <a:t>Penambahan</a:t>
            </a:r>
            <a:r>
              <a:rPr lang="en-US" sz="2200" dirty="0" smtClean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Pustaka</a:t>
            </a:r>
            <a:endParaRPr lang="id-ID" sz="2200" dirty="0"/>
          </a:p>
          <a:p>
            <a:pPr>
              <a:buFont typeface="+mj-lt"/>
              <a:buAutoNum type="alphaLcPeriod"/>
            </a:pPr>
            <a:r>
              <a:rPr lang="en-US" sz="2200" dirty="0" err="1" smtClean="0"/>
              <a:t>Hapus</a:t>
            </a:r>
            <a:r>
              <a:rPr lang="en-US" sz="2200" dirty="0" smtClean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Pustaka</a:t>
            </a:r>
            <a:endParaRPr lang="id-ID" sz="2200" dirty="0"/>
          </a:p>
          <a:p>
            <a:pPr>
              <a:buFont typeface="+mj-lt"/>
              <a:buAutoNum type="alphaLcPeriod"/>
            </a:pPr>
            <a:r>
              <a:rPr lang="en-US" sz="2200" dirty="0" err="1" smtClean="0"/>
              <a:t>Perbaharui</a:t>
            </a:r>
            <a:r>
              <a:rPr lang="en-US" sz="2200" dirty="0" smtClean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Pustaka</a:t>
            </a:r>
            <a:endParaRPr lang="id-ID" sz="2200" dirty="0"/>
          </a:p>
          <a:p>
            <a:pPr>
              <a:buFont typeface="+mj-lt"/>
              <a:buAutoNum type="alphaLcPeriod"/>
            </a:pPr>
            <a:r>
              <a:rPr lang="en-US" sz="2200" dirty="0" err="1" smtClean="0"/>
              <a:t>Penambahan</a:t>
            </a:r>
            <a:r>
              <a:rPr lang="en-US" sz="2200" dirty="0" smtClean="0"/>
              <a:t> </a:t>
            </a:r>
            <a:r>
              <a:rPr lang="en-US" sz="2200" dirty="0" err="1"/>
              <a:t>Artikel</a:t>
            </a:r>
            <a:endParaRPr lang="id-ID" sz="2200" dirty="0"/>
          </a:p>
          <a:p>
            <a:pPr>
              <a:buFont typeface="+mj-lt"/>
              <a:buAutoNum type="alphaLcPeriod"/>
            </a:pPr>
            <a:r>
              <a:rPr lang="en-US" sz="2200" dirty="0" err="1" smtClean="0"/>
              <a:t>Perbaharui</a:t>
            </a:r>
            <a:r>
              <a:rPr lang="en-US" sz="2200" dirty="0" smtClean="0"/>
              <a:t> </a:t>
            </a:r>
            <a:r>
              <a:rPr lang="en-US" sz="2200" dirty="0" err="1"/>
              <a:t>Artikel</a:t>
            </a:r>
            <a:endParaRPr lang="id-ID" sz="2200" dirty="0"/>
          </a:p>
          <a:p>
            <a:pPr>
              <a:buFont typeface="+mj-lt"/>
              <a:buAutoNum type="alphaLcPeriod"/>
            </a:pPr>
            <a:r>
              <a:rPr lang="en-US" sz="2200" dirty="0" err="1" smtClean="0"/>
              <a:t>Hapus</a:t>
            </a:r>
            <a:r>
              <a:rPr lang="en-US" sz="2200" dirty="0" smtClean="0"/>
              <a:t> </a:t>
            </a:r>
            <a:r>
              <a:rPr lang="en-US" sz="2200" dirty="0" err="1" smtClean="0"/>
              <a:t>Artikel</a:t>
            </a:r>
            <a:endParaRPr lang="id-ID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242231" y="3123771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/>
              <a:t>Panduan</a:t>
            </a:r>
            <a:endParaRPr lang="id-ID" sz="2200" dirty="0"/>
          </a:p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/>
              <a:t>Panduan</a:t>
            </a:r>
            <a:endParaRPr lang="id-ID" sz="2200" dirty="0"/>
          </a:p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/>
              <a:t>Panduan</a:t>
            </a:r>
            <a:endParaRPr lang="id-ID" sz="2200" dirty="0"/>
          </a:p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Melihat</a:t>
            </a:r>
            <a:r>
              <a:rPr lang="en-US" sz="2200" dirty="0"/>
              <a:t> Isi </a:t>
            </a:r>
            <a:r>
              <a:rPr lang="en-US" sz="2200" dirty="0" err="1"/>
              <a:t>Katalog</a:t>
            </a:r>
            <a:endParaRPr lang="id-ID" sz="2200" dirty="0"/>
          </a:p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Pengembalian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Pustaka</a:t>
            </a:r>
            <a:endParaRPr lang="id-ID" sz="2200" dirty="0"/>
          </a:p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/>
              <a:t>Pengumuman</a:t>
            </a:r>
            <a:endParaRPr lang="id-ID" sz="2200" dirty="0"/>
          </a:p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/>
              <a:t>Pengumuma</a:t>
            </a:r>
            <a:r>
              <a:rPr lang="id-ID" sz="2200" dirty="0"/>
              <a:t>n</a:t>
            </a:r>
          </a:p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Melihat</a:t>
            </a:r>
            <a:r>
              <a:rPr lang="en-US" sz="2200" dirty="0"/>
              <a:t> Isi </a:t>
            </a:r>
            <a:r>
              <a:rPr lang="en-US" sz="2200" dirty="0" err="1"/>
              <a:t>Katalog</a:t>
            </a:r>
            <a:endParaRPr lang="id-ID" sz="2200" dirty="0"/>
          </a:p>
          <a:p>
            <a:pPr marL="342900" indent="-342900">
              <a:buFont typeface="+mj-lt"/>
              <a:buAutoNum type="alphaLcPeriod" startAt="8"/>
            </a:pPr>
            <a:r>
              <a:rPr lang="en-US" sz="2200" dirty="0" err="1"/>
              <a:t>Melihat</a:t>
            </a:r>
            <a:r>
              <a:rPr lang="en-US" sz="2200" dirty="0"/>
              <a:t> Isi </a:t>
            </a:r>
            <a:r>
              <a:rPr lang="en-US" sz="2200" dirty="0" err="1"/>
              <a:t>Katalog</a:t>
            </a:r>
            <a:endParaRPr lang="id-ID" sz="2200" dirty="0"/>
          </a:p>
          <a:p>
            <a:pPr>
              <a:buFont typeface="+mj-lt"/>
              <a:buAutoNum type="alphaLcPeriod" startAt="8"/>
            </a:pPr>
            <a:endParaRPr lang="id-ID" sz="1600" dirty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41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47464" y="1447800"/>
            <a:ext cx="8382000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sz="2800" dirty="0" smtClean="0">
                <a:latin typeface="Century Gothic" pitchFamily="34" charset="0"/>
                <a:ea typeface="ＭＳ Ｐゴシック" pitchFamily="34" charset="-128"/>
              </a:rPr>
              <a:t> </a:t>
            </a:r>
            <a:r>
              <a:rPr lang="id-ID" sz="3200" dirty="0" smtClean="0">
                <a:latin typeface="Century Gothic" pitchFamily="34" charset="0"/>
                <a:ea typeface="ＭＳ Ｐゴシック" pitchFamily="34" charset="-128"/>
              </a:rPr>
              <a:t>Librarian</a:t>
            </a:r>
            <a:endParaRPr lang="id-ID" sz="3200" dirty="0" smtClean="0">
              <a:latin typeface="Century Gothic" pitchFamily="34" charset="0"/>
              <a:ea typeface="ＭＳ Ｐゴシック" pitchFamily="34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sz="3200" dirty="0" smtClean="0">
                <a:latin typeface="Century Gothic" pitchFamily="34" charset="0"/>
                <a:ea typeface="ＭＳ Ｐゴシック" pitchFamily="34" charset="-128"/>
              </a:rPr>
              <a:t> Students of Del Institute of Technology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sz="3200" dirty="0" smtClean="0">
                <a:latin typeface="Century Gothic" pitchFamily="34" charset="0"/>
                <a:ea typeface="ＭＳ Ｐゴシック" pitchFamily="34" charset="-128"/>
              </a:rPr>
              <a:t> Staff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d-ID" sz="3200" dirty="0" smtClean="0">
                <a:latin typeface="Century Gothic" pitchFamily="34" charset="0"/>
                <a:ea typeface="ＭＳ Ｐゴシック" pitchFamily="34" charset="-128"/>
              </a:rPr>
              <a:t> Lecturer</a:t>
            </a:r>
            <a:endParaRPr lang="id-ID" sz="3200" dirty="0" smtClean="0">
              <a:latin typeface="Century Gothic" pitchFamily="34" charset="0"/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0799" y="6248400"/>
            <a:ext cx="2820802" cy="441325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48400"/>
            <a:ext cx="8075931" cy="441325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6113" y="6248400"/>
            <a:ext cx="934572" cy="441325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07151" y="1032301"/>
            <a:ext cx="14670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4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User</a:t>
            </a:r>
            <a:endParaRPr lang="en-US" sz="4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92708" y="1143000"/>
            <a:ext cx="8534400" cy="4602163"/>
          </a:xfr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altLang="en-US" sz="3200" dirty="0" smtClean="0"/>
              <a:t> </a:t>
            </a:r>
            <a:r>
              <a:rPr lang="en-US" altLang="en-US" sz="3200" dirty="0" smtClean="0">
                <a:latin typeface="Century Gothic" panose="020B0502020202020204" pitchFamily="34" charset="0"/>
              </a:rPr>
              <a:t>Tables</a:t>
            </a:r>
            <a:endParaRPr lang="id-ID" altLang="en-US" sz="32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id-ID" altLang="en-US" sz="32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d-ID" altLang="en-US" sz="3200" dirty="0" smtClean="0">
                <a:latin typeface="Century Gothic" panose="020B0502020202020204" pitchFamily="34" charset="0"/>
              </a:rPr>
              <a:t> </a:t>
            </a:r>
            <a:r>
              <a:rPr lang="en-AU" altLang="en-US" sz="3200" dirty="0" smtClean="0">
                <a:latin typeface="Century Gothic" panose="020B0502020202020204" pitchFamily="34" charset="0"/>
              </a:rPr>
              <a:t>Conceptual </a:t>
            </a:r>
            <a:r>
              <a:rPr lang="en-AU" altLang="en-US" sz="3200" dirty="0">
                <a:latin typeface="Century Gothic" panose="020B0502020202020204" pitchFamily="34" charset="0"/>
              </a:rPr>
              <a:t>Data </a:t>
            </a:r>
            <a:r>
              <a:rPr lang="en-AU" altLang="en-US" sz="3200" dirty="0" smtClean="0">
                <a:latin typeface="Century Gothic" panose="020B0502020202020204" pitchFamily="34" charset="0"/>
              </a:rPr>
              <a:t>Model</a:t>
            </a:r>
            <a:endParaRPr lang="id-ID" altLang="en-US" sz="32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id-ID" altLang="en-US" sz="32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d-ID" altLang="en-US" sz="3200" dirty="0" smtClean="0">
                <a:latin typeface="Century Gothic" panose="020B0502020202020204" pitchFamily="34" charset="0"/>
              </a:rPr>
              <a:t> </a:t>
            </a:r>
            <a:r>
              <a:rPr lang="en-AU" altLang="en-US" sz="3200" dirty="0" smtClean="0">
                <a:latin typeface="Century Gothic" panose="020B0502020202020204" pitchFamily="34" charset="0"/>
              </a:rPr>
              <a:t>Physical </a:t>
            </a:r>
            <a:r>
              <a:rPr lang="en-AU" altLang="en-US" sz="3200" dirty="0">
                <a:latin typeface="Century Gothic" panose="020B0502020202020204" pitchFamily="34" charset="0"/>
              </a:rPr>
              <a:t>Data Model</a:t>
            </a:r>
            <a:endParaRPr lang="en-US" sz="3200" dirty="0" smtClean="0"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37344" y="6332810"/>
            <a:ext cx="2554256" cy="37279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332810"/>
            <a:ext cx="6292739" cy="37279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332810"/>
            <a:ext cx="728216" cy="37279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12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41" y="727501"/>
            <a:ext cx="52261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4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867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277220"/>
              </p:ext>
            </p:extLst>
          </p:nvPr>
        </p:nvGraphicFramePr>
        <p:xfrm>
          <a:off x="541867" y="1295400"/>
          <a:ext cx="7809341" cy="434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342"/>
                <a:gridCol w="1554645"/>
                <a:gridCol w="4160354"/>
              </a:tblGrid>
              <a:tr h="341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</a:rPr>
                        <a:t>Table</a:t>
                      </a:r>
                      <a:r>
                        <a:rPr lang="id-ID" sz="1400" b="1" baseline="0" dirty="0" smtClean="0">
                          <a:effectLst/>
                        </a:rPr>
                        <a:t> Name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Primary key </a:t>
                      </a:r>
                      <a:endParaRPr lang="id-ID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</a:rPr>
                        <a:t>Description</a:t>
                      </a:r>
                      <a:endParaRPr lang="id-ID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67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t_m_pengguna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id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Contains of </a:t>
                      </a:r>
                      <a:r>
                        <a:rPr lang="id-ID" sz="1400" dirty="0" smtClean="0">
                          <a:effectLst/>
                        </a:rPr>
                        <a:t>OLIS’ </a:t>
                      </a:r>
                      <a:r>
                        <a:rPr lang="en-US" sz="1400" dirty="0" smtClean="0">
                          <a:effectLst/>
                        </a:rPr>
                        <a:t>list m</a:t>
                      </a:r>
                      <a:r>
                        <a:rPr lang="id-ID" sz="1400" dirty="0" smtClean="0">
                          <a:effectLst/>
                        </a:rPr>
                        <a:t>embers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131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t_m_book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id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Contains of </a:t>
                      </a:r>
                      <a:r>
                        <a:rPr lang="id-ID" sz="1400" dirty="0" smtClean="0">
                          <a:effectLst/>
                        </a:rPr>
                        <a:t>book </a:t>
                      </a:r>
                      <a:r>
                        <a:rPr lang="id-ID" sz="1400" dirty="0" smtClean="0">
                          <a:effectLst/>
                        </a:rPr>
                        <a:t>master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t_d_book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id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Contains </a:t>
                      </a:r>
                      <a:r>
                        <a:rPr lang="id-ID" sz="1400" dirty="0" smtClean="0">
                          <a:effectLst/>
                        </a:rPr>
                        <a:t>data of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id-ID" sz="1400" dirty="0" smtClean="0">
                          <a:effectLst/>
                        </a:rPr>
                        <a:t>detail book</a:t>
                      </a:r>
                      <a:r>
                        <a:rPr lang="id-ID" sz="1400" baseline="0" dirty="0" smtClean="0">
                          <a:effectLst/>
                        </a:rPr>
                        <a:t> copy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131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t_m_kaset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id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Contains of </a:t>
                      </a:r>
                      <a:r>
                        <a:rPr lang="id-ID" sz="1400" dirty="0" smtClean="0">
                          <a:effectLst/>
                        </a:rPr>
                        <a:t>CD</a:t>
                      </a:r>
                      <a:r>
                        <a:rPr lang="id-ID" sz="1400" baseline="0" dirty="0" smtClean="0">
                          <a:effectLst/>
                        </a:rPr>
                        <a:t> master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t_d_kaset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Contains </a:t>
                      </a:r>
                      <a:r>
                        <a:rPr lang="id-ID" sz="1400" dirty="0" smtClean="0">
                          <a:effectLst/>
                        </a:rPr>
                        <a:t>data of </a:t>
                      </a:r>
                      <a:r>
                        <a:rPr lang="id-ID" sz="1400" dirty="0">
                          <a:effectLst/>
                        </a:rPr>
                        <a:t>detail </a:t>
                      </a:r>
                      <a:r>
                        <a:rPr lang="id-ID" sz="1400" dirty="0" smtClean="0">
                          <a:effectLst/>
                        </a:rPr>
                        <a:t>CD copy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6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t_m_artikel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Contains of a</a:t>
                      </a:r>
                      <a:r>
                        <a:rPr lang="id-ID" sz="1400" dirty="0" smtClean="0">
                          <a:effectLst/>
                        </a:rPr>
                        <a:t>rticle</a:t>
                      </a:r>
                      <a:r>
                        <a:rPr lang="id-ID" sz="1400" baseline="0" dirty="0" smtClean="0">
                          <a:effectLst/>
                        </a:rPr>
                        <a:t> master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696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t_d_artikel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Contains </a:t>
                      </a:r>
                      <a:r>
                        <a:rPr lang="id-ID" sz="1400" dirty="0" smtClean="0">
                          <a:effectLst/>
                        </a:rPr>
                        <a:t>data of detail article</a:t>
                      </a:r>
                      <a:endParaRPr lang="id-ID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6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t_m_pengumuman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Contains of list </a:t>
                      </a:r>
                      <a:r>
                        <a:rPr lang="id-ID" sz="1400" dirty="0" smtClean="0">
                          <a:effectLst/>
                        </a:rPr>
                        <a:t>announcement master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6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t_d_pengumuman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Contains </a:t>
                      </a:r>
                      <a:r>
                        <a:rPr lang="id-ID" sz="1400" dirty="0" smtClean="0">
                          <a:effectLst/>
                        </a:rPr>
                        <a:t>data of detail announcement</a:t>
                      </a:r>
                      <a:endParaRPr lang="id-ID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63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t_d_log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Contains data</a:t>
                      </a:r>
                      <a:r>
                        <a:rPr lang="id-ID" sz="1400" baseline="0" dirty="0" smtClean="0">
                          <a:effectLst/>
                        </a:rPr>
                        <a:t> of user log activity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75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t_d_pemesanan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Contains data of book’s ordering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t_kategori_denda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Contains data of loan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442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t_r_jenis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Contains data</a:t>
                      </a:r>
                      <a:r>
                        <a:rPr lang="id-ID" sz="1400" baseline="0" dirty="0" smtClean="0">
                          <a:effectLst/>
                        </a:rPr>
                        <a:t> of book, CD, and user category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43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t_t_pesan_pinjam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id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Contains data of </a:t>
                      </a:r>
                      <a:r>
                        <a:rPr lang="id-ID" sz="1400" baseline="0" dirty="0" smtClean="0">
                          <a:effectLst/>
                        </a:rPr>
                        <a:t>ordering and borrowing list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t_d_peminjaman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id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744" marR="4174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Contains of borrowing</a:t>
                      </a:r>
                      <a:r>
                        <a:rPr lang="id-ID" sz="1400" baseline="0" dirty="0" smtClean="0">
                          <a:effectLst/>
                        </a:rPr>
                        <a:t> list</a:t>
                      </a:r>
                      <a:endParaRPr lang="id-ID" sz="1400" dirty="0" smtClean="0">
                        <a:effectLst/>
                      </a:endParaRPr>
                    </a:p>
                  </a:txBody>
                  <a:tcPr marL="41744" marR="41744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944" y="6332810"/>
            <a:ext cx="2706656" cy="37279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404" y="6332810"/>
            <a:ext cx="6668196" cy="37279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7858" y="6332810"/>
            <a:ext cx="1027542" cy="37279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235803"/>
            <a:ext cx="21082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4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Tables</a:t>
            </a:r>
          </a:p>
          <a:p>
            <a:endParaRPr lang="en-US" sz="4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4520" y="6332810"/>
            <a:ext cx="2577080" cy="37279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0031" y="6332810"/>
            <a:ext cx="6348969" cy="37279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332810"/>
            <a:ext cx="734723" cy="37279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7154" y="1600200"/>
            <a:ext cx="533030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8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DEMO</a:t>
            </a:r>
          </a:p>
          <a:p>
            <a:pPr algn="ctr"/>
            <a:r>
              <a:rPr lang="id-ID" sz="8800" b="1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PRODUCT</a:t>
            </a:r>
            <a:endParaRPr lang="en-US" sz="8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40475"/>
            <a:ext cx="2590800" cy="365125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40475"/>
            <a:ext cx="6382770" cy="365125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7514" y="6340475"/>
            <a:ext cx="738634" cy="365125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2286000"/>
            <a:ext cx="62199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8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THANKYOU</a:t>
            </a:r>
            <a:endParaRPr lang="en-US" sz="8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9220200" cy="5493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 Background </a:t>
            </a:r>
            <a:endParaRPr lang="en-US" sz="3600" dirty="0" smtClean="0">
              <a:latin typeface="Century Gothic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 Current </a:t>
            </a: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and Target System</a:t>
            </a:r>
            <a:endParaRPr lang="en-US" sz="3600" dirty="0" smtClean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Century Gothic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 Software </a:t>
            </a: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Spesification</a:t>
            </a:r>
            <a:endParaRPr lang="en-US" sz="3600" dirty="0" smtClean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Century Gothic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 </a:t>
            </a:r>
            <a:r>
              <a:rPr lang="en-US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D</a:t>
            </a: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ata Description</a:t>
            </a:r>
            <a:endParaRPr lang="en-US" sz="3600" dirty="0" smtClean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Century Gothic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 Demo </a:t>
            </a:r>
            <a:r>
              <a:rPr lang="id-ID" sz="36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  <a:ea typeface="ＭＳ Ｐゴシック" pitchFamily="34" charset="-128"/>
              </a:rPr>
              <a:t>Product</a:t>
            </a:r>
            <a:endParaRPr lang="en-US" sz="3600" dirty="0" smtClean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Century Gothic" pitchFamily="34" charset="0"/>
              <a:ea typeface="ＭＳ Ｐゴシック" pitchFamily="34" charset="-128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743200" cy="3048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400800"/>
            <a:ext cx="6758227" cy="304800"/>
          </a:xfrm>
        </p:spPr>
        <p:txBody>
          <a:bodyPr/>
          <a:lstStyle/>
          <a:p>
            <a:r>
              <a:rPr lang="id-ID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6113" y="6400800"/>
            <a:ext cx="782083" cy="30480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512802"/>
            <a:ext cx="31582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id-ID" sz="66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Outline</a:t>
            </a:r>
            <a:endParaRPr lang="en-US" sz="66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5549"/>
            <a:ext cx="7943645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IT </a:t>
            </a:r>
            <a:r>
              <a:rPr lang="en-US" sz="2400" dirty="0" smtClean="0"/>
              <a:t>Del </a:t>
            </a:r>
            <a:r>
              <a:rPr lang="en-US" sz="2400" dirty="0"/>
              <a:t>has </a:t>
            </a:r>
            <a:r>
              <a:rPr lang="en-US" sz="2400" dirty="0" smtClean="0"/>
              <a:t>Online </a:t>
            </a:r>
            <a:r>
              <a:rPr lang="en-US" sz="2400" dirty="0"/>
              <a:t>Library Information System (</a:t>
            </a:r>
            <a:r>
              <a:rPr lang="en-US" sz="2400" dirty="0" smtClean="0"/>
              <a:t>O</a:t>
            </a:r>
            <a:r>
              <a:rPr lang="id-ID" sz="2400" dirty="0" smtClean="0"/>
              <a:t>LIS</a:t>
            </a:r>
            <a:r>
              <a:rPr lang="en-US" sz="2400" dirty="0" smtClean="0"/>
              <a:t>) </a:t>
            </a:r>
            <a:r>
              <a:rPr lang="en-US" sz="2400" dirty="0"/>
              <a:t>which allows members of the library to find </a:t>
            </a:r>
            <a:r>
              <a:rPr lang="id-ID" sz="2400" dirty="0" smtClean="0"/>
              <a:t>some </a:t>
            </a:r>
            <a:r>
              <a:rPr lang="en-US" sz="2400" dirty="0" smtClean="0"/>
              <a:t>available library materials </a:t>
            </a:r>
            <a:r>
              <a:rPr lang="id-ID" sz="2400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id-ID" sz="2400" dirty="0" smtClean="0"/>
              <a:t>system</a:t>
            </a:r>
            <a:r>
              <a:rPr lang="en-US" sz="2400" dirty="0" smtClean="0"/>
              <a:t>. </a:t>
            </a:r>
            <a:r>
              <a:rPr lang="en-US" sz="2400" dirty="0"/>
              <a:t>However, as </a:t>
            </a:r>
            <a:r>
              <a:rPr lang="id-ID" sz="2400" dirty="0" smtClean="0"/>
              <a:t>the development of technology</a:t>
            </a:r>
            <a:r>
              <a:rPr lang="en-US" sz="2400" dirty="0" smtClean="0"/>
              <a:t>, O</a:t>
            </a:r>
            <a:r>
              <a:rPr lang="id-ID" sz="2400" dirty="0" smtClean="0"/>
              <a:t>LIS</a:t>
            </a:r>
            <a:r>
              <a:rPr lang="en-US" sz="2400" dirty="0" smtClean="0"/>
              <a:t> </a:t>
            </a:r>
            <a:r>
              <a:rPr lang="en-US" sz="2400" dirty="0"/>
              <a:t>need more features to facilitate the users, such as </a:t>
            </a:r>
            <a:r>
              <a:rPr lang="en-US" sz="2400" dirty="0" smtClean="0"/>
              <a:t>attractive</a:t>
            </a:r>
            <a:r>
              <a:rPr lang="id-ID" sz="2400" dirty="0" smtClean="0"/>
              <a:t> </a:t>
            </a:r>
            <a:r>
              <a:rPr lang="en-US" sz="2400" dirty="0" smtClean="0"/>
              <a:t>preview, </a:t>
            </a:r>
            <a:r>
              <a:rPr lang="en-US" sz="2400" dirty="0"/>
              <a:t>more striking </a:t>
            </a:r>
            <a:r>
              <a:rPr lang="en-US" sz="2400" dirty="0" smtClean="0"/>
              <a:t>color menu, </a:t>
            </a:r>
            <a:r>
              <a:rPr lang="en-US" sz="2400" dirty="0"/>
              <a:t>and </a:t>
            </a:r>
            <a:r>
              <a:rPr lang="en-US" sz="2400" dirty="0" smtClean="0"/>
              <a:t>more presentable</a:t>
            </a:r>
            <a:r>
              <a:rPr lang="id-ID" sz="2400" dirty="0" smtClean="0"/>
              <a:t> menu layer</a:t>
            </a:r>
            <a:r>
              <a:rPr lang="en-US" sz="2400" dirty="0" smtClean="0"/>
              <a:t>. </a:t>
            </a:r>
            <a:r>
              <a:rPr lang="en-US" sz="2400" dirty="0"/>
              <a:t>In addition, this system also requires </a:t>
            </a:r>
            <a:r>
              <a:rPr lang="id-ID" sz="2400" dirty="0" smtClean="0"/>
              <a:t>some changing to keep its development appropriate the recently technology</a:t>
            </a:r>
            <a:endParaRPr lang="en-US" sz="2200" dirty="0" smtClean="0">
              <a:latin typeface="Century Gothic" pitchFamily="34" charset="0"/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324600"/>
            <a:ext cx="2819400" cy="3810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378" y="6324600"/>
            <a:ext cx="6945955" cy="38100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7514" y="6324600"/>
            <a:ext cx="803807" cy="38100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0580" y="575101"/>
            <a:ext cx="39084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4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Background</a:t>
            </a:r>
            <a:endParaRPr lang="en-US" sz="4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27696" y="1839962"/>
            <a:ext cx="7934631" cy="4051437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latin typeface="Century Gothic" pitchFamily="34" charset="0"/>
                <a:ea typeface="ＭＳ Ｐゴシック" pitchFamily="34" charset="-128"/>
              </a:rPr>
              <a:t>C</a:t>
            </a:r>
            <a:r>
              <a:rPr lang="id-ID" sz="2800" b="1" dirty="0" smtClean="0">
                <a:latin typeface="Century Gothic" pitchFamily="34" charset="0"/>
                <a:ea typeface="ＭＳ Ｐゴシック" pitchFamily="34" charset="-128"/>
              </a:rPr>
              <a:t>urrent </a:t>
            </a:r>
            <a:r>
              <a:rPr lang="id-ID" sz="2800" b="1" dirty="0" smtClean="0">
                <a:latin typeface="Century Gothic" pitchFamily="34" charset="0"/>
                <a:ea typeface="ＭＳ Ｐゴシック" pitchFamily="34" charset="-128"/>
              </a:rPr>
              <a:t>System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To </a:t>
            </a:r>
            <a:r>
              <a:rPr lang="en-US" sz="2400" dirty="0" smtClean="0"/>
              <a:t>handle</a:t>
            </a:r>
            <a:r>
              <a:rPr lang="id-ID" sz="2400" dirty="0" smtClean="0"/>
              <a:t> the</a:t>
            </a:r>
            <a:r>
              <a:rPr lang="en-US" sz="2400" dirty="0" smtClean="0"/>
              <a:t> </a:t>
            </a:r>
            <a:r>
              <a:rPr lang="id-ID" sz="2400" dirty="0" smtClean="0"/>
              <a:t>library materials, ordering and </a:t>
            </a:r>
            <a:r>
              <a:rPr lang="en-US" sz="2400" dirty="0" smtClean="0"/>
              <a:t>borrowing, IT Del</a:t>
            </a:r>
            <a:r>
              <a:rPr lang="id-ID" sz="2400" dirty="0" smtClean="0"/>
              <a:t> has</a:t>
            </a:r>
            <a:r>
              <a:rPr lang="en-US" sz="2400" dirty="0" smtClean="0"/>
              <a:t> </a:t>
            </a:r>
            <a:r>
              <a:rPr lang="en-US" sz="2400" dirty="0"/>
              <a:t>Online Library Information System (</a:t>
            </a:r>
            <a:r>
              <a:rPr lang="en-US" sz="2400" dirty="0" smtClean="0"/>
              <a:t>O</a:t>
            </a:r>
            <a:r>
              <a:rPr lang="id-ID" sz="2400" dirty="0" smtClean="0"/>
              <a:t>LIS</a:t>
            </a:r>
            <a:r>
              <a:rPr lang="en-US" sz="2400" dirty="0" smtClean="0"/>
              <a:t>) </a:t>
            </a:r>
            <a:r>
              <a:rPr lang="en-US" sz="2400" dirty="0"/>
              <a:t>which stores </a:t>
            </a:r>
            <a:r>
              <a:rPr lang="en-US" sz="2400" dirty="0" smtClean="0"/>
              <a:t>book</a:t>
            </a:r>
            <a:r>
              <a:rPr lang="id-ID" sz="2400" dirty="0" smtClean="0"/>
              <a:t>, </a:t>
            </a:r>
            <a:r>
              <a:rPr lang="en-US" sz="2400" dirty="0" smtClean="0"/>
              <a:t>CD </a:t>
            </a:r>
            <a:r>
              <a:rPr lang="en-US" sz="2400" dirty="0"/>
              <a:t>/ </a:t>
            </a:r>
            <a:r>
              <a:rPr lang="en-US" sz="2400" dirty="0" smtClean="0"/>
              <a:t>DVD</a:t>
            </a:r>
            <a:r>
              <a:rPr lang="id-ID" sz="2400" dirty="0" smtClean="0"/>
              <a:t>, and </a:t>
            </a:r>
            <a:r>
              <a:rPr lang="en-US" sz="2400" dirty="0" smtClean="0"/>
              <a:t>members</a:t>
            </a:r>
            <a:r>
              <a:rPr lang="id-ID" sz="2400" dirty="0" smtClean="0"/>
              <a:t>’ data</a:t>
            </a:r>
            <a:r>
              <a:rPr lang="en-US" sz="2400" dirty="0" smtClean="0"/>
              <a:t>. </a:t>
            </a:r>
            <a:r>
              <a:rPr lang="en-US" sz="2400" dirty="0"/>
              <a:t>With </a:t>
            </a:r>
            <a:r>
              <a:rPr lang="id-ID" sz="2400" dirty="0" smtClean="0"/>
              <a:t>OLIS</a:t>
            </a:r>
            <a:r>
              <a:rPr lang="en-US" sz="2400" dirty="0" smtClean="0"/>
              <a:t>, </a:t>
            </a:r>
            <a:r>
              <a:rPr lang="en-US" sz="2400" dirty="0"/>
              <a:t>members easier </a:t>
            </a:r>
            <a:r>
              <a:rPr lang="en-US" sz="2400" dirty="0" smtClean="0"/>
              <a:t>knowing any available</a:t>
            </a:r>
            <a:r>
              <a:rPr lang="en-US" sz="2400" dirty="0"/>
              <a:t> book</a:t>
            </a:r>
            <a:r>
              <a:rPr lang="en-US" sz="2400" dirty="0" smtClean="0"/>
              <a:t> </a:t>
            </a:r>
            <a:r>
              <a:rPr lang="en-US" sz="2400" dirty="0"/>
              <a:t>in the library. Library employees also become easier to manage the </a:t>
            </a:r>
            <a:r>
              <a:rPr lang="en-US" sz="2400" dirty="0" smtClean="0"/>
              <a:t>book</a:t>
            </a:r>
            <a:r>
              <a:rPr lang="id-ID" sz="2400" dirty="0" smtClean="0"/>
              <a:t>’s loan.</a:t>
            </a:r>
            <a:r>
              <a:rPr lang="en-US" sz="2400" dirty="0" smtClean="0"/>
              <a:t> </a:t>
            </a:r>
            <a:endParaRPr lang="en-US" sz="2400" dirty="0" smtClean="0">
              <a:latin typeface="Century Gothic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AutoNum type="arabicPeriod"/>
              <a:defRPr/>
            </a:pPr>
            <a:endParaRPr lang="en-US" sz="1800" dirty="0" smtClean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324600"/>
            <a:ext cx="2514600" cy="3810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6195041" cy="381000"/>
          </a:xfrm>
        </p:spPr>
        <p:txBody>
          <a:bodyPr/>
          <a:lstStyle/>
          <a:p>
            <a:r>
              <a:rPr lang="en-US" sz="1600" dirty="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7515" y="6324600"/>
            <a:ext cx="716909" cy="38100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27556" y="760431"/>
            <a:ext cx="6934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3600" b="1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Current and Target System [1]</a:t>
            </a:r>
            <a:endParaRPr lang="en-US" sz="36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27696" y="2239296"/>
            <a:ext cx="7934631" cy="4051437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id-ID" sz="3100" b="1" dirty="0" smtClean="0">
                <a:latin typeface="Century Gothic" pitchFamily="34" charset="0"/>
                <a:ea typeface="ＭＳ Ｐゴシック" pitchFamily="34" charset="-128"/>
              </a:rPr>
              <a:t>Target System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600" dirty="0"/>
              <a:t>The function or scope </a:t>
            </a:r>
            <a:r>
              <a:rPr lang="en-US" sz="2600" dirty="0" smtClean="0"/>
              <a:t>of </a:t>
            </a:r>
            <a:r>
              <a:rPr lang="en-US" sz="2600" dirty="0"/>
              <a:t>system which we </a:t>
            </a:r>
            <a:r>
              <a:rPr lang="id-ID" sz="2600" dirty="0" smtClean="0"/>
              <a:t>have </a:t>
            </a:r>
            <a:r>
              <a:rPr lang="en-US" sz="2600" dirty="0" err="1" smtClean="0"/>
              <a:t>buil</a:t>
            </a:r>
            <a:r>
              <a:rPr lang="id-ID" sz="2600" dirty="0" smtClean="0"/>
              <a:t>t</a:t>
            </a:r>
            <a:r>
              <a:rPr lang="en-US" sz="2600" dirty="0" smtClean="0"/>
              <a:t> </a:t>
            </a:r>
            <a:r>
              <a:rPr lang="id-ID" sz="2600" dirty="0" smtClean="0"/>
              <a:t>still</a:t>
            </a:r>
            <a:r>
              <a:rPr lang="en-US" sz="2600" dirty="0" smtClean="0"/>
              <a:t> </a:t>
            </a:r>
            <a:r>
              <a:rPr lang="en-US" sz="2600" dirty="0"/>
              <a:t>the same, but </a:t>
            </a:r>
            <a:r>
              <a:rPr lang="id-ID" sz="2600" dirty="0" smtClean="0"/>
              <a:t>we built it </a:t>
            </a:r>
            <a:r>
              <a:rPr lang="en-US" sz="2600" dirty="0" smtClean="0"/>
              <a:t>with </a:t>
            </a:r>
            <a:r>
              <a:rPr lang="en-US" sz="2600" dirty="0"/>
              <a:t>a different framework, </a:t>
            </a:r>
            <a:r>
              <a:rPr lang="en-US" sz="2600" dirty="0" smtClean="0"/>
              <a:t>from </a:t>
            </a:r>
            <a:r>
              <a:rPr lang="en-US" sz="2600" dirty="0"/>
              <a:t>'Created </a:t>
            </a:r>
            <a:r>
              <a:rPr lang="en-US" sz="2600" dirty="0" err="1"/>
              <a:t>ExtJs</a:t>
            </a:r>
            <a:r>
              <a:rPr lang="en-US" sz="2600" dirty="0"/>
              <a:t> Alt' and 'Code Igniter' into </a:t>
            </a:r>
            <a:r>
              <a:rPr lang="en-US" sz="2600" dirty="0" err="1"/>
              <a:t>Yii</a:t>
            </a:r>
            <a:r>
              <a:rPr lang="en-US" sz="2600" dirty="0"/>
              <a:t> </a:t>
            </a:r>
            <a:r>
              <a:rPr lang="en-US" sz="2600" dirty="0" smtClean="0"/>
              <a:t>Framework</a:t>
            </a:r>
            <a:r>
              <a:rPr lang="id-ID" sz="2600" dirty="0" smtClean="0"/>
              <a:t>-</a:t>
            </a:r>
            <a:r>
              <a:rPr lang="id-ID" sz="2600" dirty="0"/>
              <a:t>B</a:t>
            </a:r>
            <a:r>
              <a:rPr lang="en-US" sz="2600" dirty="0" err="1" smtClean="0"/>
              <a:t>ased</a:t>
            </a:r>
            <a:r>
              <a:rPr lang="en-US" sz="2600" dirty="0" smtClean="0"/>
              <a:t> </a:t>
            </a:r>
            <a:r>
              <a:rPr lang="id-ID" sz="2600" dirty="0" smtClean="0"/>
              <a:t>I</a:t>
            </a:r>
            <a:r>
              <a:rPr lang="en-US" sz="2600" dirty="0" err="1" smtClean="0"/>
              <a:t>nformation</a:t>
            </a:r>
            <a:r>
              <a:rPr lang="en-US" sz="2600" dirty="0" smtClean="0"/>
              <a:t> </a:t>
            </a:r>
            <a:r>
              <a:rPr lang="id-ID" sz="2600" dirty="0" smtClean="0"/>
              <a:t>S</a:t>
            </a:r>
            <a:r>
              <a:rPr lang="en-US" sz="2600" dirty="0" err="1" smtClean="0"/>
              <a:t>ystem</a:t>
            </a:r>
            <a:r>
              <a:rPr lang="en-US" sz="2600" dirty="0" smtClean="0"/>
              <a:t> </a:t>
            </a:r>
            <a:r>
              <a:rPr lang="id-ID" sz="2600" dirty="0" smtClean="0"/>
              <a:t>(version 0.</a:t>
            </a:r>
            <a:r>
              <a:rPr lang="en-US" sz="2600" dirty="0" smtClean="0"/>
              <a:t>2</a:t>
            </a:r>
            <a:r>
              <a:rPr lang="id-ID" sz="2600" dirty="0" smtClean="0"/>
              <a:t>)</a:t>
            </a:r>
            <a:r>
              <a:rPr lang="en-US" sz="2600" dirty="0" smtClean="0"/>
              <a:t>. In </a:t>
            </a:r>
            <a:r>
              <a:rPr lang="en-US" sz="2600" dirty="0"/>
              <a:t>addition we improve existing features in the Online Library Information </a:t>
            </a:r>
            <a:r>
              <a:rPr lang="id-ID" sz="2600" dirty="0"/>
              <a:t>S</a:t>
            </a:r>
            <a:r>
              <a:rPr lang="en-US" sz="2600" dirty="0" err="1" smtClean="0"/>
              <a:t>ystem</a:t>
            </a:r>
            <a:r>
              <a:rPr lang="en-US" sz="2600" dirty="0" smtClean="0"/>
              <a:t> </a:t>
            </a:r>
            <a:r>
              <a:rPr lang="en-US" sz="2600" dirty="0"/>
              <a:t>(</a:t>
            </a:r>
            <a:r>
              <a:rPr lang="en-US" sz="2600" dirty="0" smtClean="0"/>
              <a:t>O</a:t>
            </a:r>
            <a:r>
              <a:rPr lang="id-ID" sz="2600" dirty="0" smtClean="0"/>
              <a:t>LIS</a:t>
            </a:r>
            <a:r>
              <a:rPr lang="en-US" sz="2600" dirty="0" smtClean="0"/>
              <a:t>) </a:t>
            </a:r>
            <a:r>
              <a:rPr lang="id-ID" sz="2600" dirty="0" smtClean="0"/>
              <a:t>for some</a:t>
            </a:r>
            <a:r>
              <a:rPr lang="en-US" sz="2600" dirty="0" smtClean="0"/>
              <a:t> </a:t>
            </a:r>
            <a:r>
              <a:rPr lang="id-ID" sz="2600" dirty="0" smtClean="0"/>
              <a:t>features that </a:t>
            </a:r>
            <a:r>
              <a:rPr lang="en-US" sz="2600" dirty="0" smtClean="0"/>
              <a:t>run</a:t>
            </a:r>
            <a:r>
              <a:rPr lang="id-ID" sz="2600" dirty="0" smtClean="0"/>
              <a:t> slowly and having outdated look. </a:t>
            </a:r>
            <a:r>
              <a:rPr lang="en-US" sz="2600" dirty="0" smtClean="0"/>
              <a:t>However</a:t>
            </a:r>
            <a:r>
              <a:rPr lang="en-US" sz="2600" dirty="0"/>
              <a:t>, </a:t>
            </a:r>
            <a:r>
              <a:rPr lang="id-ID" sz="2600" dirty="0" smtClean="0"/>
              <a:t>the </a:t>
            </a:r>
            <a:r>
              <a:rPr lang="en-US" sz="2600" dirty="0" smtClean="0"/>
              <a:t>overall</a:t>
            </a:r>
            <a:r>
              <a:rPr lang="id-ID" sz="2600" dirty="0" smtClean="0"/>
              <a:t> features</a:t>
            </a:r>
            <a:r>
              <a:rPr lang="en-US" sz="2600" dirty="0" smtClean="0"/>
              <a:t> is </a:t>
            </a:r>
            <a:r>
              <a:rPr lang="en-US" sz="2600" dirty="0"/>
              <a:t>still the same</a:t>
            </a:r>
            <a:endParaRPr lang="id-ID" sz="2600" dirty="0" smtClean="0">
              <a:latin typeface="Century Gothic" pitchFamily="34" charset="0"/>
              <a:ea typeface="ＭＳ Ｐゴシック" pitchFamily="34" charset="-128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sz="2200" dirty="0" smtClean="0">
              <a:latin typeface="Century Gothic" pitchFamily="34" charset="0"/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AutoNum type="arabicPeriod"/>
              <a:defRPr/>
            </a:pPr>
            <a:endParaRPr lang="en-US" sz="1800" dirty="0" smtClean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324600"/>
            <a:ext cx="2514600" cy="3810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6195041" cy="38100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7515" y="6324600"/>
            <a:ext cx="716909" cy="38100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27556" y="760431"/>
            <a:ext cx="6934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3600" b="1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Current and Target System </a:t>
            </a:r>
            <a:r>
              <a:rPr lang="id-ID" sz="3600" b="1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[2]</a:t>
            </a:r>
            <a:endParaRPr lang="en-US" sz="36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4437" y="6324600"/>
            <a:ext cx="2747163" cy="3810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6767991" cy="38100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7515" y="6324600"/>
            <a:ext cx="783213" cy="38100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04800" y="693003"/>
            <a:ext cx="61109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4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Business Process [1]</a:t>
            </a:r>
            <a:endParaRPr lang="en-US" sz="4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15533"/>
            <a:ext cx="3252814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latin typeface="Century Gothic" pitchFamily="34" charset="0"/>
                <a:ea typeface="ＭＳ Ｐゴシック" pitchFamily="34" charset="-128"/>
              </a:rPr>
              <a:t>C</a:t>
            </a:r>
            <a:r>
              <a:rPr lang="id-ID" sz="2800" b="1" dirty="0">
                <a:latin typeface="Century Gothic" pitchFamily="34" charset="0"/>
                <a:ea typeface="ＭＳ Ｐゴシック" pitchFamily="34" charset="-128"/>
              </a:rPr>
              <a:t>urrent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121" y="2057400"/>
            <a:ext cx="7315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200" dirty="0" smtClean="0"/>
              <a:t>Business Process </a:t>
            </a:r>
            <a:r>
              <a:rPr lang="en-US" sz="2200" dirty="0" err="1" smtClean="0"/>
              <a:t>Peminjaman</a:t>
            </a:r>
            <a:r>
              <a:rPr lang="en-US" sz="2200" dirty="0" smtClean="0"/>
              <a:t> </a:t>
            </a:r>
            <a:r>
              <a:rPr lang="en-US" sz="2200" dirty="0" err="1" smtClean="0"/>
              <a:t>Bahan</a:t>
            </a:r>
            <a:r>
              <a:rPr lang="en-US" sz="2200" dirty="0" smtClean="0"/>
              <a:t> </a:t>
            </a:r>
            <a:r>
              <a:rPr lang="en-US" sz="2200" dirty="0" err="1" smtClean="0"/>
              <a:t>Pustaka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 smtClean="0"/>
              <a:t>Pustaka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 smtClean="0"/>
              <a:t>Pustaka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 smtClean="0"/>
              <a:t>Pustaka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 smtClean="0"/>
              <a:t>Artikel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 smtClean="0"/>
              <a:t>Artikel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 smtClean="0"/>
              <a:t>Artikel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 smtClean="0"/>
              <a:t>Panduan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 smtClean="0"/>
              <a:t>Panduan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 smtClean="0"/>
              <a:t>Panduan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Melihat</a:t>
            </a:r>
            <a:r>
              <a:rPr lang="en-US" sz="2200" dirty="0"/>
              <a:t> Isi </a:t>
            </a:r>
            <a:r>
              <a:rPr lang="en-US" sz="2200" dirty="0" err="1" smtClean="0"/>
              <a:t>Katalog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Pengembalian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Pustaka</a:t>
            </a:r>
            <a:endParaRPr lang="id-ID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45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4437" y="6324600"/>
            <a:ext cx="2747163" cy="3810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6767991" cy="38100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7515" y="6324600"/>
            <a:ext cx="783213" cy="38100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04800" y="693003"/>
            <a:ext cx="61109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4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Business Process [2]</a:t>
            </a:r>
            <a:endParaRPr lang="en-US" sz="4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15533"/>
            <a:ext cx="3052439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id-ID" sz="2800" b="1" dirty="0" smtClean="0">
                <a:latin typeface="Century Gothic" pitchFamily="34" charset="0"/>
                <a:ea typeface="ＭＳ Ｐゴシック" pitchFamily="34" charset="-128"/>
              </a:rPr>
              <a:t>Target </a:t>
            </a:r>
            <a:r>
              <a:rPr lang="id-ID" sz="2800" b="1" dirty="0">
                <a:latin typeface="Century Gothic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588" y="2204708"/>
            <a:ext cx="7315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200" dirty="0" smtClean="0"/>
              <a:t>Business Process </a:t>
            </a:r>
            <a:r>
              <a:rPr lang="en-US" sz="2200" dirty="0" err="1" smtClean="0"/>
              <a:t>Peminjaman</a:t>
            </a:r>
            <a:r>
              <a:rPr lang="en-US" sz="2200" dirty="0" smtClean="0"/>
              <a:t> </a:t>
            </a:r>
            <a:r>
              <a:rPr lang="en-US" sz="2200" dirty="0" err="1" smtClean="0"/>
              <a:t>Bahan</a:t>
            </a:r>
            <a:r>
              <a:rPr lang="en-US" sz="2200" dirty="0" smtClean="0"/>
              <a:t> </a:t>
            </a:r>
            <a:r>
              <a:rPr lang="en-US" sz="2200" dirty="0" err="1" smtClean="0"/>
              <a:t>Pustaka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 smtClean="0"/>
              <a:t>Pustaka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 smtClean="0"/>
              <a:t>Pustaka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 smtClean="0"/>
              <a:t>Pustaka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 smtClean="0"/>
              <a:t>Artikel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 smtClean="0"/>
              <a:t>Artikel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 smtClean="0"/>
              <a:t>Artikel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 smtClean="0"/>
              <a:t>Panduan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 smtClean="0"/>
              <a:t>Panduan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 smtClean="0"/>
              <a:t>Panduan</a:t>
            </a:r>
            <a:endParaRPr lang="id-ID" sz="2200" dirty="0" smtClean="0"/>
          </a:p>
          <a:p>
            <a:pPr marL="342900" indent="-342900">
              <a:buFont typeface="+mj-lt"/>
              <a:buAutoNum type="alphaLcPeriod"/>
            </a:pPr>
            <a:r>
              <a:rPr lang="en-US" sz="2200" dirty="0"/>
              <a:t>Business Process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 smtClean="0"/>
              <a:t>Pengguna</a:t>
            </a:r>
            <a:endParaRPr lang="id-ID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547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4437" y="6324600"/>
            <a:ext cx="2747163" cy="3810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6767991" cy="38100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7515" y="6324600"/>
            <a:ext cx="783213" cy="38100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04800" y="693003"/>
            <a:ext cx="61109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4800" b="1" cap="none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Business Process [3]</a:t>
            </a:r>
            <a:endParaRPr lang="en-US" sz="4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15533"/>
            <a:ext cx="3052439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id-ID" sz="2800" b="1" dirty="0" smtClean="0">
                <a:latin typeface="Century Gothic" pitchFamily="34" charset="0"/>
                <a:ea typeface="ＭＳ Ｐゴシック" pitchFamily="34" charset="-128"/>
              </a:rPr>
              <a:t>Target </a:t>
            </a:r>
            <a:r>
              <a:rPr lang="id-ID" sz="2800" b="1" dirty="0">
                <a:latin typeface="Century Gothic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588" y="2204708"/>
            <a:ext cx="7315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14"/>
            </a:pPr>
            <a:endParaRPr lang="id-ID" dirty="0" smtClean="0"/>
          </a:p>
          <a:p>
            <a:pPr marL="342900" indent="-342900">
              <a:buFont typeface="+mj-lt"/>
              <a:buAutoNum type="alphaLcPeriod" startAt="14"/>
            </a:pPr>
            <a:r>
              <a:rPr lang="en-US" sz="2200" dirty="0"/>
              <a:t>Business Process </a:t>
            </a:r>
            <a:r>
              <a:rPr lang="en-US" sz="2200" dirty="0" err="1"/>
              <a:t>Hapus</a:t>
            </a:r>
            <a:r>
              <a:rPr lang="en-US" sz="2200" dirty="0"/>
              <a:t> </a:t>
            </a:r>
            <a:r>
              <a:rPr lang="en-US" sz="2200" dirty="0" err="1" smtClean="0"/>
              <a:t>Pengguna</a:t>
            </a:r>
            <a:endParaRPr lang="id-ID" sz="2200" dirty="0"/>
          </a:p>
          <a:p>
            <a:pPr marL="342900" indent="-342900">
              <a:buFont typeface="+mj-lt"/>
              <a:buAutoNum type="alphaLcPeriod" startAt="14"/>
            </a:pPr>
            <a:r>
              <a:rPr lang="en-US" sz="2200" dirty="0"/>
              <a:t>Business Process </a:t>
            </a:r>
            <a:r>
              <a:rPr lang="en-US" sz="2200" dirty="0" err="1"/>
              <a:t>Penambahan</a:t>
            </a:r>
            <a:r>
              <a:rPr lang="en-US" sz="2200" dirty="0"/>
              <a:t> </a:t>
            </a:r>
            <a:r>
              <a:rPr lang="en-US" sz="2200" dirty="0" err="1" smtClean="0"/>
              <a:t>Pengumuman</a:t>
            </a:r>
            <a:endParaRPr lang="id-ID" sz="2200" dirty="0" smtClean="0"/>
          </a:p>
          <a:p>
            <a:pPr marL="342900" indent="-342900">
              <a:buFont typeface="+mj-lt"/>
              <a:buAutoNum type="alphaLcPeriod" startAt="14"/>
            </a:pPr>
            <a:r>
              <a:rPr lang="id-ID" sz="2200" dirty="0" smtClean="0"/>
              <a:t>Business Process </a:t>
            </a:r>
            <a:r>
              <a:rPr lang="en-US" sz="2200" dirty="0" err="1"/>
              <a:t>Perbaharui</a:t>
            </a:r>
            <a:r>
              <a:rPr lang="en-US" sz="2200" dirty="0"/>
              <a:t> </a:t>
            </a:r>
            <a:r>
              <a:rPr lang="en-US" sz="2200" dirty="0" err="1" smtClean="0"/>
              <a:t>Pengumuman</a:t>
            </a:r>
            <a:endParaRPr lang="id-ID" sz="2200" dirty="0" smtClean="0"/>
          </a:p>
          <a:p>
            <a:pPr marL="342900" indent="-342900">
              <a:buFont typeface="+mj-lt"/>
              <a:buAutoNum type="alphaLcPeriod" startAt="14"/>
            </a:pPr>
            <a:r>
              <a:rPr lang="id-ID" sz="2200" dirty="0"/>
              <a:t>Business Process </a:t>
            </a:r>
            <a:r>
              <a:rPr lang="en-US" sz="2200" dirty="0" err="1" smtClean="0"/>
              <a:t>Hapus</a:t>
            </a:r>
            <a:r>
              <a:rPr lang="en-US" sz="2200" dirty="0" smtClean="0"/>
              <a:t> </a:t>
            </a:r>
            <a:r>
              <a:rPr lang="en-US" sz="2200" dirty="0" err="1" smtClean="0"/>
              <a:t>Pengumuma</a:t>
            </a:r>
            <a:r>
              <a:rPr lang="id-ID" sz="2200" dirty="0" smtClean="0"/>
              <a:t>n</a:t>
            </a:r>
          </a:p>
          <a:p>
            <a:pPr marL="342900" indent="-342900">
              <a:buFont typeface="+mj-lt"/>
              <a:buAutoNum type="alphaLcPeriod" startAt="14"/>
            </a:pPr>
            <a:r>
              <a:rPr lang="en-US" sz="2200" dirty="0"/>
              <a:t>Business Process </a:t>
            </a:r>
            <a:r>
              <a:rPr lang="en-US" sz="2200" dirty="0" err="1"/>
              <a:t>Melihat</a:t>
            </a:r>
            <a:r>
              <a:rPr lang="en-US" sz="2200" dirty="0"/>
              <a:t> Isi </a:t>
            </a:r>
            <a:r>
              <a:rPr lang="en-US" sz="2200" dirty="0" err="1" smtClean="0"/>
              <a:t>Katalog</a:t>
            </a:r>
            <a:endParaRPr lang="id-ID" sz="2200" dirty="0" smtClean="0"/>
          </a:p>
          <a:p>
            <a:pPr marL="342900" indent="-342900">
              <a:buFont typeface="+mj-lt"/>
              <a:buAutoNum type="alphaLcPeriod" startAt="14"/>
            </a:pPr>
            <a:r>
              <a:rPr lang="en-US" sz="2200" dirty="0"/>
              <a:t>Business Process </a:t>
            </a:r>
            <a:r>
              <a:rPr lang="en-US" sz="2200" dirty="0" err="1"/>
              <a:t>Melihat</a:t>
            </a:r>
            <a:r>
              <a:rPr lang="en-US" sz="2200" dirty="0"/>
              <a:t> Isi </a:t>
            </a:r>
            <a:r>
              <a:rPr lang="en-US" sz="2200" dirty="0" err="1" smtClean="0"/>
              <a:t>Katalog</a:t>
            </a:r>
            <a:endParaRPr lang="id-ID" sz="2200" dirty="0" smtClean="0"/>
          </a:p>
        </p:txBody>
      </p:sp>
    </p:spTree>
    <p:extLst>
      <p:ext uri="{BB962C8B-B14F-4D97-AF65-F5344CB8AC3E}">
        <p14:creationId xmlns:p14="http://schemas.microsoft.com/office/powerpoint/2010/main" val="274310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24600"/>
            <a:ext cx="2590800" cy="381000"/>
          </a:xfrm>
        </p:spPr>
        <p:txBody>
          <a:bodyPr/>
          <a:lstStyle/>
          <a:p>
            <a:r>
              <a:rPr lang="id-ID" sz="1600" smtClean="0"/>
              <a:t>6/15/2016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324600"/>
            <a:ext cx="6382770" cy="381000"/>
          </a:xfrm>
        </p:spPr>
        <p:txBody>
          <a:bodyPr/>
          <a:lstStyle/>
          <a:p>
            <a:r>
              <a:rPr lang="en-US" sz="1600" smtClean="0"/>
              <a:t>32TI2-SYP05 2016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7514" y="6324600"/>
            <a:ext cx="738634" cy="381000"/>
          </a:xfrm>
        </p:spPr>
        <p:txBody>
          <a:bodyPr/>
          <a:lstStyle/>
          <a:p>
            <a:fld id="{C766BC0A-4DC2-4619-A917-5558CACD3D13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47338"/>
            <a:ext cx="8382002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stA="51000" endPos="23000" dir="5400000" sy="-100000" algn="bl" rotWithShape="0"/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6148" y="770646"/>
            <a:ext cx="68146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id-ID" sz="4800" b="1" spc="50" dirty="0" smtClean="0">
                <a:ln w="11430"/>
                <a:solidFill>
                  <a:schemeClr val="bg2">
                    <a:lumMod val="25000"/>
                    <a:lumOff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Gothic" pitchFamily="34" charset="0"/>
              </a:rPr>
              <a:t>Software Spesification</a:t>
            </a:r>
            <a:endParaRPr lang="en-US" sz="4800" b="1" cap="none" spc="50" dirty="0">
              <a:ln w="11430"/>
              <a:solidFill>
                <a:schemeClr val="bg2">
                  <a:lumMod val="25000"/>
                  <a:lumOff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6148" y="1905000"/>
            <a:ext cx="55070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altLang="en-US" sz="3200" dirty="0">
                <a:latin typeface="Century Gothic" panose="020B0502020202020204" pitchFamily="34" charset="0"/>
              </a:rPr>
              <a:t> </a:t>
            </a:r>
            <a:r>
              <a:rPr lang="id-ID" altLang="en-US" sz="3200" dirty="0" smtClean="0">
                <a:latin typeface="Century Gothic" panose="020B0502020202020204" pitchFamily="34" charset="0"/>
              </a:rPr>
              <a:t>Main Function</a:t>
            </a:r>
          </a:p>
          <a:p>
            <a:endParaRPr lang="id-ID" altLang="en-US" sz="32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altLang="en-US" sz="3200" dirty="0" smtClean="0">
                <a:latin typeface="Century Gothic" panose="020B0502020202020204" pitchFamily="34" charset="0"/>
              </a:rPr>
              <a:t> Users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d-ID" altLang="en-US" sz="32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d-ID" altLang="en-US" sz="3200" dirty="0" smtClean="0">
                <a:latin typeface="Century Gothic" panose="020B0502020202020204" pitchFamily="34" charset="0"/>
              </a:rPr>
              <a:t> Constraints</a:t>
            </a:r>
            <a:endParaRPr lang="id-ID" altLang="en-US" sz="3200" dirty="0">
              <a:latin typeface="Century Gothic" panose="020B0502020202020204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26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1126</TotalTime>
  <Words>695</Words>
  <Application>Microsoft Office PowerPoint</Application>
  <PresentationFormat>On-screen Show (4:3)</PresentationFormat>
  <Paragraphs>201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 Unicode MS</vt:lpstr>
      <vt:lpstr>MS PGothic</vt:lpstr>
      <vt:lpstr>SimSun</vt:lpstr>
      <vt:lpstr>Aharoni</vt:lpstr>
      <vt:lpstr>Arial</vt:lpstr>
      <vt:lpstr>Calibri</vt:lpstr>
      <vt:lpstr>Century Gothic</vt:lpstr>
      <vt:lpstr>Courier New</vt:lpstr>
      <vt:lpstr>Palatino Linotype</vt:lpstr>
      <vt:lpstr>Times New Roman</vt:lpstr>
      <vt:lpstr>Trebuchet MS</vt:lpstr>
      <vt:lpstr>Verdana</vt:lpstr>
      <vt:lpstr>Wingdings</vt:lpstr>
      <vt:lpstr>Wingdings 2</vt:lpstr>
      <vt:lpstr>Summer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PROJECT REPORT</dc:title>
  <dc:creator>ITD</dc:creator>
  <cp:lastModifiedBy>Liana </cp:lastModifiedBy>
  <cp:revision>273</cp:revision>
  <dcterms:created xsi:type="dcterms:W3CDTF">2014-06-07T14:46:37Z</dcterms:created>
  <dcterms:modified xsi:type="dcterms:W3CDTF">2016-06-14T06:31:01Z</dcterms:modified>
</cp:coreProperties>
</file>