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98" r:id="rId4"/>
    <p:sldId id="299" r:id="rId5"/>
    <p:sldId id="278" r:id="rId6"/>
    <p:sldId id="279" r:id="rId7"/>
    <p:sldId id="285" r:id="rId8"/>
    <p:sldId id="280" r:id="rId9"/>
    <p:sldId id="284" r:id="rId10"/>
    <p:sldId id="281" r:id="rId11"/>
    <p:sldId id="283" r:id="rId12"/>
    <p:sldId id="286" r:id="rId13"/>
    <p:sldId id="287" r:id="rId14"/>
    <p:sldId id="288" r:id="rId15"/>
    <p:sldId id="289" r:id="rId16"/>
    <p:sldId id="290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07/20/2015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vs UART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530239"/>
              </p:ext>
            </p:extLst>
          </p:nvPr>
        </p:nvGraphicFramePr>
        <p:xfrm>
          <a:off x="457200" y="17526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Communication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Full-Duplex</a:t>
                      </a:r>
                      <a:r>
                        <a:rPr lang="en-US" baseline="0" dirty="0" smtClean="0"/>
                        <a:t> or Half-Duplex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Full-Duplex</a:t>
                      </a:r>
                      <a:r>
                        <a:rPr lang="en-US" baseline="0" dirty="0" smtClean="0"/>
                        <a:t> or Half-Duplex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Asynchronous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Master-Slave (needs SS and CLK)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Transmitter-</a:t>
                      </a:r>
                      <a:r>
                        <a:rPr lang="en-US" baseline="0" dirty="0" smtClean="0"/>
                        <a:t>Receiver (only data)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master device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can connect to multiple slave devices.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transmitter can</a:t>
                      </a:r>
                      <a:r>
                        <a:rPr lang="en-US" baseline="0" dirty="0" smtClean="0"/>
                        <a:t> only connect one receiver.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Normally used for high</a:t>
                      </a:r>
                      <a:r>
                        <a:rPr lang="en-US" baseline="0" dirty="0" smtClean="0"/>
                        <a:t> speed communication between 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Normally used for low</a:t>
                      </a:r>
                      <a:r>
                        <a:rPr lang="en-US" baseline="0" dirty="0" smtClean="0"/>
                        <a:t> speed communication between devices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specific protocol is required. Less overhead.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r>
                        <a:rPr lang="en-US" baseline="0" dirty="0" smtClean="0"/>
                        <a:t> to follow a certain data format (start bit + 8/9 data bits + stop bit)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8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for Data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://www.corelis.com/images/screenshots/spi-bus-timin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84437"/>
            <a:ext cx="6581775" cy="33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183" y="6428601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2 </a:t>
            </a:r>
            <a:r>
              <a:rPr lang="en-US" sz="1200" dirty="0"/>
              <a:t>from this link: http://www.corelis.com/education/SPI_Tutorial.htm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183" y="4819471"/>
            <a:ext cx="838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SS (</a:t>
            </a:r>
            <a:r>
              <a:rPr lang="en-US" dirty="0"/>
              <a:t>Slave Select</a:t>
            </a:r>
            <a:r>
              <a:rPr lang="en-US" dirty="0" smtClean="0"/>
              <a:t>) signal becomes low (active), there are four different clock modes for data sampling.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in the first mode, data is sampled at the leading rising edge of the clock. (This mode is the most common mode in the real-world application.)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only output during the rising or falling edge of SCK. </a:t>
            </a:r>
          </a:p>
          <a:p>
            <a:r>
              <a:rPr lang="en-US" dirty="0" smtClean="0"/>
              <a:t>Data is latched during the opposite edge of SCK. </a:t>
            </a:r>
          </a:p>
          <a:p>
            <a:r>
              <a:rPr lang="en-US" dirty="0" smtClean="0"/>
              <a:t>The opposite edge is used to ensure data is valid at the time of reading.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Input / Output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SS: Active-Low, Chip Select or Slave Select. </a:t>
            </a:r>
            <a:br>
              <a:rPr lang="en-US" dirty="0" smtClean="0"/>
            </a:br>
            <a:r>
              <a:rPr lang="en-US" dirty="0" smtClean="0"/>
              <a:t>When this signal goes low, the slave will listen for SPI clock and data signals. </a:t>
            </a:r>
          </a:p>
          <a:p>
            <a:r>
              <a:rPr lang="en-US" dirty="0" smtClean="0"/>
              <a:t>SCK: Serial Clock</a:t>
            </a:r>
            <a:br>
              <a:rPr lang="en-US" dirty="0" smtClean="0"/>
            </a:br>
            <a:r>
              <a:rPr lang="en-US" dirty="0" smtClean="0"/>
              <a:t>This Controls when data is sent and when it is read. </a:t>
            </a:r>
          </a:p>
          <a:p>
            <a:r>
              <a:rPr lang="en-US" dirty="0" smtClean="0"/>
              <a:t>SDO: Serial Data Output</a:t>
            </a:r>
            <a:br>
              <a:rPr lang="en-US" dirty="0" smtClean="0"/>
            </a:br>
            <a:r>
              <a:rPr lang="en-US" dirty="0" smtClean="0"/>
              <a:t>This signal carries the data sent out of the device. </a:t>
            </a:r>
          </a:p>
          <a:p>
            <a:r>
              <a:rPr lang="en-US" dirty="0" smtClean="0"/>
              <a:t>SDI: Serial Data Input</a:t>
            </a:r>
            <a:br>
              <a:rPr lang="en-US" dirty="0" smtClean="0"/>
            </a:br>
            <a:r>
              <a:rPr lang="en-US" dirty="0" smtClean="0"/>
              <a:t>This signal carries the data sent into the device.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 Data Transfer 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899" y="1295400"/>
            <a:ext cx="7194202" cy="4708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637501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148 of datasheet. 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8480553">
            <a:off x="1361126" y="2217279"/>
            <a:ext cx="222830" cy="1259709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2219980"/>
            <a:ext cx="85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Shift Register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3499441">
            <a:off x="7188717" y="2386510"/>
            <a:ext cx="222830" cy="1259709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48600" y="2362200"/>
            <a:ext cx="85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Shift Register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3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SPIxBUF</a:t>
            </a:r>
            <a:r>
              <a:rPr lang="en-US" dirty="0" smtClean="0"/>
              <a:t>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SPIxBUF</a:t>
            </a:r>
            <a:r>
              <a:rPr lang="en-US" dirty="0" smtClean="0"/>
              <a:t>: this register is used to buffer data to be transmitted (</a:t>
            </a:r>
            <a:r>
              <a:rPr lang="en-US" dirty="0" err="1" smtClean="0"/>
              <a:t>SPIxTXB</a:t>
            </a:r>
            <a:r>
              <a:rPr lang="en-US" dirty="0" smtClean="0"/>
              <a:t>) and data that is received (</a:t>
            </a:r>
            <a:r>
              <a:rPr lang="en-US" dirty="0" err="1" smtClean="0"/>
              <a:t>SPIxRXB</a:t>
            </a:r>
            <a:r>
              <a:rPr lang="en-US" dirty="0" smtClean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" y="3559531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SPIxBUF</a:t>
            </a:r>
            <a:r>
              <a:rPr lang="en-US" dirty="0"/>
              <a:t> register is actually comprised of two separate registers: the Transmit Buffer, </a:t>
            </a:r>
            <a:r>
              <a:rPr lang="en-US" dirty="0" err="1"/>
              <a:t>SPIxTXB</a:t>
            </a:r>
            <a:r>
              <a:rPr lang="en-US" dirty="0"/>
              <a:t>, and the Receive Buffer, </a:t>
            </a:r>
            <a:r>
              <a:rPr lang="en-US" dirty="0" err="1"/>
              <a:t>SPIxRXB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two unidirectional, 16-bit registers share the SFR address of </a:t>
            </a:r>
            <a:r>
              <a:rPr lang="en-US" dirty="0" err="1"/>
              <a:t>SPIxBUF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user writes data to be transmitted to the </a:t>
            </a:r>
            <a:r>
              <a:rPr lang="en-US" dirty="0" err="1"/>
              <a:t>SPIxBUF</a:t>
            </a:r>
            <a:r>
              <a:rPr lang="en-US" dirty="0"/>
              <a:t> address, internally the data is written to the </a:t>
            </a:r>
            <a:r>
              <a:rPr lang="en-US" dirty="0" err="1"/>
              <a:t>SPIxTXB</a:t>
            </a:r>
            <a:r>
              <a:rPr lang="en-US" dirty="0"/>
              <a:t> register.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</a:t>
            </a:r>
            <a:r>
              <a:rPr lang="en-US" dirty="0"/>
              <a:t>, when the user reads the received data from </a:t>
            </a:r>
            <a:r>
              <a:rPr lang="en-US" dirty="0" err="1"/>
              <a:t>SPIxBUF</a:t>
            </a:r>
            <a:r>
              <a:rPr lang="en-US" dirty="0"/>
              <a:t>, internally the data is read from the </a:t>
            </a:r>
            <a:r>
              <a:rPr lang="en-US" dirty="0" err="1"/>
              <a:t>SPIxRXB</a:t>
            </a:r>
            <a:r>
              <a:rPr lang="en-US" dirty="0"/>
              <a:t> register.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do not have the access to the </a:t>
            </a:r>
            <a:r>
              <a:rPr lang="en-US" dirty="0" err="1" smtClean="0"/>
              <a:t>SPIxTXB</a:t>
            </a:r>
            <a:r>
              <a:rPr lang="en-US" dirty="0" smtClean="0"/>
              <a:t> or </a:t>
            </a:r>
            <a:r>
              <a:rPr lang="en-US" dirty="0" err="1" smtClean="0"/>
              <a:t>SPIxRXB</a:t>
            </a:r>
            <a:r>
              <a:rPr lang="en-US" dirty="0" smtClean="0"/>
              <a:t> register. They are virtual registers.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395048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SPIEN: SPI module enable bit. </a:t>
            </a:r>
            <a:br>
              <a:rPr lang="en-US" sz="1600" dirty="0" smtClean="0"/>
            </a:br>
            <a:r>
              <a:rPr lang="en-US" sz="1600" dirty="0" smtClean="0"/>
              <a:t>1 – Enable; 0 – Disable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SPIROV: Receive Overflow Flag bit. </a:t>
            </a:r>
            <a:br>
              <a:rPr lang="en-US" sz="1600" dirty="0" smtClean="0"/>
            </a:br>
            <a:r>
              <a:rPr lang="en-US" sz="1600" dirty="0" smtClean="0"/>
              <a:t>1 – New data arrived, but CPU has not read previous data in the </a:t>
            </a:r>
            <a:r>
              <a:rPr lang="en-US" sz="1600" dirty="0" err="1" smtClean="0"/>
              <a:t>SPIxBUF</a:t>
            </a:r>
            <a:r>
              <a:rPr lang="en-US" sz="1600" dirty="0" smtClean="0"/>
              <a:t> register. </a:t>
            </a:r>
            <a:br>
              <a:rPr lang="en-US" sz="1600" dirty="0" smtClean="0"/>
            </a:br>
            <a:r>
              <a:rPr lang="en-US" sz="1600" dirty="0" smtClean="0"/>
              <a:t>0 – No overflow.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93196"/>
            <a:ext cx="8229600" cy="30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5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395048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SPIxTBF</a:t>
            </a:r>
            <a:r>
              <a:rPr lang="en-US" sz="1600" dirty="0" smtClean="0"/>
              <a:t>: SPI Transmit Buffer Full Status Bit. (1 – Full; 0 – Empty)</a:t>
            </a:r>
            <a:br>
              <a:rPr lang="en-US" sz="1600" dirty="0" smtClean="0"/>
            </a:br>
            <a:r>
              <a:rPr lang="en-US" sz="1600" dirty="0" err="1"/>
              <a:t>SPIxTBF</a:t>
            </a:r>
            <a:r>
              <a:rPr lang="en-US" sz="1600" dirty="0"/>
              <a:t> is automatically set in hardware when </a:t>
            </a:r>
            <a:r>
              <a:rPr lang="en-US" sz="1600" dirty="0" err="1"/>
              <a:t>SPIxBUF</a:t>
            </a:r>
            <a:r>
              <a:rPr lang="en-US" sz="1600" dirty="0"/>
              <a:t> is written, and is automatically cleared in hardware when SPI transfers data from </a:t>
            </a:r>
            <a:r>
              <a:rPr lang="en-US" sz="1600" dirty="0" err="1"/>
              <a:t>SPIxTXB</a:t>
            </a:r>
            <a:r>
              <a:rPr lang="en-US" sz="1600" dirty="0"/>
              <a:t> to </a:t>
            </a:r>
            <a:r>
              <a:rPr lang="en-US" sz="1600" dirty="0" err="1"/>
              <a:t>SPIxSR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SPIxRBF</a:t>
            </a:r>
            <a:r>
              <a:rPr lang="en-US" sz="1600" dirty="0" smtClean="0"/>
              <a:t>: SPI Receive Buffer Status Bit. </a:t>
            </a:r>
            <a:r>
              <a:rPr lang="en-US" sz="1600" dirty="0"/>
              <a:t>(1 – Full; 0 – Empty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err="1" smtClean="0"/>
              <a:t>SPIxRBF</a:t>
            </a:r>
            <a:r>
              <a:rPr lang="en-US" sz="1600" dirty="0" smtClean="0"/>
              <a:t> </a:t>
            </a:r>
            <a:r>
              <a:rPr lang="en-US" sz="1600" dirty="0"/>
              <a:t>is automatically </a:t>
            </a:r>
            <a:r>
              <a:rPr lang="en-US" sz="1600" dirty="0" smtClean="0"/>
              <a:t>cleared </a:t>
            </a:r>
            <a:r>
              <a:rPr lang="en-US" sz="1600" dirty="0"/>
              <a:t>in hardware when </a:t>
            </a:r>
            <a:r>
              <a:rPr lang="en-US" sz="1600" dirty="0" err="1" smtClean="0"/>
              <a:t>SPIxBUF</a:t>
            </a:r>
            <a:r>
              <a:rPr lang="en-US" sz="1600" dirty="0" smtClean="0"/>
              <a:t> is read, and is automatically set in hardware when SPI </a:t>
            </a:r>
            <a:r>
              <a:rPr lang="en-US" sz="1600" dirty="0"/>
              <a:t>transfers data from </a:t>
            </a:r>
            <a:r>
              <a:rPr lang="en-US" sz="1600" dirty="0" err="1" smtClean="0"/>
              <a:t>SPIxSR</a:t>
            </a:r>
            <a:r>
              <a:rPr lang="en-US" sz="1600" dirty="0" smtClean="0"/>
              <a:t> to </a:t>
            </a:r>
            <a:r>
              <a:rPr lang="en-US" sz="1600" dirty="0" err="1" smtClean="0"/>
              <a:t>SPIxRXB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93196"/>
            <a:ext cx="8229600" cy="30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5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 Review</a:t>
            </a:r>
          </a:p>
          <a:p>
            <a:r>
              <a:rPr lang="en-US" dirty="0" smtClean="0"/>
              <a:t>SPI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 Coding </a:t>
            </a:r>
            <a:r>
              <a:rPr lang="en-US" dirty="0"/>
              <a:t>Example (uart_pic24.c)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</a:t>
            </a:r>
            <a:r>
              <a:rPr lang="en-US" dirty="0"/>
              <a:t>and simulate a program which uses the UART to receive and echo characters (8-bit only) at </a:t>
            </a:r>
            <a:r>
              <a:rPr lang="en-US" dirty="0" smtClean="0"/>
              <a:t>9600 baud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polled I/O for output and use interrupts for input. 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RB3/RP3 for </a:t>
            </a:r>
            <a:r>
              <a:rPr lang="en-US" dirty="0" err="1"/>
              <a:t>Tx</a:t>
            </a:r>
            <a:r>
              <a:rPr lang="en-US" dirty="0"/>
              <a:t> and RB7/RP7 for Rx.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input, use a 64-byte receive buffer configured as a circular buffer.  </a:t>
            </a: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no flow-control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Configure the UART unit for a baud rate of </a:t>
            </a:r>
            <a:r>
              <a:rPr lang="en-US" dirty="0" smtClean="0"/>
              <a:t>9600 </a:t>
            </a:r>
            <a:r>
              <a:rPr lang="en-US" dirty="0"/>
              <a:t>bps, and send </a:t>
            </a:r>
            <a:r>
              <a:rPr lang="en-US" dirty="0" smtClean="0"/>
              <a:t>seven </a:t>
            </a:r>
            <a:r>
              <a:rPr lang="en-US" dirty="0"/>
              <a:t>characters.</a:t>
            </a:r>
          </a:p>
          <a:p>
            <a:pPr lvl="1"/>
            <a:r>
              <a:rPr lang="en-US" dirty="0"/>
              <a:t>Show your baud rate calculations, including the baud rate </a:t>
            </a:r>
            <a:r>
              <a:rPr lang="en-US" dirty="0" smtClean="0"/>
              <a:t>error.</a:t>
            </a:r>
            <a:endParaRPr lang="en-US" dirty="0"/>
          </a:p>
          <a:p>
            <a:pPr lvl="1"/>
            <a:r>
              <a:rPr lang="en-US" dirty="0"/>
              <a:t>Write a program to configure the UART unit with the specified baud rate, and then send </a:t>
            </a:r>
            <a:r>
              <a:rPr lang="en-US" dirty="0" smtClean="0"/>
              <a:t>seven </a:t>
            </a:r>
            <a:r>
              <a:rPr lang="en-US" dirty="0"/>
              <a:t>characters. Use polling.</a:t>
            </a:r>
          </a:p>
          <a:p>
            <a:r>
              <a:rPr lang="en-US" dirty="0"/>
              <a:t>How many instruction cycles (</a:t>
            </a:r>
            <a:r>
              <a:rPr lang="en-US" dirty="0" err="1"/>
              <a:t>Tcy</a:t>
            </a:r>
            <a:r>
              <a:rPr lang="en-US" dirty="0"/>
              <a:t>) is each polling while loop in your program going to take?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Serial Peripheral Interface (SPI)</a:t>
            </a:r>
          </a:p>
          <a:p>
            <a:r>
              <a:rPr lang="en-US" dirty="0" smtClean="0"/>
              <a:t>Full-Duplex or Half-Duplex</a:t>
            </a:r>
          </a:p>
          <a:p>
            <a:r>
              <a:rPr lang="en-US" dirty="0" smtClean="0"/>
              <a:t>Synchronous</a:t>
            </a:r>
          </a:p>
          <a:p>
            <a:r>
              <a:rPr lang="en-US" dirty="0" smtClean="0"/>
              <a:t>Serial Communication between master &amp; slave device</a:t>
            </a:r>
          </a:p>
          <a:p>
            <a:endParaRPr lang="en-US" dirty="0"/>
          </a:p>
          <a:p>
            <a:r>
              <a:rPr lang="en-US" dirty="0" smtClean="0"/>
              <a:t>Applications: </a:t>
            </a:r>
            <a:r>
              <a:rPr lang="en-US" altLang="en-US" dirty="0"/>
              <a:t>Can be used to interface with serial EEPROM, shift registers, display drivers, </a:t>
            </a:r>
            <a:r>
              <a:rPr lang="en-US" altLang="en-US" dirty="0" smtClean="0"/>
              <a:t>A/D converters</a:t>
            </a:r>
            <a:r>
              <a:rPr lang="en-US" altLang="en-US" dirty="0"/>
              <a:t>, D/A converters, digital temperature sensors, time-of-day chips, etc</a:t>
            </a:r>
            <a:r>
              <a:rPr lang="en-US" altLang="en-US" dirty="0" smtClean="0"/>
              <a:t>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SPI Master-Slave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2209800"/>
            <a:ext cx="2438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1200" y="2209800"/>
            <a:ext cx="2438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29000" y="2623066"/>
            <a:ext cx="2362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429000" y="3015734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3352800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733800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524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Master &amp; One Slave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3811" y="4979045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SDI: Serial Data Input</a:t>
            </a:r>
          </a:p>
          <a:p>
            <a:r>
              <a:rPr lang="en-US" dirty="0" smtClean="0"/>
              <a:t>SDO: Serial Data Output</a:t>
            </a:r>
          </a:p>
          <a:p>
            <a:r>
              <a:rPr lang="en-US" dirty="0" smtClean="0"/>
              <a:t>SCK: Shift Clock Input (for the slave device) or Output (for the master device)</a:t>
            </a:r>
          </a:p>
          <a:p>
            <a:r>
              <a:rPr lang="en-US" dirty="0" smtClean="0"/>
              <a:t>SS: Active-Low Slave Select (or data frame sync pulse)</a:t>
            </a:r>
          </a:p>
          <a:p>
            <a:endParaRPr lang="en-US" dirty="0"/>
          </a:p>
          <a:p>
            <a:r>
              <a:rPr lang="en-US" dirty="0" smtClean="0"/>
              <a:t>Question: what’s the major difference between the SPI master and slave device?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1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Master-Slave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 uses a Master-Slave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master device controls the Clock (SCK)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 data is transferred unless a clock signal is present.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slaves are controlled by the master clock.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slave devices may not manipulate the clock.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SPI Master-Slave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981200"/>
            <a:ext cx="2438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1200" y="1981200"/>
            <a:ext cx="2286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Device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20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2602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SS1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220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602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29000" y="2394466"/>
            <a:ext cx="23622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429000" y="2787134"/>
            <a:ext cx="236220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3124200"/>
            <a:ext cx="2362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505200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524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Master &amp; Multiple Slave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91200" y="4114800"/>
            <a:ext cx="2286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Device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91200" y="4736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1200" y="5105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912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6800" y="4572000"/>
            <a:ext cx="914400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76800" y="2394466"/>
            <a:ext cx="0" cy="21775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SS2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29000" y="3886200"/>
            <a:ext cx="381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495800" y="2775466"/>
            <a:ext cx="0" cy="21775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495800" y="4953000"/>
            <a:ext cx="129540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114800" y="3124200"/>
            <a:ext cx="0" cy="2177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1"/>
          </p:cNvCxnSpPr>
          <p:nvPr/>
        </p:nvCxnSpPr>
        <p:spPr>
          <a:xfrm flipH="1">
            <a:off x="4114800" y="5290066"/>
            <a:ext cx="1676400" cy="1166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810000" y="3886200"/>
            <a:ext cx="0" cy="1752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810000" y="5638800"/>
            <a:ext cx="19812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2209800"/>
            <a:ext cx="2438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1200" y="2209800"/>
            <a:ext cx="2438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29000" y="2623066"/>
            <a:ext cx="2362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429000" y="3015734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3352800"/>
            <a:ext cx="2362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34000" y="3733800"/>
            <a:ext cx="4572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524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Pin Configuration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334000" y="3733800"/>
            <a:ext cx="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01087" y="4114800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181600" y="4267200"/>
            <a:ext cx="3048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57800" y="4419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1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774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EE 2361: Introduction to Microcontrollers</vt:lpstr>
      <vt:lpstr>Topics</vt:lpstr>
      <vt:lpstr>UART Coding Example (uart_pic24.c)</vt:lpstr>
      <vt:lpstr>Exercise</vt:lpstr>
      <vt:lpstr>SPI</vt:lpstr>
      <vt:lpstr>Standard SPI Master-Slave Communication</vt:lpstr>
      <vt:lpstr>Master-Slave Protocol</vt:lpstr>
      <vt:lpstr>Standard SPI Master-Slave Communication</vt:lpstr>
      <vt:lpstr>Other Configurations</vt:lpstr>
      <vt:lpstr>SPI vs UART</vt:lpstr>
      <vt:lpstr>Timing for Data Transfer</vt:lpstr>
      <vt:lpstr>Data Transfer Notes</vt:lpstr>
      <vt:lpstr>SPI Input / Output Review</vt:lpstr>
      <vt:lpstr>SPI Data Transfer Block Diagram</vt:lpstr>
      <vt:lpstr>SPIxBUF Registers</vt:lpstr>
      <vt:lpstr>Status Registers</vt:lpstr>
      <vt:lpstr>Status Registers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613</cp:revision>
  <dcterms:created xsi:type="dcterms:W3CDTF">2006-08-16T00:00:00Z</dcterms:created>
  <dcterms:modified xsi:type="dcterms:W3CDTF">2015-07-20T21:14:57Z</dcterms:modified>
</cp:coreProperties>
</file>