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79" r:id="rId4"/>
    <p:sldId id="280" r:id="rId5"/>
    <p:sldId id="284" r:id="rId6"/>
    <p:sldId id="287" r:id="rId7"/>
    <p:sldId id="288" r:id="rId8"/>
    <p:sldId id="289" r:id="rId9"/>
    <p:sldId id="290" r:id="rId10"/>
    <p:sldId id="293" r:id="rId11"/>
    <p:sldId id="291" r:id="rId12"/>
    <p:sldId id="303" r:id="rId13"/>
    <p:sldId id="305" r:id="rId14"/>
    <p:sldId id="306" r:id="rId15"/>
    <p:sldId id="308" r:id="rId16"/>
    <p:sldId id="309" r:id="rId17"/>
    <p:sldId id="310" r:id="rId18"/>
    <p:sldId id="311" r:id="rId19"/>
    <p:sldId id="302" r:id="rId20"/>
    <p:sldId id="307" r:id="rId21"/>
    <p:sldId id="313" r:id="rId22"/>
    <p:sldId id="316" r:id="rId23"/>
    <p:sldId id="314" r:id="rId24"/>
    <p:sldId id="315" r:id="rId25"/>
    <p:sldId id="312" r:id="rId26"/>
    <p:sldId id="317" r:id="rId27"/>
    <p:sldId id="318" r:id="rId28"/>
    <p:sldId id="319" r:id="rId29"/>
    <p:sldId id="32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07/22/2015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395048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SPIxTBF</a:t>
            </a:r>
            <a:r>
              <a:rPr lang="en-US" sz="1600" dirty="0" smtClean="0"/>
              <a:t>: SPI Transmit Buffer Full Status Bit. (1 – Full; 0 – Empty)</a:t>
            </a:r>
            <a:br>
              <a:rPr lang="en-US" sz="1600" dirty="0" smtClean="0"/>
            </a:br>
            <a:r>
              <a:rPr lang="en-US" sz="1600" dirty="0" err="1"/>
              <a:t>SPIxTBF</a:t>
            </a:r>
            <a:r>
              <a:rPr lang="en-US" sz="1600" dirty="0"/>
              <a:t> is automatically set in hardware when </a:t>
            </a:r>
            <a:r>
              <a:rPr lang="en-US" sz="1600" dirty="0" err="1"/>
              <a:t>SPIxBUF</a:t>
            </a:r>
            <a:r>
              <a:rPr lang="en-US" sz="1600" dirty="0"/>
              <a:t> is written, and is automatically cleared in hardware when SPI transfers data from </a:t>
            </a:r>
            <a:r>
              <a:rPr lang="en-US" sz="1600" dirty="0" err="1"/>
              <a:t>SPIxTXB</a:t>
            </a:r>
            <a:r>
              <a:rPr lang="en-US" sz="1600" dirty="0"/>
              <a:t> to </a:t>
            </a:r>
            <a:r>
              <a:rPr lang="en-US" sz="1600" dirty="0" err="1"/>
              <a:t>SPIxSR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SPIxRBF</a:t>
            </a:r>
            <a:r>
              <a:rPr lang="en-US" sz="1600" dirty="0" smtClean="0"/>
              <a:t>: SPI Receive Buffer Status Bit. </a:t>
            </a:r>
            <a:r>
              <a:rPr lang="en-US" sz="1600" dirty="0"/>
              <a:t>(1 – Full; 0 – Empty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err="1" smtClean="0"/>
              <a:t>SPIxRBF</a:t>
            </a:r>
            <a:r>
              <a:rPr lang="en-US" sz="1600" dirty="0" smtClean="0"/>
              <a:t> </a:t>
            </a:r>
            <a:r>
              <a:rPr lang="en-US" sz="1600" dirty="0"/>
              <a:t>is automatically </a:t>
            </a:r>
            <a:r>
              <a:rPr lang="en-US" sz="1600" dirty="0" smtClean="0"/>
              <a:t>cleared </a:t>
            </a:r>
            <a:r>
              <a:rPr lang="en-US" sz="1600" dirty="0"/>
              <a:t>in hardware when </a:t>
            </a:r>
            <a:r>
              <a:rPr lang="en-US" sz="1600" dirty="0" err="1" smtClean="0"/>
              <a:t>SPIxBUF</a:t>
            </a:r>
            <a:r>
              <a:rPr lang="en-US" sz="1600" dirty="0" smtClean="0"/>
              <a:t> is read, and is automatically set in hardware when SPI </a:t>
            </a:r>
            <a:r>
              <a:rPr lang="en-US" sz="1600" dirty="0"/>
              <a:t>transfers data from </a:t>
            </a:r>
            <a:r>
              <a:rPr lang="en-US" sz="1600" dirty="0" err="1" smtClean="0"/>
              <a:t>SPIxSR</a:t>
            </a:r>
            <a:r>
              <a:rPr lang="en-US" sz="1600" dirty="0" smtClean="0"/>
              <a:t> to </a:t>
            </a:r>
            <a:r>
              <a:rPr lang="en-US" sz="1600" dirty="0" err="1" smtClean="0"/>
              <a:t>SPIxRXB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93196"/>
            <a:ext cx="8229600" cy="3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70" y="1371600"/>
            <a:ext cx="8229600" cy="28330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395048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MODE16: word/byte communication selection bit. (1 – word, 16 bits; 0 – byte, 8 bits)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SMP: Data Input Sample Phase Bit (must be cleared when SPI is used in Slave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CKE: Clock Edge Select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CKP: Clock Polarity Select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MSTEN: Master Mode Enable Bit (1 – Master Mode; 0 – Slave Mode)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470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SMP, CKP, CKE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52637"/>
              </p:ext>
            </p:extLst>
          </p:nvPr>
        </p:nvGraphicFramePr>
        <p:xfrm>
          <a:off x="445698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21336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SCK Idle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SCK edge for data transmission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data from idle clock state to active clock state (rising edge)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data from active clock state to idle clock state (falling edge)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data from idle clock state to active clock state (falling edge)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data from active clock state to idle clock state (rising edge)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One can choose to use the middle or the end of a bit time to sample the incoming </a:t>
            </a:r>
            <a:r>
              <a:rPr lang="en-US" altLang="en-US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When </a:t>
            </a:r>
            <a:r>
              <a:rPr lang="en-US" altLang="en-US" dirty="0"/>
              <a:t>the </a:t>
            </a:r>
            <a:r>
              <a:rPr lang="en-US" altLang="en-US" b="1" dirty="0"/>
              <a:t>SMP</a:t>
            </a:r>
            <a:r>
              <a:rPr lang="en-US" altLang="en-US" dirty="0"/>
              <a:t> bit of the SSPSTAT register is 1, incoming data is sampled at the </a:t>
            </a:r>
            <a:r>
              <a:rPr lang="en-US" altLang="en-US" dirty="0" smtClean="0"/>
              <a:t>end of </a:t>
            </a:r>
            <a:r>
              <a:rPr lang="en-US" altLang="en-US" dirty="0"/>
              <a:t>the bit time. Otherwise, incoming data is sampled at the middle of a bit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41" y="152400"/>
            <a:ext cx="6281759" cy="6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28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82577"/>
            <a:ext cx="6994050" cy="608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9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</a:t>
            </a:r>
            <a:r>
              <a:rPr lang="en-US" dirty="0" err="1" smtClean="0"/>
              <a:t>Prescale</a:t>
            </a:r>
            <a:r>
              <a:rPr lang="en-US" dirty="0" smtClean="0"/>
              <a:t> Bits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548" y="1600200"/>
            <a:ext cx="7750904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3563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142 of datasheet.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34290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657600"/>
            <a:ext cx="3967583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72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Device and SPI Clock Speed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6093001" cy="1181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76610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</a:t>
            </a:r>
            <a:r>
              <a:rPr lang="en-US" smtClean="0"/>
              <a:t>: SPI1CON1 </a:t>
            </a:r>
            <a:r>
              <a:rPr lang="en-US" dirty="0"/>
              <a:t>is set to </a:t>
            </a:r>
            <a:r>
              <a:rPr lang="en-US" dirty="0" smtClean="0"/>
              <a:t>0x013C. </a:t>
            </a:r>
            <a:r>
              <a:rPr lang="en-US" dirty="0"/>
              <a:t>How many </a:t>
            </a:r>
            <a:r>
              <a:rPr lang="en-US" dirty="0" err="1"/>
              <a:t>Tcy</a:t>
            </a:r>
            <a:r>
              <a:rPr lang="en-US" dirty="0"/>
              <a:t> cycles does it take to transmit 3 </a:t>
            </a:r>
            <a:r>
              <a:rPr lang="en-US" dirty="0" smtClean="0"/>
              <a:t>bytes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666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SPI Module for the Standard Master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SPIxCON1</a:t>
            </a:r>
            <a:r>
              <a:rPr lang="en-US" dirty="0"/>
              <a:t>, </a:t>
            </a:r>
            <a:r>
              <a:rPr lang="en-US" dirty="0" smtClean="0"/>
              <a:t>SPIxCON2, and </a:t>
            </a:r>
            <a:r>
              <a:rPr lang="en-US" dirty="0" err="1" smtClean="0"/>
              <a:t>SPIxSTAT</a:t>
            </a:r>
            <a:r>
              <a:rPr lang="en-US" dirty="0" smtClean="0"/>
              <a:t> registers.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MSTEN bit (SPIxCON1&lt;5&gt; =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clock modes (SMP, CKE, and CKP)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clock speed (PPRE and SPRE).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SPI operation by setting the SPIEN bit (</a:t>
            </a:r>
            <a:r>
              <a:rPr lang="en-US" dirty="0" err="1" smtClean="0"/>
              <a:t>SPIxSTAT</a:t>
            </a:r>
            <a:r>
              <a:rPr lang="en-US" dirty="0" smtClean="0"/>
              <a:t>&lt;15&gt; </a:t>
            </a:r>
            <a:r>
              <a:rPr lang="en-US" dirty="0"/>
              <a:t>= </a:t>
            </a:r>
            <a:r>
              <a:rPr lang="en-US" dirty="0" smtClean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data to be transmitted to the </a:t>
            </a:r>
            <a:r>
              <a:rPr lang="en-US" dirty="0" err="1" smtClean="0"/>
              <a:t>SPIxBUF</a:t>
            </a:r>
            <a:r>
              <a:rPr lang="en-US" dirty="0" smtClean="0"/>
              <a:t> register. Transmission will start as soon as data is written to the </a:t>
            </a:r>
            <a:r>
              <a:rPr lang="en-US" dirty="0" err="1" smtClean="0"/>
              <a:t>SPIxBUF</a:t>
            </a:r>
            <a:r>
              <a:rPr lang="en-US" dirty="0" smtClean="0"/>
              <a:t> register.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SPI Module for the Standard Slave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Note that in this class, we won’t use PIC24 SPI in the slave mode.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the </a:t>
            </a:r>
            <a:r>
              <a:rPr lang="en-US" dirty="0" err="1" smtClean="0"/>
              <a:t>SPIxBUF</a:t>
            </a:r>
            <a:r>
              <a:rPr lang="en-US" dirty="0" smtClean="0"/>
              <a:t> register.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the </a:t>
            </a:r>
            <a:r>
              <a:rPr lang="en-US" dirty="0" err="1" smtClean="0"/>
              <a:t>SPIxIF</a:t>
            </a:r>
            <a:r>
              <a:rPr lang="en-US" dirty="0" smtClean="0"/>
              <a:t> bit in the corresponding </a:t>
            </a:r>
            <a:r>
              <a:rPr lang="en-US" dirty="0" err="1" smtClean="0"/>
              <a:t>IFSx</a:t>
            </a:r>
            <a:r>
              <a:rPr lang="en-US" dirty="0" smtClean="0"/>
              <a:t> register. If using SPI interrupt service routing, set the </a:t>
            </a:r>
            <a:r>
              <a:rPr lang="en-US" dirty="0" err="1" smtClean="0"/>
              <a:t>SPIxIE</a:t>
            </a:r>
            <a:r>
              <a:rPr lang="en-US" dirty="0" smtClean="0"/>
              <a:t> and </a:t>
            </a:r>
            <a:r>
              <a:rPr lang="en-US" dirty="0" err="1" smtClean="0"/>
              <a:t>SPIxIP</a:t>
            </a:r>
            <a:r>
              <a:rPr lang="en-US" dirty="0" smtClean="0"/>
              <a:t> bits in the corresponding </a:t>
            </a:r>
            <a:r>
              <a:rPr lang="en-US" dirty="0" err="1" smtClean="0"/>
              <a:t>IECx</a:t>
            </a:r>
            <a:r>
              <a:rPr lang="en-US" dirty="0" smtClean="0"/>
              <a:t> and </a:t>
            </a:r>
            <a:r>
              <a:rPr lang="en-US" dirty="0" err="1" smtClean="0"/>
              <a:t>IPCx</a:t>
            </a:r>
            <a:r>
              <a:rPr lang="en-US" dirty="0" smtClean="0"/>
              <a:t> register.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MSTEN bit (SPIxCON1&lt;5&gt; =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SMP bit (SPIxCON1&lt;9&gt; </a:t>
            </a:r>
            <a:r>
              <a:rPr lang="en-US" dirty="0"/>
              <a:t>= 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CKE bit is set, then the SSEN bit (SPIxCON1&lt;7&gt;) must be set to enable the SS pin.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 SPIROV bit (</a:t>
            </a:r>
            <a:r>
              <a:rPr lang="en-US" dirty="0" err="1"/>
              <a:t>SPIxSTAT</a:t>
            </a:r>
            <a:r>
              <a:rPr lang="en-US" dirty="0"/>
              <a:t>&lt;6&gt; = 0)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SPI operation by setting the SPIEN bit (</a:t>
            </a:r>
            <a:r>
              <a:rPr lang="en-US" dirty="0" err="1" smtClean="0"/>
              <a:t>SPIxSTAT</a:t>
            </a:r>
            <a:r>
              <a:rPr lang="en-US" dirty="0" smtClean="0"/>
              <a:t>&lt;15&gt; </a:t>
            </a:r>
            <a:r>
              <a:rPr lang="en-US" dirty="0"/>
              <a:t>= </a:t>
            </a:r>
            <a:r>
              <a:rPr lang="en-US" dirty="0" smtClean="0"/>
              <a:t>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 </a:t>
            </a:r>
            <a:r>
              <a:rPr lang="en-US" altLang="en-US" dirty="0"/>
              <a:t>Write an instruction sequence to configure the </a:t>
            </a:r>
            <a:r>
              <a:rPr lang="en-US" altLang="en-US" dirty="0" smtClean="0"/>
              <a:t>PIC24 SPI in </a:t>
            </a:r>
            <a:r>
              <a:rPr lang="en-US" altLang="en-US" dirty="0"/>
              <a:t>the </a:t>
            </a:r>
            <a:r>
              <a:rPr lang="en-US" altLang="en-US" dirty="0" smtClean="0"/>
              <a:t>master </a:t>
            </a:r>
            <a:r>
              <a:rPr lang="en-US" altLang="en-US" dirty="0"/>
              <a:t>mode to shift data on the rising edge. The SCK signal must be idle low. The data rate should be set to at least 2 Mbps assuming that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cy</a:t>
            </a:r>
            <a:r>
              <a:rPr lang="en-US" altLang="en-US" dirty="0" smtClean="0"/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16 </a:t>
            </a:r>
            <a:r>
              <a:rPr lang="en-US" altLang="en-US" dirty="0" err="1"/>
              <a:t>MHz</a:t>
            </a:r>
            <a:r>
              <a:rPr lang="en-US" altLang="en-US" dirty="0" err="1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 – </a:t>
            </a:r>
            <a:r>
              <a:rPr lang="en-US" dirty="0"/>
              <a:t>MCP4821 DAC (spi_pic24.c)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7393000" cy="46021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</a:t>
            </a:r>
            <a:r>
              <a:rPr lang="en-US" dirty="0"/>
              <a:t>MCP4821 </a:t>
            </a:r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76400"/>
            <a:ext cx="3604576" cy="2107081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251304"/>
              </p:ext>
            </p:extLst>
          </p:nvPr>
        </p:nvGraphicFramePr>
        <p:xfrm>
          <a:off x="1295400" y="3825243"/>
          <a:ext cx="6553200" cy="257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788811"/>
                <a:gridCol w="4672189"/>
              </a:tblGrid>
              <a:tr h="2861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Symbol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Supply</a:t>
                      </a:r>
                      <a:r>
                        <a:rPr lang="en-US" sz="1200" baseline="0" dirty="0" smtClean="0"/>
                        <a:t> Voltage Input (2.7~5.5 V)</a:t>
                      </a:r>
                      <a:endParaRPr lang="en-US" sz="1200" dirty="0"/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Chip Select Input (SPI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Slave Enable)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SCK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SPI Serial Clock Input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SDI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SPI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Serial Data Input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LDAC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DAC Output Synchronization</a:t>
                      </a:r>
                      <a:r>
                        <a:rPr lang="en-US" sz="1200" baseline="0" dirty="0" smtClean="0"/>
                        <a:t> Input. </a:t>
                      </a:r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SHDN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Hardware Shutdown Input.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 Reference. </a:t>
                      </a:r>
                      <a:endParaRPr lang="en-US" sz="1200" dirty="0"/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Vout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DAC Analog</a:t>
                      </a:r>
                      <a:r>
                        <a:rPr lang="en-US" sz="1200" b="1" baseline="0" dirty="0" smtClean="0">
                          <a:solidFill>
                            <a:srgbClr val="0070C0"/>
                          </a:solidFill>
                        </a:rPr>
                        <a:t> Output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6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 – MCP4821 </a:t>
            </a:r>
            <a:r>
              <a:rPr lang="en-US" dirty="0" smtClean="0"/>
              <a:t>DAC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312911"/>
            <a:ext cx="4267200" cy="53164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312911"/>
            <a:ext cx="1600200" cy="1125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1905000"/>
            <a:ext cx="1524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6909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SPI Slave Module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0600" y="3276600"/>
            <a:ext cx="9906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91200" y="3619500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0" y="33160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Internal Reference Voltage for DAC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64389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2 of MCP4821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</a:t>
            </a:r>
            <a:r>
              <a:rPr lang="en-US" dirty="0"/>
              <a:t>MCP4821 </a:t>
            </a:r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2.048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56746"/>
                <a:ext cx="4610100" cy="1037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30009"/>
              </p:ext>
            </p:extLst>
          </p:nvPr>
        </p:nvGraphicFramePr>
        <p:xfrm>
          <a:off x="1376992" y="2895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77408"/>
                <a:gridCol w="19865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</a:t>
                      </a:r>
                      <a:r>
                        <a:rPr lang="en-US" baseline="0" dirty="0" smtClean="0"/>
                        <a:t> Selection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r>
                        <a:rPr lang="en-US" baseline="0" dirty="0" smtClean="0"/>
                        <a:t> 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Voltage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2.0475V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4.095V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4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MCP4821 DAC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8229600" cy="10782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328305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22 of MCP4821 datasheet.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023922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 15: </a:t>
            </a:r>
            <a:br>
              <a:rPr lang="en-US" dirty="0" smtClean="0"/>
            </a:br>
            <a:r>
              <a:rPr lang="en-US" dirty="0" smtClean="0"/>
              <a:t>0 – write to DAC register.</a:t>
            </a:r>
            <a:br>
              <a:rPr lang="en-US" dirty="0" smtClean="0"/>
            </a:br>
            <a:r>
              <a:rPr lang="en-US" dirty="0" smtClean="0"/>
              <a:t>1 – Ignore this command.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 13 (GA):</a:t>
            </a:r>
            <a:br>
              <a:rPr lang="en-US" dirty="0" smtClean="0"/>
            </a:br>
            <a:r>
              <a:rPr lang="en-US" dirty="0" smtClean="0"/>
              <a:t>1 – Gain selection for 1x</a:t>
            </a:r>
            <a:br>
              <a:rPr lang="en-US" dirty="0" smtClean="0"/>
            </a:br>
            <a:r>
              <a:rPr lang="en-US" dirty="0" smtClean="0"/>
              <a:t>0 </a:t>
            </a:r>
            <a:r>
              <a:rPr lang="en-US" dirty="0"/>
              <a:t>– Gain selection for </a:t>
            </a:r>
            <a:r>
              <a:rPr lang="en-US" dirty="0" smtClean="0"/>
              <a:t>2x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 11-0</a:t>
            </a:r>
            <a:br>
              <a:rPr lang="en-US" dirty="0" smtClean="0"/>
            </a:br>
            <a:r>
              <a:rPr lang="en-US" dirty="0" smtClean="0"/>
              <a:t>12-bit DAC input data bits.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5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74HC595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to use two 74HC595 to drive up to eight common-cathode seven-segment </a:t>
            </a:r>
            <a:r>
              <a:rPr lang="en-US" dirty="0" smtClean="0"/>
              <a:t>displays.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74HC595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1401708"/>
            <a:ext cx="6910388" cy="51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74HC595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Operations of the 74HC595</a:t>
            </a:r>
          </a:p>
          <a:p>
            <a:pPr>
              <a:buFontTx/>
              <a:buChar char="-"/>
            </a:pPr>
            <a:r>
              <a:rPr lang="en-US" dirty="0"/>
              <a:t>The SI and SO pins are the serial input and serial output, </a:t>
            </a:r>
            <a:r>
              <a:rPr lang="en-US" dirty="0" smtClean="0"/>
              <a:t>respectively.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data is shifted in on the rising edge of the SC signal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value of the shift register will be loaded into the output latch on the rising </a:t>
            </a:r>
            <a:r>
              <a:rPr lang="en-US" dirty="0" smtClean="0"/>
              <a:t>edge of </a:t>
            </a:r>
            <a:r>
              <a:rPr lang="en-US" dirty="0"/>
              <a:t>the </a:t>
            </a:r>
            <a:r>
              <a:rPr lang="en-US" dirty="0" smtClean="0"/>
              <a:t>LC signal.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74HC595 can be used to add parallel output ports to the </a:t>
            </a:r>
            <a:r>
              <a:rPr lang="en-US" dirty="0" smtClean="0"/>
              <a:t>PIC24.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2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74HC595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61" y="1295400"/>
            <a:ext cx="6468918" cy="48307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PIC24 MCU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3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74HC595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will need to develop two tables to control the segment patterns and display select signal.</a:t>
            </a:r>
          </a:p>
          <a:p>
            <a:r>
              <a:rPr lang="en-US" dirty="0" smtClean="0"/>
              <a:t>Using time-multiplexing technique to enable each display every 1ms.</a:t>
            </a:r>
          </a:p>
          <a:p>
            <a:r>
              <a:rPr lang="en-US" dirty="0" smtClean="0"/>
              <a:t>We will send a 16-bit word using the SPI. The most significant byte is for display selection, the least significant byte is for segment patterns.  </a:t>
            </a:r>
          </a:p>
          <a:p>
            <a:r>
              <a:rPr lang="en-US" dirty="0" smtClean="0"/>
              <a:t>Enable the latch after the data have been transferred to the shift register.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SPI Master-Slave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29000" y="2623066"/>
            <a:ext cx="2362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29000" y="3015734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33528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7338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Master &amp; One Slave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811" y="4979045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SDI: Serial Data Input</a:t>
            </a:r>
          </a:p>
          <a:p>
            <a:r>
              <a:rPr lang="en-US" dirty="0" smtClean="0"/>
              <a:t>SDO: Serial Data Output</a:t>
            </a:r>
          </a:p>
          <a:p>
            <a:r>
              <a:rPr lang="en-US" dirty="0" smtClean="0"/>
              <a:t>SCK: Shift Clock Input (for the slave device) or Output (for the master device)</a:t>
            </a:r>
          </a:p>
          <a:p>
            <a:r>
              <a:rPr lang="en-US" dirty="0" smtClean="0"/>
              <a:t>SS: Active-Low Slave Select (or data frame sync pulse)</a:t>
            </a:r>
          </a:p>
          <a:p>
            <a:endParaRPr lang="en-US" dirty="0"/>
          </a:p>
          <a:p>
            <a:r>
              <a:rPr lang="en-US" dirty="0" smtClean="0"/>
              <a:t>Question: what’s the major difference between the SPI master and slave device?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1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SPI Master-Slave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9812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19812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29000" y="2394466"/>
            <a:ext cx="23622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29000" y="2787134"/>
            <a:ext cx="236220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3124200"/>
            <a:ext cx="2362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5052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Master &amp; Multiple Slave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1200" y="41148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91200" y="4736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1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4572000"/>
            <a:ext cx="914400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76800" y="2394466"/>
            <a:ext cx="0" cy="21775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SS2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29000" y="3886200"/>
            <a:ext cx="381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95800" y="2775466"/>
            <a:ext cx="0" cy="21775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95800" y="4953000"/>
            <a:ext cx="129540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114800" y="3124200"/>
            <a:ext cx="0" cy="2177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1"/>
          </p:cNvCxnSpPr>
          <p:nvPr/>
        </p:nvCxnSpPr>
        <p:spPr>
          <a:xfrm flipH="1">
            <a:off x="4114800" y="5290066"/>
            <a:ext cx="1676400" cy="1166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810000" y="3886200"/>
            <a:ext cx="0" cy="1752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810000" y="5638800"/>
            <a:ext cx="19812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29000" y="2623066"/>
            <a:ext cx="2362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29000" y="3015734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33528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34000" y="3733800"/>
            <a:ext cx="457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Pin Configuration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34000" y="3733800"/>
            <a:ext cx="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01087" y="4114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181600" y="4267200"/>
            <a:ext cx="3048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57800" y="4419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1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Input / Output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SS: Active-Low, Chip Select or Slave Select. </a:t>
            </a:r>
            <a:br>
              <a:rPr lang="en-US" dirty="0" smtClean="0"/>
            </a:br>
            <a:r>
              <a:rPr lang="en-US" dirty="0" smtClean="0"/>
              <a:t>When this signal goes low, the slave will listen for SPI clock and data signals. </a:t>
            </a:r>
          </a:p>
          <a:p>
            <a:r>
              <a:rPr lang="en-US" dirty="0" smtClean="0"/>
              <a:t>SCK: Serial Clock</a:t>
            </a:r>
            <a:br>
              <a:rPr lang="en-US" dirty="0" smtClean="0"/>
            </a:br>
            <a:r>
              <a:rPr lang="en-US" dirty="0" smtClean="0"/>
              <a:t>This Controls when data is sent and when it is read. </a:t>
            </a:r>
          </a:p>
          <a:p>
            <a:r>
              <a:rPr lang="en-US" dirty="0" smtClean="0"/>
              <a:t>SDO: Serial Data Output</a:t>
            </a:r>
            <a:br>
              <a:rPr lang="en-US" dirty="0" smtClean="0"/>
            </a:br>
            <a:r>
              <a:rPr lang="en-US" dirty="0" smtClean="0"/>
              <a:t>This signal carries the data sent out of the device. </a:t>
            </a:r>
          </a:p>
          <a:p>
            <a:r>
              <a:rPr lang="en-US" dirty="0" smtClean="0"/>
              <a:t>SDI: Serial Data Input</a:t>
            </a:r>
            <a:br>
              <a:rPr lang="en-US" dirty="0" smtClean="0"/>
            </a:br>
            <a:r>
              <a:rPr lang="en-US" dirty="0" smtClean="0"/>
              <a:t>This signal carries the data sent into the device.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Data Transfer 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99" y="1295400"/>
            <a:ext cx="7194202" cy="4708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63750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148 of datasheet. 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8480553">
            <a:off x="1361126" y="2217279"/>
            <a:ext cx="222830" cy="125970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2219980"/>
            <a:ext cx="85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Shift Register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3499441">
            <a:off x="7188717" y="2386510"/>
            <a:ext cx="222830" cy="125970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8600" y="2362200"/>
            <a:ext cx="85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Shift Register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3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SPIxBUF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SPIxBUF</a:t>
            </a:r>
            <a:r>
              <a:rPr lang="en-US" dirty="0" smtClean="0"/>
              <a:t>: this register is used to buffer data to be transmitted (</a:t>
            </a:r>
            <a:r>
              <a:rPr lang="en-US" dirty="0" err="1" smtClean="0"/>
              <a:t>SPIxTXB</a:t>
            </a:r>
            <a:r>
              <a:rPr lang="en-US" dirty="0" smtClean="0"/>
              <a:t>) and data that is received (</a:t>
            </a:r>
            <a:r>
              <a:rPr lang="en-US" dirty="0" err="1" smtClean="0"/>
              <a:t>SPIxRXB</a:t>
            </a:r>
            <a:r>
              <a:rPr lang="en-US" dirty="0" smtClean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" y="3559531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SPIxBUF</a:t>
            </a:r>
            <a:r>
              <a:rPr lang="en-US" dirty="0"/>
              <a:t> register is actually comprised of two separate registers: the Transmit Buffer, </a:t>
            </a:r>
            <a:r>
              <a:rPr lang="en-US" dirty="0" err="1"/>
              <a:t>SPIxTXB</a:t>
            </a:r>
            <a:r>
              <a:rPr lang="en-US" dirty="0"/>
              <a:t>, and the Receive Buffer, </a:t>
            </a:r>
            <a:r>
              <a:rPr lang="en-US" dirty="0" err="1"/>
              <a:t>SPIxRXB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user writes data to be transmitted to the </a:t>
            </a:r>
            <a:r>
              <a:rPr lang="en-US" dirty="0" err="1"/>
              <a:t>SPIxBUF</a:t>
            </a:r>
            <a:r>
              <a:rPr lang="en-US" dirty="0"/>
              <a:t> address, internally the data is written to the </a:t>
            </a:r>
            <a:r>
              <a:rPr lang="en-US" dirty="0" err="1"/>
              <a:t>SPIxTXB</a:t>
            </a:r>
            <a:r>
              <a:rPr lang="en-US" dirty="0"/>
              <a:t> register.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</a:t>
            </a:r>
            <a:r>
              <a:rPr lang="en-US" dirty="0"/>
              <a:t>, when the user reads the received data from </a:t>
            </a:r>
            <a:r>
              <a:rPr lang="en-US" dirty="0" err="1"/>
              <a:t>SPIxBUF</a:t>
            </a:r>
            <a:r>
              <a:rPr lang="en-US" dirty="0"/>
              <a:t>, internally the data is read from the </a:t>
            </a:r>
            <a:r>
              <a:rPr lang="en-US" dirty="0" err="1"/>
              <a:t>SPIxRXB</a:t>
            </a:r>
            <a:r>
              <a:rPr lang="en-US" dirty="0"/>
              <a:t> register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395048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SPIEN: SPI module enable bit. </a:t>
            </a:r>
            <a:br>
              <a:rPr lang="en-US" sz="1600" dirty="0" smtClean="0"/>
            </a:br>
            <a:r>
              <a:rPr lang="en-US" sz="1600" dirty="0" smtClean="0"/>
              <a:t>1 – Enable; 0 – Disable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SPIROV: Receive Overflow Flag bit. </a:t>
            </a:r>
            <a:br>
              <a:rPr lang="en-US" sz="1600" dirty="0" smtClean="0"/>
            </a:br>
            <a:r>
              <a:rPr lang="en-US" sz="1600" dirty="0" smtClean="0"/>
              <a:t>1 – New data arrived, but CPU has not read previous data in the </a:t>
            </a:r>
            <a:r>
              <a:rPr lang="en-US" sz="1600" dirty="0" err="1" smtClean="0"/>
              <a:t>SPIxBUF</a:t>
            </a:r>
            <a:r>
              <a:rPr lang="en-US" sz="1600" dirty="0" smtClean="0"/>
              <a:t> register. </a:t>
            </a:r>
            <a:br>
              <a:rPr lang="en-US" sz="1600" dirty="0" smtClean="0"/>
            </a:br>
            <a:r>
              <a:rPr lang="en-US" sz="1600" dirty="0" smtClean="0"/>
              <a:t>0 – No overflow.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93196"/>
            <a:ext cx="8229600" cy="3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1075</Words>
  <Application>Microsoft Office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EE 2361: Introduction to Microcontrollers</vt:lpstr>
      <vt:lpstr>Topics</vt:lpstr>
      <vt:lpstr>Standard SPI Master-Slave Communication</vt:lpstr>
      <vt:lpstr>Standard SPI Master-Slave Communication</vt:lpstr>
      <vt:lpstr>Other Configurations</vt:lpstr>
      <vt:lpstr>SPI Input / Output Review</vt:lpstr>
      <vt:lpstr>SPI Data Transfer Block Diagram</vt:lpstr>
      <vt:lpstr>SPIxBUF Registers</vt:lpstr>
      <vt:lpstr>Status Registers</vt:lpstr>
      <vt:lpstr>Status Registers (cont.)</vt:lpstr>
      <vt:lpstr>Control Register</vt:lpstr>
      <vt:lpstr>SMP, CKP, CKE</vt:lpstr>
      <vt:lpstr>PowerPoint Presentation</vt:lpstr>
      <vt:lpstr>PowerPoint Presentation</vt:lpstr>
      <vt:lpstr>SPI Prescale Bits</vt:lpstr>
      <vt:lpstr>Relationship Between Device and SPI Clock Speed</vt:lpstr>
      <vt:lpstr>Setup SPI Module for the Standard Master Mode</vt:lpstr>
      <vt:lpstr>Setup SPI Module for the Standard Slave Mode</vt:lpstr>
      <vt:lpstr>Exercise</vt:lpstr>
      <vt:lpstr>Example 1 – MCP4821 DAC (spi_pic24.c)</vt:lpstr>
      <vt:lpstr>Example 1 – MCP4821 DAC</vt:lpstr>
      <vt:lpstr>Example 1 – MCP4821 DAC</vt:lpstr>
      <vt:lpstr>Example 1 – MCP4821 DAC</vt:lpstr>
      <vt:lpstr>Example 1 – MCP4821 DAC</vt:lpstr>
      <vt:lpstr>Example 2 – 74HC595 </vt:lpstr>
      <vt:lpstr>Example 2 – 74HC595</vt:lpstr>
      <vt:lpstr>Example 2 – 74HC595</vt:lpstr>
      <vt:lpstr>Example 2 – 74HC595</vt:lpstr>
      <vt:lpstr>Example 2 – 74HC595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642</cp:revision>
  <dcterms:created xsi:type="dcterms:W3CDTF">2006-08-16T00:00:00Z</dcterms:created>
  <dcterms:modified xsi:type="dcterms:W3CDTF">2015-07-22T17:53:13Z</dcterms:modified>
</cp:coreProperties>
</file>