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5" r:id="rId3"/>
    <p:sldId id="321" r:id="rId4"/>
    <p:sldId id="322" r:id="rId5"/>
    <p:sldId id="323" r:id="rId6"/>
    <p:sldId id="324" r:id="rId7"/>
    <p:sldId id="325" r:id="rId8"/>
    <p:sldId id="329" r:id="rId9"/>
    <p:sldId id="330" r:id="rId10"/>
    <p:sldId id="331" r:id="rId11"/>
    <p:sldId id="333" r:id="rId12"/>
    <p:sldId id="326" r:id="rId13"/>
    <p:sldId id="328" r:id="rId14"/>
    <p:sldId id="332" r:id="rId15"/>
    <p:sldId id="334" r:id="rId16"/>
    <p:sldId id="335" r:id="rId17"/>
    <p:sldId id="336" r:id="rId18"/>
    <p:sldId id="337" r:id="rId19"/>
    <p:sldId id="339" r:id="rId20"/>
    <p:sldId id="338" r:id="rId21"/>
    <p:sldId id="28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C8585-5F93-4053-ABB0-B405F97304C0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A116E-2B2E-4997-8E46-D8B778E07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86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88E1-0EE2-4AA7-9BD6-0911743B7CA2}" type="datetime1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CCD7-0D07-422D-93B7-90E3CDF54BC2}" type="datetime1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8605-DF87-4F95-81AE-7A19563D6E9B}" type="datetime1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9B4B0-9CC2-455E-9A93-BDB9BCA0B77C}" type="datetime1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5F91-AB39-47BB-95C4-FF5F0C0A8518}" type="datetime1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D895B-8099-402C-B6BA-8966CB07ED50}" type="datetime1">
              <a:rPr lang="en-US" smtClean="0"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E418B-C66D-4020-90BF-F232504AE319}" type="datetime1">
              <a:rPr lang="en-US" smtClean="0"/>
              <a:t>6/24/2015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C599-42FC-4DF7-B4F1-AFEBCA3F1F12}" type="datetime1">
              <a:rPr lang="en-US" smtClean="0"/>
              <a:t>6/24/2015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5B99-AD5A-406F-99DB-5CE94FA5A030}" type="datetime1">
              <a:rPr lang="en-US" smtClean="0"/>
              <a:t>6/24/2015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88E4-F2D4-47E7-B018-11719DA0AC68}" type="datetime1">
              <a:rPr lang="en-US" smtClean="0"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23C2-6C0F-439C-9427-B3A44D66E4F4}" type="datetime1">
              <a:rPr lang="en-US" smtClean="0"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A9568-542D-4D6E-AE22-89652240EC7A}" type="datetime1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ipeng@umn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GIpA_xpOd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 2361: Introduction to Microcontrollers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Peng Li</a:t>
            </a:r>
          </a:p>
          <a:p>
            <a:r>
              <a:rPr lang="en-US" dirty="0" smtClean="0">
                <a:hlinkClick r:id="rId2"/>
              </a:rPr>
              <a:t>lipeng@umn.edu</a:t>
            </a:r>
            <a:r>
              <a:rPr lang="en-US" dirty="0" smtClean="0"/>
              <a:t> </a:t>
            </a:r>
          </a:p>
          <a:p>
            <a:r>
              <a:rPr lang="en-US" dirty="0" smtClean="0"/>
              <a:t>06/24/2015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64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the following assembly instruction to C: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</a:t>
            </a:r>
            <a:r>
              <a:rPr lang="en-US" dirty="0" err="1" smtClean="0"/>
              <a:t>btg</a:t>
            </a:r>
            <a:r>
              <a:rPr lang="en-US" dirty="0" smtClean="0"/>
              <a:t>      PORTB,     #1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75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Bit representation </a:t>
            </a:r>
            <a:r>
              <a:rPr lang="en-US" dirty="0"/>
              <a:t>e</a:t>
            </a:r>
            <a:r>
              <a:rPr lang="en-US" dirty="0" smtClean="0"/>
              <a:t>xample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 CLKDIVbits.RCDIV0</a:t>
            </a:r>
            <a:br>
              <a:rPr lang="en-US" dirty="0" smtClean="0"/>
            </a:br>
            <a:r>
              <a:rPr lang="en-US" dirty="0" smtClean="0"/>
              <a:t>    Bit </a:t>
            </a:r>
            <a:r>
              <a:rPr lang="en-US" dirty="0"/>
              <a:t>RCDIV0</a:t>
            </a:r>
            <a:r>
              <a:rPr lang="en-US" dirty="0" smtClean="0"/>
              <a:t> of file register CLKDIV</a:t>
            </a:r>
            <a:br>
              <a:rPr lang="en-US" dirty="0" smtClean="0"/>
            </a:br>
            <a:r>
              <a:rPr lang="en-US" dirty="0" smtClean="0"/>
              <a:t>    </a:t>
            </a:r>
            <a:br>
              <a:rPr lang="en-US" dirty="0" smtClean="0"/>
            </a:br>
            <a:r>
              <a:rPr lang="en-US" dirty="0" smtClean="0"/>
              <a:t>    Format: </a:t>
            </a:r>
            <a:br>
              <a:rPr lang="en-US" dirty="0" smtClean="0"/>
            </a:br>
            <a:r>
              <a:rPr lang="en-US" dirty="0" smtClean="0"/>
              <a:t>    File Register Name + “bits.” + Bit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33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Using loops instead of branch:</a:t>
            </a:r>
          </a:p>
          <a:p>
            <a:r>
              <a:rPr lang="en-US" dirty="0" smtClean="0"/>
              <a:t>For loop:</a:t>
            </a:r>
            <a:br>
              <a:rPr lang="en-US" dirty="0" smtClean="0"/>
            </a:br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10; </a:t>
            </a:r>
            <a:r>
              <a:rPr lang="en-US" dirty="0" err="1" smtClean="0"/>
              <a:t>i</a:t>
            </a:r>
            <a:r>
              <a:rPr lang="en-US" dirty="0" smtClean="0"/>
              <a:t> ++) 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  ……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While loop:</a:t>
            </a:r>
            <a:br>
              <a:rPr lang="en-US" dirty="0" smtClean="0"/>
            </a:br>
            <a:r>
              <a:rPr lang="en-US" dirty="0" smtClean="0"/>
              <a:t>while (a != 0)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  …… 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95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the </a:t>
            </a:r>
            <a:r>
              <a:rPr lang="en-US" dirty="0"/>
              <a:t>following assembly codes into C: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>                      </a:t>
            </a:r>
            <a:r>
              <a:rPr lang="en-US" dirty="0" err="1" smtClean="0"/>
              <a:t>mov</a:t>
            </a:r>
            <a:r>
              <a:rPr lang="en-US" dirty="0" smtClean="0"/>
              <a:t>     </a:t>
            </a:r>
            <a:r>
              <a:rPr lang="en-US" dirty="0"/>
              <a:t>#</a:t>
            </a:r>
            <a:r>
              <a:rPr lang="en-US" dirty="0" smtClean="0"/>
              <a:t>5,w3</a:t>
            </a:r>
            <a:br>
              <a:rPr lang="en-US" dirty="0" smtClean="0"/>
            </a:br>
            <a:r>
              <a:rPr lang="en-US" dirty="0" smtClean="0"/>
              <a:t>  loop1:          </a:t>
            </a:r>
            <a:r>
              <a:rPr lang="en-US" dirty="0" err="1" smtClean="0"/>
              <a:t>inc</a:t>
            </a:r>
            <a:r>
              <a:rPr lang="en-US" dirty="0" smtClean="0"/>
              <a:t>       PORTB</a:t>
            </a:r>
            <a:br>
              <a:rPr lang="en-US" dirty="0" smtClean="0"/>
            </a:br>
            <a:r>
              <a:rPr lang="en-US" dirty="0" smtClean="0"/>
              <a:t>                       </a:t>
            </a:r>
            <a:r>
              <a:rPr lang="en-US" dirty="0" err="1"/>
              <a:t>dec</a:t>
            </a:r>
            <a:r>
              <a:rPr lang="en-US" dirty="0"/>
              <a:t>     </a:t>
            </a:r>
            <a:r>
              <a:rPr lang="en-US" dirty="0" smtClean="0"/>
              <a:t> WREG3</a:t>
            </a:r>
            <a:br>
              <a:rPr lang="en-US" dirty="0" smtClean="0"/>
            </a:br>
            <a:r>
              <a:rPr lang="en-US" dirty="0" smtClean="0"/>
              <a:t>                        bra     </a:t>
            </a:r>
            <a:r>
              <a:rPr lang="en-US" dirty="0" err="1"/>
              <a:t>nz</a:t>
            </a:r>
            <a:r>
              <a:rPr lang="en-US" dirty="0"/>
              <a:t>, </a:t>
            </a:r>
            <a:r>
              <a:rPr lang="en-US" dirty="0" smtClean="0"/>
              <a:t>      loop1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21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Mistakes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(a = b)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(a == b)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Which one is correct?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38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firstC.c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5551" y="1600200"/>
            <a:ext cx="4292898" cy="45259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04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use instruction cycles to estimate time?</a:t>
            </a:r>
          </a:p>
          <a:p>
            <a:r>
              <a:rPr lang="en-US" dirty="0" smtClean="0"/>
              <a:t>Why do we need a timer?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89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 24 Timer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360" y="1600200"/>
            <a:ext cx="7095279" cy="45259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6248400"/>
            <a:ext cx="2514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125 of datasheet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225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 Configuration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896" y="1600200"/>
            <a:ext cx="6602208" cy="45259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60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T1CON Register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724048"/>
            <a:ext cx="8229600" cy="307655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54102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126 of datasheet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001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 Operations in Assembly</a:t>
            </a:r>
          </a:p>
          <a:p>
            <a:r>
              <a:rPr lang="en-US" dirty="0" smtClean="0"/>
              <a:t>Embedded C Programming</a:t>
            </a:r>
          </a:p>
          <a:p>
            <a:r>
              <a:rPr lang="en-US" dirty="0" smtClean="0"/>
              <a:t>Timer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55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t1_first.c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9337" y="1648619"/>
            <a:ext cx="4505325" cy="44291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94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Kia’s video: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www.youtube.com/watch?v=UGIpA_xpOdA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48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ASCII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https://upload.wikimedia.org/wikipedia/commons/thumb/e/e0/ASCII_Code_Chart-Quick_ref_card.png/1280px-ASCII_Code_Chart-Quick_ref_car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59" y="1600200"/>
            <a:ext cx="6229282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6019800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Download from https</a:t>
            </a:r>
            <a:r>
              <a:rPr lang="en-US" dirty="0"/>
              <a:t>://</a:t>
            </a:r>
            <a:r>
              <a:rPr lang="en-US" dirty="0" smtClean="0"/>
              <a:t>en.wikipedia.org/wiki/ASCII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79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Represent Character “A” using ASCII code.</a:t>
            </a:r>
          </a:p>
          <a:p>
            <a:r>
              <a:rPr lang="en-US" dirty="0" smtClean="0"/>
              <a:t>2. Represent Character “b” using ASCII code.</a:t>
            </a:r>
          </a:p>
          <a:p>
            <a:r>
              <a:rPr lang="en-US" dirty="0" smtClean="0"/>
              <a:t>3. Represent Character “0” using ASCII code.</a:t>
            </a:r>
          </a:p>
          <a:p>
            <a:r>
              <a:rPr lang="en-US" dirty="0" smtClean="0"/>
              <a:t>4. Represent 0 (which is NULL, means the end of a string) using ASCII code.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9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ASCII code can only represent 128 characters. What if we want to represent characters in Latin, Chinese, Japanese,  etc… </a:t>
            </a:r>
          </a:p>
          <a:p>
            <a:endParaRPr lang="en-US" dirty="0"/>
          </a:p>
          <a:p>
            <a:r>
              <a:rPr lang="en-US" dirty="0" smtClean="0"/>
              <a:t>Unicode has more than 16 bits, and can represent more than 110,000 characters.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22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in the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the string “apple” in the memory. </a:t>
            </a:r>
          </a:p>
          <a:p>
            <a:r>
              <a:rPr lang="en-US" dirty="0" smtClean="0"/>
              <a:t>op1:    .byte    ‘a’, ‘p’, ‘p’, ‘l’, ‘e’, 0</a:t>
            </a:r>
            <a:br>
              <a:rPr lang="en-US" dirty="0" smtClean="0"/>
            </a:br>
            <a:r>
              <a:rPr lang="en-US" dirty="0" smtClean="0"/>
              <a:t>or         .</a:t>
            </a:r>
            <a:r>
              <a:rPr lang="en-US" dirty="0" err="1" smtClean="0"/>
              <a:t>ascii</a:t>
            </a:r>
            <a:r>
              <a:rPr lang="en-US" dirty="0" smtClean="0"/>
              <a:t>   “apple\0”</a:t>
            </a:r>
            <a:endParaRPr lang="en-US" dirty="0"/>
          </a:p>
          <a:p>
            <a:r>
              <a:rPr lang="en-US" dirty="0" smtClean="0"/>
              <a:t>Assume op1 is in address 0x02AE:</a:t>
            </a:r>
            <a:br>
              <a:rPr lang="en-US" dirty="0" smtClean="0"/>
            </a:br>
            <a:r>
              <a:rPr lang="en-US" dirty="0" smtClean="0"/>
              <a:t>‘a’ = 0x61, ‘p’ = 0x70, ‘l’ = 0x6C, ‘e’ = 0x65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6440"/>
              </p:ext>
            </p:extLst>
          </p:nvPr>
        </p:nvGraphicFramePr>
        <p:xfrm>
          <a:off x="1295400" y="44196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LSB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0x02AE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0x70 (‘p’)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0x61 (‘a’)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0x02B0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0x6C (‘l’)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0x70 (‘p’)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0x02B2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 (NULL)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0x65 (‘e’)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2450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</a:t>
            </a:r>
            <a:r>
              <a:rPr lang="en-US" b="1" dirty="0" err="1" smtClean="0"/>
              <a:t>strlen</a:t>
            </a:r>
            <a:r>
              <a:rPr lang="en-US" dirty="0" smtClean="0"/>
              <a:t> function using assembly. The function returns the length of a string. </a:t>
            </a:r>
            <a:br>
              <a:rPr lang="en-US" dirty="0" smtClean="0"/>
            </a:br>
            <a:r>
              <a:rPr lang="en-US" dirty="0" smtClean="0"/>
              <a:t>(think about how to implement this function in C)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err="1" smtClean="0"/>
              <a:t>strlenB.s</a:t>
            </a:r>
            <a:r>
              <a:rPr lang="en-US" dirty="0" smtClean="0"/>
              <a:t>” in </a:t>
            </a:r>
            <a:r>
              <a:rPr lang="en-US" dirty="0" err="1" smtClean="0"/>
              <a:t>moodle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41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Easier to move data</a:t>
            </a:r>
            <a:br>
              <a:rPr lang="en-US" dirty="0" smtClean="0"/>
            </a:br>
            <a:r>
              <a:rPr lang="en-US" dirty="0" smtClean="0"/>
              <a:t>PORTB = 0x1234;</a:t>
            </a:r>
            <a:br>
              <a:rPr lang="en-US" dirty="0" smtClean="0"/>
            </a:br>
            <a:r>
              <a:rPr lang="en-US" dirty="0" smtClean="0"/>
              <a:t>PORTB = 0b 0001 0010 0011 0100;</a:t>
            </a:r>
          </a:p>
          <a:p>
            <a:endParaRPr lang="en-US" dirty="0"/>
          </a:p>
          <a:p>
            <a:r>
              <a:rPr lang="en-US" dirty="0" smtClean="0"/>
              <a:t>Exercise </a:t>
            </a:r>
            <a:br>
              <a:rPr lang="en-US" dirty="0" smtClean="0"/>
            </a:br>
            <a:r>
              <a:rPr lang="en-US" dirty="0" smtClean="0"/>
              <a:t>Translate this assembly instruction into C: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bclr</a:t>
            </a:r>
            <a:r>
              <a:rPr lang="en-US" dirty="0" smtClean="0"/>
              <a:t>        PORTB,      #8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72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Bit Operations:</a:t>
            </a:r>
            <a:br>
              <a:rPr lang="en-US" dirty="0" smtClean="0"/>
            </a:br>
            <a:r>
              <a:rPr lang="en-US" dirty="0" smtClean="0"/>
              <a:t>PORTB |= 0x8 </a:t>
            </a:r>
            <a:br>
              <a:rPr lang="en-US" dirty="0" smtClean="0"/>
            </a:br>
            <a:r>
              <a:rPr lang="en-US" dirty="0" smtClean="0"/>
              <a:t>CLKDIV ^= 0x68 </a:t>
            </a:r>
            <a:br>
              <a:rPr lang="en-US" dirty="0" smtClean="0"/>
            </a:br>
            <a:r>
              <a:rPr lang="en-US" dirty="0" smtClean="0"/>
              <a:t>…… </a:t>
            </a:r>
          </a:p>
          <a:p>
            <a:endParaRPr lang="en-US" dirty="0"/>
          </a:p>
          <a:p>
            <a:r>
              <a:rPr lang="en-US" dirty="0" smtClean="0"/>
              <a:t>Shift Operations:</a:t>
            </a:r>
            <a:br>
              <a:rPr lang="en-US" dirty="0" smtClean="0"/>
            </a:br>
            <a:r>
              <a:rPr lang="en-US" dirty="0" smtClean="0"/>
              <a:t>Counter &gt;&gt;=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94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1492</TotalTime>
  <Words>312</Words>
  <Application>Microsoft Office PowerPoint</Application>
  <PresentationFormat>On-screen Show (4:3)</PresentationFormat>
  <Paragraphs>94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EE 2361: Introduction to Microcontrollers</vt:lpstr>
      <vt:lpstr>Topics</vt:lpstr>
      <vt:lpstr>ASCII Code</vt:lpstr>
      <vt:lpstr>Exercise </vt:lpstr>
      <vt:lpstr>Unicode</vt:lpstr>
      <vt:lpstr>String in the Memory</vt:lpstr>
      <vt:lpstr>Example</vt:lpstr>
      <vt:lpstr>Embedded C</vt:lpstr>
      <vt:lpstr>Embedded C</vt:lpstr>
      <vt:lpstr>Exercise</vt:lpstr>
      <vt:lpstr>Embedded C</vt:lpstr>
      <vt:lpstr>Embedded C</vt:lpstr>
      <vt:lpstr>Exercise</vt:lpstr>
      <vt:lpstr>Embedded C</vt:lpstr>
      <vt:lpstr>firstC.c </vt:lpstr>
      <vt:lpstr>Timer</vt:lpstr>
      <vt:lpstr>PIC 24 Timer </vt:lpstr>
      <vt:lpstr>Timer Configuration</vt:lpstr>
      <vt:lpstr>T1CON Register</vt:lpstr>
      <vt:lpstr>t1_first.c</vt:lpstr>
      <vt:lpstr>Reading Assignment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UMN EE 2361</dc:title>
  <dc:creator>Peng</dc:creator>
  <cp:lastModifiedBy>Peng Li</cp:lastModifiedBy>
  <cp:revision>251</cp:revision>
  <dcterms:created xsi:type="dcterms:W3CDTF">2006-08-16T00:00:00Z</dcterms:created>
  <dcterms:modified xsi:type="dcterms:W3CDTF">2015-06-24T17:47:11Z</dcterms:modified>
</cp:coreProperties>
</file>