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75" r:id="rId3"/>
    <p:sldId id="309" r:id="rId4"/>
    <p:sldId id="302" r:id="rId5"/>
    <p:sldId id="303" r:id="rId6"/>
    <p:sldId id="307" r:id="rId7"/>
    <p:sldId id="306" r:id="rId8"/>
    <p:sldId id="310" r:id="rId9"/>
    <p:sldId id="311" r:id="rId10"/>
    <p:sldId id="316" r:id="rId11"/>
    <p:sldId id="313" r:id="rId12"/>
    <p:sldId id="31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14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0C8585-5F93-4053-ABB0-B405F97304C0}" type="datetimeFigureOut">
              <a:rPr lang="en-US" smtClean="0"/>
              <a:t>7/1/2015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8A116E-2B2E-4997-8E46-D8B778E07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586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888E1-0EE2-4AA7-9BD6-0911743B7CA2}" type="datetime1">
              <a:rPr lang="en-US" smtClean="0"/>
              <a:t>7/1/2015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5CCD7-0D07-422D-93B7-90E3CDF54BC2}" type="datetime1">
              <a:rPr lang="en-US" smtClean="0"/>
              <a:t>7/1/2015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A8605-DF87-4F95-81AE-7A19563D6E9B}" type="datetime1">
              <a:rPr lang="en-US" smtClean="0"/>
              <a:t>7/1/2015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9B4B0-9CC2-455E-9A93-BDB9BCA0B77C}" type="datetime1">
              <a:rPr lang="en-US" smtClean="0"/>
              <a:t>7/1/2015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F5F91-AB39-47BB-95C4-FF5F0C0A8518}" type="datetime1">
              <a:rPr lang="en-US" smtClean="0"/>
              <a:t>7/1/2015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D895B-8099-402C-B6BA-8966CB07ED50}" type="datetime1">
              <a:rPr lang="en-US" smtClean="0"/>
              <a:t>7/1/2015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E418B-C66D-4020-90BF-F232504AE319}" type="datetime1">
              <a:rPr lang="en-US" smtClean="0"/>
              <a:t>7/1/2015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5C599-42FC-4DF7-B4F1-AFEBCA3F1F12}" type="datetime1">
              <a:rPr lang="en-US" smtClean="0"/>
              <a:t>7/1/2015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05B99-AD5A-406F-99DB-5CE94FA5A030}" type="datetime1">
              <a:rPr lang="en-US" smtClean="0"/>
              <a:t>7/1/2015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688E4-F2D4-47E7-B018-11719DA0AC68}" type="datetime1">
              <a:rPr lang="en-US" smtClean="0"/>
              <a:t>7/1/2015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A23C2-6C0F-439C-9427-B3A44D66E4F4}" type="datetime1">
              <a:rPr lang="en-US" smtClean="0"/>
              <a:t>7/1/2015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9A9568-542D-4D6E-AE22-89652240EC7A}" type="datetime1">
              <a:rPr lang="en-US" smtClean="0"/>
              <a:t>7/1/2015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lipeng@umn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senix.org/legacy/event/fast12/tech/full_papers/Yang.pdf" TargetMode="External"/><Relationship Id="rId2" Type="http://schemas.openxmlformats.org/officeDocument/2006/relationships/hyperlink" Target="https://en.wikipedia.org/wiki/Stack_(abstract_data_type)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EE 2361: Introduction to Microcontrollers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Peng Li</a:t>
            </a:r>
          </a:p>
          <a:p>
            <a:r>
              <a:rPr lang="en-US" dirty="0" smtClean="0">
                <a:hlinkClick r:id="rId2"/>
              </a:rPr>
              <a:t>lipeng@umn.edu</a:t>
            </a:r>
            <a:r>
              <a:rPr lang="en-US" dirty="0" smtClean="0"/>
              <a:t> </a:t>
            </a:r>
          </a:p>
          <a:p>
            <a:r>
              <a:rPr lang="en-US" dirty="0" smtClean="0"/>
              <a:t>07/01/2015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4641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PRINR Register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3400" y="1524000"/>
            <a:ext cx="8229600" cy="211379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657600"/>
            <a:ext cx="8305801" cy="29830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733800" y="2133600"/>
            <a:ext cx="4800600" cy="22860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65826" y="5668909"/>
            <a:ext cx="754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Study INT2 by yourself on page 111 of datasheet, Register 10-2.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820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t1_INT0_rangeVsResolution.c</a:t>
            </a:r>
          </a:p>
          <a:p>
            <a:endParaRPr lang="en-US" dirty="0"/>
          </a:p>
          <a:p>
            <a:r>
              <a:rPr lang="en-US" dirty="0" smtClean="0"/>
              <a:t>Question 1: what does this code do?</a:t>
            </a:r>
            <a:br>
              <a:rPr lang="en-US" dirty="0" smtClean="0"/>
            </a:br>
            <a:endParaRPr lang="en-US" dirty="0"/>
          </a:p>
          <a:p>
            <a:r>
              <a:rPr lang="en-US" dirty="0" smtClean="0"/>
              <a:t>Question 2: are we doing polling or interrupt?</a:t>
            </a:r>
          </a:p>
          <a:p>
            <a:endParaRPr lang="en-US" dirty="0"/>
          </a:p>
          <a:p>
            <a:r>
              <a:rPr lang="en-US" dirty="0" smtClean="0"/>
              <a:t>Question 3: change pre-scalar to 1, and use stimulus to set Low Cycles to 16 and High Cycles to 35, what value did you read from TMR1, and why is that?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9481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Stack: </a:t>
            </a:r>
            <a:r>
              <a:rPr lang="en-US" dirty="0">
                <a:hlinkClick r:id="rId2"/>
              </a:rPr>
              <a:t>https://en.wikipedia.org/wiki/Stack_(abstract_data_type</a:t>
            </a:r>
            <a:r>
              <a:rPr lang="en-US" dirty="0" smtClean="0">
                <a:hlinkClick r:id="rId2"/>
              </a:rPr>
              <a:t>)</a:t>
            </a:r>
            <a:r>
              <a:rPr lang="en-US" dirty="0" smtClean="0"/>
              <a:t> </a:t>
            </a:r>
          </a:p>
          <a:p>
            <a:endParaRPr lang="en-US" dirty="0"/>
          </a:p>
          <a:p>
            <a:r>
              <a:rPr lang="en-US" dirty="0" smtClean="0"/>
              <a:t>Polling vs. Interrupt: “When Poll is Better than Interrupt,” </a:t>
            </a:r>
            <a:r>
              <a:rPr lang="en-US" dirty="0" err="1" smtClean="0"/>
              <a:t>Jisoo</a:t>
            </a:r>
            <a:r>
              <a:rPr lang="en-US" dirty="0" smtClean="0"/>
              <a:t> Yang, Dave </a:t>
            </a:r>
            <a:r>
              <a:rPr lang="en-US" dirty="0" err="1" smtClean="0"/>
              <a:t>Mintun</a:t>
            </a:r>
            <a:r>
              <a:rPr lang="en-US" dirty="0" smtClean="0"/>
              <a:t>, and Frank </a:t>
            </a:r>
            <a:r>
              <a:rPr lang="en-US" dirty="0" err="1" smtClean="0"/>
              <a:t>Hady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www.usenix.org/legacy/event/fast12/tech/full_papers/Yang.pdf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922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Disassembly </a:t>
            </a:r>
            <a:r>
              <a:rPr lang="en-US" dirty="0"/>
              <a:t>of Interrupt</a:t>
            </a:r>
          </a:p>
          <a:p>
            <a:r>
              <a:rPr lang="en-US" dirty="0" smtClean="0"/>
              <a:t>Polling vs. Interrupt</a:t>
            </a:r>
          </a:p>
          <a:p>
            <a:r>
              <a:rPr lang="en-US" dirty="0" smtClean="0"/>
              <a:t>External Interrupt INT0, INT1, &amp; INT2</a:t>
            </a:r>
          </a:p>
          <a:p>
            <a:r>
              <a:rPr lang="en-US" dirty="0" smtClean="0"/>
              <a:t>Examples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655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Disassembly of Interrupt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int_first_t1.c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24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Polling vs Interrupt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Polling – CPU keeps waiting (or actively sampling) the status of a signal (it can be an interrupt flag or the register value). While CPU is waiting, it can do nothing. </a:t>
            </a:r>
          </a:p>
          <a:p>
            <a:endParaRPr lang="en-US" dirty="0" smtClean="0"/>
          </a:p>
          <a:p>
            <a:r>
              <a:rPr lang="en-US" dirty="0" smtClean="0"/>
              <a:t>Interrupt – CPU can do something else before an interrupt with a higher priority happens.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3712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Polling vs Interrupt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8277374"/>
              </p:ext>
            </p:extLst>
          </p:nvPr>
        </p:nvGraphicFramePr>
        <p:xfrm>
          <a:off x="457200" y="2209800"/>
          <a:ext cx="8229600" cy="2473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3352800"/>
                <a:gridCol w="36576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Advantage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Disadvantage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Polling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Synchronized</a:t>
                      </a:r>
                      <a:r>
                        <a:rPr lang="en-US" baseline="0" dirty="0" smtClean="0"/>
                        <a:t> operation for high performance task (NAND flash read &amp; write).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Wasting</a:t>
                      </a:r>
                      <a:r>
                        <a:rPr lang="en-US" baseline="0" dirty="0" smtClean="0"/>
                        <a:t> CPU resources;</a:t>
                      </a:r>
                      <a:br>
                        <a:rPr lang="en-US" baseline="0" dirty="0" smtClean="0"/>
                      </a:br>
                      <a:r>
                        <a:rPr lang="en-US" baseline="0" dirty="0" smtClean="0"/>
                        <a:t>Not efficiency for a multi-task system.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Interrupt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Very</a:t>
                      </a:r>
                      <a:r>
                        <a:rPr lang="en-US" baseline="0" dirty="0" smtClean="0"/>
                        <a:t> efficiently for managing multi-task system, almost every operating system today use interrupt to manage peripherals.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</a:t>
                      </a:r>
                      <a:r>
                        <a:rPr lang="en-US" baseline="0" dirty="0" smtClean="0"/>
                        <a:t>verhead between task switching; not suitable for high performance tasks. 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2940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int_t1PollingVsIntOverhead.c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3300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Write a pseudo code to increase the value in a variable </a:t>
            </a:r>
            <a:r>
              <a:rPr lang="en-US" dirty="0" smtClean="0"/>
              <a:t>for every 1ms </a:t>
            </a:r>
            <a:r>
              <a:rPr lang="en-US" dirty="0"/>
              <a:t>(use both methods</a:t>
            </a:r>
            <a:r>
              <a:rPr lang="en-US"/>
              <a:t>).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2190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External Interrupt – INT0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447800"/>
            <a:ext cx="8229600" cy="3095723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410200" y="3886200"/>
            <a:ext cx="533400" cy="22860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627440"/>
              </p:ext>
            </p:extLst>
          </p:nvPr>
        </p:nvGraphicFramePr>
        <p:xfrm>
          <a:off x="609600" y="4953000"/>
          <a:ext cx="78486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/>
                <a:gridCol w="1828800"/>
                <a:gridCol w="1828800"/>
                <a:gridCol w="17526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Flag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Enable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Priority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External Interrupt INT0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IFS0&lt;0&gt;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IEC0&lt;0&gt;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IPC0&lt;2:0&gt;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53800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INTCON2 Register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Interrupt Control </a:t>
            </a:r>
            <a:r>
              <a:rPr lang="en-US" dirty="0" smtClean="0"/>
              <a:t>Register that controls the external interrupt request signal behavior.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200506"/>
            <a:ext cx="7315200" cy="190489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086600" y="4343400"/>
            <a:ext cx="990600" cy="45720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5311232"/>
            <a:ext cx="5941276" cy="81493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78766" y="6267212"/>
            <a:ext cx="434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Page 67 of datasheet.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7137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2271</TotalTime>
  <Words>270</Words>
  <Application>Microsoft Office PowerPoint</Application>
  <PresentationFormat>On-screen Show (4:3)</PresentationFormat>
  <Paragraphs>64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EE 2361: Introduction to Microcontrollers</vt:lpstr>
      <vt:lpstr>Topics</vt:lpstr>
      <vt:lpstr>Disassembly of Interrupt</vt:lpstr>
      <vt:lpstr>Polling vs Interrupt</vt:lpstr>
      <vt:lpstr>Polling vs Interrupt</vt:lpstr>
      <vt:lpstr>Example</vt:lpstr>
      <vt:lpstr>Exercise</vt:lpstr>
      <vt:lpstr>External Interrupt – INT0</vt:lpstr>
      <vt:lpstr>INTCON2 Register</vt:lpstr>
      <vt:lpstr>PRINR Register</vt:lpstr>
      <vt:lpstr>Example 1</vt:lpstr>
      <vt:lpstr>Reading Assignment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UMN EE 2361</dc:title>
  <dc:creator>Peng</dc:creator>
  <cp:lastModifiedBy>Peng Li</cp:lastModifiedBy>
  <cp:revision>387</cp:revision>
  <dcterms:created xsi:type="dcterms:W3CDTF">2006-08-16T00:00:00Z</dcterms:created>
  <dcterms:modified xsi:type="dcterms:W3CDTF">2015-07-01T16:16:22Z</dcterms:modified>
</cp:coreProperties>
</file>