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5" r:id="rId3"/>
    <p:sldId id="318" r:id="rId4"/>
    <p:sldId id="319" r:id="rId5"/>
    <p:sldId id="320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21" r:id="rId14"/>
    <p:sldId id="323" r:id="rId15"/>
    <p:sldId id="324" r:id="rId16"/>
    <p:sldId id="326" r:id="rId17"/>
    <p:sldId id="327" r:id="rId18"/>
    <p:sldId id="325" r:id="rId19"/>
    <p:sldId id="328" r:id="rId20"/>
    <p:sldId id="331" r:id="rId21"/>
    <p:sldId id="329" r:id="rId22"/>
    <p:sldId id="333" r:id="rId23"/>
    <p:sldId id="330" r:id="rId24"/>
    <p:sldId id="334" r:id="rId25"/>
    <p:sldId id="335" r:id="rId26"/>
    <p:sldId id="336" r:id="rId27"/>
    <p:sldId id="337" r:id="rId28"/>
    <p:sldId id="32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07/08/2015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ICM = </a:t>
            </a:r>
            <a:r>
              <a:rPr lang="en-US" dirty="0" smtClean="0"/>
              <a:t>‘001’</a:t>
            </a:r>
          </a:p>
          <a:p>
            <a:r>
              <a:rPr lang="en-US" dirty="0" smtClean="0"/>
              <a:t>When Input Capture is in this mode:</a:t>
            </a:r>
          </a:p>
          <a:p>
            <a:pPr lvl="1"/>
            <a:r>
              <a:rPr lang="en-US" dirty="0" err="1" smtClean="0"/>
              <a:t>Prescaler</a:t>
            </a:r>
            <a:r>
              <a:rPr lang="en-US" dirty="0" smtClean="0"/>
              <a:t> Capture will not be used. </a:t>
            </a:r>
          </a:p>
          <a:p>
            <a:pPr lvl="1"/>
            <a:r>
              <a:rPr lang="en-US" dirty="0" smtClean="0"/>
              <a:t>The interrupt for Capture mode bits ICI will not be used. </a:t>
            </a:r>
          </a:p>
          <a:p>
            <a:pPr lvl="1"/>
            <a:r>
              <a:rPr lang="en-US" dirty="0" smtClean="0"/>
              <a:t>Set the Input Capture Interrupt Flag (</a:t>
            </a:r>
            <a:r>
              <a:rPr lang="en-US" dirty="0" err="1" smtClean="0"/>
              <a:t>ICxIF</a:t>
            </a:r>
            <a:r>
              <a:rPr lang="en-US" dirty="0" smtClean="0"/>
              <a:t>) on every edge; both rising and falling.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Mode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828800"/>
            <a:ext cx="8229600" cy="24276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5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ICI and ICM in the </a:t>
            </a:r>
            <a:r>
              <a:rPr lang="en-US" dirty="0" err="1" smtClean="0"/>
              <a:t>ICxCON</a:t>
            </a:r>
            <a:r>
              <a:rPr lang="en-US" dirty="0" smtClean="0"/>
              <a:t> register?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4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the duty cycle of an external signal. Set RB0 to ‘1’ is the duty cycle is </a:t>
            </a:r>
            <a:r>
              <a:rPr lang="en-US" dirty="0"/>
              <a:t>greater than 50%.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ic_dutyCycle.c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Input Capture 2 (associated with RP3) to implement a frequency counter. Store the results using W3.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Pulse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Digital Signal Generator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Servo Control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/>
              <a:t>Multiple Modes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Single Output Pulse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Continues Output Pulse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Pulse-Width Modulation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Compare 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0415"/>
            <a:ext cx="8229600" cy="42655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0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Compare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Output Compare Channel has the following registers: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OCxCON</a:t>
            </a:r>
            <a:r>
              <a:rPr lang="en-US" dirty="0" smtClean="0"/>
              <a:t> – the control register for the output compare channel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OCxR</a:t>
            </a:r>
            <a:r>
              <a:rPr lang="en-US" dirty="0" smtClean="0"/>
              <a:t> – the data register for the output compare channel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OCxRS</a:t>
            </a:r>
            <a:r>
              <a:rPr lang="en-US" dirty="0" smtClean="0"/>
              <a:t> – a secondary data register for the output compare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62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Compare Control Register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21015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79562" y="452513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139 of datasheet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50626"/>
            <a:ext cx="6550388" cy="2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4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Compare Match Mode 1</a:t>
            </a:r>
            <a:br>
              <a:rPr lang="en-US" dirty="0" smtClean="0"/>
            </a:br>
            <a:r>
              <a:rPr lang="en-US" dirty="0" smtClean="0"/>
              <a:t>--- Output Driven High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OCM&lt;2:0&gt; = 0b001</a:t>
            </a:r>
          </a:p>
          <a:p>
            <a:r>
              <a:rPr lang="en-US" dirty="0" smtClean="0"/>
              <a:t>Compare forces </a:t>
            </a:r>
            <a:r>
              <a:rPr lang="en-US" dirty="0" err="1" smtClean="0"/>
              <a:t>OCx</a:t>
            </a:r>
            <a:r>
              <a:rPr lang="en-US" dirty="0" smtClean="0"/>
              <a:t> pin high, initial state of pin is low.</a:t>
            </a:r>
          </a:p>
          <a:p>
            <a:r>
              <a:rPr lang="en-US" dirty="0" smtClean="0"/>
              <a:t>Interrupt is generated on the single compare match event.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Input Capture </a:t>
            </a:r>
          </a:p>
          <a:p>
            <a:r>
              <a:rPr lang="en-US" dirty="0" smtClean="0"/>
              <a:t>Output Compare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Compare Match Mode 1</a:t>
            </a:r>
            <a:br>
              <a:rPr lang="en-US" dirty="0"/>
            </a:br>
            <a:r>
              <a:rPr lang="en-US" dirty="0"/>
              <a:t>--- Output Driven High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2566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2672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Timing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OCx</a:t>
            </a:r>
            <a:r>
              <a:rPr lang="en-US" dirty="0"/>
              <a:t> pin is driven high </a:t>
            </a:r>
            <a:r>
              <a:rPr lang="en-US" b="1" dirty="0">
                <a:solidFill>
                  <a:srgbClr val="FF0000"/>
                </a:solidFill>
              </a:rPr>
              <a:t>one instruction clock after</a:t>
            </a:r>
            <a:r>
              <a:rPr lang="en-US" dirty="0"/>
              <a:t> the compare match occurs </a:t>
            </a:r>
            <a:r>
              <a:rPr lang="en-US" dirty="0" smtClean="0"/>
              <a:t>between the </a:t>
            </a:r>
            <a:r>
              <a:rPr lang="en-US" dirty="0" err="1"/>
              <a:t>TMRy</a:t>
            </a:r>
            <a:r>
              <a:rPr lang="en-US" dirty="0"/>
              <a:t> and the </a:t>
            </a:r>
            <a:r>
              <a:rPr lang="en-US" dirty="0" err="1"/>
              <a:t>OCxR</a:t>
            </a:r>
            <a:r>
              <a:rPr lang="en-US" dirty="0"/>
              <a:t> register. The </a:t>
            </a:r>
            <a:r>
              <a:rPr lang="en-US" dirty="0" err="1"/>
              <a:t>OCx</a:t>
            </a:r>
            <a:r>
              <a:rPr lang="en-US" dirty="0"/>
              <a:t> pin will remain high until a mode change </a:t>
            </a:r>
            <a:r>
              <a:rPr lang="en-US" dirty="0" smtClean="0"/>
              <a:t>has been </a:t>
            </a:r>
            <a:r>
              <a:rPr lang="en-US" dirty="0"/>
              <a:t>made or the module is disabled.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TMRy</a:t>
            </a:r>
            <a:r>
              <a:rPr lang="en-US" dirty="0"/>
              <a:t> will count up to the value contained in the associated Period register and </a:t>
            </a:r>
            <a:r>
              <a:rPr lang="en-US" dirty="0" smtClean="0"/>
              <a:t>then reset </a:t>
            </a:r>
            <a:r>
              <a:rPr lang="en-US" dirty="0"/>
              <a:t>to 0000h on the next instruction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respective Channel Interrupt Flag, </a:t>
            </a:r>
            <a:r>
              <a:rPr lang="en-US" dirty="0" err="1"/>
              <a:t>OCxIF</a:t>
            </a:r>
            <a:r>
              <a:rPr lang="en-US" dirty="0"/>
              <a:t>, is asserted </a:t>
            </a:r>
            <a:r>
              <a:rPr lang="en-US" b="1" dirty="0">
                <a:solidFill>
                  <a:srgbClr val="FF0000"/>
                </a:solidFill>
              </a:rPr>
              <a:t>two instruction clocks after </a:t>
            </a:r>
            <a:r>
              <a:rPr lang="en-US" dirty="0" smtClean="0"/>
              <a:t>the </a:t>
            </a:r>
            <a:r>
              <a:rPr lang="en-US" dirty="0" err="1" smtClean="0"/>
              <a:t>OCx</a:t>
            </a:r>
            <a:r>
              <a:rPr lang="en-US" dirty="0" smtClean="0"/>
              <a:t> </a:t>
            </a:r>
            <a:r>
              <a:rPr lang="en-US" dirty="0"/>
              <a:t>pin is driven high.</a:t>
            </a:r>
          </a:p>
        </p:txBody>
      </p:sp>
    </p:spTree>
    <p:extLst>
      <p:ext uri="{BB962C8B-B14F-4D97-AF65-F5344CB8AC3E}">
        <p14:creationId xmlns:p14="http://schemas.microsoft.com/office/powerpoint/2010/main" val="2263923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Compare Match </a:t>
            </a:r>
            <a:r>
              <a:rPr lang="en-US" dirty="0"/>
              <a:t>Mode 2</a:t>
            </a:r>
            <a:br>
              <a:rPr lang="en-US" dirty="0"/>
            </a:br>
            <a:r>
              <a:rPr lang="en-US" dirty="0"/>
              <a:t>--- Output Driven </a:t>
            </a:r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OCM&lt;2:0&gt; = 0b010</a:t>
            </a:r>
          </a:p>
          <a:p>
            <a:r>
              <a:rPr lang="en-US" dirty="0" smtClean="0"/>
              <a:t>Compare forces </a:t>
            </a:r>
            <a:r>
              <a:rPr lang="en-US" dirty="0" err="1" smtClean="0"/>
              <a:t>OCx</a:t>
            </a:r>
            <a:r>
              <a:rPr lang="en-US" dirty="0" smtClean="0"/>
              <a:t> pin low. </a:t>
            </a:r>
          </a:p>
          <a:p>
            <a:r>
              <a:rPr lang="en-US" dirty="0" smtClean="0"/>
              <a:t>Initial state of pin is high.</a:t>
            </a:r>
          </a:p>
          <a:p>
            <a:r>
              <a:rPr lang="en-US" dirty="0" smtClean="0"/>
              <a:t>Interrupt is generated on the single compare match event.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Compare Match </a:t>
            </a:r>
            <a:r>
              <a:rPr lang="en-US" dirty="0"/>
              <a:t>Mode 2</a:t>
            </a:r>
            <a:br>
              <a:rPr lang="en-US" dirty="0"/>
            </a:br>
            <a:r>
              <a:rPr lang="en-US" dirty="0"/>
              <a:t>--- Output Driven </a:t>
            </a:r>
            <a:r>
              <a:rPr lang="en-US" dirty="0" smtClean="0"/>
              <a:t>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8229600" cy="26509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2672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Timing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OCx</a:t>
            </a:r>
            <a:r>
              <a:rPr lang="en-US" dirty="0"/>
              <a:t> pin is driven </a:t>
            </a:r>
            <a:r>
              <a:rPr lang="en-US" dirty="0" smtClean="0"/>
              <a:t>low </a:t>
            </a:r>
            <a:r>
              <a:rPr lang="en-US" b="1" dirty="0" smtClean="0">
                <a:solidFill>
                  <a:srgbClr val="FF0000"/>
                </a:solidFill>
              </a:rPr>
              <a:t>one </a:t>
            </a:r>
            <a:r>
              <a:rPr lang="en-US" b="1" dirty="0">
                <a:solidFill>
                  <a:srgbClr val="FF0000"/>
                </a:solidFill>
              </a:rPr>
              <a:t>instruction clock after</a:t>
            </a:r>
            <a:r>
              <a:rPr lang="en-US" dirty="0"/>
              <a:t> the compare match occurs </a:t>
            </a:r>
            <a:r>
              <a:rPr lang="en-US" dirty="0" smtClean="0"/>
              <a:t>between the </a:t>
            </a:r>
            <a:r>
              <a:rPr lang="en-US" dirty="0" err="1"/>
              <a:t>TMRy</a:t>
            </a:r>
            <a:r>
              <a:rPr lang="en-US" dirty="0"/>
              <a:t> and the </a:t>
            </a:r>
            <a:r>
              <a:rPr lang="en-US" dirty="0" err="1"/>
              <a:t>OCxR</a:t>
            </a:r>
            <a:r>
              <a:rPr lang="en-US" dirty="0"/>
              <a:t> register. The </a:t>
            </a:r>
            <a:r>
              <a:rPr lang="en-US" dirty="0" err="1"/>
              <a:t>OCx</a:t>
            </a:r>
            <a:r>
              <a:rPr lang="en-US" dirty="0"/>
              <a:t> pin will remain </a:t>
            </a:r>
            <a:r>
              <a:rPr lang="en-US" dirty="0" smtClean="0"/>
              <a:t>low </a:t>
            </a:r>
            <a:r>
              <a:rPr lang="en-US" dirty="0"/>
              <a:t>until a mode change </a:t>
            </a:r>
            <a:r>
              <a:rPr lang="en-US" dirty="0" smtClean="0"/>
              <a:t>has been </a:t>
            </a:r>
            <a:r>
              <a:rPr lang="en-US" dirty="0"/>
              <a:t>made or the module is disabled.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TMRy</a:t>
            </a:r>
            <a:r>
              <a:rPr lang="en-US" dirty="0"/>
              <a:t> will count up to the value contained in the associated Period register and </a:t>
            </a:r>
            <a:r>
              <a:rPr lang="en-US" dirty="0" smtClean="0"/>
              <a:t>then reset </a:t>
            </a:r>
            <a:r>
              <a:rPr lang="en-US" dirty="0"/>
              <a:t>to 0000h on the next instruction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respective Channel Interrupt Flag, </a:t>
            </a:r>
            <a:r>
              <a:rPr lang="en-US" dirty="0" err="1"/>
              <a:t>OCxIF</a:t>
            </a:r>
            <a:r>
              <a:rPr lang="en-US" dirty="0"/>
              <a:t>, is asserted </a:t>
            </a:r>
            <a:r>
              <a:rPr lang="en-US" b="1" dirty="0">
                <a:solidFill>
                  <a:srgbClr val="FF0000"/>
                </a:solidFill>
              </a:rPr>
              <a:t>two instruction clocks after </a:t>
            </a:r>
            <a:r>
              <a:rPr lang="en-US" dirty="0" smtClean="0"/>
              <a:t>the </a:t>
            </a:r>
            <a:r>
              <a:rPr lang="en-US" dirty="0" err="1" smtClean="0"/>
              <a:t>OCx</a:t>
            </a:r>
            <a:r>
              <a:rPr lang="en-US" dirty="0" smtClean="0"/>
              <a:t> </a:t>
            </a:r>
            <a:r>
              <a:rPr lang="en-US" dirty="0"/>
              <a:t>pin is driven </a:t>
            </a:r>
            <a:r>
              <a:rPr lang="en-US" dirty="0" smtClean="0"/>
              <a:t>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Compare Match Mode 3</a:t>
            </a:r>
            <a:br>
              <a:rPr lang="en-US" dirty="0" smtClean="0"/>
            </a:br>
            <a:r>
              <a:rPr lang="en-US" dirty="0" smtClean="0"/>
              <a:t>--- Toggle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OCM&lt;2:0&gt; = 0b011</a:t>
            </a:r>
          </a:p>
          <a:p>
            <a:r>
              <a:rPr lang="en-US" dirty="0" smtClean="0"/>
              <a:t>Compare toggles </a:t>
            </a:r>
            <a:r>
              <a:rPr lang="en-US" dirty="0" err="1" smtClean="0"/>
              <a:t>OCx</a:t>
            </a:r>
            <a:r>
              <a:rPr lang="en-US" dirty="0" smtClean="0"/>
              <a:t> pin. </a:t>
            </a:r>
          </a:p>
          <a:p>
            <a:r>
              <a:rPr lang="en-US" dirty="0" smtClean="0"/>
              <a:t>Toggle event is continues.</a:t>
            </a:r>
          </a:p>
          <a:p>
            <a:r>
              <a:rPr lang="en-US" dirty="0" smtClean="0"/>
              <a:t>Interrupt is generated for each toggle event.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Compare Match </a:t>
            </a:r>
            <a:r>
              <a:rPr lang="en-US" dirty="0"/>
              <a:t>Mode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 </a:t>
            </a:r>
            <a:r>
              <a:rPr lang="en-US" dirty="0" smtClean="0"/>
              <a:t>Toggle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120277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Timing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OCx</a:t>
            </a:r>
            <a:r>
              <a:rPr lang="en-US" dirty="0"/>
              <a:t> pin is </a:t>
            </a:r>
            <a:r>
              <a:rPr lang="en-US" dirty="0" smtClean="0"/>
              <a:t>toggled </a:t>
            </a:r>
            <a:r>
              <a:rPr lang="en-US" b="1" dirty="0" smtClean="0">
                <a:solidFill>
                  <a:srgbClr val="FF0000"/>
                </a:solidFill>
              </a:rPr>
              <a:t>one </a:t>
            </a:r>
            <a:r>
              <a:rPr lang="en-US" b="1" dirty="0">
                <a:solidFill>
                  <a:srgbClr val="FF0000"/>
                </a:solidFill>
              </a:rPr>
              <a:t>instruction clock after</a:t>
            </a:r>
            <a:r>
              <a:rPr lang="en-US" dirty="0"/>
              <a:t> the compare match occurs </a:t>
            </a:r>
            <a:r>
              <a:rPr lang="en-US" dirty="0" smtClean="0"/>
              <a:t>between the </a:t>
            </a:r>
            <a:r>
              <a:rPr lang="en-US" dirty="0" err="1"/>
              <a:t>TMRy</a:t>
            </a:r>
            <a:r>
              <a:rPr lang="en-US" dirty="0"/>
              <a:t> and the </a:t>
            </a:r>
            <a:r>
              <a:rPr lang="en-US" dirty="0" err="1"/>
              <a:t>OCxR</a:t>
            </a:r>
            <a:r>
              <a:rPr lang="en-US" dirty="0"/>
              <a:t> register. The </a:t>
            </a:r>
            <a:r>
              <a:rPr lang="en-US" dirty="0" err="1"/>
              <a:t>OCx</a:t>
            </a:r>
            <a:r>
              <a:rPr lang="en-US" dirty="0"/>
              <a:t> pin will remain </a:t>
            </a:r>
            <a:r>
              <a:rPr lang="en-US" dirty="0" smtClean="0"/>
              <a:t>at this new state until the next toggle event, or until a </a:t>
            </a:r>
            <a:r>
              <a:rPr lang="en-US" dirty="0"/>
              <a:t>mode change </a:t>
            </a:r>
            <a:r>
              <a:rPr lang="en-US" dirty="0" smtClean="0"/>
              <a:t>has been </a:t>
            </a:r>
            <a:r>
              <a:rPr lang="en-US" dirty="0"/>
              <a:t>made or the module is disabled.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TMRy</a:t>
            </a:r>
            <a:r>
              <a:rPr lang="en-US" dirty="0"/>
              <a:t> will count up to the value contained in the associated Period register and </a:t>
            </a:r>
            <a:r>
              <a:rPr lang="en-US" dirty="0" smtClean="0"/>
              <a:t>then reset </a:t>
            </a:r>
            <a:r>
              <a:rPr lang="en-US" dirty="0"/>
              <a:t>to 0000h on the next instruction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respective Channel Interrupt Flag, </a:t>
            </a:r>
            <a:r>
              <a:rPr lang="en-US" dirty="0" err="1"/>
              <a:t>OCxIF</a:t>
            </a:r>
            <a:r>
              <a:rPr lang="en-US" dirty="0"/>
              <a:t>, is asserted </a:t>
            </a:r>
            <a:r>
              <a:rPr lang="en-US" b="1" dirty="0">
                <a:solidFill>
                  <a:srgbClr val="FF0000"/>
                </a:solidFill>
              </a:rPr>
              <a:t>two instruction clocks after </a:t>
            </a:r>
            <a:r>
              <a:rPr lang="en-US" dirty="0" smtClean="0"/>
              <a:t>the </a:t>
            </a:r>
            <a:r>
              <a:rPr lang="en-US" dirty="0" err="1" smtClean="0"/>
              <a:t>OCx</a:t>
            </a:r>
            <a:r>
              <a:rPr lang="en-US" dirty="0" smtClean="0"/>
              <a:t> </a:t>
            </a:r>
            <a:r>
              <a:rPr lang="en-US" dirty="0"/>
              <a:t>pin is </a:t>
            </a:r>
            <a:r>
              <a:rPr lang="en-US" dirty="0" smtClean="0"/>
              <a:t>toggled.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42" y="1614011"/>
            <a:ext cx="8229600" cy="24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Compare Match </a:t>
            </a:r>
            <a:r>
              <a:rPr lang="en-US" dirty="0"/>
              <a:t>Mode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 </a:t>
            </a:r>
            <a:r>
              <a:rPr lang="en-US" dirty="0" smtClean="0"/>
              <a:t>Toggle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5223" y="4648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Timing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example, note that </a:t>
            </a:r>
            <a:r>
              <a:rPr lang="en-US" dirty="0" err="1" smtClean="0"/>
              <a:t>OCxR</a:t>
            </a:r>
            <a:r>
              <a:rPr lang="en-US" dirty="0" smtClean="0"/>
              <a:t> == </a:t>
            </a:r>
            <a:r>
              <a:rPr lang="en-US" dirty="0" err="1" smtClean="0"/>
              <a:t>PRy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76400"/>
            <a:ext cx="8229600" cy="27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35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Compare Match </a:t>
            </a:r>
            <a:r>
              <a:rPr lang="en-US" dirty="0"/>
              <a:t>Mode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 </a:t>
            </a:r>
            <a:r>
              <a:rPr lang="en-US" dirty="0" smtClean="0"/>
              <a:t>Toggle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Toggle Mode Initial State 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8416530" cy="24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43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Compare Match </a:t>
            </a:r>
            <a:r>
              <a:rPr lang="en-US" dirty="0"/>
              <a:t>Mode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--- </a:t>
            </a:r>
            <a:r>
              <a:rPr lang="en-US" dirty="0" smtClean="0"/>
              <a:t>Toggle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Toggle Interrupt Servicing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7" y="2362200"/>
            <a:ext cx="8475045" cy="32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97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PIC24F Family Reference Manual</a:t>
            </a:r>
            <a:br>
              <a:rPr lang="en-US" dirty="0" smtClean="0"/>
            </a:br>
            <a:r>
              <a:rPr lang="en-US" dirty="0" smtClean="0"/>
              <a:t>Section 16. Output Compare (Advance Information, posted on Moodle site)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602" y="1600200"/>
            <a:ext cx="7864795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12616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133 of datasheet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 </a:t>
            </a:r>
            <a:r>
              <a:rPr lang="en-US" dirty="0" err="1" smtClean="0"/>
              <a:t>ICx</a:t>
            </a:r>
            <a:r>
              <a:rPr lang="en-US" dirty="0" smtClean="0"/>
              <a:t> 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10-2 (Page 108 of datasheet)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Register 10-5 (Page 113 of datasheet)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8" y="2168071"/>
            <a:ext cx="7993802" cy="11085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10860"/>
            <a:ext cx="7543800" cy="19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8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ICxCON</a:t>
            </a:r>
            <a:r>
              <a:rPr lang="en-US" dirty="0" smtClean="0"/>
              <a:t> Register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20800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2971800"/>
            <a:ext cx="9144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971800"/>
            <a:ext cx="16764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2971800"/>
            <a:ext cx="3048000" cy="304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3962400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Important Bits: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ICTMR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ICM</a:t>
            </a:r>
          </a:p>
          <a:p>
            <a:endParaRPr lang="en-US" dirty="0"/>
          </a:p>
          <a:p>
            <a:r>
              <a:rPr lang="en-US" dirty="0" smtClean="0"/>
              <a:t>Page 134 of datasheet for details.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1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Capture Event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 Simple </a:t>
            </a:r>
            <a:r>
              <a:rPr lang="en-US" dirty="0"/>
              <a:t>Capture Event modes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Capture </a:t>
            </a:r>
            <a:r>
              <a:rPr lang="en-US" dirty="0"/>
              <a:t>timer value on every falling edge of input at </a:t>
            </a:r>
            <a:r>
              <a:rPr lang="en-US" dirty="0" err="1"/>
              <a:t>ICx</a:t>
            </a:r>
            <a:r>
              <a:rPr lang="en-US" dirty="0"/>
              <a:t> </a:t>
            </a:r>
            <a:r>
              <a:rPr lang="en-US" dirty="0" smtClean="0"/>
              <a:t>pin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Capture </a:t>
            </a:r>
            <a:r>
              <a:rPr lang="en-US" dirty="0"/>
              <a:t>timer value on every rising edge of input at </a:t>
            </a:r>
            <a:r>
              <a:rPr lang="en-US" dirty="0" err="1"/>
              <a:t>ICx</a:t>
            </a:r>
            <a:r>
              <a:rPr lang="en-US" dirty="0"/>
              <a:t> pin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Capture </a:t>
            </a:r>
            <a:r>
              <a:rPr lang="en-US" dirty="0"/>
              <a:t>timer value on every edge (rising and falling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Prescaler</a:t>
            </a:r>
            <a:r>
              <a:rPr lang="en-US" dirty="0" smtClean="0"/>
              <a:t> </a:t>
            </a:r>
            <a:r>
              <a:rPr lang="en-US" dirty="0"/>
              <a:t>Capture Event modes: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Capture </a:t>
            </a:r>
            <a:r>
              <a:rPr lang="en-US" dirty="0"/>
              <a:t>timer value on every 4th rising edge of input at </a:t>
            </a:r>
            <a:r>
              <a:rPr lang="en-US" dirty="0" err="1"/>
              <a:t>ICx</a:t>
            </a:r>
            <a:r>
              <a:rPr lang="en-US" dirty="0"/>
              <a:t> pin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Capture </a:t>
            </a:r>
            <a:r>
              <a:rPr lang="en-US" dirty="0"/>
              <a:t>timer value on every 16th rising edge of input at </a:t>
            </a:r>
            <a:r>
              <a:rPr lang="en-US" dirty="0" err="1"/>
              <a:t>ICx</a:t>
            </a:r>
            <a:r>
              <a:rPr lang="en-US" dirty="0"/>
              <a:t> pin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Capture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ICM = ‘011’ (every rising edge)</a:t>
            </a:r>
          </a:p>
          <a:p>
            <a:endParaRPr lang="en-US" dirty="0" smtClean="0"/>
          </a:p>
          <a:p>
            <a:r>
              <a:rPr lang="en-US" dirty="0" smtClean="0"/>
              <a:t>ICM </a:t>
            </a:r>
            <a:r>
              <a:rPr lang="en-US" dirty="0"/>
              <a:t>= ‘</a:t>
            </a:r>
            <a:r>
              <a:rPr lang="en-US" dirty="0" smtClean="0"/>
              <a:t>010’ </a:t>
            </a:r>
            <a:r>
              <a:rPr lang="en-US" dirty="0"/>
              <a:t>(every </a:t>
            </a:r>
            <a:r>
              <a:rPr lang="en-US" dirty="0" smtClean="0"/>
              <a:t>falling </a:t>
            </a:r>
            <a:r>
              <a:rPr lang="en-US" dirty="0"/>
              <a:t>edge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Prescaler</a:t>
            </a:r>
            <a:r>
              <a:rPr lang="en-US" dirty="0" smtClean="0"/>
              <a:t> won’t be used.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Capture Events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11" y="1600200"/>
            <a:ext cx="8229600" cy="21904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167587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input capture logic detects and synchronizes the rising or falling edge of the capture </a:t>
            </a:r>
            <a:r>
              <a:rPr lang="en-US" sz="1200" dirty="0" smtClean="0"/>
              <a:t>pin signal </a:t>
            </a:r>
            <a:r>
              <a:rPr lang="en-US" sz="1200" dirty="0"/>
              <a:t>on the internal instruction clock. If the rising/falling edge has occurred, the capture </a:t>
            </a:r>
            <a:r>
              <a:rPr lang="en-US" sz="1200" dirty="0" smtClean="0"/>
              <a:t>module logic </a:t>
            </a:r>
            <a:r>
              <a:rPr lang="en-US" sz="1200" dirty="0"/>
              <a:t>will write the current timer value to </a:t>
            </a:r>
            <a:r>
              <a:rPr lang="en-US" sz="1200" dirty="0" smtClean="0"/>
              <a:t>the capture </a:t>
            </a:r>
            <a:r>
              <a:rPr lang="en-US" sz="1200" dirty="0"/>
              <a:t>buffer and will trigger the interrupt </a:t>
            </a:r>
            <a:r>
              <a:rPr lang="en-US" sz="1200" dirty="0" smtClean="0"/>
              <a:t>generation logic </a:t>
            </a:r>
            <a:r>
              <a:rPr lang="en-US" sz="1200" dirty="0"/>
              <a:t>when the number of elapsed capture events matches the number specified by the ICI </a:t>
            </a:r>
            <a:r>
              <a:rPr lang="en-US" sz="1200" dirty="0" smtClean="0"/>
              <a:t>control bits </a:t>
            </a:r>
            <a:r>
              <a:rPr lang="en-US" sz="1200" dirty="0"/>
              <a:t>(ICI1:ICI0) in the ICxCON1 register (ICxCON1&lt;6:5&gt;), and the respective Input </a:t>
            </a:r>
            <a:r>
              <a:rPr lang="en-US" sz="1200" dirty="0" smtClean="0"/>
              <a:t>Capture Interrupt </a:t>
            </a:r>
            <a:r>
              <a:rPr lang="en-US" sz="1200" dirty="0"/>
              <a:t>Flag, </a:t>
            </a:r>
            <a:r>
              <a:rPr lang="en-US" sz="1200" b="1" dirty="0" err="1">
                <a:solidFill>
                  <a:srgbClr val="FF0000"/>
                </a:solidFill>
              </a:rPr>
              <a:t>ICxIF</a:t>
            </a:r>
            <a:r>
              <a:rPr lang="en-US" sz="1200" b="1" dirty="0">
                <a:solidFill>
                  <a:srgbClr val="FF0000"/>
                </a:solidFill>
              </a:rPr>
              <a:t>, is asserted two instruction cycles after the capture buffer write event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the capture timer increments every instruction cycle, the captured timer value will be the </a:t>
            </a:r>
            <a:r>
              <a:rPr lang="en-US" sz="1200" dirty="0" smtClean="0"/>
              <a:t>value that </a:t>
            </a:r>
            <a:r>
              <a:rPr lang="en-US" sz="1200" dirty="0"/>
              <a:t>was present </a:t>
            </a:r>
            <a:r>
              <a:rPr lang="en-US" sz="1200" b="1" dirty="0">
                <a:solidFill>
                  <a:srgbClr val="FF0000"/>
                </a:solidFill>
              </a:rPr>
              <a:t>one or two instruction cycles after </a:t>
            </a:r>
            <a:r>
              <a:rPr lang="en-US" sz="1200" dirty="0"/>
              <a:t>the time of the event on the </a:t>
            </a:r>
            <a:r>
              <a:rPr lang="en-US" sz="1200" dirty="0" err="1"/>
              <a:t>ICx</a:t>
            </a:r>
            <a:r>
              <a:rPr lang="en-US" sz="1200" dirty="0"/>
              <a:t> pin. </a:t>
            </a:r>
          </a:p>
        </p:txBody>
      </p:sp>
    </p:spTree>
    <p:extLst>
      <p:ext uri="{BB962C8B-B14F-4D97-AF65-F5344CB8AC3E}">
        <p14:creationId xmlns:p14="http://schemas.microsoft.com/office/powerpoint/2010/main" val="47296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Prescaler</a:t>
            </a:r>
            <a:r>
              <a:rPr lang="en-US" dirty="0" smtClean="0"/>
              <a:t> Capture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ICM = ‘100’ (every 4</a:t>
            </a:r>
            <a:r>
              <a:rPr lang="en-US" baseline="30000" dirty="0" smtClean="0"/>
              <a:t>th</a:t>
            </a:r>
            <a:r>
              <a:rPr lang="en-US" dirty="0" smtClean="0"/>
              <a:t> rising edge)</a:t>
            </a:r>
          </a:p>
          <a:p>
            <a:endParaRPr lang="en-US" dirty="0" smtClean="0"/>
          </a:p>
          <a:p>
            <a:r>
              <a:rPr lang="en-US" dirty="0" smtClean="0"/>
              <a:t>ICM </a:t>
            </a:r>
            <a:r>
              <a:rPr lang="en-US" dirty="0"/>
              <a:t>= </a:t>
            </a:r>
            <a:r>
              <a:rPr lang="en-US" dirty="0" smtClean="0"/>
              <a:t>‘101’ </a:t>
            </a:r>
            <a:r>
              <a:rPr lang="en-US" dirty="0"/>
              <a:t>(every </a:t>
            </a: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rising </a:t>
            </a:r>
            <a:r>
              <a:rPr lang="en-US" dirty="0"/>
              <a:t>edge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4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984</Words>
  <Application>Microsoft Office PowerPoint</Application>
  <PresentationFormat>On-screen Show (4:3)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EE 2361: Introduction to Microcontrollers</vt:lpstr>
      <vt:lpstr>Topics</vt:lpstr>
      <vt:lpstr>Input Capture Block Diagram</vt:lpstr>
      <vt:lpstr>How to Configure ICx Pin</vt:lpstr>
      <vt:lpstr>ICxCON Register</vt:lpstr>
      <vt:lpstr>Input Capture Event Modes</vt:lpstr>
      <vt:lpstr>Simple Capture Events</vt:lpstr>
      <vt:lpstr>Simple Capture Events</vt:lpstr>
      <vt:lpstr>Prescaler Capture Events</vt:lpstr>
      <vt:lpstr>Edge Detection Mode</vt:lpstr>
      <vt:lpstr>Edge Detection Mode</vt:lpstr>
      <vt:lpstr>Question</vt:lpstr>
      <vt:lpstr>Example</vt:lpstr>
      <vt:lpstr>Quiz</vt:lpstr>
      <vt:lpstr>Output Compare</vt:lpstr>
      <vt:lpstr>Output Compare Block Diagram</vt:lpstr>
      <vt:lpstr>Output Compare Registers</vt:lpstr>
      <vt:lpstr>Output Compare Control Register</vt:lpstr>
      <vt:lpstr>Single Compare Match Mode 1 --- Output Driven High</vt:lpstr>
      <vt:lpstr>Single Compare Match Mode 1 --- Output Driven High</vt:lpstr>
      <vt:lpstr>Single Compare Match Mode 2 --- Output Driven Low</vt:lpstr>
      <vt:lpstr>Single Compare Match Mode 2 --- Output Driven Low</vt:lpstr>
      <vt:lpstr>Single Compare Match Mode 3 --- Toggle Output</vt:lpstr>
      <vt:lpstr>Single Compare Match Mode 3 --- Toggle Output</vt:lpstr>
      <vt:lpstr>Single Compare Match Mode 3 --- Toggle Output</vt:lpstr>
      <vt:lpstr>Single Compare Match Mode 3 --- Toggle Output</vt:lpstr>
      <vt:lpstr>Single Compare Match Mode 3 --- Toggle Output</vt:lpstr>
      <vt:lpstr>Reading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464</cp:revision>
  <dcterms:created xsi:type="dcterms:W3CDTF">2006-08-16T00:00:00Z</dcterms:created>
  <dcterms:modified xsi:type="dcterms:W3CDTF">2015-07-08T23:07:39Z</dcterms:modified>
</cp:coreProperties>
</file>