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387" r:id="rId4"/>
    <p:sldId id="364" r:id="rId5"/>
    <p:sldId id="365" r:id="rId6"/>
    <p:sldId id="369" r:id="rId7"/>
    <p:sldId id="366" r:id="rId8"/>
    <p:sldId id="370" r:id="rId9"/>
    <p:sldId id="368" r:id="rId10"/>
    <p:sldId id="371" r:id="rId11"/>
    <p:sldId id="373" r:id="rId12"/>
    <p:sldId id="372" r:id="rId13"/>
    <p:sldId id="374" r:id="rId14"/>
    <p:sldId id="375" r:id="rId15"/>
    <p:sldId id="376" r:id="rId16"/>
    <p:sldId id="383" r:id="rId17"/>
    <p:sldId id="377" r:id="rId18"/>
    <p:sldId id="378" r:id="rId19"/>
    <p:sldId id="379" r:id="rId20"/>
    <p:sldId id="380" r:id="rId21"/>
    <p:sldId id="3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07/15/2015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Error Detection, but it is optional.</a:t>
            </a:r>
          </a:p>
          <a:p>
            <a:r>
              <a:rPr lang="en-US" dirty="0" smtClean="0"/>
              <a:t>If it is enabled, we have two options. Even Parity or Odd Parity.</a:t>
            </a:r>
          </a:p>
          <a:p>
            <a:pPr marL="285750" indent="-285750"/>
            <a:r>
              <a:rPr lang="en-US" dirty="0"/>
              <a:t>Even Parity: If the number of ‘1’ in the data bits is an even number, set this bit to </a:t>
            </a:r>
            <a:r>
              <a:rPr lang="en-US" dirty="0" smtClean="0"/>
              <a:t>0. </a:t>
            </a:r>
            <a:r>
              <a:rPr lang="en-US" dirty="0"/>
              <a:t>Otherwise, set it to </a:t>
            </a:r>
            <a:r>
              <a:rPr lang="en-US" dirty="0" smtClean="0"/>
              <a:t>1. </a:t>
            </a:r>
            <a:endParaRPr lang="en-US" dirty="0"/>
          </a:p>
          <a:p>
            <a:pPr marL="285750" indent="-285750"/>
            <a:r>
              <a:rPr lang="en-US" dirty="0"/>
              <a:t>Odd Parity: If the number of ‘1’ in the data bits is an odd number, set this bit to 1. Otherwise, set it to 0.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8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Bit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84580"/>
              </p:ext>
            </p:extLst>
          </p:nvPr>
        </p:nvGraphicFramePr>
        <p:xfrm>
          <a:off x="16002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Data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 Parity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Odd Parity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01011011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01011011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01010101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01010101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11111111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11111111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48006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Parity Bit = (# of 1s) (mod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Odd </a:t>
            </a:r>
            <a:r>
              <a:rPr lang="en-US" dirty="0"/>
              <a:t>Parity Bit = </a:t>
            </a:r>
            <a:r>
              <a:rPr lang="en-US" dirty="0" smtClean="0"/>
              <a:t>(# </a:t>
            </a:r>
            <a:r>
              <a:rPr lang="en-US" dirty="0"/>
              <a:t>of 1s </a:t>
            </a:r>
            <a:r>
              <a:rPr lang="en-US" dirty="0" smtClean="0"/>
              <a:t> + 1) </a:t>
            </a:r>
            <a:r>
              <a:rPr lang="en-US" dirty="0"/>
              <a:t>(mod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pulses (bits) per second. </a:t>
            </a:r>
          </a:p>
          <a:p>
            <a:endParaRPr lang="en-US" dirty="0"/>
          </a:p>
          <a:p>
            <a:r>
              <a:rPr lang="en-US" dirty="0" smtClean="0"/>
              <a:t>Example: 1 </a:t>
            </a:r>
            <a:r>
              <a:rPr lang="en-US" dirty="0" err="1" smtClean="0"/>
              <a:t>kBd</a:t>
            </a:r>
            <a:r>
              <a:rPr lang="en-US" dirty="0"/>
              <a:t> </a:t>
            </a:r>
            <a:r>
              <a:rPr lang="en-US" dirty="0" smtClean="0"/>
              <a:t>= 1000 </a:t>
            </a:r>
            <a:r>
              <a:rPr lang="en-US" dirty="0" err="1" smtClean="0"/>
              <a:t>Bd</a:t>
            </a:r>
            <a:r>
              <a:rPr lang="en-US" dirty="0" smtClean="0"/>
              <a:t> = 1000 pulses (bits) per second. Each pulse takes 0.1ms. </a:t>
            </a:r>
          </a:p>
          <a:p>
            <a:endParaRPr lang="en-US" dirty="0"/>
          </a:p>
          <a:p>
            <a:r>
              <a:rPr lang="en-US" dirty="0" smtClean="0"/>
              <a:t>To be able to transfer date between receiver and transmitter. Both need to have the same data frame format and Baud 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PIC24F 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Full-Duplex, 8 or 9-bit Data Transmission. </a:t>
            </a:r>
          </a:p>
          <a:p>
            <a:r>
              <a:rPr lang="en-US" dirty="0" smtClean="0"/>
              <a:t>Even, Odd or No Parity Options. </a:t>
            </a:r>
          </a:p>
          <a:p>
            <a:r>
              <a:rPr lang="en-US" dirty="0" smtClean="0"/>
              <a:t>One or Two Stop Bits. </a:t>
            </a:r>
          </a:p>
          <a:p>
            <a:r>
              <a:rPr lang="en-US" dirty="0" smtClean="0"/>
              <a:t>Baud Rates Ranging from 1Mbps to 15 bps at 16 MHz instruction clock frequency. </a:t>
            </a:r>
          </a:p>
          <a:p>
            <a:r>
              <a:rPr lang="en-US" dirty="0" smtClean="0"/>
              <a:t>Transmit and Receive Interrupts. </a:t>
            </a:r>
          </a:p>
          <a:p>
            <a:r>
              <a:rPr lang="en-US" dirty="0" smtClean="0"/>
              <a:t>Two UART modules.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Baud Rate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UxBRG</a:t>
            </a:r>
            <a:r>
              <a:rPr lang="en-US" dirty="0" smtClean="0"/>
              <a:t> register controls the period of the UART Baud Rate.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Question: Given that </a:t>
            </a:r>
            <a:r>
              <a:rPr lang="en-US" dirty="0" err="1" smtClean="0"/>
              <a:t>Fcy</a:t>
            </a:r>
            <a:r>
              <a:rPr lang="en-US" dirty="0" smtClean="0"/>
              <a:t> = 16MHz, what is the maximum and minimum Baud Rate that can be generated?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3705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24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52" y="1600200"/>
            <a:ext cx="54176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82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Error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= (Calculated Baud Rate – Desired Baud Rate) / Desired Baud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Start bit + eight or nine data bits + one or two Stop bits.</a:t>
            </a:r>
          </a:p>
          <a:p>
            <a:endParaRPr lang="en-US" dirty="0"/>
          </a:p>
          <a:p>
            <a:r>
              <a:rPr lang="en-US" dirty="0" smtClean="0"/>
              <a:t>Most Common Format (default setting): One Start bit + 8 Data bits (no parity) + one Stop bit.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Control Register (</a:t>
            </a:r>
            <a:r>
              <a:rPr lang="en-US" dirty="0" err="1" smtClean="0"/>
              <a:t>UxMODE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208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8862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PDSEL&lt;1:0&gt; - Number of data bits.</a:t>
            </a:r>
          </a:p>
          <a:p>
            <a:r>
              <a:rPr lang="en-US" dirty="0" smtClean="0"/>
              <a:t>11 = 9-bit data, no parity</a:t>
            </a:r>
          </a:p>
          <a:p>
            <a:r>
              <a:rPr lang="en-US" dirty="0"/>
              <a:t>10 = 8-bit data, even parity</a:t>
            </a:r>
            <a:endParaRPr lang="en-US" dirty="0" smtClean="0"/>
          </a:p>
          <a:p>
            <a:r>
              <a:rPr lang="en-US" dirty="0"/>
              <a:t>01 = 8-bit data, odd parity</a:t>
            </a:r>
            <a:endParaRPr lang="en-US" dirty="0" smtClean="0"/>
          </a:p>
          <a:p>
            <a:r>
              <a:rPr lang="en-US" dirty="0" smtClean="0"/>
              <a:t>00 = 8-bit data, no parity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STSEL - Number of Stop bits. </a:t>
            </a:r>
          </a:p>
          <a:p>
            <a:r>
              <a:rPr lang="en-US" dirty="0" smtClean="0"/>
              <a:t>1 = 2 Stop bits</a:t>
            </a:r>
          </a:p>
          <a:p>
            <a:r>
              <a:rPr lang="en-US" dirty="0" smtClean="0"/>
              <a:t>0 = 1 Stop bit.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89167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UARTEN – Enable/Disable UART</a:t>
            </a:r>
          </a:p>
          <a:p>
            <a:r>
              <a:rPr lang="en-US" dirty="0" smtClean="0"/>
              <a:t>1 = Enable</a:t>
            </a:r>
          </a:p>
          <a:p>
            <a:r>
              <a:rPr lang="en-US" dirty="0" smtClean="0"/>
              <a:t>0 = Disable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1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 Status and Control Register (</a:t>
            </a:r>
            <a:r>
              <a:rPr lang="en-US" dirty="0" err="1" smtClean="0"/>
              <a:t>UxSTA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09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191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UAXEN – Transmit Enable/Disable bit</a:t>
            </a:r>
          </a:p>
          <a:p>
            <a:r>
              <a:rPr lang="en-US" dirty="0" smtClean="0"/>
              <a:t>1 = Transmit Enable</a:t>
            </a:r>
          </a:p>
          <a:p>
            <a:r>
              <a:rPr lang="en-US" dirty="0" smtClean="0"/>
              <a:t>0 = Transmit Disable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Example for PWM</a:t>
            </a:r>
          </a:p>
          <a:p>
            <a:r>
              <a:rPr lang="en-US" dirty="0" smtClean="0"/>
              <a:t>UART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Transmit Register (</a:t>
            </a:r>
            <a:r>
              <a:rPr lang="en-US" dirty="0" err="1" smtClean="0"/>
              <a:t>UxTXREG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29600" cy="199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04867"/>
            <a:ext cx="7037774" cy="59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98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</a:t>
            </a:r>
            <a:r>
              <a:rPr lang="en-US" dirty="0" smtClean="0"/>
              <a:t>Receive Register </a:t>
            </a:r>
            <a:r>
              <a:rPr lang="en-US" dirty="0"/>
              <a:t>(</a:t>
            </a:r>
            <a:r>
              <a:rPr lang="en-US" dirty="0" err="1" smtClean="0"/>
              <a:t>UxRXREG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19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08658"/>
            <a:ext cx="7029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08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Example (</a:t>
            </a:r>
            <a:r>
              <a:rPr lang="en-US" dirty="0" err="1" smtClean="0"/>
              <a:t>oc_varPwm.c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Goal</a:t>
            </a:r>
            <a:r>
              <a:rPr lang="en-US" dirty="0"/>
              <a:t>: Use the output compare module and polling to generate a signal that has the following properties: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1) its rising edges are 4us apart.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2) the signal goes through a cycle </a:t>
            </a:r>
            <a:r>
              <a:rPr lang="en-US" dirty="0" smtClean="0"/>
              <a:t>in </a:t>
            </a:r>
            <a:r>
              <a:rPr lang="en-US" dirty="0"/>
              <a:t>which the high pulse width </a:t>
            </a:r>
            <a:r>
              <a:rPr lang="en-US" dirty="0" smtClean="0"/>
              <a:t>increases </a:t>
            </a:r>
            <a:r>
              <a:rPr lang="en-US" dirty="0"/>
              <a:t>from 1us, to 3us with increments of 1us.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ethod</a:t>
            </a:r>
            <a:r>
              <a:rPr lang="en-US" dirty="0"/>
              <a:t>: use Output Compare PWM mode in a </a:t>
            </a:r>
            <a:r>
              <a:rPr lang="en-US" dirty="0" smtClean="0"/>
              <a:t>loop.</a:t>
            </a:r>
          </a:p>
          <a:p>
            <a:endParaRPr lang="en-US" dirty="0" smtClean="0"/>
          </a:p>
          <a:p>
            <a:r>
              <a:rPr lang="en-US" dirty="0" smtClean="0"/>
              <a:t>Calculations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/>
              <a:t>Period </a:t>
            </a:r>
            <a:r>
              <a:rPr lang="en-US" sz="2900" dirty="0"/>
              <a:t>= 4us, so PR2 = </a:t>
            </a:r>
            <a:r>
              <a:rPr lang="en-US" sz="2900" dirty="0" smtClean="0"/>
              <a:t>63</a:t>
            </a:r>
            <a:br>
              <a:rPr lang="en-US" sz="2900" dirty="0" smtClean="0"/>
            </a:br>
            <a:r>
              <a:rPr lang="en-US" sz="2900" dirty="0" smtClean="0"/>
              <a:t>High </a:t>
            </a:r>
            <a:r>
              <a:rPr lang="en-US" sz="2900" dirty="0"/>
              <a:t>Pulse </a:t>
            </a:r>
            <a:r>
              <a:rPr lang="en-US" sz="2900" dirty="0" smtClean="0"/>
              <a:t>= </a:t>
            </a:r>
            <a:r>
              <a:rPr lang="en-US" sz="2900" dirty="0"/>
              <a:t>1us, Duty Cycle = 25%, OC1RS = (PR2 + 1) * Duty Cycle = </a:t>
            </a:r>
            <a:r>
              <a:rPr lang="en-US" sz="2900" dirty="0" smtClean="0"/>
              <a:t>16.</a:t>
            </a:r>
            <a:br>
              <a:rPr lang="en-US" sz="2900" dirty="0" smtClean="0"/>
            </a:br>
            <a:r>
              <a:rPr lang="en-US" sz="2900" dirty="0" smtClean="0"/>
              <a:t>High Pulse = </a:t>
            </a:r>
            <a:r>
              <a:rPr lang="en-US" sz="2900" dirty="0"/>
              <a:t>2us, Duty Cycle = 50%, OC1RS = (PR2 + 1) * Duty Cycle = 32</a:t>
            </a:r>
            <a:r>
              <a:rPr lang="en-US" sz="2900" dirty="0" smtClean="0"/>
              <a:t>.</a:t>
            </a:r>
            <a:br>
              <a:rPr lang="en-US" sz="2900" dirty="0" smtClean="0"/>
            </a:br>
            <a:r>
              <a:rPr lang="en-US" sz="2900" dirty="0" smtClean="0"/>
              <a:t>High </a:t>
            </a:r>
            <a:r>
              <a:rPr lang="en-US" sz="2900" dirty="0"/>
              <a:t>Pulse </a:t>
            </a:r>
            <a:r>
              <a:rPr lang="en-US" sz="2900" dirty="0" smtClean="0"/>
              <a:t>= </a:t>
            </a:r>
            <a:r>
              <a:rPr lang="en-US" sz="2900" dirty="0"/>
              <a:t>3us, Duty Cycle = 75%, OC1RS = (PR2 + 1) * Duty Cycle = 48.</a:t>
            </a:r>
            <a:r>
              <a:rPr lang="en-US" dirty="0"/>
              <a:t>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Window &gt; Simulator &gt; Analyzer to see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Communication Between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Chip to chip (other microcontroller)</a:t>
            </a:r>
          </a:p>
          <a:p>
            <a:r>
              <a:rPr lang="en-US" dirty="0" smtClean="0"/>
              <a:t>Chip to computer (chip)</a:t>
            </a:r>
          </a:p>
          <a:p>
            <a:endParaRPr lang="en-US" dirty="0"/>
          </a:p>
          <a:p>
            <a:r>
              <a:rPr lang="en-US" dirty="0" smtClean="0"/>
              <a:t>UART: Universal Asynchronous Receiver Transmitter. </a:t>
            </a:r>
          </a:p>
          <a:p>
            <a:endParaRPr lang="en-US" dirty="0"/>
          </a:p>
          <a:p>
            <a:r>
              <a:rPr lang="en-US" dirty="0" smtClean="0"/>
              <a:t>One of the serial communication method.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UART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839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2895600"/>
            <a:ext cx="34254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19400" y="4724400"/>
            <a:ext cx="34254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4815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67783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1368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1723" y="24905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01000111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Duplex vs. Half Duplex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839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8956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4815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7783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1368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49880" y="3440668"/>
            <a:ext cx="1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01000111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0755" y="5562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Half Duplex: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 single wire is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Receiving and transmitting a data frame cannot happen at the same time. They will have to share the data link. 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810000"/>
            <a:ext cx="1905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2895600"/>
            <a:ext cx="0" cy="182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85688" y="2895600"/>
            <a:ext cx="712" cy="182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28956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39340" y="4747189"/>
            <a:ext cx="7620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75005" y="4724400"/>
            <a:ext cx="7620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1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Duplex vs. Half Duplex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839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895600"/>
            <a:ext cx="34254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19400" y="4724400"/>
            <a:ext cx="34254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4815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7783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1368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1723" y="24905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01000111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1010010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0755" y="5562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Duplex: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wire for each direction.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Receiving and transmitting a data frame can happen at the same time.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19127572">
            <a:off x="3803202" y="3372303"/>
            <a:ext cx="1676400" cy="609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PIC24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6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839" y="2209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895600"/>
            <a:ext cx="34254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19400" y="4724400"/>
            <a:ext cx="34254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4815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7783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1368" y="45397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2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transmitted/received frame by frame.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514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DataFrame1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8570" y="2514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DataFrame2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39170" y="2514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4343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……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8570" y="4343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DataFrame8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9170" y="4343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DataFrame7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What Data Frame Looks Like: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1 Start Bit + 8 Data Bits + (1 Parity Bit) + 1 Stop Bit</a:t>
            </a:r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953000" y="3500571"/>
            <a:ext cx="114300" cy="3856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29100" y="2971800"/>
            <a:ext cx="14859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0" y="2981770"/>
            <a:ext cx="59055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‘0’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752600" y="3505200"/>
            <a:ext cx="114300" cy="3856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162800" y="3505200"/>
            <a:ext cx="114300" cy="3856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53250" y="2971800"/>
            <a:ext cx="59055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‘1’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4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698</Words>
  <Application>Microsoft Office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EE 2361: Introduction to Microcontrollers</vt:lpstr>
      <vt:lpstr>Topics</vt:lpstr>
      <vt:lpstr>PWM Example (oc_varPwm.c)</vt:lpstr>
      <vt:lpstr>Data Communication Between Devices</vt:lpstr>
      <vt:lpstr>How UART Works</vt:lpstr>
      <vt:lpstr>Full Duplex vs. Half Duplex</vt:lpstr>
      <vt:lpstr>Full Duplex vs. Half Duplex</vt:lpstr>
      <vt:lpstr>Data Frame </vt:lpstr>
      <vt:lpstr>Data Frame</vt:lpstr>
      <vt:lpstr>Parity Bit</vt:lpstr>
      <vt:lpstr>Parity Bit Example</vt:lpstr>
      <vt:lpstr>Baud Rate</vt:lpstr>
      <vt:lpstr>PIC24F UART</vt:lpstr>
      <vt:lpstr>UART Baud Rate Generator</vt:lpstr>
      <vt:lpstr>Baud Rate Table</vt:lpstr>
      <vt:lpstr>Baud Rate Error Calculation</vt:lpstr>
      <vt:lpstr>UART Configuration</vt:lpstr>
      <vt:lpstr>UART Control Register (UxMODE)</vt:lpstr>
      <vt:lpstr>UART Status and Control Register (UxSTA)</vt:lpstr>
      <vt:lpstr>UART Transmit Register (UxTXREG)</vt:lpstr>
      <vt:lpstr>UART Receive Register (UxRXREG)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531</cp:revision>
  <dcterms:created xsi:type="dcterms:W3CDTF">2006-08-16T00:00:00Z</dcterms:created>
  <dcterms:modified xsi:type="dcterms:W3CDTF">2015-07-15T23:23:47Z</dcterms:modified>
</cp:coreProperties>
</file>