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3" r:id="rId9"/>
    <p:sldId id="268"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0" d="100"/>
          <a:sy n="50" d="100"/>
        </p:scale>
        <p:origin x="1286"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7422A6-50CD-4A29-B7D0-51F35550F63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377255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7422A6-50CD-4A29-B7D0-51F35550F63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370043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7422A6-50CD-4A29-B7D0-51F35550F63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146116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7422A6-50CD-4A29-B7D0-51F35550F63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24758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7422A6-50CD-4A29-B7D0-51F35550F63B}"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267321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7422A6-50CD-4A29-B7D0-51F35550F63B}"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44998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7422A6-50CD-4A29-B7D0-51F35550F63B}"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222326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7422A6-50CD-4A29-B7D0-51F35550F63B}"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157162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422A6-50CD-4A29-B7D0-51F35550F63B}"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37923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7422A6-50CD-4A29-B7D0-51F35550F63B}"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379106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7422A6-50CD-4A29-B7D0-51F35550F63B}"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3A28B-064A-4001-A0C2-4411E15E1AE8}" type="slidenum">
              <a:rPr lang="en-US" smtClean="0"/>
              <a:t>‹#›</a:t>
            </a:fld>
            <a:endParaRPr lang="en-US"/>
          </a:p>
        </p:txBody>
      </p:sp>
    </p:spTree>
    <p:extLst>
      <p:ext uri="{BB962C8B-B14F-4D97-AF65-F5344CB8AC3E}">
        <p14:creationId xmlns:p14="http://schemas.microsoft.com/office/powerpoint/2010/main" val="398947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22A6-50CD-4A29-B7D0-51F35550F63B}" type="datetimeFigureOut">
              <a:rPr lang="en-US" smtClean="0"/>
              <a:t>12/9/2016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3A28B-064A-4001-A0C2-4411E15E1AE8}" type="slidenum">
              <a:rPr lang="en-US" smtClean="0"/>
              <a:t>‹#›</a:t>
            </a:fld>
            <a:endParaRPr lang="en-US"/>
          </a:p>
        </p:txBody>
      </p:sp>
    </p:spTree>
    <p:extLst>
      <p:ext uri="{BB962C8B-B14F-4D97-AF65-F5344CB8AC3E}">
        <p14:creationId xmlns:p14="http://schemas.microsoft.com/office/powerpoint/2010/main" val="218803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EE 5323 Phase 2 Report</a:t>
            </a:r>
            <a:br>
              <a:rPr lang="en-US" dirty="0" smtClean="0"/>
            </a:br>
            <a:r>
              <a:rPr lang="en-US" dirty="0" smtClean="0"/>
              <a:t>16 bit Han-Carlson Adder</a:t>
            </a:r>
            <a:endParaRPr lang="en-US" dirty="0"/>
          </a:p>
        </p:txBody>
      </p:sp>
      <p:sp>
        <p:nvSpPr>
          <p:cNvPr id="3" name="Subtitle 2"/>
          <p:cNvSpPr>
            <a:spLocks noGrp="1"/>
          </p:cNvSpPr>
          <p:nvPr>
            <p:ph type="subTitle" idx="1"/>
          </p:nvPr>
        </p:nvSpPr>
        <p:spPr/>
        <p:txBody>
          <a:bodyPr/>
          <a:lstStyle/>
          <a:p>
            <a:r>
              <a:rPr lang="en-US" dirty="0" smtClean="0"/>
              <a:t>Cole Nielsen</a:t>
            </a:r>
            <a:endParaRPr lang="en-US" dirty="0"/>
          </a:p>
        </p:txBody>
      </p:sp>
    </p:spTree>
    <p:extLst>
      <p:ext uri="{BB962C8B-B14F-4D97-AF65-F5344CB8AC3E}">
        <p14:creationId xmlns:p14="http://schemas.microsoft.com/office/powerpoint/2010/main" val="409377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DRC</a:t>
            </a:r>
            <a:endParaRPr lang="en-US" dirty="0"/>
          </a:p>
        </p:txBody>
      </p:sp>
      <p:sp>
        <p:nvSpPr>
          <p:cNvPr id="3" name="Content Placeholder 2"/>
          <p:cNvSpPr>
            <a:spLocks noGrp="1"/>
          </p:cNvSpPr>
          <p:nvPr>
            <p:ph sz="half" idx="1"/>
          </p:nvPr>
        </p:nvSpPr>
        <p:spPr/>
        <p:txBody>
          <a:bodyPr/>
          <a:lstStyle/>
          <a:p>
            <a:r>
              <a:rPr lang="en-US" dirty="0" smtClean="0"/>
              <a:t>DRC was completed with no errors (no DRC results). Check the DRC files in the root of the folder this assignment was delivered in.</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9520" y="1825625"/>
            <a:ext cx="5106959" cy="4351338"/>
          </a:xfrm>
        </p:spPr>
      </p:pic>
    </p:spTree>
    <p:extLst>
      <p:ext uri="{BB962C8B-B14F-4D97-AF65-F5344CB8AC3E}">
        <p14:creationId xmlns:p14="http://schemas.microsoft.com/office/powerpoint/2010/main" val="62517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LVS</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17674"/>
            <a:ext cx="5181600" cy="4167240"/>
          </a:xfrm>
        </p:spPr>
      </p:pic>
      <p:sp>
        <p:nvSpPr>
          <p:cNvPr id="4" name="Content Placeholder 3"/>
          <p:cNvSpPr>
            <a:spLocks noGrp="1"/>
          </p:cNvSpPr>
          <p:nvPr>
            <p:ph sz="half" idx="2"/>
          </p:nvPr>
        </p:nvSpPr>
        <p:spPr/>
        <p:txBody>
          <a:bodyPr/>
          <a:lstStyle/>
          <a:p>
            <a:r>
              <a:rPr lang="en-US" dirty="0" smtClean="0"/>
              <a:t>Similarly the LVS for the design passed with no issues. See the LVS output files in the root of the direction this slide was submitted in.</a:t>
            </a:r>
            <a:endParaRPr lang="en-US" dirty="0"/>
          </a:p>
        </p:txBody>
      </p:sp>
    </p:spTree>
    <p:extLst>
      <p:ext uri="{BB962C8B-B14F-4D97-AF65-F5344CB8AC3E}">
        <p14:creationId xmlns:p14="http://schemas.microsoft.com/office/powerpoint/2010/main" val="3484926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Parasitic model</a:t>
            </a:r>
            <a:endParaRPr lang="en-US" dirty="0"/>
          </a:p>
        </p:txBody>
      </p:sp>
      <p:sp>
        <p:nvSpPr>
          <p:cNvPr id="5" name="Content Placeholder 4"/>
          <p:cNvSpPr>
            <a:spLocks noGrp="1"/>
          </p:cNvSpPr>
          <p:nvPr>
            <p:ph idx="1"/>
          </p:nvPr>
        </p:nvSpPr>
        <p:spPr/>
        <p:txBody>
          <a:bodyPr/>
          <a:lstStyle/>
          <a:p>
            <a:r>
              <a:rPr lang="en-US" dirty="0" smtClean="0"/>
              <a:t>See </a:t>
            </a:r>
            <a:r>
              <a:rPr lang="en-US" dirty="0" err="1" smtClean="0"/>
              <a:t>PEX_netlist</a:t>
            </a:r>
            <a:r>
              <a:rPr lang="en-US" dirty="0" smtClean="0"/>
              <a:t> folder root of assignment directory for the parasitic model (adder16b.sp).</a:t>
            </a:r>
            <a:endParaRPr lang="en-US" dirty="0"/>
          </a:p>
        </p:txBody>
      </p:sp>
    </p:spTree>
    <p:extLst>
      <p:ext uri="{BB962C8B-B14F-4D97-AF65-F5344CB8AC3E}">
        <p14:creationId xmlns:p14="http://schemas.microsoft.com/office/powerpoint/2010/main" val="237940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Materials/File Access</a:t>
            </a:r>
            <a:endParaRPr lang="en-US" dirty="0"/>
          </a:p>
        </p:txBody>
      </p:sp>
      <p:sp>
        <p:nvSpPr>
          <p:cNvPr id="3" name="Content Placeholder 2"/>
          <p:cNvSpPr>
            <a:spLocks noGrp="1"/>
          </p:cNvSpPr>
          <p:nvPr>
            <p:ph idx="1"/>
          </p:nvPr>
        </p:nvSpPr>
        <p:spPr/>
        <p:txBody>
          <a:bodyPr/>
          <a:lstStyle/>
          <a:p>
            <a:r>
              <a:rPr lang="en-US" dirty="0" smtClean="0"/>
              <a:t>My files are accessible on /home/class/niels538/cds_ncsu45/5323_proj (should be readable)</a:t>
            </a:r>
          </a:p>
          <a:p>
            <a:r>
              <a:rPr lang="en-US" dirty="0" smtClean="0"/>
              <a:t>Open the above mentioned directory as a library, and the top level design for the schematic is a cell called “adder”</a:t>
            </a:r>
          </a:p>
          <a:p>
            <a:r>
              <a:rPr lang="en-US" dirty="0" smtClean="0"/>
              <a:t>The “5323_proj” directory is also included in this submission</a:t>
            </a:r>
          </a:p>
          <a:p>
            <a:r>
              <a:rPr lang="en-US" dirty="0" smtClean="0"/>
              <a:t>The parasitic netlist for the layout, DRC and LVS outputs are included in the root of the folder this presentation is in (not going to put them in slides for readability).</a:t>
            </a:r>
            <a:endParaRPr lang="en-US" dirty="0"/>
          </a:p>
        </p:txBody>
      </p:sp>
    </p:spTree>
    <p:extLst>
      <p:ext uri="{BB962C8B-B14F-4D97-AF65-F5344CB8AC3E}">
        <p14:creationId xmlns:p14="http://schemas.microsoft.com/office/powerpoint/2010/main" val="18060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Design – Han-Carlson Adder</a:t>
            </a:r>
            <a:endParaRPr lang="en-US" dirty="0"/>
          </a:p>
        </p:txBody>
      </p:sp>
      <p:sp>
        <p:nvSpPr>
          <p:cNvPr id="5" name="Text Placeholder 4"/>
          <p:cNvSpPr>
            <a:spLocks noGrp="1"/>
          </p:cNvSpPr>
          <p:nvPr>
            <p:ph type="body" idx="1"/>
          </p:nvPr>
        </p:nvSpPr>
        <p:spPr/>
        <p:txBody>
          <a:bodyPr/>
          <a:lstStyle/>
          <a:p>
            <a:r>
              <a:rPr lang="en-US" dirty="0" smtClean="0"/>
              <a:t>General look ahead adder type circuit with PG logic (from course textbook)</a:t>
            </a:r>
            <a:endParaRPr lang="en-US" dirty="0"/>
          </a:p>
        </p:txBody>
      </p:sp>
      <p:pic>
        <p:nvPicPr>
          <p:cNvPr id="4" name="Content Placeholder 3"/>
          <p:cNvPicPr>
            <a:picLocks noGrp="1" noChangeAspect="1"/>
          </p:cNvPicPr>
          <p:nvPr>
            <p:ph sz="half" idx="2"/>
          </p:nvPr>
        </p:nvPicPr>
        <p:blipFill>
          <a:blip r:embed="rId2">
            <a:lum bright="-50000"/>
            <a:alphaModFix/>
          </a:blip>
          <a:stretch>
            <a:fillRect/>
          </a:stretch>
        </p:blipFill>
        <p:spPr>
          <a:xfrm>
            <a:off x="953991" y="2505075"/>
            <a:ext cx="4929381" cy="3684588"/>
          </a:xfrm>
        </p:spPr>
      </p:pic>
      <p:sp>
        <p:nvSpPr>
          <p:cNvPr id="7" name="Content Placeholder 6"/>
          <p:cNvSpPr>
            <a:spLocks noGrp="1"/>
          </p:cNvSpPr>
          <p:nvPr>
            <p:ph sz="quarter" idx="4"/>
          </p:nvPr>
        </p:nvSpPr>
        <p:spPr/>
        <p:txBody>
          <a:bodyPr>
            <a:normAutofit fontScale="70000" lnSpcReduction="20000"/>
          </a:bodyPr>
          <a:lstStyle/>
          <a:p>
            <a:pPr lvl="0">
              <a:buSzPct val="45000"/>
              <a:buFont typeface="StarSymbol"/>
              <a:buChar char="●"/>
            </a:pPr>
            <a:r>
              <a:rPr lang="en-US" dirty="0" smtClean="0"/>
              <a:t>In order to design a fast adder, we use a look ahead topology that utilizes calculation of Generate and Propagates from each input pair and a group PG logic network in order to determine the sum of the inputs. The PG logic determines the carry in for every bit, and when </a:t>
            </a:r>
            <a:r>
              <a:rPr lang="en-US" dirty="0" err="1" smtClean="0"/>
              <a:t>XORed</a:t>
            </a:r>
            <a:r>
              <a:rPr lang="en-US" dirty="0" smtClean="0"/>
              <a:t> with the propagate for every input pair we get the respective sum bit that is part of the full 16 bit sum. This type of circuit is much faster than a ripple adder as the time to propagate the Group PG logic is typically much faster as it takes only a few stages to calculate Generate signals.</a:t>
            </a:r>
          </a:p>
          <a:p>
            <a:pPr lvl="0">
              <a:buSzPct val="45000"/>
              <a:buFont typeface="StarSymbol"/>
              <a:buChar char="●"/>
            </a:pPr>
            <a:r>
              <a:rPr lang="en-US" dirty="0" smtClean="0"/>
              <a:t>The image to the left shows the topology used, from the textbook (</a:t>
            </a:r>
            <a:r>
              <a:rPr lang="en-US" dirty="0" err="1" smtClean="0"/>
              <a:t>Weste</a:t>
            </a:r>
            <a:r>
              <a:rPr lang="en-US" dirty="0" smtClean="0"/>
              <a:t> and Harris)  </a:t>
            </a:r>
          </a:p>
          <a:p>
            <a:endParaRPr lang="en-US" dirty="0"/>
          </a:p>
        </p:txBody>
      </p:sp>
    </p:spTree>
    <p:extLst>
      <p:ext uri="{BB962C8B-B14F-4D97-AF65-F5344CB8AC3E}">
        <p14:creationId xmlns:p14="http://schemas.microsoft.com/office/powerpoint/2010/main" val="14989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Han-Carlson Adder</a:t>
            </a:r>
            <a:endParaRPr lang="en-US" dirty="0"/>
          </a:p>
        </p:txBody>
      </p:sp>
      <p:sp>
        <p:nvSpPr>
          <p:cNvPr id="9" name="Content Placeholder 8"/>
          <p:cNvSpPr>
            <a:spLocks noGrp="1"/>
          </p:cNvSpPr>
          <p:nvPr>
            <p:ph sz="half" idx="1"/>
          </p:nvPr>
        </p:nvSpPr>
        <p:spPr/>
        <p:txBody>
          <a:bodyPr>
            <a:normAutofit fontScale="77500" lnSpcReduction="20000"/>
          </a:bodyPr>
          <a:lstStyle/>
          <a:p>
            <a:r>
              <a:rPr lang="en-US" dirty="0" smtClean="0"/>
              <a:t>For this design, I used a Han-Carlson Tree adder design for the Generate signal calculation. This design works by calculating the initial Propagate/generate terms, and then using a network to calculate find the output Generate bits by combining pairs of group generates in order to find the group generate for bit n:0, where n is the generate signal being created.</a:t>
            </a:r>
          </a:p>
          <a:p>
            <a:endParaRPr lang="en-US" dirty="0"/>
          </a:p>
          <a:p>
            <a:r>
              <a:rPr lang="en-US" dirty="0" smtClean="0"/>
              <a:t>The Han-Carlson is a trade off between the Brent-Kung and </a:t>
            </a:r>
            <a:r>
              <a:rPr lang="en-US" dirty="0" err="1" smtClean="0"/>
              <a:t>Kogge</a:t>
            </a:r>
            <a:r>
              <a:rPr lang="en-US" dirty="0" smtClean="0"/>
              <a:t> stone tree adders, compromising between amount of logic and speed in order to get an overall good design.</a:t>
            </a:r>
            <a:endParaRPr lang="en-US" dirty="0"/>
          </a:p>
        </p:txBody>
      </p:sp>
      <p:sp>
        <p:nvSpPr>
          <p:cNvPr id="10" name="Content Placeholder 9"/>
          <p:cNvSpPr>
            <a:spLocks noGrp="1"/>
          </p:cNvSpPr>
          <p:nvPr>
            <p:ph sz="half" idx="2"/>
          </p:nvPr>
        </p:nvSpPr>
        <p:spPr/>
        <p:txBody>
          <a:bodyPr>
            <a:normAutofit fontScale="77500" lnSpcReduction="20000"/>
          </a:bodyPr>
          <a:lstStyle/>
          <a:p>
            <a:endParaRPr lang="en-US"/>
          </a:p>
        </p:txBody>
      </p:sp>
      <p:pic>
        <p:nvPicPr>
          <p:cNvPr id="7" name="Picture 6"/>
          <p:cNvPicPr>
            <a:picLocks noChangeAspect="1"/>
          </p:cNvPicPr>
          <p:nvPr/>
        </p:nvPicPr>
        <p:blipFill>
          <a:blip r:embed="rId2">
            <a:lum bright="-50000"/>
            <a:alphaModFix/>
          </a:blip>
          <a:srcRect/>
          <a:stretch>
            <a:fillRect/>
          </a:stretch>
        </p:blipFill>
        <p:spPr>
          <a:xfrm>
            <a:off x="6988981" y="1765342"/>
            <a:ext cx="3840479" cy="2354400"/>
          </a:xfrm>
          <a:prstGeom prst="rect">
            <a:avLst/>
          </a:prstGeom>
          <a:noFill/>
          <a:ln>
            <a:noFill/>
          </a:ln>
        </p:spPr>
      </p:pic>
      <p:pic>
        <p:nvPicPr>
          <p:cNvPr id="8" name="Picture 7"/>
          <p:cNvPicPr>
            <a:picLocks noChangeAspect="1"/>
          </p:cNvPicPr>
          <p:nvPr/>
        </p:nvPicPr>
        <p:blipFill>
          <a:blip r:embed="rId3">
            <a:lum bright="-50000"/>
            <a:alphaModFix/>
          </a:blip>
          <a:srcRect/>
          <a:stretch>
            <a:fillRect/>
          </a:stretch>
        </p:blipFill>
        <p:spPr>
          <a:xfrm>
            <a:off x="6554821" y="4211183"/>
            <a:ext cx="4731839" cy="1737359"/>
          </a:xfrm>
          <a:prstGeom prst="rect">
            <a:avLst/>
          </a:prstGeom>
          <a:noFill/>
          <a:ln>
            <a:noFill/>
          </a:ln>
        </p:spPr>
      </p:pic>
    </p:spTree>
    <p:extLst>
      <p:ext uri="{BB962C8B-B14F-4D97-AF65-F5344CB8AC3E}">
        <p14:creationId xmlns:p14="http://schemas.microsoft.com/office/powerpoint/2010/main" val="3646041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a:t>
            </a:r>
            <a:r>
              <a:rPr lang="en-US" dirty="0" err="1" smtClean="0"/>
              <a:t>Implemtation</a:t>
            </a:r>
            <a:r>
              <a:rPr lang="en-US" dirty="0" smtClean="0"/>
              <a:t> Schematic</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755446"/>
            <a:ext cx="10962503" cy="3703022"/>
          </a:xfrm>
        </p:spPr>
      </p:pic>
      <p:sp>
        <p:nvSpPr>
          <p:cNvPr id="4" name="Content Placeholder 3"/>
          <p:cNvSpPr>
            <a:spLocks noGrp="1"/>
          </p:cNvSpPr>
          <p:nvPr>
            <p:ph sz="half" idx="2"/>
          </p:nvPr>
        </p:nvSpPr>
        <p:spPr>
          <a:xfrm>
            <a:off x="1075038" y="1825625"/>
            <a:ext cx="10278762" cy="874326"/>
          </a:xfrm>
        </p:spPr>
        <p:txBody>
          <a:bodyPr>
            <a:normAutofit fontScale="77500" lnSpcReduction="20000"/>
          </a:bodyPr>
          <a:lstStyle/>
          <a:p>
            <a:r>
              <a:rPr lang="en-US" dirty="0" smtClean="0"/>
              <a:t>This is the full schematic of my design. The </a:t>
            </a:r>
            <a:r>
              <a:rPr lang="en-US" dirty="0" err="1" smtClean="0"/>
              <a:t>init_PG</a:t>
            </a:r>
            <a:r>
              <a:rPr lang="en-US" dirty="0" smtClean="0"/>
              <a:t> blocks calculate prefixes, </a:t>
            </a:r>
            <a:r>
              <a:rPr lang="en-US" dirty="0" err="1" smtClean="0"/>
              <a:t>PG_buffer</a:t>
            </a:r>
            <a:r>
              <a:rPr lang="en-US" dirty="0" smtClean="0"/>
              <a:t> is the buffer shown on the last slides design, the </a:t>
            </a:r>
            <a:r>
              <a:rPr lang="en-US" dirty="0" err="1" smtClean="0"/>
              <a:t>Group_PG</a:t>
            </a:r>
            <a:r>
              <a:rPr lang="en-US" dirty="0" smtClean="0"/>
              <a:t> blocks are the black cells on the last slide, and the </a:t>
            </a:r>
            <a:r>
              <a:rPr lang="en-US" dirty="0" err="1" smtClean="0"/>
              <a:t>Group_G</a:t>
            </a:r>
            <a:r>
              <a:rPr lang="en-US" dirty="0" smtClean="0"/>
              <a:t> are the gray cells on the last slide</a:t>
            </a:r>
            <a:endParaRPr lang="en-US" dirty="0"/>
          </a:p>
        </p:txBody>
      </p:sp>
    </p:spTree>
    <p:extLst>
      <p:ext uri="{BB962C8B-B14F-4D97-AF65-F5344CB8AC3E}">
        <p14:creationId xmlns:p14="http://schemas.microsoft.com/office/powerpoint/2010/main" val="2468140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Optimization/Changes from Phase 1</a:t>
            </a:r>
            <a:endParaRPr lang="en-US" dirty="0"/>
          </a:p>
        </p:txBody>
      </p:sp>
      <p:sp>
        <p:nvSpPr>
          <p:cNvPr id="3" name="Content Placeholder 2"/>
          <p:cNvSpPr>
            <a:spLocks noGrp="1"/>
          </p:cNvSpPr>
          <p:nvPr>
            <p:ph idx="1"/>
          </p:nvPr>
        </p:nvSpPr>
        <p:spPr/>
        <p:txBody>
          <a:bodyPr/>
          <a:lstStyle/>
          <a:p>
            <a:r>
              <a:rPr lang="en-US" dirty="0" smtClean="0"/>
              <a:t>I changed my previous design by reducing the generate logic previous used in the group generate logic to a single 3 – input gate. Overall this reduced the design by approximately 64 transistors</a:t>
            </a:r>
          </a:p>
          <a:p>
            <a:r>
              <a:rPr lang="en-US" dirty="0" smtClean="0"/>
              <a:t>I also used NAND logic and a minimal XOR implementation to make the design as small and fast as possible.</a:t>
            </a:r>
          </a:p>
          <a:p>
            <a:pPr marL="0" indent="0">
              <a:buNone/>
            </a:pPr>
            <a:endParaRPr lang="en-US" dirty="0"/>
          </a:p>
        </p:txBody>
      </p:sp>
    </p:spTree>
    <p:extLst>
      <p:ext uri="{BB962C8B-B14F-4D97-AF65-F5344CB8AC3E}">
        <p14:creationId xmlns:p14="http://schemas.microsoft.com/office/powerpoint/2010/main" val="330132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Generate Logic Modification</a:t>
            </a:r>
            <a:endParaRPr lang="en-US" dirty="0"/>
          </a:p>
        </p:txBody>
      </p:sp>
      <p:sp>
        <p:nvSpPr>
          <p:cNvPr id="8" name="Content Placeholder 7"/>
          <p:cNvSpPr>
            <a:spLocks noGrp="1"/>
          </p:cNvSpPr>
          <p:nvPr>
            <p:ph sz="half" idx="1"/>
          </p:nvPr>
        </p:nvSpPr>
        <p:spPr/>
        <p:txBody>
          <a:bodyPr/>
          <a:lstStyle/>
          <a:p>
            <a:pPr marL="0" indent="0">
              <a:buNone/>
            </a:pPr>
            <a:r>
              <a:rPr lang="en-US" dirty="0" smtClean="0"/>
              <a:t>Old Group Generate Logic (10 trans.)</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399382"/>
            <a:ext cx="5181600" cy="3383143"/>
          </a:xfrm>
        </p:spPr>
      </p:pic>
      <p:pic>
        <p:nvPicPr>
          <p:cNvPr id="11" name="Picture 10"/>
          <p:cNvPicPr>
            <a:picLocks noChangeAspect="1"/>
          </p:cNvPicPr>
          <p:nvPr/>
        </p:nvPicPr>
        <p:blipFill>
          <a:blip r:embed="rId3">
            <a:lum bright="-50000"/>
            <a:alphaModFix/>
          </a:blip>
          <a:srcRect/>
          <a:stretch>
            <a:fillRect/>
          </a:stretch>
        </p:blipFill>
        <p:spPr>
          <a:xfrm>
            <a:off x="728850" y="2590799"/>
            <a:ext cx="5400300" cy="4355033"/>
          </a:xfrm>
          <a:prstGeom prst="rect">
            <a:avLst/>
          </a:prstGeom>
          <a:noFill/>
          <a:ln>
            <a:noFill/>
          </a:ln>
        </p:spPr>
      </p:pic>
      <p:sp>
        <p:nvSpPr>
          <p:cNvPr id="12" name="TextBox 11"/>
          <p:cNvSpPr txBox="1"/>
          <p:nvPr/>
        </p:nvSpPr>
        <p:spPr>
          <a:xfrm>
            <a:off x="6564630" y="1956077"/>
            <a:ext cx="4396740" cy="1200329"/>
          </a:xfrm>
          <a:prstGeom prst="rect">
            <a:avLst/>
          </a:prstGeom>
          <a:noFill/>
        </p:spPr>
        <p:txBody>
          <a:bodyPr wrap="square" rtlCol="0">
            <a:spAutoFit/>
          </a:bodyPr>
          <a:lstStyle/>
          <a:p>
            <a:r>
              <a:rPr lang="en-US" sz="2400" dirty="0" smtClean="0"/>
              <a:t>New logic (8 transistors)</a:t>
            </a:r>
          </a:p>
          <a:p>
            <a:r>
              <a:rPr lang="en-US" sz="2400" kern="1200" dirty="0" smtClean="0">
                <a:solidFill>
                  <a:schemeClr val="tx1"/>
                </a:solidFill>
                <a:latin typeface="+mn-lt"/>
                <a:ea typeface="+mn-ea"/>
                <a:cs typeface="+mn-cs"/>
              </a:rPr>
              <a:t>The remaining logic is the same as Phase 1 so I won’t re-explain it.</a:t>
            </a:r>
            <a:endParaRPr lang="en-US" sz="2800" kern="1200" dirty="0">
              <a:solidFill>
                <a:schemeClr val="tx1"/>
              </a:solidFill>
              <a:latin typeface="+mn-lt"/>
              <a:ea typeface="+mn-ea"/>
              <a:cs typeface="+mn-cs"/>
            </a:endParaRPr>
          </a:p>
        </p:txBody>
      </p:sp>
    </p:spTree>
    <p:extLst>
      <p:ext uri="{BB962C8B-B14F-4D97-AF65-F5344CB8AC3E}">
        <p14:creationId xmlns:p14="http://schemas.microsoft.com/office/powerpoint/2010/main" val="392707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5" name="Content Placeholder 4"/>
          <p:cNvSpPr>
            <a:spLocks noGrp="1"/>
          </p:cNvSpPr>
          <p:nvPr>
            <p:ph sz="half" idx="2"/>
          </p:nvPr>
        </p:nvSpPr>
        <p:spPr/>
        <p:txBody>
          <a:bodyPr>
            <a:normAutofit/>
          </a:bodyPr>
          <a:lstStyle/>
          <a:p>
            <a:r>
              <a:rPr lang="en-US" dirty="0" smtClean="0"/>
              <a:t>The image to the left is the full adder layout. Zoom into the image to see more detail as it is quite large/detailed.</a:t>
            </a:r>
          </a:p>
          <a:p>
            <a:endParaRPr lang="en-US" dirty="0"/>
          </a:p>
          <a:p>
            <a:r>
              <a:rPr lang="en-US" dirty="0" smtClean="0"/>
              <a:t>The total area is 725um^2 (10.25x70.725um) not including the side power connections</a:t>
            </a:r>
          </a:p>
          <a:p>
            <a:r>
              <a:rPr lang="en-US" dirty="0" smtClean="0"/>
              <a:t>With power connections it is 760um^2 (11.75x70.725um)</a:t>
            </a:r>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069542" y="1825625"/>
            <a:ext cx="718916" cy="4351338"/>
          </a:xfrm>
        </p:spPr>
      </p:pic>
    </p:spTree>
    <p:extLst>
      <p:ext uri="{BB962C8B-B14F-4D97-AF65-F5344CB8AC3E}">
        <p14:creationId xmlns:p14="http://schemas.microsoft.com/office/powerpoint/2010/main" val="284749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details</a:t>
            </a:r>
            <a:endParaRPr lang="en-US" dirty="0"/>
          </a:p>
        </p:txBody>
      </p:sp>
      <p:sp>
        <p:nvSpPr>
          <p:cNvPr id="4" name="Content Placeholder 3"/>
          <p:cNvSpPr>
            <a:spLocks noGrp="1"/>
          </p:cNvSpPr>
          <p:nvPr>
            <p:ph sz="half" idx="2"/>
          </p:nvPr>
        </p:nvSpPr>
        <p:spPr/>
        <p:txBody>
          <a:bodyPr>
            <a:normAutofit fontScale="85000" lnSpcReduction="20000"/>
          </a:bodyPr>
          <a:lstStyle/>
          <a:p>
            <a:r>
              <a:rPr lang="en-US" dirty="0" smtClean="0"/>
              <a:t>The zoomed in view of part of the adder shows the layout implementation. I </a:t>
            </a:r>
            <a:r>
              <a:rPr lang="en-US" dirty="0" err="1" smtClean="0"/>
              <a:t>layed</a:t>
            </a:r>
            <a:r>
              <a:rPr lang="en-US" dirty="0" smtClean="0"/>
              <a:t> it out using two rows per output bit, one for calculation group generates and the other for group propagates. Each row is implemented with a continuous VDD and GND rails, as well as continuous wells, which allows for a compact design vertically. 5 wires of space was left between rows. The length of the adder was determined by the longest logic row of the design. Logic in the rows with less logic were spaced out in a way such that routing signals was </a:t>
            </a:r>
            <a:r>
              <a:rPr lang="en-US" smtClean="0"/>
              <a:t>most convenient.</a:t>
            </a:r>
            <a:endParaRPr lang="en-US" dirty="0"/>
          </a:p>
        </p:txBody>
      </p:sp>
      <p:pic>
        <p:nvPicPr>
          <p:cNvPr id="7" name="Content Placeholder 6"/>
          <p:cNvPicPr>
            <a:picLocks noGrp="1" noChangeAspect="1"/>
          </p:cNvPicPr>
          <p:nvPr>
            <p:ph sz="half" idx="1"/>
          </p:nvPr>
        </p:nvPicPr>
        <p:blipFill>
          <a:blip r:embed="rId2"/>
          <a:stretch>
            <a:fillRect/>
          </a:stretch>
        </p:blipFill>
        <p:spPr>
          <a:xfrm>
            <a:off x="958262" y="2235393"/>
            <a:ext cx="4941475" cy="3531802"/>
          </a:xfrm>
          <a:prstGeom prst="rect">
            <a:avLst/>
          </a:prstGeom>
        </p:spPr>
      </p:pic>
    </p:spTree>
    <p:extLst>
      <p:ext uri="{BB962C8B-B14F-4D97-AF65-F5344CB8AC3E}">
        <p14:creationId xmlns:p14="http://schemas.microsoft.com/office/powerpoint/2010/main" val="1470114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717</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StarSymbol</vt:lpstr>
      <vt:lpstr>Office Theme</vt:lpstr>
      <vt:lpstr>EE 5323 Phase 2 Report 16 bit Han-Carlson Adder</vt:lpstr>
      <vt:lpstr>Materials/File Access</vt:lpstr>
      <vt:lpstr>Circuit Design – Han-Carlson Adder</vt:lpstr>
      <vt:lpstr>Han-Carlson Adder</vt:lpstr>
      <vt:lpstr>Circuit Implemtation Schematic</vt:lpstr>
      <vt:lpstr>Design Optimization/Changes from Phase 1</vt:lpstr>
      <vt:lpstr>Group Generate Logic Modification</vt:lpstr>
      <vt:lpstr>Layout</vt:lpstr>
      <vt:lpstr>Layout details</vt:lpstr>
      <vt:lpstr>DRC</vt:lpstr>
      <vt:lpstr>LVS</vt:lpstr>
      <vt:lpstr>Parasitic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5323 Phase 2 Report 16 bit Han-Carlson Adder</dc:title>
  <dc:creator>Cole Nielsen</dc:creator>
  <cp:lastModifiedBy>Cole Nielsen</cp:lastModifiedBy>
  <cp:revision>6</cp:revision>
  <dcterms:created xsi:type="dcterms:W3CDTF">2016-12-09T20:40:27Z</dcterms:created>
  <dcterms:modified xsi:type="dcterms:W3CDTF">2016-12-09T21:19:04Z</dcterms:modified>
</cp:coreProperties>
</file>