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8" r:id="rId2"/>
    <p:sldId id="904" r:id="rId3"/>
    <p:sldId id="905" r:id="rId4"/>
    <p:sldId id="906" r:id="rId5"/>
    <p:sldId id="907" r:id="rId6"/>
    <p:sldId id="908" r:id="rId7"/>
    <p:sldId id="909" r:id="rId8"/>
    <p:sldId id="910" r:id="rId9"/>
    <p:sldId id="911" r:id="rId10"/>
    <p:sldId id="912" r:id="rId11"/>
    <p:sldId id="913" r:id="rId12"/>
    <p:sldId id="914" r:id="rId13"/>
    <p:sldId id="915" r:id="rId14"/>
    <p:sldId id="916" r:id="rId15"/>
    <p:sldId id="917" r:id="rId16"/>
    <p:sldId id="918" r:id="rId17"/>
    <p:sldId id="919" r:id="rId18"/>
    <p:sldId id="920" r:id="rId19"/>
    <p:sldId id="921" r:id="rId20"/>
    <p:sldId id="922" r:id="rId21"/>
    <p:sldId id="923" r:id="rId22"/>
    <p:sldId id="924" r:id="rId23"/>
    <p:sldId id="925" r:id="rId24"/>
    <p:sldId id="926" r:id="rId25"/>
    <p:sldId id="927" r:id="rId26"/>
    <p:sldId id="928" r:id="rId27"/>
    <p:sldId id="929" r:id="rId28"/>
    <p:sldId id="930" r:id="rId29"/>
    <p:sldId id="931" r:id="rId30"/>
    <p:sldId id="932" r:id="rId31"/>
    <p:sldId id="933" r:id="rId32"/>
    <p:sldId id="934" r:id="rId33"/>
    <p:sldId id="935" r:id="rId34"/>
    <p:sldId id="936" r:id="rId35"/>
    <p:sldId id="937" r:id="rId36"/>
    <p:sldId id="938" r:id="rId37"/>
    <p:sldId id="939" r:id="rId38"/>
    <p:sldId id="940" r:id="rId39"/>
    <p:sldId id="941" r:id="rId40"/>
    <p:sldId id="942" r:id="rId41"/>
    <p:sldId id="943" r:id="rId42"/>
    <p:sldId id="944" r:id="rId43"/>
    <p:sldId id="945" r:id="rId44"/>
    <p:sldId id="946" r:id="rId45"/>
    <p:sldId id="947" r:id="rId46"/>
    <p:sldId id="948" r:id="rId47"/>
    <p:sldId id="949" r:id="rId48"/>
    <p:sldId id="950" r:id="rId49"/>
    <p:sldId id="951" r:id="rId50"/>
    <p:sldId id="952" r:id="rId51"/>
    <p:sldId id="953" r:id="rId52"/>
    <p:sldId id="954" r:id="rId53"/>
    <p:sldId id="955" r:id="rId54"/>
    <p:sldId id="956" r:id="rId55"/>
    <p:sldId id="957" r:id="rId56"/>
    <p:sldId id="958" r:id="rId57"/>
    <p:sldId id="959" r:id="rId58"/>
    <p:sldId id="960" r:id="rId59"/>
    <p:sldId id="961" r:id="rId60"/>
    <p:sldId id="962" r:id="rId61"/>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utosh Verma"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0000FF"/>
    <a:srgbClr val="000066"/>
    <a:srgbClr val="CC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864" autoAdjust="0"/>
    <p:restoredTop sz="99603" autoAdjust="0"/>
  </p:normalViewPr>
  <p:slideViewPr>
    <p:cSldViewPr snapToGrid="0">
      <p:cViewPr varScale="1">
        <p:scale>
          <a:sx n="162" d="100"/>
          <a:sy n="162" d="100"/>
        </p:scale>
        <p:origin x="2652"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5895" cy="7589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4160838"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86019" name="Rectangle 3"/>
          <p:cNvSpPr>
            <a:spLocks noGrp="1" noChangeArrowheads="1"/>
          </p:cNvSpPr>
          <p:nvPr>
            <p:ph type="dt" sz="quarter" idx="1"/>
          </p:nvPr>
        </p:nvSpPr>
        <p:spPr bwMode="auto">
          <a:xfrm>
            <a:off x="5435600" y="0"/>
            <a:ext cx="4164013"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r" defTabSz="954088">
              <a:defRPr sz="1200">
                <a:latin typeface="Arial" panose="020B0604020202020204" pitchFamily="34" charset="0"/>
                <a:cs typeface="+mn-cs"/>
              </a:defRPr>
            </a:lvl1pPr>
          </a:lstStyle>
          <a:p>
            <a:pPr>
              <a:defRPr/>
            </a:pPr>
            <a:endParaRPr lang="en-US" altLang="en-US"/>
          </a:p>
        </p:txBody>
      </p:sp>
      <p:sp>
        <p:nvSpPr>
          <p:cNvPr id="86020" name="Rectangle 4"/>
          <p:cNvSpPr>
            <a:spLocks noGrp="1" noChangeArrowheads="1"/>
          </p:cNvSpPr>
          <p:nvPr>
            <p:ph type="ftr" sz="quarter" idx="2"/>
          </p:nvPr>
        </p:nvSpPr>
        <p:spPr bwMode="auto">
          <a:xfrm>
            <a:off x="0" y="6946900"/>
            <a:ext cx="4160838"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86021" name="Rectangle 5"/>
          <p:cNvSpPr>
            <a:spLocks noGrp="1" noChangeArrowheads="1"/>
          </p:cNvSpPr>
          <p:nvPr>
            <p:ph type="sldNum" sz="quarter" idx="3"/>
          </p:nvPr>
        </p:nvSpPr>
        <p:spPr bwMode="auto">
          <a:xfrm>
            <a:off x="5435600" y="6946900"/>
            <a:ext cx="4164013"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r" defTabSz="954088">
              <a:defRPr sz="1200">
                <a:latin typeface="Arial" panose="020B0604020202020204" pitchFamily="34" charset="0"/>
                <a:cs typeface="+mn-cs"/>
              </a:defRPr>
            </a:lvl1pPr>
          </a:lstStyle>
          <a:p>
            <a:pPr>
              <a:defRPr/>
            </a:pPr>
            <a:fld id="{6D47D70C-87F2-4333-AF18-E5F5222EE154}" type="slidenum">
              <a:rPr lang="en-US" altLang="en-US"/>
              <a:pPr>
                <a:defRPr/>
              </a:pPr>
              <a:t>‹#›</a:t>
            </a:fld>
            <a:endParaRPr lang="en-US" altLang="en-US"/>
          </a:p>
        </p:txBody>
      </p:sp>
    </p:spTree>
    <p:extLst>
      <p:ext uri="{BB962C8B-B14F-4D97-AF65-F5344CB8AC3E}">
        <p14:creationId xmlns:p14="http://schemas.microsoft.com/office/powerpoint/2010/main" val="68470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4160838"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94211" name="Rectangle 3"/>
          <p:cNvSpPr>
            <a:spLocks noGrp="1" noChangeArrowheads="1"/>
          </p:cNvSpPr>
          <p:nvPr>
            <p:ph type="dt" idx="1"/>
          </p:nvPr>
        </p:nvSpPr>
        <p:spPr bwMode="auto">
          <a:xfrm>
            <a:off x="5435600" y="0"/>
            <a:ext cx="4164013"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r" defTabSz="954088">
              <a:defRPr sz="1200">
                <a:latin typeface="Arial" panose="020B0604020202020204" pitchFamily="34" charset="0"/>
                <a:cs typeface="+mn-cs"/>
              </a:defRPr>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2974975" y="549275"/>
            <a:ext cx="3656013" cy="2741613"/>
          </a:xfrm>
          <a:prstGeom prst="rect">
            <a:avLst/>
          </a:prstGeom>
          <a:noFill/>
          <a:ln w="9525">
            <a:solidFill>
              <a:srgbClr val="000000"/>
            </a:solidFill>
            <a:miter lim="800000"/>
            <a:headEnd/>
            <a:tailEnd/>
          </a:ln>
        </p:spPr>
      </p:sp>
      <p:sp>
        <p:nvSpPr>
          <p:cNvPr id="94213" name="Rectangle 5"/>
          <p:cNvSpPr>
            <a:spLocks noGrp="1" noChangeArrowheads="1"/>
          </p:cNvSpPr>
          <p:nvPr>
            <p:ph type="body" sz="quarter" idx="3"/>
          </p:nvPr>
        </p:nvSpPr>
        <p:spPr bwMode="auto">
          <a:xfrm>
            <a:off x="958850" y="3475038"/>
            <a:ext cx="7683500" cy="3290887"/>
          </a:xfrm>
          <a:prstGeom prst="rect">
            <a:avLst/>
          </a:prstGeom>
          <a:noFill/>
          <a:ln>
            <a:noFill/>
          </a:ln>
          <a:effectLst/>
          <a:extLst/>
        </p:spPr>
        <p:txBody>
          <a:bodyPr vert="horz" wrap="square" lIns="95708" tIns="47853" rIns="95708" bIns="47853"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4214" name="Rectangle 6"/>
          <p:cNvSpPr>
            <a:spLocks noGrp="1" noChangeArrowheads="1"/>
          </p:cNvSpPr>
          <p:nvPr>
            <p:ph type="ftr" sz="quarter" idx="4"/>
          </p:nvPr>
        </p:nvSpPr>
        <p:spPr bwMode="auto">
          <a:xfrm>
            <a:off x="0" y="6946900"/>
            <a:ext cx="4160838"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94215" name="Rectangle 7"/>
          <p:cNvSpPr>
            <a:spLocks noGrp="1" noChangeArrowheads="1"/>
          </p:cNvSpPr>
          <p:nvPr>
            <p:ph type="sldNum" sz="quarter" idx="5"/>
          </p:nvPr>
        </p:nvSpPr>
        <p:spPr bwMode="auto">
          <a:xfrm>
            <a:off x="5435600" y="6946900"/>
            <a:ext cx="4164013"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r" defTabSz="954088">
              <a:defRPr sz="1200">
                <a:latin typeface="Arial" panose="020B0604020202020204" pitchFamily="34" charset="0"/>
                <a:cs typeface="+mn-cs"/>
              </a:defRPr>
            </a:lvl1pPr>
          </a:lstStyle>
          <a:p>
            <a:pPr>
              <a:defRPr/>
            </a:pPr>
            <a:fld id="{ED86FD29-E5E6-4CCF-B6C2-B1E0D5B7738A}" type="slidenum">
              <a:rPr lang="en-US" altLang="en-US"/>
              <a:pPr>
                <a:defRPr/>
              </a:pPr>
              <a:t>‹#›</a:t>
            </a:fld>
            <a:endParaRPr lang="en-US" altLang="en-US"/>
          </a:p>
        </p:txBody>
      </p:sp>
    </p:spTree>
    <p:extLst>
      <p:ext uri="{BB962C8B-B14F-4D97-AF65-F5344CB8AC3E}">
        <p14:creationId xmlns:p14="http://schemas.microsoft.com/office/powerpoint/2010/main" val="3371600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16387" name="Slide Number Placeholder 3"/>
          <p:cNvSpPr>
            <a:spLocks noGrp="1"/>
          </p:cNvSpPr>
          <p:nvPr>
            <p:ph type="sldNum" sz="quarter" idx="5"/>
          </p:nvPr>
        </p:nvSpPr>
        <p:spPr>
          <a:noFill/>
          <a:ln>
            <a:miter lim="800000"/>
            <a:headEnd/>
            <a:tailEnd/>
          </a:ln>
        </p:spPr>
        <p:txBody>
          <a:bodyPr/>
          <a:lstStyle/>
          <a:p>
            <a:fld id="{9DB9C946-A6C1-47AB-8D1C-4BECC1FFD291}" type="slidenum">
              <a:rPr lang="en-US" altLang="en-US" smtClean="0">
                <a:latin typeface="Arial" charset="0"/>
                <a:cs typeface="Arial" charset="0"/>
              </a:rPr>
              <a:pPr/>
              <a:t>1</a:t>
            </a:fld>
            <a:endParaRPr lang="en-US" altLang="en-US" smtClean="0">
              <a:latin typeface="Arial" charset="0"/>
              <a:cs typeface="Arial" charset="0"/>
            </a:endParaRPr>
          </a:p>
        </p:txBody>
      </p:sp>
    </p:spTree>
    <p:extLst>
      <p:ext uri="{BB962C8B-B14F-4D97-AF65-F5344CB8AC3E}">
        <p14:creationId xmlns:p14="http://schemas.microsoft.com/office/powerpoint/2010/main" val="428703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19459" name="Slide Number Placeholder 3"/>
          <p:cNvSpPr>
            <a:spLocks noGrp="1"/>
          </p:cNvSpPr>
          <p:nvPr>
            <p:ph type="sldNum" sz="quarter" idx="5"/>
          </p:nvPr>
        </p:nvSpPr>
        <p:spPr>
          <a:noFill/>
          <a:ln>
            <a:miter lim="800000"/>
            <a:headEnd/>
            <a:tailEnd/>
          </a:ln>
        </p:spPr>
        <p:txBody>
          <a:bodyPr/>
          <a:lstStyle/>
          <a:p>
            <a:fld id="{9C4861AC-D55A-454E-A616-F218D46F08FE}" type="slidenum">
              <a:rPr lang="en-US" altLang="en-US" smtClean="0">
                <a:latin typeface="Arial" charset="0"/>
                <a:cs typeface="Arial" charset="0"/>
              </a:rPr>
              <a:pPr/>
              <a:t>3</a:t>
            </a:fld>
            <a:endParaRPr lang="en-US" altLang="en-US" smtClean="0">
              <a:latin typeface="Arial" charset="0"/>
              <a:cs typeface="Arial" charset="0"/>
            </a:endParaRPr>
          </a:p>
        </p:txBody>
      </p:sp>
    </p:spTree>
    <p:extLst>
      <p:ext uri="{BB962C8B-B14F-4D97-AF65-F5344CB8AC3E}">
        <p14:creationId xmlns:p14="http://schemas.microsoft.com/office/powerpoint/2010/main" val="62148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09575" y="6613525"/>
            <a:ext cx="7869238" cy="228600"/>
          </a:xfrm>
          <a:prstGeom prst="rect">
            <a:avLst/>
          </a:prstGeom>
          <a:noFill/>
          <a:ln w="38100" algn="ctr">
            <a:noFill/>
            <a:prstDash val="sysDot"/>
            <a:miter lim="800000"/>
            <a:headEnd/>
            <a:tailEnd/>
          </a:ln>
          <a:effectLst/>
        </p:spPr>
        <p:txBody>
          <a:bodyPr wrap="none">
            <a:spAutoFit/>
          </a:bodyPr>
          <a:lstStyle/>
          <a:p>
            <a:pPr algn="ctr"/>
            <a:r>
              <a:rPr lang="en-US" sz="900"/>
              <a:t>Copyright © 2017 McGraw-Hill Education. All rights reserved. </a:t>
            </a:r>
            <a:r>
              <a:rPr lang="en-US" sz="900">
                <a:solidFill>
                  <a:srgbClr val="000000"/>
                </a:solidFill>
                <a:ea typeface="Arial Unicode MS" pitchFamily="34" charset="-128"/>
              </a:rPr>
              <a:t>No reproduction or distribution without the prior written consent of McGraw-Hill Education.</a:t>
            </a:r>
            <a:r>
              <a:rPr lang="en-US" sz="900">
                <a:ea typeface="Arial Unicode MS" pitchFamily="34" charset="-128"/>
              </a:rPr>
              <a:t> </a:t>
            </a:r>
            <a:endParaRPr lang="en-US">
              <a:ea typeface="Arial Unicode MS" pitchFamily="34" charset="-128"/>
            </a:endParaRPr>
          </a:p>
        </p:txBody>
      </p:sp>
      <p:sp>
        <p:nvSpPr>
          <p:cNvPr id="3074" name="Rectangle 2"/>
          <p:cNvSpPr>
            <a:spLocks noGrp="1" noChangeArrowheads="1"/>
          </p:cNvSpPr>
          <p:nvPr>
            <p:ph type="ctrTitle"/>
          </p:nvPr>
        </p:nvSpPr>
        <p:spPr>
          <a:xfrm>
            <a:off x="685800" y="2130425"/>
            <a:ext cx="7772400" cy="1470025"/>
          </a:xfrm>
        </p:spPr>
        <p:txBody>
          <a:bodyPr/>
          <a:lstStyle>
            <a:lvl1pPr>
              <a:defRPr sz="4000"/>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auto">
          <a:xfrm>
            <a:off x="1371600" y="3886200"/>
            <a:ext cx="6400800" cy="1752600"/>
          </a:xfrm>
          <a:prstGeom prst="rect">
            <a:avLst/>
          </a:prstGeom>
          <a:noFill/>
          <a:extLst/>
        </p:spPr>
        <p:txBody>
          <a:bodyPr vert="horz" wrap="square" lIns="91440" tIns="45720" rIns="91440" bIns="45720" numCol="1" anchor="t" anchorCtr="0" compatLnSpc="1">
            <a:prstTxWarp prst="textNoShape">
              <a:avLst/>
            </a:prstTxWarp>
          </a:bodyPr>
          <a:lstStyle>
            <a:lvl1pPr marL="0" indent="0" algn="ctr">
              <a:buFontTx/>
              <a:buNone/>
              <a:defRPr/>
            </a:lvl1pPr>
          </a:lstStyle>
          <a:p>
            <a:pPr lvl="0"/>
            <a:r>
              <a:rPr lang="en-US" altLang="en-US" noProof="0" smtClean="0"/>
              <a:t>Click to edit Master subtitle style</a:t>
            </a:r>
          </a:p>
        </p:txBody>
      </p:sp>
      <p:sp>
        <p:nvSpPr>
          <p:cNvPr id="5" name="Rectangle 6"/>
          <p:cNvSpPr>
            <a:spLocks noGrp="1" noChangeArrowheads="1"/>
          </p:cNvSpPr>
          <p:nvPr>
            <p:ph type="sldNum" sz="quarter" idx="4"/>
          </p:nvPr>
        </p:nvSpPr>
        <p:spPr bwMode="auto">
          <a:xfrm>
            <a:off x="8177213" y="6519863"/>
            <a:ext cx="8382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panose="020B0604020202020204" pitchFamily="34" charset="0"/>
                <a:cs typeface="+mn-cs"/>
              </a:defRPr>
            </a:lvl1pPr>
          </a:lstStyle>
          <a:p>
            <a:pPr>
              <a:defRPr/>
            </a:pPr>
            <a:fld id="{00B7FE6F-E80A-4C72-80A2-4BB80E14E86E}" type="slidenum">
              <a:rPr lang="en-US" altLang="en-US"/>
              <a:pPr>
                <a:defRPr/>
              </a:pPr>
              <a:t>‹#›</a:t>
            </a:fld>
            <a:endParaRPr lang="en-US" altLang="en-US"/>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7AC097EE-7AD3-4F95-BE7A-CD89E129F3B2}" type="slidenum">
              <a:rPr lang="en-US" altLang="en-US"/>
              <a:pPr>
                <a:defRPr/>
              </a:pPr>
              <a:t>‹#›</a:t>
            </a:fld>
            <a:endParaRPr lang="en-US" altLang="en-US"/>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Vertical Title 1"/>
          <p:cNvSpPr>
            <a:spLocks noGrp="1"/>
          </p:cNvSpPr>
          <p:nvPr>
            <p:ph type="title" orient="vert"/>
          </p:nvPr>
        </p:nvSpPr>
        <p:spPr>
          <a:xfrm>
            <a:off x="6629400" y="-31750"/>
            <a:ext cx="2057400" cy="6208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750"/>
            <a:ext cx="6019800" cy="62087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BA65AF71-2E8D-4E51-AA33-76541304C9C2}" type="slidenum">
              <a:rPr lang="en-US" altLang="en-US"/>
              <a:pPr>
                <a:defRPr/>
              </a:pPr>
              <a:t>‹#›</a:t>
            </a:fld>
            <a:endParaRPr lang="en-US" altLang="en-US"/>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09575" y="6613525"/>
            <a:ext cx="7869238" cy="228600"/>
          </a:xfrm>
          <a:prstGeom prst="rect">
            <a:avLst/>
          </a:prstGeom>
          <a:noFill/>
          <a:ln w="38100" algn="ctr">
            <a:noFill/>
            <a:prstDash val="sysDot"/>
            <a:miter lim="800000"/>
            <a:headEnd/>
            <a:tailEnd/>
          </a:ln>
          <a:effectLst/>
        </p:spPr>
        <p:txBody>
          <a:bodyPr wrap="none">
            <a:spAutoFit/>
          </a:bodyPr>
          <a:lstStyle/>
          <a:p>
            <a:pPr algn="ctr"/>
            <a:r>
              <a:rPr lang="en-US" sz="900"/>
              <a:t>Copyright © 2017 McGraw-Hill Education. All rights reserved. </a:t>
            </a:r>
            <a:r>
              <a:rPr lang="en-US" sz="900">
                <a:solidFill>
                  <a:srgbClr val="000000"/>
                </a:solidFill>
                <a:ea typeface="Arial Unicode MS" pitchFamily="34" charset="-128"/>
              </a:rPr>
              <a:t>No reproduction or distribution without the prior written consent of McGraw-Hill Education.</a:t>
            </a:r>
            <a:r>
              <a:rPr lang="en-US" sz="900">
                <a:ea typeface="Arial Unicode MS" pitchFamily="34" charset="-128"/>
              </a:rPr>
              <a:t> </a:t>
            </a:r>
            <a:endParaRPr lang="en-US">
              <a:ea typeface="Arial Unicode MS" pitchFamily="34" charset="-128"/>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0AD4FEAD-3572-4F04-A0CA-5C8BB5E5DD4F}" type="slidenum">
              <a:rPr lang="en-US" altLang="en-US"/>
              <a:pPr>
                <a:defRPr/>
              </a:pPr>
              <a:t>‹#›</a:t>
            </a:fld>
            <a:endParaRPr lang="en-US" altLang="en-US"/>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A8DE2A63-2888-45B8-B166-3103F6F7843A}" type="slidenum">
              <a:rPr lang="en-US" altLang="en-US"/>
              <a:pPr>
                <a:defRPr/>
              </a:pPr>
              <a:t>‹#›</a:t>
            </a:fld>
            <a:endParaRPr lang="en-US" altLang="en-US"/>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4"/>
          <p:cNvSpPr>
            <a:spLocks noGrp="1"/>
          </p:cNvSpPr>
          <p:nvPr>
            <p:ph type="sldNum" sz="quarter" idx="10"/>
          </p:nvPr>
        </p:nvSpPr>
        <p:spPr/>
        <p:txBody>
          <a:bodyPr/>
          <a:lstStyle>
            <a:lvl1pPr>
              <a:defRPr/>
            </a:lvl1pPr>
          </a:lstStyle>
          <a:p>
            <a:pPr>
              <a:defRPr/>
            </a:pPr>
            <a:fld id="{90A68555-2B81-4BDD-9815-846DD73E5D8D}" type="slidenum">
              <a:rPr lang="en-US" altLang="en-US"/>
              <a:pPr>
                <a:defRPr/>
              </a:pPr>
              <a:t>‹#›</a:t>
            </a:fld>
            <a:endParaRPr lang="en-US" alt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6"/>
          <p:cNvSpPr>
            <a:spLocks noGrp="1"/>
          </p:cNvSpPr>
          <p:nvPr>
            <p:ph type="sldNum" sz="quarter" idx="10"/>
          </p:nvPr>
        </p:nvSpPr>
        <p:spPr/>
        <p:txBody>
          <a:bodyPr/>
          <a:lstStyle>
            <a:lvl1pPr>
              <a:defRPr/>
            </a:lvl1pPr>
          </a:lstStyle>
          <a:p>
            <a:pPr>
              <a:defRPr/>
            </a:pPr>
            <a:fld id="{33F89EE9-CB1B-48CF-9C07-FD78D63ACD9F}" type="slidenum">
              <a:rPr lang="en-US" altLang="en-US"/>
              <a:pPr>
                <a:defRPr/>
              </a:pPr>
              <a:t>‹#›</a:t>
            </a:fld>
            <a:endParaRPr lang="en-US" altLang="en-US"/>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409575" y="6613525"/>
            <a:ext cx="7869238" cy="228600"/>
          </a:xfrm>
          <a:prstGeom prst="rect">
            <a:avLst/>
          </a:prstGeom>
          <a:noFill/>
          <a:ln w="38100" algn="ctr">
            <a:noFill/>
            <a:prstDash val="sysDot"/>
            <a:miter lim="800000"/>
            <a:headEnd/>
            <a:tailEnd/>
          </a:ln>
          <a:effectLst/>
        </p:spPr>
        <p:txBody>
          <a:bodyPr wrap="none">
            <a:spAutoFit/>
          </a:bodyPr>
          <a:lstStyle/>
          <a:p>
            <a:pPr algn="ctr"/>
            <a:r>
              <a:rPr lang="en-US" sz="900"/>
              <a:t>Copyright © 2017 McGraw-Hill Education. All rights reserved. </a:t>
            </a:r>
            <a:r>
              <a:rPr lang="en-US" sz="900">
                <a:solidFill>
                  <a:srgbClr val="000000"/>
                </a:solidFill>
                <a:ea typeface="Arial Unicode MS" pitchFamily="34" charset="-128"/>
              </a:rPr>
              <a:t>No reproduction or distribution without the prior written consent of McGraw-Hill Education.</a:t>
            </a:r>
            <a:r>
              <a:rPr lang="en-US" sz="900">
                <a:ea typeface="Arial Unicode MS" pitchFamily="34" charset="-128"/>
              </a:rPr>
              <a:t> </a:t>
            </a:r>
            <a:endParaRPr lang="en-US">
              <a:ea typeface="Arial Unicode MS" pitchFamily="34" charset="-128"/>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2"/>
          <p:cNvSpPr>
            <a:spLocks noGrp="1"/>
          </p:cNvSpPr>
          <p:nvPr>
            <p:ph type="sldNum" sz="quarter" idx="10"/>
          </p:nvPr>
        </p:nvSpPr>
        <p:spPr/>
        <p:txBody>
          <a:bodyPr/>
          <a:lstStyle>
            <a:lvl1pPr>
              <a:defRPr/>
            </a:lvl1pPr>
          </a:lstStyle>
          <a:p>
            <a:pPr>
              <a:defRPr/>
            </a:pPr>
            <a:fld id="{04DE9005-81F3-404A-BF05-2B2B532C7EF6}" type="slidenum">
              <a:rPr lang="en-US" altLang="en-US"/>
              <a:pPr>
                <a:defRPr/>
              </a:pPr>
              <a:t>‹#›</a:t>
            </a:fld>
            <a:endParaRPr lang="en-US" altLang="en-US"/>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3" name="Slide Number Placeholder 1"/>
          <p:cNvSpPr>
            <a:spLocks noGrp="1"/>
          </p:cNvSpPr>
          <p:nvPr>
            <p:ph type="sldNum" sz="quarter" idx="10"/>
          </p:nvPr>
        </p:nvSpPr>
        <p:spPr/>
        <p:txBody>
          <a:bodyPr/>
          <a:lstStyle>
            <a:lvl1pPr>
              <a:defRPr/>
            </a:lvl1pPr>
          </a:lstStyle>
          <a:p>
            <a:pPr>
              <a:defRPr/>
            </a:pPr>
            <a:fld id="{068830B6-50C1-42FB-8C65-0761DAA16811}" type="slidenum">
              <a:rPr lang="en-US" altLang="en-US"/>
              <a:pPr>
                <a:defRPr/>
              </a:pPr>
              <a:t>‹#›</a:t>
            </a:fld>
            <a:endParaRPr lang="en-US" altLang="en-US"/>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Slide Number Placeholder 4"/>
          <p:cNvSpPr>
            <a:spLocks noGrp="1"/>
          </p:cNvSpPr>
          <p:nvPr>
            <p:ph type="sldNum" sz="quarter" idx="10"/>
          </p:nvPr>
        </p:nvSpPr>
        <p:spPr/>
        <p:txBody>
          <a:bodyPr/>
          <a:lstStyle>
            <a:lvl1pPr>
              <a:defRPr/>
            </a:lvl1pPr>
          </a:lstStyle>
          <a:p>
            <a:pPr>
              <a:defRPr/>
            </a:pPr>
            <a:fld id="{B6A6EC82-2AF5-4277-8454-620617928AE7}" type="slidenum">
              <a:rPr lang="en-US" altLang="en-US"/>
              <a:pPr>
                <a:defRPr/>
              </a:pPr>
              <a:t>‹#›</a:t>
            </a:fld>
            <a:endParaRPr lang="en-US" altLang="en-US"/>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9"/>
          <p:cNvSpPr txBox="1">
            <a:spLocks noChangeArrowheads="1"/>
          </p:cNvSpPr>
          <p:nvPr userDrawn="1"/>
        </p:nvSpPr>
        <p:spPr bwMode="auto">
          <a:xfrm>
            <a:off x="3292475" y="6613525"/>
            <a:ext cx="2492375" cy="244475"/>
          </a:xfrm>
          <a:prstGeom prst="rect">
            <a:avLst/>
          </a:prstGeom>
          <a:noFill/>
          <a:ln>
            <a:noFill/>
          </a:ln>
          <a:effectLst/>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Slide Number Placeholder 4"/>
          <p:cNvSpPr>
            <a:spLocks noGrp="1"/>
          </p:cNvSpPr>
          <p:nvPr>
            <p:ph type="sldNum" sz="quarter" idx="10"/>
          </p:nvPr>
        </p:nvSpPr>
        <p:spPr/>
        <p:txBody>
          <a:bodyPr/>
          <a:lstStyle>
            <a:lvl1pPr>
              <a:defRPr/>
            </a:lvl1pPr>
          </a:lstStyle>
          <a:p>
            <a:pPr>
              <a:defRPr/>
            </a:pPr>
            <a:fld id="{46D2D4F0-0C14-4490-870F-717B09091271}" type="slidenum">
              <a:rPr lang="en-US" altLang="en-US"/>
              <a:pPr>
                <a:defRPr/>
              </a:pPr>
              <a:t>‹#›</a:t>
            </a:fld>
            <a:endParaRPr lang="en-US" altLang="en-US"/>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8177213" y="6519863"/>
            <a:ext cx="8382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panose="020B0604020202020204" pitchFamily="34" charset="0"/>
                <a:cs typeface="+mn-cs"/>
              </a:defRPr>
            </a:lvl1pPr>
          </a:lstStyle>
          <a:p>
            <a:pPr>
              <a:defRPr/>
            </a:pPr>
            <a:fld id="{00B7FE6F-E80A-4C72-80A2-4BB80E14E86E}" type="slidenum">
              <a:rPr lang="en-US" altLang="en-US"/>
              <a:pPr>
                <a:defRPr/>
              </a:pPr>
              <a:t>‹#›</a:t>
            </a:fld>
            <a:endParaRPr lang="en-US" altLang="en-US"/>
          </a:p>
        </p:txBody>
      </p:sp>
      <p:sp>
        <p:nvSpPr>
          <p:cNvPr id="1034" name="Rectangle 10"/>
          <p:cNvSpPr>
            <a:spLocks noChangeArrowheads="1"/>
          </p:cNvSpPr>
          <p:nvPr/>
        </p:nvSpPr>
        <p:spPr bwMode="auto">
          <a:xfrm>
            <a:off x="309563" y="550863"/>
            <a:ext cx="8610600" cy="76200"/>
          </a:xfrm>
          <a:prstGeom prst="rect">
            <a:avLst/>
          </a:prstGeom>
          <a:solidFill>
            <a:srgbClr val="FF0000"/>
          </a:solidFill>
          <a:ln w="3175">
            <a:solidFill>
              <a:srgbClr val="CC0000"/>
            </a:solidFill>
            <a:miter lim="800000"/>
            <a:headEnd/>
            <a:tailEnd/>
          </a:ln>
          <a:effectLst/>
          <a:extLst/>
        </p:spPr>
        <p:txBody>
          <a:bodyPr wrap="none" anchor="ctr"/>
          <a:lstStyle/>
          <a:p>
            <a:pPr algn="ctr">
              <a:defRPr/>
            </a:pPr>
            <a:r>
              <a:rPr lang="en-US" altLang="en-US">
                <a:latin typeface="Times New Roman" panose="02020603050405020304" pitchFamily="18" charset="0"/>
                <a:cs typeface="Times New Roman" panose="02020603050405020304" pitchFamily="18" charset="0"/>
              </a:rPr>
              <a:t> </a:t>
            </a:r>
          </a:p>
        </p:txBody>
      </p:sp>
      <p:sp>
        <p:nvSpPr>
          <p:cNvPr id="1028" name="Rectangle 11"/>
          <p:cNvSpPr>
            <a:spLocks noGrp="1" noChangeArrowheads="1"/>
          </p:cNvSpPr>
          <p:nvPr>
            <p:ph type="title"/>
          </p:nvPr>
        </p:nvSpPr>
        <p:spPr bwMode="auto">
          <a:xfrm>
            <a:off x="457200" y="-31750"/>
            <a:ext cx="8229600" cy="568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pull dir="r"/>
  </p:transition>
  <p:timing>
    <p:tnLst>
      <p:par>
        <p:cTn id="1" dur="indefinite" restart="never" nodeType="tmRoot"/>
      </p:par>
    </p:tnLst>
  </p:timing>
  <p:hf hdr="0" ftr="0" dt="0"/>
  <p:txStyles>
    <p:titleStyle>
      <a:lvl1pPr algn="ctr" rtl="0" eaLnBrk="0" fontAlgn="base" hangingPunct="0">
        <a:spcBef>
          <a:spcPct val="0"/>
        </a:spcBef>
        <a:spcAft>
          <a:spcPct val="0"/>
        </a:spcAft>
        <a:defRPr sz="3200" b="1" kern="1200">
          <a:solidFill>
            <a:srgbClr val="0000FF"/>
          </a:solidFill>
          <a:latin typeface="+mj-lt"/>
          <a:ea typeface="+mj-ea"/>
          <a:cs typeface="+mj-cs"/>
        </a:defRPr>
      </a:lvl1pPr>
      <a:lvl2pPr algn="ctr" rtl="0" eaLnBrk="0" fontAlgn="base" hangingPunct="0">
        <a:spcBef>
          <a:spcPct val="0"/>
        </a:spcBef>
        <a:spcAft>
          <a:spcPct val="0"/>
        </a:spcAft>
        <a:defRPr sz="3200" b="1">
          <a:solidFill>
            <a:srgbClr val="0000FF"/>
          </a:solidFill>
          <a:latin typeface="Tahoma" panose="020B0604030504040204" pitchFamily="34" charset="0"/>
        </a:defRPr>
      </a:lvl2pPr>
      <a:lvl3pPr algn="ctr" rtl="0" eaLnBrk="0" fontAlgn="base" hangingPunct="0">
        <a:spcBef>
          <a:spcPct val="0"/>
        </a:spcBef>
        <a:spcAft>
          <a:spcPct val="0"/>
        </a:spcAft>
        <a:defRPr sz="3200" b="1">
          <a:solidFill>
            <a:srgbClr val="0000FF"/>
          </a:solidFill>
          <a:latin typeface="Tahoma" panose="020B0604030504040204" pitchFamily="34" charset="0"/>
        </a:defRPr>
      </a:lvl3pPr>
      <a:lvl4pPr algn="ctr" rtl="0" eaLnBrk="0" fontAlgn="base" hangingPunct="0">
        <a:spcBef>
          <a:spcPct val="0"/>
        </a:spcBef>
        <a:spcAft>
          <a:spcPct val="0"/>
        </a:spcAft>
        <a:defRPr sz="3200" b="1">
          <a:solidFill>
            <a:srgbClr val="0000FF"/>
          </a:solidFill>
          <a:latin typeface="Tahoma" panose="020B0604030504040204" pitchFamily="34" charset="0"/>
        </a:defRPr>
      </a:lvl4pPr>
      <a:lvl5pPr algn="ctr" rtl="0" eaLnBrk="0" fontAlgn="base" hangingPunct="0">
        <a:spcBef>
          <a:spcPct val="0"/>
        </a:spcBef>
        <a:spcAft>
          <a:spcPct val="0"/>
        </a:spcAft>
        <a:defRPr sz="3200" b="1">
          <a:solidFill>
            <a:srgbClr val="0000FF"/>
          </a:solidFill>
          <a:latin typeface="Tahoma" panose="020B0604030504040204" pitchFamily="34" charset="0"/>
        </a:defRPr>
      </a:lvl5pPr>
      <a:lvl6pPr marL="457200" algn="ctr" rtl="0" fontAlgn="base">
        <a:spcBef>
          <a:spcPct val="0"/>
        </a:spcBef>
        <a:spcAft>
          <a:spcPct val="0"/>
        </a:spcAft>
        <a:defRPr sz="3200" b="1">
          <a:solidFill>
            <a:srgbClr val="0000FF"/>
          </a:solidFill>
          <a:latin typeface="Tahoma" panose="020B0604030504040204" pitchFamily="34" charset="0"/>
        </a:defRPr>
      </a:lvl6pPr>
      <a:lvl7pPr marL="914400" algn="ctr" rtl="0" fontAlgn="base">
        <a:spcBef>
          <a:spcPct val="0"/>
        </a:spcBef>
        <a:spcAft>
          <a:spcPct val="0"/>
        </a:spcAft>
        <a:defRPr sz="3200" b="1">
          <a:solidFill>
            <a:srgbClr val="0000FF"/>
          </a:solidFill>
          <a:latin typeface="Tahoma" panose="020B0604030504040204" pitchFamily="34" charset="0"/>
        </a:defRPr>
      </a:lvl7pPr>
      <a:lvl8pPr marL="1371600" algn="ctr" rtl="0" fontAlgn="base">
        <a:spcBef>
          <a:spcPct val="0"/>
        </a:spcBef>
        <a:spcAft>
          <a:spcPct val="0"/>
        </a:spcAft>
        <a:defRPr sz="3200" b="1">
          <a:solidFill>
            <a:srgbClr val="0000FF"/>
          </a:solidFill>
          <a:latin typeface="Tahoma" panose="020B0604030504040204" pitchFamily="34" charset="0"/>
        </a:defRPr>
      </a:lvl8pPr>
      <a:lvl9pPr marL="1828800" algn="ctr" rtl="0" fontAlgn="base">
        <a:spcBef>
          <a:spcPct val="0"/>
        </a:spcBef>
        <a:spcAft>
          <a:spcPct val="0"/>
        </a:spcAft>
        <a:defRPr sz="3200" b="1">
          <a:solidFill>
            <a:srgbClr val="0000FF"/>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 Id="rId5" Type="http://schemas.openxmlformats.org/officeDocument/2006/relationships/image" Target="../media/image81.png"/><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5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7"/>
          <p:cNvSpPr txBox="1">
            <a:spLocks noChangeArrowheads="1"/>
          </p:cNvSpPr>
          <p:nvPr/>
        </p:nvSpPr>
        <p:spPr bwMode="auto">
          <a:xfrm>
            <a:off x="671513" y="1174750"/>
            <a:ext cx="7740650" cy="1951038"/>
          </a:xfrm>
          <a:prstGeom prst="rect">
            <a:avLst/>
          </a:prstGeom>
          <a:noFill/>
          <a:ln w="9525">
            <a:noFill/>
            <a:miter lim="800000"/>
            <a:headEnd/>
            <a:tailEnd/>
          </a:ln>
        </p:spPr>
        <p:txBody>
          <a:bodyPr>
            <a:spAutoFit/>
          </a:bodyPr>
          <a:lstStyle/>
          <a:p>
            <a:pPr algn="ctr"/>
            <a:endParaRPr lang="en-US" altLang="en-US" b="1" i="1">
              <a:cs typeface="Times New Roman" pitchFamily="18" charset="0"/>
            </a:endParaRPr>
          </a:p>
          <a:p>
            <a:pPr algn="ctr"/>
            <a:endParaRPr lang="en-US" altLang="en-US" sz="2800" b="1" i="1">
              <a:cs typeface="Times New Roman" pitchFamily="18" charset="0"/>
            </a:endParaRPr>
          </a:p>
          <a:p>
            <a:pPr algn="ctr"/>
            <a:r>
              <a:rPr lang="en-US" altLang="en-US" sz="2800" b="1" i="1">
                <a:solidFill>
                  <a:srgbClr val="0000FF"/>
                </a:solidFill>
                <a:cs typeface="Times New Roman" pitchFamily="18" charset="0"/>
              </a:rPr>
              <a:t>Chapter 4: Differential Amplifiers</a:t>
            </a:r>
          </a:p>
          <a:p>
            <a:pPr algn="ctr"/>
            <a:endParaRPr lang="en-US" altLang="en-US" i="1">
              <a:cs typeface="Times New Roman" pitchFamily="18" charset="0"/>
            </a:endParaRPr>
          </a:p>
          <a:p>
            <a:pPr algn="ctr"/>
            <a:endParaRPr lang="en-US" altLang="en-US" sz="1800" b="1">
              <a:latin typeface="Bookman Old Style" pitchFamily="18" charset="0"/>
              <a:cs typeface="Times New Roman" pitchFamily="18" charset="0"/>
            </a:endParaRPr>
          </a:p>
        </p:txBody>
      </p:sp>
      <p:sp>
        <p:nvSpPr>
          <p:cNvPr id="15362" name="Rectangle 3"/>
          <p:cNvSpPr>
            <a:spLocks noChangeArrowheads="1"/>
          </p:cNvSpPr>
          <p:nvPr/>
        </p:nvSpPr>
        <p:spPr bwMode="auto">
          <a:xfrm>
            <a:off x="1293813" y="3124200"/>
            <a:ext cx="6556375" cy="2286000"/>
          </a:xfrm>
          <a:prstGeom prst="rect">
            <a:avLst/>
          </a:prstGeom>
          <a:noFill/>
          <a:ln w="9525">
            <a:noFill/>
            <a:miter lim="800000"/>
            <a:headEnd/>
            <a:tailEnd/>
          </a:ln>
        </p:spPr>
        <p:txBody>
          <a:bodyPr/>
          <a:lstStyle/>
          <a:p>
            <a:pPr>
              <a:spcBef>
                <a:spcPct val="20000"/>
              </a:spcBef>
            </a:pPr>
            <a:r>
              <a:rPr lang="en-US" altLang="zh-CN" b="1">
                <a:ea typeface="宋体" pitchFamily="2" charset="-122"/>
              </a:rPr>
              <a:t>4.1  Single-Ended and Differential Operation        </a:t>
            </a:r>
          </a:p>
          <a:p>
            <a:pPr>
              <a:spcBef>
                <a:spcPct val="20000"/>
              </a:spcBef>
            </a:pPr>
            <a:r>
              <a:rPr lang="en-US" altLang="zh-CN" b="1">
                <a:ea typeface="宋体" pitchFamily="2" charset="-122"/>
              </a:rPr>
              <a:t>4.2  Basic Differential Pair</a:t>
            </a:r>
          </a:p>
          <a:p>
            <a:pPr>
              <a:spcBef>
                <a:spcPct val="20000"/>
              </a:spcBef>
            </a:pPr>
            <a:r>
              <a:rPr lang="en-US" altLang="zh-CN" b="1">
                <a:ea typeface="宋体" pitchFamily="2" charset="-122"/>
              </a:rPr>
              <a:t>4.3  Common-Mode Response</a:t>
            </a:r>
          </a:p>
          <a:p>
            <a:pPr>
              <a:spcBef>
                <a:spcPct val="20000"/>
              </a:spcBef>
            </a:pPr>
            <a:r>
              <a:rPr lang="en-US" altLang="zh-CN" b="1">
                <a:ea typeface="宋体" pitchFamily="2" charset="-122"/>
              </a:rPr>
              <a:t>4.4  Differential Pair with MOS Loads</a:t>
            </a:r>
          </a:p>
          <a:p>
            <a:pPr>
              <a:spcBef>
                <a:spcPct val="20000"/>
              </a:spcBef>
            </a:pPr>
            <a:r>
              <a:rPr lang="en-US" altLang="zh-CN" b="1">
                <a:ea typeface="宋体" pitchFamily="2" charset="-122"/>
              </a:rPr>
              <a:t>4.5  Gilbert Cell</a:t>
            </a:r>
          </a:p>
        </p:txBody>
      </p:sp>
      <p:sp>
        <p:nvSpPr>
          <p:cNvPr id="2" name="Slide Number Placeholder 1"/>
          <p:cNvSpPr>
            <a:spLocks noGrp="1"/>
          </p:cNvSpPr>
          <p:nvPr>
            <p:ph type="sldNum" sz="quarter" idx="4"/>
          </p:nvPr>
        </p:nvSpPr>
        <p:spPr/>
        <p:txBody>
          <a:bodyPr/>
          <a:lstStyle/>
          <a:p>
            <a:pPr>
              <a:defRPr/>
            </a:pPr>
            <a:fld id="{00B7FE6F-E80A-4C72-80A2-4BB80E14E86E}" type="slidenum">
              <a:rPr lang="en-US" altLang="en-US" smtClean="0"/>
              <a:pPr>
                <a:defRPr/>
              </a:pPr>
              <a:t>1</a:t>
            </a:fld>
            <a:endParaRPr lang="en-US" altLang="en-US"/>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en-US" sz="2800" smtClean="0"/>
              <a:t>Basic Differential Pair</a:t>
            </a:r>
          </a:p>
        </p:txBody>
      </p:sp>
      <p:pic>
        <p:nvPicPr>
          <p:cNvPr id="26626" name="Picture 1"/>
          <p:cNvPicPr>
            <a:picLocks noChangeAspect="1"/>
          </p:cNvPicPr>
          <p:nvPr/>
        </p:nvPicPr>
        <p:blipFill>
          <a:blip r:embed="rId2"/>
          <a:srcRect/>
          <a:stretch>
            <a:fillRect/>
          </a:stretch>
        </p:blipFill>
        <p:spPr bwMode="auto">
          <a:xfrm>
            <a:off x="2376488" y="679450"/>
            <a:ext cx="4391025" cy="3087688"/>
          </a:xfrm>
          <a:prstGeom prst="rect">
            <a:avLst/>
          </a:prstGeom>
          <a:noFill/>
          <a:ln w="9525">
            <a:noFill/>
            <a:miter lim="800000"/>
            <a:headEnd/>
            <a:tailEnd/>
          </a:ln>
        </p:spPr>
      </p:pic>
      <p:sp>
        <p:nvSpPr>
          <p:cNvPr id="26627" name="Rectangle 4"/>
          <p:cNvSpPr>
            <a:spLocks noChangeArrowheads="1"/>
          </p:cNvSpPr>
          <p:nvPr/>
        </p:nvSpPr>
        <p:spPr bwMode="auto">
          <a:xfrm>
            <a:off x="457200" y="3868738"/>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A “differential pair” incorporates a current source </a:t>
            </a:r>
            <a:r>
              <a:rPr lang="en-US" altLang="en-US" sz="2200" b="1" i="1"/>
              <a:t>I</a:t>
            </a:r>
            <a:r>
              <a:rPr lang="en-US" altLang="en-US" sz="2200" b="1" i="1" baseline="-25000"/>
              <a:t>SS</a:t>
            </a:r>
            <a:r>
              <a:rPr lang="en-US" altLang="en-US" sz="2200" b="1"/>
              <a:t> to make </a:t>
            </a:r>
            <a:r>
              <a:rPr lang="en-US" altLang="en-US" sz="2200" b="1" i="1"/>
              <a:t>I</a:t>
            </a:r>
            <a:r>
              <a:rPr lang="en-US" altLang="en-US" sz="2200" b="1" i="1" baseline="-25000"/>
              <a:t>D1 </a:t>
            </a:r>
            <a:r>
              <a:rPr lang="en-US" altLang="en-US" sz="2200" b="1"/>
              <a:t>+ </a:t>
            </a:r>
            <a:r>
              <a:rPr lang="en-US" altLang="en-US" sz="2200" b="1" i="1"/>
              <a:t>I</a:t>
            </a:r>
            <a:r>
              <a:rPr lang="en-US" altLang="en-US" sz="2200" b="1" i="1" baseline="-25000"/>
              <a:t>D2</a:t>
            </a:r>
            <a:r>
              <a:rPr lang="en-US" altLang="en-US" sz="2200" b="1"/>
              <a:t> independent of </a:t>
            </a:r>
            <a:r>
              <a:rPr lang="en-US" altLang="en-US" sz="2200" b="1" i="1"/>
              <a:t>V</a:t>
            </a:r>
            <a:r>
              <a:rPr lang="en-US" altLang="en-US" sz="2200" b="1" i="1" baseline="-25000"/>
              <a:t>in,CM</a:t>
            </a:r>
          </a:p>
          <a:p>
            <a:pPr marL="177800" indent="-177800">
              <a:spcBef>
                <a:spcPct val="20000"/>
              </a:spcBef>
              <a:buFontTx/>
              <a:buChar char="•"/>
            </a:pPr>
            <a:endParaRPr lang="en-US" altLang="en-US" sz="2200" b="1"/>
          </a:p>
          <a:p>
            <a:pPr marL="177800" indent="-177800">
              <a:spcBef>
                <a:spcPct val="20000"/>
              </a:spcBef>
              <a:buFontTx/>
              <a:buChar char="•"/>
            </a:pPr>
            <a:r>
              <a:rPr lang="en-US" altLang="en-US" sz="2200" b="1"/>
              <a:t>If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the bias current of both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is </a:t>
            </a:r>
            <a:r>
              <a:rPr lang="en-US" altLang="en-US" sz="2200" b="1" i="1"/>
              <a:t>I</a:t>
            </a:r>
            <a:r>
              <a:rPr lang="en-US" altLang="en-US" sz="2200" b="1" i="1" baseline="-25000"/>
              <a:t>SS</a:t>
            </a:r>
            <a:r>
              <a:rPr lang="en-US" altLang="en-US" sz="2200" b="1"/>
              <a:t>/2 and the output CM level is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r>
              <a:rPr lang="en-US" altLang="en-US" sz="2200" b="1"/>
              <a:t>/2</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10</a:t>
            </a:fld>
            <a:endParaRPr lang="en-US" altLang="en-US"/>
          </a:p>
        </p:txBody>
      </p:sp>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en-US" sz="2800" smtClean="0"/>
              <a:t>Basic Differential Pair: Qualitative Analysis</a:t>
            </a:r>
          </a:p>
        </p:txBody>
      </p:sp>
      <p:pic>
        <p:nvPicPr>
          <p:cNvPr id="27650" name="Picture 3"/>
          <p:cNvPicPr>
            <a:picLocks noChangeAspect="1"/>
          </p:cNvPicPr>
          <p:nvPr/>
        </p:nvPicPr>
        <p:blipFill>
          <a:blip r:embed="rId2"/>
          <a:srcRect/>
          <a:stretch>
            <a:fillRect/>
          </a:stretch>
        </p:blipFill>
        <p:spPr bwMode="auto">
          <a:xfrm>
            <a:off x="263525" y="788988"/>
            <a:ext cx="3768725" cy="2651125"/>
          </a:xfrm>
          <a:prstGeom prst="rect">
            <a:avLst/>
          </a:prstGeom>
          <a:noFill/>
          <a:ln w="9525">
            <a:noFill/>
            <a:miter lim="800000"/>
            <a:headEnd/>
            <a:tailEnd/>
          </a:ln>
        </p:spPr>
      </p:pic>
      <p:sp>
        <p:nvSpPr>
          <p:cNvPr id="27651" name="Rectangle 5"/>
          <p:cNvSpPr>
            <a:spLocks noChangeArrowheads="1"/>
          </p:cNvSpPr>
          <p:nvPr/>
        </p:nvSpPr>
        <p:spPr bwMode="auto">
          <a:xfrm>
            <a:off x="4125913" y="693738"/>
            <a:ext cx="4857750" cy="2192337"/>
          </a:xfrm>
          <a:prstGeom prst="rect">
            <a:avLst/>
          </a:prstGeom>
          <a:noFill/>
          <a:ln w="9525">
            <a:noFill/>
            <a:miter lim="800000"/>
            <a:headEnd/>
            <a:tailEnd/>
          </a:ln>
        </p:spPr>
        <p:txBody>
          <a:bodyPr/>
          <a:lstStyle/>
          <a:p>
            <a:pPr marL="177800" indent="-177800">
              <a:spcBef>
                <a:spcPct val="20000"/>
              </a:spcBef>
              <a:buFontTx/>
              <a:buChar char="•"/>
            </a:pPr>
            <a:r>
              <a:rPr lang="en-US" altLang="en-US" sz="2200" b="1"/>
              <a:t>When </a:t>
            </a:r>
            <a:r>
              <a:rPr lang="en-US" altLang="en-US" sz="2200" b="1" i="1"/>
              <a:t>V</a:t>
            </a:r>
            <a:r>
              <a:rPr lang="en-US" altLang="en-US" sz="2200" b="1" i="1" baseline="-25000"/>
              <a:t>in1</a:t>
            </a:r>
            <a:r>
              <a:rPr lang="en-US" altLang="en-US" sz="2200" b="1"/>
              <a:t> is much more negative than </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1</a:t>
            </a:r>
            <a:r>
              <a:rPr lang="en-US" altLang="en-US" sz="2200" b="1"/>
              <a:t> is off, </a:t>
            </a:r>
            <a:r>
              <a:rPr lang="en-US" altLang="en-US" sz="2200" b="1" i="1"/>
              <a:t>M</a:t>
            </a:r>
            <a:r>
              <a:rPr lang="en-US" altLang="en-US" sz="2200" b="1" i="1" baseline="-25000"/>
              <a:t>2</a:t>
            </a:r>
            <a:r>
              <a:rPr lang="en-US" altLang="en-US" sz="2200" b="1"/>
              <a:t> is on and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r>
              <a:rPr lang="en-US" altLang="en-US" sz="2200" b="1"/>
              <a:t>,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DD</a:t>
            </a:r>
            <a:r>
              <a:rPr lang="en-US" altLang="en-US" sz="2200" b="1"/>
              <a:t> and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p>
          <a:p>
            <a:pPr marL="177800" indent="-177800">
              <a:spcBef>
                <a:spcPct val="20000"/>
              </a:spcBef>
              <a:buFontTx/>
              <a:buChar char="•"/>
            </a:pPr>
            <a:r>
              <a:rPr lang="en-US" altLang="en-US" sz="2200" b="1"/>
              <a:t>As </a:t>
            </a:r>
            <a:r>
              <a:rPr lang="en-US" altLang="en-US" sz="2200" b="1" i="1"/>
              <a:t>V</a:t>
            </a:r>
            <a:r>
              <a:rPr lang="en-US" altLang="en-US" sz="2200" b="1" i="1" baseline="-25000"/>
              <a:t>in1</a:t>
            </a:r>
            <a:r>
              <a:rPr lang="en-US" altLang="en-US" sz="2200" b="1"/>
              <a:t> is brought closer to </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1</a:t>
            </a:r>
            <a:r>
              <a:rPr lang="en-US" altLang="en-US" sz="2200" b="1"/>
              <a:t> gradually turns on, drawing a fraction of </a:t>
            </a:r>
            <a:r>
              <a:rPr lang="en-US" altLang="en-US" sz="2200" b="1" i="1"/>
              <a:t>I</a:t>
            </a:r>
            <a:r>
              <a:rPr lang="en-US" altLang="en-US" sz="2200" b="1" i="1" baseline="-25000"/>
              <a:t>SS</a:t>
            </a:r>
            <a:r>
              <a:rPr lang="en-US" altLang="en-US" sz="2200" b="1"/>
              <a:t> from </a:t>
            </a:r>
            <a:r>
              <a:rPr lang="en-US" altLang="en-US" sz="2200" b="1" i="1"/>
              <a:t>R</a:t>
            </a:r>
            <a:r>
              <a:rPr lang="en-US" altLang="en-US" sz="2200" b="1" i="1" baseline="-25000"/>
              <a:t>D1</a:t>
            </a:r>
            <a:r>
              <a:rPr lang="en-US" altLang="en-US" sz="2200" b="1"/>
              <a:t> and lowering </a:t>
            </a:r>
            <a:r>
              <a:rPr lang="en-US" altLang="en-US" sz="2200" b="1" i="1"/>
              <a:t>V</a:t>
            </a:r>
            <a:r>
              <a:rPr lang="en-US" altLang="en-US" sz="2200" b="1" i="1" baseline="-25000"/>
              <a:t>out1</a:t>
            </a:r>
            <a:r>
              <a:rPr lang="en-US" altLang="en-US" sz="2200" b="1"/>
              <a:t> 	</a:t>
            </a:r>
          </a:p>
        </p:txBody>
      </p:sp>
      <p:sp>
        <p:nvSpPr>
          <p:cNvPr id="27652" name="Rectangle 5"/>
          <p:cNvSpPr>
            <a:spLocks noChangeArrowheads="1"/>
          </p:cNvSpPr>
          <p:nvPr/>
        </p:nvSpPr>
        <p:spPr bwMode="auto">
          <a:xfrm>
            <a:off x="457200" y="3589338"/>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Since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r>
              <a:rPr lang="en-US" altLang="en-US" sz="2200" b="1"/>
              <a:t>, </a:t>
            </a:r>
            <a:r>
              <a:rPr lang="en-US" altLang="en-US" sz="2200" b="1" i="1"/>
              <a:t>I</a:t>
            </a:r>
            <a:r>
              <a:rPr lang="en-US" altLang="en-US" sz="2200" b="1" i="1" baseline="-25000"/>
              <a:t>D2</a:t>
            </a:r>
            <a:r>
              <a:rPr lang="en-US" altLang="en-US" sz="2200" b="1"/>
              <a:t> falls and </a:t>
            </a:r>
            <a:r>
              <a:rPr lang="en-US" altLang="en-US" sz="2200" b="1" i="1"/>
              <a:t>V</a:t>
            </a:r>
            <a:r>
              <a:rPr lang="en-US" altLang="en-US" sz="2200" b="1" i="1" baseline="-25000"/>
              <a:t>out2</a:t>
            </a:r>
            <a:r>
              <a:rPr lang="en-US" altLang="en-US" sz="2200" b="1"/>
              <a:t> rises</a:t>
            </a:r>
          </a:p>
          <a:p>
            <a:pPr marL="177800" indent="-177800">
              <a:spcBef>
                <a:spcPct val="20000"/>
              </a:spcBef>
              <a:buFontTx/>
              <a:buChar char="•"/>
            </a:pPr>
            <a:r>
              <a:rPr lang="en-US" altLang="en-US" sz="2200" b="1"/>
              <a:t>For </a:t>
            </a:r>
            <a:r>
              <a:rPr lang="en-US" altLang="en-US" sz="2200" b="1" i="1"/>
              <a:t>V</a:t>
            </a:r>
            <a:r>
              <a:rPr lang="en-US" altLang="en-US" sz="2200" b="1" i="1" baseline="-25000"/>
              <a:t>in1</a:t>
            </a:r>
            <a:r>
              <a:rPr lang="en-US" altLang="en-US" sz="2200" b="1"/>
              <a:t>=</a:t>
            </a:r>
            <a:r>
              <a:rPr lang="en-US" altLang="en-US" sz="2200" b="1" i="1"/>
              <a:t>V</a:t>
            </a:r>
            <a:r>
              <a:rPr lang="en-US" altLang="en-US" sz="2200" b="1" i="1" baseline="-25000"/>
              <a:t>in2</a:t>
            </a:r>
            <a:r>
              <a:rPr lang="en-US" altLang="en-US" sz="2200" b="1"/>
              <a:t>, </a:t>
            </a:r>
            <a:r>
              <a:rPr lang="en-US" altLang="en-US" sz="2200" b="1" i="1"/>
              <a:t>V</a:t>
            </a:r>
            <a:r>
              <a:rPr lang="en-US" altLang="en-US" sz="2200" b="1" i="1" baseline="-25000"/>
              <a:t>out1</a:t>
            </a:r>
            <a:r>
              <a:rPr lang="en-US" altLang="en-US" sz="2200" b="1"/>
              <a:t>=</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r>
              <a:rPr lang="en-US" altLang="en-US" sz="2200" b="1"/>
              <a:t>/2, which is the output CM level</a:t>
            </a:r>
          </a:p>
          <a:p>
            <a:pPr marL="177800" indent="-177800">
              <a:spcBef>
                <a:spcPct val="20000"/>
              </a:spcBef>
              <a:buFontTx/>
              <a:buChar char="•"/>
            </a:pPr>
            <a:r>
              <a:rPr lang="en-US" altLang="en-US" sz="2200" b="1"/>
              <a:t>When </a:t>
            </a:r>
            <a:r>
              <a:rPr lang="en-US" altLang="en-US" sz="2200" b="1" i="1"/>
              <a:t>V</a:t>
            </a:r>
            <a:r>
              <a:rPr lang="en-US" altLang="en-US" sz="2200" b="1" i="1" baseline="-25000"/>
              <a:t>in1</a:t>
            </a:r>
            <a:r>
              <a:rPr lang="en-US" altLang="en-US" sz="2200" b="1"/>
              <a:t> becomes more positive than </a:t>
            </a:r>
            <a:r>
              <a:rPr lang="en-US" altLang="en-US" sz="2200" b="1" i="1"/>
              <a:t>V</a:t>
            </a:r>
            <a:r>
              <a:rPr lang="en-US" altLang="en-US" sz="2200" b="1" i="1" baseline="-25000"/>
              <a:t>in2</a:t>
            </a:r>
            <a:r>
              <a:rPr lang="en-US" altLang="en-US" sz="2200" b="1"/>
              <a:t>, </a:t>
            </a:r>
            <a:r>
              <a:rPr lang="en-US" altLang="en-US" sz="2200" b="1" i="1"/>
              <a:t>I</a:t>
            </a:r>
            <a:r>
              <a:rPr lang="en-US" altLang="en-US" sz="2200" b="1" i="1" baseline="-25000"/>
              <a:t>D1</a:t>
            </a:r>
            <a:r>
              <a:rPr lang="en-US" altLang="en-US" sz="2200" b="1"/>
              <a:t> becomes higher than </a:t>
            </a:r>
            <a:r>
              <a:rPr lang="en-US" altLang="en-US" sz="2200" b="1" i="1"/>
              <a:t>I</a:t>
            </a:r>
            <a:r>
              <a:rPr lang="en-US" altLang="en-US" sz="2200" b="1" i="1" baseline="-25000"/>
              <a:t>D2</a:t>
            </a:r>
            <a:r>
              <a:rPr lang="en-US" altLang="en-US" sz="2200" b="1"/>
              <a:t> and </a:t>
            </a:r>
            <a:r>
              <a:rPr lang="en-US" altLang="en-US" sz="2200" b="1" i="1"/>
              <a:t>V</a:t>
            </a:r>
            <a:r>
              <a:rPr lang="en-US" altLang="en-US" sz="2200" b="1" i="1" baseline="-25000"/>
              <a:t>out1</a:t>
            </a:r>
            <a:r>
              <a:rPr lang="en-US" altLang="en-US" sz="2200" b="1"/>
              <a:t> drops below </a:t>
            </a:r>
            <a:r>
              <a:rPr lang="en-US" altLang="en-US" sz="2200" b="1" i="1"/>
              <a:t>V</a:t>
            </a:r>
            <a:r>
              <a:rPr lang="en-US" altLang="en-US" sz="2200" b="1" i="1" baseline="-25000"/>
              <a:t>out2</a:t>
            </a:r>
          </a:p>
          <a:p>
            <a:pPr marL="177800" indent="-177800">
              <a:spcBef>
                <a:spcPct val="20000"/>
              </a:spcBef>
              <a:buFontTx/>
              <a:buChar char="•"/>
            </a:pPr>
            <a:r>
              <a:rPr lang="en-US" altLang="en-US" sz="2200" b="1"/>
              <a:t>For sufficiently large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1</a:t>
            </a:r>
            <a:r>
              <a:rPr lang="en-US" altLang="en-US" sz="2200" b="1"/>
              <a:t> “hogs” all of </a:t>
            </a:r>
            <a:r>
              <a:rPr lang="en-US" altLang="en-US" sz="2200" b="1" i="1"/>
              <a:t>I</a:t>
            </a:r>
            <a:r>
              <a:rPr lang="en-US" altLang="en-US" sz="2200" b="1" i="1" baseline="-25000"/>
              <a:t>SS</a:t>
            </a:r>
            <a:r>
              <a:rPr lang="en-US" altLang="en-US" sz="2200" b="1"/>
              <a:t>, turning M2 off, therefore,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 </a:t>
            </a:r>
            <a:r>
              <a:rPr lang="en-US" altLang="en-US" sz="2200" b="1"/>
              <a:t>and </a:t>
            </a:r>
            <a:r>
              <a:rPr lang="en-US" altLang="en-US" sz="2200" b="1" i="1"/>
              <a:t>V</a:t>
            </a:r>
            <a:r>
              <a:rPr lang="en-US" altLang="en-US" sz="2200" b="1" i="1" baseline="-25000"/>
              <a:t>out2 </a:t>
            </a:r>
            <a:r>
              <a:rPr lang="en-US" altLang="en-US" sz="2200" b="1"/>
              <a:t>= </a:t>
            </a:r>
            <a:r>
              <a:rPr lang="en-US" altLang="en-US" sz="2200" b="1" i="1"/>
              <a:t>V</a:t>
            </a:r>
            <a:r>
              <a:rPr lang="en-US" altLang="en-US" sz="2200" b="1" i="1" baseline="-25000"/>
              <a:t>DD</a:t>
            </a:r>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11</a:t>
            </a:fld>
            <a:endParaRPr lang="en-US" altLang="en-US"/>
          </a:p>
        </p:txBody>
      </p:sp>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en-US" sz="2800" smtClean="0"/>
              <a:t>Basic Differential Pair: Qualitative Analysis</a:t>
            </a:r>
          </a:p>
        </p:txBody>
      </p:sp>
      <p:pic>
        <p:nvPicPr>
          <p:cNvPr id="28674" name="Picture 1"/>
          <p:cNvPicPr>
            <a:picLocks noChangeAspect="1"/>
          </p:cNvPicPr>
          <p:nvPr/>
        </p:nvPicPr>
        <p:blipFill>
          <a:blip r:embed="rId2"/>
          <a:srcRect/>
          <a:stretch>
            <a:fillRect/>
          </a:stretch>
        </p:blipFill>
        <p:spPr bwMode="auto">
          <a:xfrm>
            <a:off x="1138238" y="647700"/>
            <a:ext cx="6867525" cy="2184400"/>
          </a:xfrm>
          <a:prstGeom prst="rect">
            <a:avLst/>
          </a:prstGeom>
          <a:noFill/>
          <a:ln w="9525">
            <a:noFill/>
            <a:miter lim="800000"/>
            <a:headEnd/>
            <a:tailEnd/>
          </a:ln>
        </p:spPr>
      </p:pic>
      <p:sp>
        <p:nvSpPr>
          <p:cNvPr id="28675" name="Rectangle 5"/>
          <p:cNvSpPr>
            <a:spLocks noChangeArrowheads="1"/>
          </p:cNvSpPr>
          <p:nvPr/>
        </p:nvSpPr>
        <p:spPr bwMode="auto">
          <a:xfrm>
            <a:off x="457200" y="2863850"/>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The circuit contains three differential quantities: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and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p>
          <a:p>
            <a:pPr marL="177800" indent="-177800">
              <a:spcBef>
                <a:spcPct val="20000"/>
              </a:spcBef>
              <a:buFontTx/>
              <a:buChar char="•"/>
            </a:pPr>
            <a:r>
              <a:rPr lang="en-US" altLang="en-US" sz="2200" b="1"/>
              <a:t>The maximum and minimum levels at the output are well-defined and independent of the input CM level </a:t>
            </a:r>
          </a:p>
          <a:p>
            <a:pPr marL="177800" indent="-177800">
              <a:spcBef>
                <a:spcPct val="20000"/>
              </a:spcBef>
              <a:buFontTx/>
              <a:buChar char="•"/>
            </a:pPr>
            <a:r>
              <a:rPr lang="en-US" altLang="en-US" sz="2200" b="1"/>
              <a:t>The small-signal gain (slope of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versus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is maximum for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and gradually falls to zero as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increases</a:t>
            </a:r>
          </a:p>
          <a:p>
            <a:pPr marL="177800" indent="-177800">
              <a:spcBef>
                <a:spcPct val="20000"/>
              </a:spcBef>
              <a:buFontTx/>
              <a:buChar char="•"/>
            </a:pPr>
            <a:r>
              <a:rPr lang="en-US" altLang="en-US" sz="2200" b="1"/>
              <a:t>Circuit becomes more nonlinear as input voltage swing increases </a:t>
            </a:r>
          </a:p>
          <a:p>
            <a:pPr marL="177800" indent="-177800">
              <a:spcBef>
                <a:spcPct val="20000"/>
              </a:spcBef>
              <a:buFontTx/>
              <a:buChar char="•"/>
            </a:pPr>
            <a:r>
              <a:rPr lang="en-US" altLang="en-US" sz="2200" b="1"/>
              <a:t>For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circuit is said to be in “equilibrium”</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12</a:t>
            </a:fld>
            <a:endParaRPr lang="en-US" altLang="en-US"/>
          </a:p>
        </p:txBody>
      </p:sp>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en-US" sz="2600" smtClean="0"/>
              <a:t>Basic Differential Pair: Common-mode behavior</a:t>
            </a:r>
          </a:p>
        </p:txBody>
      </p:sp>
      <p:pic>
        <p:nvPicPr>
          <p:cNvPr id="29698" name="Picture 1"/>
          <p:cNvPicPr>
            <a:picLocks noChangeAspect="1"/>
          </p:cNvPicPr>
          <p:nvPr/>
        </p:nvPicPr>
        <p:blipFill>
          <a:blip r:embed="rId2"/>
          <a:srcRect/>
          <a:stretch>
            <a:fillRect/>
          </a:stretch>
        </p:blipFill>
        <p:spPr bwMode="auto">
          <a:xfrm>
            <a:off x="1365250" y="658813"/>
            <a:ext cx="6413500" cy="2505075"/>
          </a:xfrm>
          <a:prstGeom prst="rect">
            <a:avLst/>
          </a:prstGeom>
          <a:noFill/>
          <a:ln w="9525">
            <a:noFill/>
            <a:miter lim="800000"/>
            <a:headEnd/>
            <a:tailEnd/>
          </a:ln>
        </p:spPr>
      </p:pic>
      <p:sp>
        <p:nvSpPr>
          <p:cNvPr id="29699" name="Rectangle 4"/>
          <p:cNvSpPr>
            <a:spLocks noChangeArrowheads="1"/>
          </p:cNvSpPr>
          <p:nvPr/>
        </p:nvSpPr>
        <p:spPr bwMode="auto">
          <a:xfrm>
            <a:off x="457200" y="31543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Tail current source suppresses the effect of input CM level variations on the output level</a:t>
            </a:r>
          </a:p>
          <a:p>
            <a:pPr marL="177800" indent="-177800">
              <a:spcBef>
                <a:spcPct val="20000"/>
              </a:spcBef>
              <a:buFontTx/>
              <a:buChar char="•"/>
            </a:pPr>
            <a:r>
              <a:rPr lang="en-US" altLang="en-US" sz="2200" b="1"/>
              <a:t>Set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 </a:t>
            </a:r>
            <a:r>
              <a:rPr lang="en-US" altLang="en-US" sz="2200" b="1" i="1"/>
              <a:t>V</a:t>
            </a:r>
            <a:r>
              <a:rPr lang="en-US" altLang="en-US" sz="2200" b="1" i="1" baseline="-25000"/>
              <a:t>in,CM</a:t>
            </a:r>
            <a:r>
              <a:rPr lang="en-US" altLang="en-US" sz="2200" b="1"/>
              <a:t> and vary </a:t>
            </a:r>
            <a:r>
              <a:rPr lang="en-US" altLang="en-US" sz="2200" b="1" i="1"/>
              <a:t>V</a:t>
            </a:r>
            <a:r>
              <a:rPr lang="en-US" altLang="en-US" sz="2200" b="1" i="1" baseline="-25000"/>
              <a:t>in,CM</a:t>
            </a:r>
            <a:r>
              <a:rPr lang="en-US" altLang="en-US" sz="2200" b="1"/>
              <a:t> from 0 to </a:t>
            </a:r>
            <a:r>
              <a:rPr lang="en-US" altLang="en-US" sz="2200" b="1" i="1"/>
              <a:t>V</a:t>
            </a:r>
            <a:r>
              <a:rPr lang="en-US" altLang="en-US" sz="2200" b="1" i="1" baseline="-25000"/>
              <a:t>DD</a:t>
            </a:r>
            <a:r>
              <a:rPr lang="en-US" altLang="en-US" sz="2200" b="1"/>
              <a:t> [Fig. (a)]</a:t>
            </a:r>
          </a:p>
          <a:p>
            <a:pPr marL="177800" indent="-177800">
              <a:spcBef>
                <a:spcPct val="20000"/>
              </a:spcBef>
              <a:buFontTx/>
              <a:buChar char="•"/>
            </a:pPr>
            <a:r>
              <a:rPr lang="en-US" altLang="en-US" sz="2200" b="1"/>
              <a:t>Due to symmetry, </a:t>
            </a:r>
            <a:r>
              <a:rPr lang="en-US" altLang="en-US" sz="2200" b="1" i="1"/>
              <a:t>V</a:t>
            </a:r>
            <a:r>
              <a:rPr lang="en-US" altLang="en-US" sz="2200" b="1" i="1" baseline="-25000"/>
              <a:t>out1</a:t>
            </a:r>
            <a:r>
              <a:rPr lang="en-US" altLang="en-US" sz="2200" b="1"/>
              <a:t> = V</a:t>
            </a:r>
            <a:r>
              <a:rPr lang="en-US" altLang="en-US" sz="2200" b="1" baseline="-25000"/>
              <a:t>out2</a:t>
            </a:r>
          </a:p>
          <a:p>
            <a:pPr marL="177800" indent="-177800">
              <a:spcBef>
                <a:spcPct val="20000"/>
              </a:spcBef>
              <a:buFontTx/>
              <a:buChar char="•"/>
            </a:pPr>
            <a:r>
              <a:rPr lang="en-US" altLang="en-US" sz="2200" b="1"/>
              <a:t>For </a:t>
            </a:r>
            <a:r>
              <a:rPr lang="en-US" altLang="en-US" sz="2200" b="1" i="1"/>
              <a:t>V</a:t>
            </a:r>
            <a:r>
              <a:rPr lang="en-US" altLang="en-US" sz="2200" b="1" i="1" baseline="-25000"/>
              <a:t>in,CM</a:t>
            </a:r>
            <a:r>
              <a:rPr lang="en-US" altLang="en-US" sz="2200" b="1"/>
              <a:t> = 0,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are off, </a:t>
            </a:r>
            <a:r>
              <a:rPr lang="en-US" altLang="en-US" sz="2200" b="1" i="1"/>
              <a:t>I</a:t>
            </a:r>
            <a:r>
              <a:rPr lang="en-US" altLang="en-US" sz="2200" b="1" i="1" baseline="-25000"/>
              <a:t>D3</a:t>
            </a:r>
            <a:r>
              <a:rPr lang="en-US" altLang="en-US" sz="2200" b="1"/>
              <a:t> = 0 and </a:t>
            </a:r>
            <a:r>
              <a:rPr lang="en-US" altLang="en-US" sz="2200" b="1" i="1"/>
              <a:t>M</a:t>
            </a:r>
            <a:r>
              <a:rPr lang="en-US" altLang="en-US" sz="2200" b="1" i="1" baseline="-25000"/>
              <a:t>3</a:t>
            </a:r>
            <a:r>
              <a:rPr lang="en-US" altLang="en-US" sz="2200" b="1"/>
              <a:t> operates in the deep triode region [Fig. (b)]</a:t>
            </a:r>
          </a:p>
          <a:p>
            <a:pPr marL="177800" indent="-177800">
              <a:spcBef>
                <a:spcPct val="20000"/>
              </a:spcBef>
              <a:buFontTx/>
              <a:buChar char="•"/>
            </a:pPr>
            <a:r>
              <a:rPr lang="en-US" altLang="en-US" sz="2200" b="1"/>
              <a:t>With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0, circuit is incapable of signal amplification;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 </a:t>
            </a:r>
            <a:r>
              <a:rPr lang="en-US" altLang="en-US" sz="2200" b="1" i="1"/>
              <a:t>V</a:t>
            </a:r>
            <a:r>
              <a:rPr lang="en-US" altLang="en-US" sz="2200" b="1" i="1" baseline="-25000"/>
              <a:t>DD</a:t>
            </a:r>
            <a:r>
              <a:rPr lang="en-US" altLang="en-US" sz="2200" b="1"/>
              <a:t>, and </a:t>
            </a:r>
            <a:r>
              <a:rPr lang="en-US" altLang="en-US" sz="2200" b="1" i="1"/>
              <a:t>V</a:t>
            </a:r>
            <a:r>
              <a:rPr lang="en-US" altLang="en-US" sz="2200" b="1" i="1" baseline="-25000"/>
              <a:t>P</a:t>
            </a:r>
            <a:r>
              <a:rPr lang="en-US" altLang="en-US" sz="2200" b="1"/>
              <a:t> = 0</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13</a:t>
            </a:fld>
            <a:endParaRPr lang="en-US" altLang="en-US"/>
          </a:p>
        </p:txBody>
      </p:sp>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en-US" sz="2600" smtClean="0"/>
              <a:t>Basic Differential Pair: Common-mode behavior</a:t>
            </a:r>
          </a:p>
        </p:txBody>
      </p:sp>
      <p:pic>
        <p:nvPicPr>
          <p:cNvPr id="30722" name="Picture 3"/>
          <p:cNvPicPr>
            <a:picLocks noChangeAspect="1"/>
          </p:cNvPicPr>
          <p:nvPr/>
        </p:nvPicPr>
        <p:blipFill>
          <a:blip r:embed="rId2"/>
          <a:srcRect/>
          <a:stretch>
            <a:fillRect/>
          </a:stretch>
        </p:blipFill>
        <p:spPr bwMode="auto">
          <a:xfrm>
            <a:off x="392113" y="808038"/>
            <a:ext cx="8572500" cy="1958975"/>
          </a:xfrm>
          <a:prstGeom prst="rect">
            <a:avLst/>
          </a:prstGeom>
          <a:noFill/>
          <a:ln w="9525">
            <a:noFill/>
            <a:miter lim="800000"/>
            <a:headEnd/>
            <a:tailEnd/>
          </a:ln>
        </p:spPr>
      </p:pic>
      <p:sp>
        <p:nvSpPr>
          <p:cNvPr id="30723" name="Rectangle 5"/>
          <p:cNvSpPr>
            <a:spLocks noChangeArrowheads="1"/>
          </p:cNvSpPr>
          <p:nvPr/>
        </p:nvSpPr>
        <p:spPr bwMode="auto">
          <a:xfrm>
            <a:off x="482600" y="30384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turn on if </a:t>
            </a:r>
            <a:r>
              <a:rPr lang="en-US" altLang="en-US" sz="2200" b="1" i="1"/>
              <a:t>V</a:t>
            </a:r>
            <a:r>
              <a:rPr lang="en-US" altLang="en-US" sz="2200" b="1" i="1" baseline="-25000"/>
              <a:t>in,CM</a:t>
            </a:r>
            <a:r>
              <a:rPr lang="en-US" altLang="en-US" sz="2200" b="1"/>
              <a:t> ≥ </a:t>
            </a:r>
            <a:r>
              <a:rPr lang="en-US" altLang="en-US" sz="2200" b="1" i="1"/>
              <a:t>V</a:t>
            </a:r>
            <a:r>
              <a:rPr lang="en-US" altLang="en-US" sz="2200" b="1" i="1" baseline="-25000"/>
              <a:t>TH</a:t>
            </a:r>
          </a:p>
          <a:p>
            <a:pPr marL="177800" indent="-177800">
              <a:spcBef>
                <a:spcPct val="20000"/>
              </a:spcBef>
              <a:buFontTx/>
              <a:buChar char="•"/>
            </a:pPr>
            <a:r>
              <a:rPr lang="en-US" altLang="en-US" sz="2200" b="1"/>
              <a:t>Beyond this point, </a:t>
            </a:r>
            <a:r>
              <a:rPr lang="en-US" altLang="en-US" sz="2200" b="1" i="1"/>
              <a:t>I</a:t>
            </a:r>
            <a:r>
              <a:rPr lang="en-US" altLang="en-US" sz="2200" b="1" i="1" baseline="-25000"/>
              <a:t>D1</a:t>
            </a:r>
            <a:r>
              <a:rPr lang="en-US" altLang="en-US" sz="2200" b="1"/>
              <a:t> and </a:t>
            </a:r>
            <a:r>
              <a:rPr lang="en-US" altLang="en-US" sz="2200" b="1" i="1"/>
              <a:t>I</a:t>
            </a:r>
            <a:r>
              <a:rPr lang="en-US" altLang="en-US" sz="2200" b="1" i="1" baseline="-25000"/>
              <a:t>D2</a:t>
            </a:r>
            <a:r>
              <a:rPr lang="en-US" altLang="en-US" sz="2200" b="1"/>
              <a:t> continue to increase and </a:t>
            </a:r>
            <a:r>
              <a:rPr lang="en-US" altLang="en-US" sz="2200" b="1" i="1"/>
              <a:t>V</a:t>
            </a:r>
            <a:r>
              <a:rPr lang="en-US" altLang="en-US" sz="2200" b="1" i="1" baseline="-25000"/>
              <a:t>P</a:t>
            </a:r>
            <a:r>
              <a:rPr lang="en-US" altLang="en-US" sz="2200" b="1"/>
              <a:t> also rises [Fig. (c)]</a:t>
            </a:r>
          </a:p>
          <a:p>
            <a:pPr marL="177800" indent="-177800">
              <a:spcBef>
                <a:spcPct val="20000"/>
              </a:spcBef>
              <a:buFontTx/>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act as a source follower, forcing </a:t>
            </a:r>
            <a:r>
              <a:rPr lang="en-US" altLang="en-US" sz="2200" b="1" i="1"/>
              <a:t>V</a:t>
            </a:r>
            <a:r>
              <a:rPr lang="en-US" altLang="en-US" sz="2200" b="1" i="1" baseline="-25000"/>
              <a:t>P</a:t>
            </a:r>
            <a:r>
              <a:rPr lang="en-US" altLang="en-US" sz="2200" b="1"/>
              <a:t> to follow </a:t>
            </a:r>
            <a:r>
              <a:rPr lang="en-US" altLang="en-US" sz="2200" b="1" i="1"/>
              <a:t>V</a:t>
            </a:r>
            <a:r>
              <a:rPr lang="en-US" altLang="en-US" sz="2200" b="1" i="1" baseline="-25000"/>
              <a:t>in,CM</a:t>
            </a:r>
          </a:p>
          <a:p>
            <a:pPr marL="177800" indent="-177800">
              <a:spcBef>
                <a:spcPct val="20000"/>
              </a:spcBef>
              <a:buFontTx/>
              <a:buChar char="•"/>
            </a:pPr>
            <a:r>
              <a:rPr lang="en-US" altLang="en-US" sz="2200" b="1"/>
              <a:t>When </a:t>
            </a:r>
            <a:r>
              <a:rPr lang="en-US" altLang="en-US" sz="2200" b="1" i="1"/>
              <a:t>V</a:t>
            </a:r>
            <a:r>
              <a:rPr lang="en-US" altLang="en-US" sz="2200" b="1" i="1" baseline="-25000"/>
              <a:t>in,CM</a:t>
            </a:r>
            <a:r>
              <a:rPr lang="en-US" altLang="en-US" sz="2200" b="1"/>
              <a:t> is sufficiently high, </a:t>
            </a:r>
            <a:r>
              <a:rPr lang="en-US" altLang="en-US" sz="2200" b="1" i="1"/>
              <a:t>V</a:t>
            </a:r>
            <a:r>
              <a:rPr lang="en-US" altLang="en-US" sz="2200" b="1" i="1" baseline="-25000"/>
              <a:t>DS3</a:t>
            </a:r>
            <a:r>
              <a:rPr lang="en-US" altLang="en-US" sz="2200" b="1"/>
              <a:t> exceeds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 and </a:t>
            </a:r>
            <a:r>
              <a:rPr lang="en-US" altLang="en-US" sz="2200" b="1" i="1"/>
              <a:t>M</a:t>
            </a:r>
            <a:r>
              <a:rPr lang="en-US" altLang="en-US" sz="2200" b="1" i="1" baseline="-25000"/>
              <a:t>3</a:t>
            </a:r>
            <a:r>
              <a:rPr lang="en-US" altLang="en-US" sz="2200" b="1"/>
              <a:t> operates in saturation so that </a:t>
            </a:r>
            <a:r>
              <a:rPr lang="en-US" altLang="en-US" sz="2200" b="1" i="1"/>
              <a:t>I</a:t>
            </a:r>
            <a:r>
              <a:rPr lang="en-US" altLang="en-US" sz="2200" b="1" i="1" baseline="-25000"/>
              <a:t>D1</a:t>
            </a:r>
            <a:r>
              <a:rPr lang="en-US" altLang="en-US" sz="2200" b="1"/>
              <a:t>+</a:t>
            </a:r>
            <a:r>
              <a:rPr lang="en-US" altLang="en-US" sz="2200" b="1" i="1"/>
              <a:t>I</a:t>
            </a:r>
            <a:r>
              <a:rPr lang="en-US" altLang="en-US" sz="2200" b="1" i="1" baseline="-25000"/>
              <a:t>D2</a:t>
            </a:r>
            <a:r>
              <a:rPr lang="en-US" altLang="en-US" sz="2200" b="1"/>
              <a:t> is constant</a:t>
            </a:r>
          </a:p>
          <a:p>
            <a:pPr marL="177800" indent="-177800">
              <a:spcBef>
                <a:spcPct val="20000"/>
              </a:spcBef>
              <a:buFontTx/>
              <a:buChar char="•"/>
            </a:pPr>
            <a:r>
              <a:rPr lang="en-US" altLang="en-US" sz="2200" b="1"/>
              <a:t>For proper operation, </a:t>
            </a:r>
            <a:r>
              <a:rPr lang="en-US" altLang="en-US" sz="2200" b="1" i="1"/>
              <a:t>V</a:t>
            </a:r>
            <a:r>
              <a:rPr lang="en-US" altLang="en-US" sz="2200" b="1" i="1" baseline="-25000"/>
              <a:t>in,CM</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a:t>
            </a:r>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14</a:t>
            </a:fld>
            <a:endParaRPr lang="en-US" altLang="en-US"/>
          </a:p>
        </p:txBody>
      </p:sp>
    </p:spTree>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en-US" sz="2600" smtClean="0"/>
              <a:t>Basic Differential Pair: Common-mode behavior</a:t>
            </a:r>
          </a:p>
        </p:txBody>
      </p:sp>
      <p:sp>
        <p:nvSpPr>
          <p:cNvPr id="31746" name="Rectangle 5"/>
          <p:cNvSpPr>
            <a:spLocks noChangeArrowheads="1"/>
          </p:cNvSpPr>
          <p:nvPr/>
        </p:nvSpPr>
        <p:spPr bwMode="auto">
          <a:xfrm>
            <a:off x="482600" y="2965450"/>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As </a:t>
            </a:r>
            <a:r>
              <a:rPr lang="en-US" altLang="en-US" sz="2200" b="1" i="1"/>
              <a:t>V</a:t>
            </a:r>
            <a:r>
              <a:rPr lang="en-US" altLang="en-US" sz="2200" b="1" i="1" baseline="-25000"/>
              <a:t>in,CM</a:t>
            </a:r>
            <a:r>
              <a:rPr lang="en-US" altLang="en-US" sz="2200" b="1"/>
              <a:t> rises further, </a:t>
            </a:r>
            <a:r>
              <a:rPr lang="en-US" altLang="en-US" sz="2200" b="1" i="1"/>
              <a:t>V</a:t>
            </a:r>
            <a:r>
              <a:rPr lang="en-US" altLang="en-US" sz="2200" b="1" i="1" baseline="-25000"/>
              <a:t>out1</a:t>
            </a:r>
            <a:r>
              <a:rPr lang="en-US" altLang="en-US" sz="2200" b="1"/>
              <a:t> and </a:t>
            </a:r>
            <a:r>
              <a:rPr lang="en-US" altLang="en-US" sz="2200" b="1" i="1"/>
              <a:t>V</a:t>
            </a:r>
            <a:r>
              <a:rPr lang="en-US" altLang="en-US" sz="2200" b="1" i="1" baseline="-25000"/>
              <a:t>out2</a:t>
            </a:r>
            <a:r>
              <a:rPr lang="en-US" altLang="en-US" sz="2200" b="1"/>
              <a:t> stay relatively constant, therefore,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enter the triode region if </a:t>
            </a:r>
            <a:r>
              <a:rPr lang="en-US" altLang="en-US" sz="2200" b="1" i="1"/>
              <a:t>V</a:t>
            </a:r>
            <a:r>
              <a:rPr lang="en-US" altLang="en-US" sz="2200" b="1" i="1" baseline="-25000"/>
              <a:t>in,CM</a:t>
            </a:r>
            <a:r>
              <a:rPr lang="en-US" altLang="en-US" sz="2200" b="1"/>
              <a:t> &gt;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TH</a:t>
            </a:r>
            <a:r>
              <a:rPr lang="en-US" altLang="en-US" sz="2200" b="1"/>
              <a:t> =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r>
              <a:rPr lang="en-US" altLang="en-US" sz="2200" b="1"/>
              <a:t>/2 + </a:t>
            </a:r>
            <a:r>
              <a:rPr lang="en-US" altLang="en-US" sz="2200" b="1" i="1"/>
              <a:t>V</a:t>
            </a:r>
            <a:r>
              <a:rPr lang="en-US" altLang="en-US" sz="2200" b="1" i="1" baseline="-25000"/>
              <a:t>TH</a:t>
            </a:r>
          </a:p>
          <a:p>
            <a:pPr marL="177800" indent="-177800">
              <a:spcBef>
                <a:spcPct val="20000"/>
              </a:spcBef>
              <a:buFontTx/>
              <a:buChar char="•"/>
            </a:pPr>
            <a:endParaRPr lang="en-US" altLang="en-US" sz="2200" b="1" i="1" baseline="-25000"/>
          </a:p>
          <a:p>
            <a:pPr marL="177800" indent="-177800">
              <a:spcBef>
                <a:spcPct val="20000"/>
              </a:spcBef>
              <a:buFontTx/>
              <a:buChar char="•"/>
            </a:pPr>
            <a:r>
              <a:rPr lang="en-US" altLang="en-US" sz="2200" b="1"/>
              <a:t>The allowable value of </a:t>
            </a:r>
            <a:r>
              <a:rPr lang="en-US" altLang="en-US" sz="2200" b="1" i="1"/>
              <a:t>V</a:t>
            </a:r>
            <a:r>
              <a:rPr lang="en-US" altLang="en-US" sz="2200" b="1" i="1" baseline="-25000"/>
              <a:t>in,CM</a:t>
            </a:r>
            <a:r>
              <a:rPr lang="en-US" altLang="en-US" sz="2200" b="1"/>
              <a:t> is bounded as follows:</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Beyond the upper bound, the CM characteristics of Fig. (c) do not change, but the differential gain drops </a:t>
            </a:r>
          </a:p>
          <a:p>
            <a:pPr lvl="1">
              <a:spcBef>
                <a:spcPct val="20000"/>
              </a:spcBef>
            </a:pPr>
            <a:r>
              <a:rPr lang="en-US" altLang="en-US" sz="2200" b="1"/>
              <a:t>	</a:t>
            </a:r>
          </a:p>
        </p:txBody>
      </p:sp>
      <p:pic>
        <p:nvPicPr>
          <p:cNvPr id="31747" name="Picture 1"/>
          <p:cNvPicPr>
            <a:picLocks noChangeAspect="1"/>
          </p:cNvPicPr>
          <p:nvPr/>
        </p:nvPicPr>
        <p:blipFill>
          <a:blip r:embed="rId2"/>
          <a:srcRect/>
          <a:stretch>
            <a:fillRect/>
          </a:stretch>
        </p:blipFill>
        <p:spPr bwMode="auto">
          <a:xfrm>
            <a:off x="942975" y="4852988"/>
            <a:ext cx="7143750" cy="571500"/>
          </a:xfrm>
          <a:prstGeom prst="rect">
            <a:avLst/>
          </a:prstGeom>
          <a:noFill/>
          <a:ln w="9525">
            <a:noFill/>
            <a:miter lim="800000"/>
            <a:headEnd/>
            <a:tailEnd/>
          </a:ln>
        </p:spPr>
      </p:pic>
      <p:pic>
        <p:nvPicPr>
          <p:cNvPr id="31748" name="Picture 7"/>
          <p:cNvPicPr>
            <a:picLocks noChangeAspect="1"/>
          </p:cNvPicPr>
          <p:nvPr/>
        </p:nvPicPr>
        <p:blipFill>
          <a:blip r:embed="rId3"/>
          <a:srcRect/>
          <a:stretch>
            <a:fillRect/>
          </a:stretch>
        </p:blipFill>
        <p:spPr bwMode="auto">
          <a:xfrm>
            <a:off x="392113" y="808038"/>
            <a:ext cx="8572500" cy="19589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15</a:t>
            </a:fld>
            <a:endParaRPr lang="en-US" altLang="en-US"/>
          </a:p>
        </p:txBody>
      </p:sp>
    </p:spTree>
  </p:cSld>
  <p:clrMapOvr>
    <a:masterClrMapping/>
  </p:clrMapOvr>
  <p:transition>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sz="2800" smtClean="0"/>
              <a:t>Basic Differential Pair: Output Swings</a:t>
            </a:r>
            <a:endParaRPr lang="en-US" altLang="en-US" smtClean="0"/>
          </a:p>
        </p:txBody>
      </p:sp>
      <p:pic>
        <p:nvPicPr>
          <p:cNvPr id="32770" name="Picture 1"/>
          <p:cNvPicPr>
            <a:picLocks noChangeAspect="1"/>
          </p:cNvPicPr>
          <p:nvPr/>
        </p:nvPicPr>
        <p:blipFill>
          <a:blip r:embed="rId2"/>
          <a:srcRect/>
          <a:stretch>
            <a:fillRect/>
          </a:stretch>
        </p:blipFill>
        <p:spPr bwMode="auto">
          <a:xfrm>
            <a:off x="1873250" y="644525"/>
            <a:ext cx="5530850" cy="2016125"/>
          </a:xfrm>
          <a:prstGeom prst="rect">
            <a:avLst/>
          </a:prstGeom>
          <a:noFill/>
          <a:ln w="9525">
            <a:noFill/>
            <a:miter lim="800000"/>
            <a:headEnd/>
            <a:tailEnd/>
          </a:ln>
        </p:spPr>
      </p:pic>
      <p:sp>
        <p:nvSpPr>
          <p:cNvPr id="32771" name="Rectangle 4"/>
          <p:cNvSpPr>
            <a:spLocks noChangeArrowheads="1"/>
          </p:cNvSpPr>
          <p:nvPr/>
        </p:nvSpPr>
        <p:spPr bwMode="auto">
          <a:xfrm>
            <a:off x="457200" y="27352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Suppose the input and output bias levels are </a:t>
            </a:r>
            <a:r>
              <a:rPr lang="en-US" altLang="en-US" sz="2200" b="1" i="1"/>
              <a:t>V</a:t>
            </a:r>
            <a:r>
              <a:rPr lang="en-US" altLang="en-US" sz="2200" b="1" i="1" baseline="-25000"/>
              <a:t>in,CM</a:t>
            </a:r>
            <a:r>
              <a:rPr lang="en-US" altLang="en-US" sz="2200" b="1"/>
              <a:t> and </a:t>
            </a:r>
            <a:r>
              <a:rPr lang="en-US" altLang="en-US" sz="2200" b="1" i="1"/>
              <a:t>V</a:t>
            </a:r>
            <a:r>
              <a:rPr lang="en-US" altLang="en-US" sz="2200" b="1" i="1" baseline="-25000"/>
              <a:t>out,CM</a:t>
            </a:r>
            <a:r>
              <a:rPr lang="en-US" altLang="en-US" sz="2200" b="1"/>
              <a:t> respectively, and </a:t>
            </a:r>
            <a:r>
              <a:rPr lang="en-US" altLang="en-US" sz="2200" b="1" i="1"/>
              <a:t>V</a:t>
            </a:r>
            <a:r>
              <a:rPr lang="en-US" altLang="en-US" sz="2200" b="1" i="1" baseline="-25000"/>
              <a:t>in,CM</a:t>
            </a:r>
            <a:r>
              <a:rPr lang="en-US" altLang="en-US" sz="2200" b="1"/>
              <a:t> &lt; </a:t>
            </a:r>
            <a:r>
              <a:rPr lang="en-US" altLang="en-US" sz="2200" b="1" i="1"/>
              <a:t>V</a:t>
            </a:r>
            <a:r>
              <a:rPr lang="en-US" altLang="en-US" sz="2200" b="1" i="1" baseline="-25000"/>
              <a:t>out,CM</a:t>
            </a:r>
            <a:r>
              <a:rPr lang="en-US" altLang="en-US" sz="2200" b="1"/>
              <a:t>	</a:t>
            </a:r>
          </a:p>
          <a:p>
            <a:pPr marL="177800" indent="-177800">
              <a:spcBef>
                <a:spcPct val="20000"/>
              </a:spcBef>
              <a:buFontTx/>
              <a:buChar char="•"/>
            </a:pPr>
            <a:r>
              <a:rPr lang="en-US" altLang="en-US" sz="2200" b="1"/>
              <a:t>Assume a high voltage gain so that input swing is much lesser than the output swing </a:t>
            </a:r>
          </a:p>
          <a:p>
            <a:pPr marL="177800" indent="-177800">
              <a:spcBef>
                <a:spcPct val="20000"/>
              </a:spcBef>
              <a:buFontTx/>
              <a:buChar char="•"/>
            </a:pPr>
            <a:r>
              <a:rPr lang="en-US" altLang="en-US" sz="2200" b="1"/>
              <a:t>For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to remain saturated, each output can go as high as </a:t>
            </a:r>
            <a:r>
              <a:rPr lang="en-US" altLang="en-US" sz="2200" b="1" i="1"/>
              <a:t>V</a:t>
            </a:r>
            <a:r>
              <a:rPr lang="en-US" altLang="en-US" sz="2200" b="1" i="1" baseline="-25000"/>
              <a:t>DD</a:t>
            </a:r>
            <a:r>
              <a:rPr lang="en-US" altLang="en-US" sz="2200" b="1"/>
              <a:t> and as low as </a:t>
            </a:r>
            <a:r>
              <a:rPr lang="en-US" altLang="en-US" sz="2200" b="1" i="1"/>
              <a:t>V</a:t>
            </a:r>
            <a:r>
              <a:rPr lang="en-US" altLang="en-US" sz="2200" b="1" i="1" baseline="-25000"/>
              <a:t>in,CM</a:t>
            </a:r>
            <a:r>
              <a:rPr lang="en-US" altLang="en-US" sz="2200" b="1"/>
              <a:t> – </a:t>
            </a:r>
            <a:r>
              <a:rPr lang="en-US" altLang="en-US" sz="2200" b="1" i="1"/>
              <a:t>V</a:t>
            </a:r>
            <a:r>
              <a:rPr lang="en-US" altLang="en-US" sz="2200" b="1" i="1" baseline="-25000"/>
              <a:t>TH</a:t>
            </a:r>
          </a:p>
          <a:p>
            <a:pPr marL="177800" indent="-177800">
              <a:spcBef>
                <a:spcPct val="20000"/>
              </a:spcBef>
              <a:buFontTx/>
              <a:buChar char="•"/>
            </a:pPr>
            <a:r>
              <a:rPr lang="en-US" altLang="en-US" sz="2200" b="1" i="1"/>
              <a:t>V</a:t>
            </a:r>
            <a:r>
              <a:rPr lang="en-US" altLang="en-US" sz="2200" b="1" i="1" baseline="-25000"/>
              <a:t>in,CM</a:t>
            </a:r>
            <a:r>
              <a:rPr lang="en-US" altLang="en-US" sz="2200" b="1"/>
              <a:t> can be no less than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a:t>
            </a:r>
          </a:p>
          <a:p>
            <a:pPr marL="177800" indent="-177800">
              <a:spcBef>
                <a:spcPct val="20000"/>
              </a:spcBef>
              <a:buFontTx/>
              <a:buChar char="•"/>
            </a:pPr>
            <a:r>
              <a:rPr lang="en-US" altLang="en-US" sz="2200" b="1"/>
              <a:t>With this choice of </a:t>
            </a:r>
            <a:r>
              <a:rPr lang="en-US" altLang="en-US" sz="2200" b="1" i="1"/>
              <a:t>V</a:t>
            </a:r>
            <a:r>
              <a:rPr lang="en-US" altLang="en-US" sz="2200" b="1" i="1" baseline="-25000"/>
              <a:t>in,CM</a:t>
            </a:r>
            <a:r>
              <a:rPr lang="en-US" altLang="en-US" sz="2200" b="1"/>
              <a:t>, single-ended peak-to-peak swing is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TH1</a:t>
            </a:r>
            <a:r>
              <a:rPr lang="en-US" altLang="en-US" sz="2200" b="1"/>
              <a:t>) –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16</a:t>
            </a:fld>
            <a:endParaRPr lang="en-US" altLang="en-US"/>
          </a:p>
        </p:txBody>
      </p:sp>
    </p:spTree>
  </p:cSld>
  <p:clrMapOvr>
    <a:masterClrMapping/>
  </p:clrMapOvr>
  <p:transition>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3794" name="Picture 1"/>
          <p:cNvPicPr>
            <a:picLocks noChangeAspect="1"/>
          </p:cNvPicPr>
          <p:nvPr/>
        </p:nvPicPr>
        <p:blipFill>
          <a:blip r:embed="rId2"/>
          <a:srcRect/>
          <a:stretch>
            <a:fillRect/>
          </a:stretch>
        </p:blipFill>
        <p:spPr bwMode="auto">
          <a:xfrm>
            <a:off x="457200" y="735013"/>
            <a:ext cx="2740025" cy="2228850"/>
          </a:xfrm>
          <a:prstGeom prst="rect">
            <a:avLst/>
          </a:prstGeom>
          <a:noFill/>
          <a:ln w="9525">
            <a:noFill/>
            <a:miter lim="800000"/>
            <a:headEnd/>
            <a:tailEnd/>
          </a:ln>
        </p:spPr>
      </p:pic>
      <p:sp>
        <p:nvSpPr>
          <p:cNvPr id="33795" name="Rectangle 5"/>
          <p:cNvSpPr>
            <a:spLocks noChangeArrowheads="1"/>
          </p:cNvSpPr>
          <p:nvPr/>
        </p:nvSpPr>
        <p:spPr bwMode="auto">
          <a:xfrm>
            <a:off x="3502025" y="693738"/>
            <a:ext cx="5481638" cy="2192337"/>
          </a:xfrm>
          <a:prstGeom prst="rect">
            <a:avLst/>
          </a:prstGeom>
          <a:noFill/>
          <a:ln w="9525">
            <a:noFill/>
            <a:miter lim="800000"/>
            <a:headEnd/>
            <a:tailEnd/>
          </a:ln>
        </p:spPr>
        <p:txBody>
          <a:bodyPr/>
          <a:lstStyle/>
          <a:p>
            <a:pPr marL="177800" indent="-177800">
              <a:spcBef>
                <a:spcPct val="20000"/>
              </a:spcBef>
              <a:buFontTx/>
              <a:buChar char="•"/>
            </a:pPr>
            <a:r>
              <a:rPr lang="en-US" altLang="en-US" sz="2200" b="1"/>
              <a:t>Objective is to determine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as a function of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t>
            </a:r>
          </a:p>
          <a:p>
            <a:pPr marL="177800" indent="-177800">
              <a:spcBef>
                <a:spcPct val="20000"/>
              </a:spcBef>
              <a:buFontTx/>
              <a:buChar char="•"/>
            </a:pPr>
            <a:r>
              <a:rPr lang="en-US" altLang="en-US" sz="2200" b="1"/>
              <a:t>If </a:t>
            </a:r>
            <a:r>
              <a:rPr lang="en-US" altLang="en-US" sz="2200" b="1" i="1"/>
              <a:t>R</a:t>
            </a:r>
            <a:r>
              <a:rPr lang="en-US" altLang="en-US" sz="2200" b="1" i="1" baseline="-25000"/>
              <a:t>D1</a:t>
            </a:r>
            <a:r>
              <a:rPr lang="en-US" altLang="en-US" sz="2200" b="1"/>
              <a:t> = </a:t>
            </a:r>
            <a:r>
              <a:rPr lang="en-US" altLang="en-US" sz="2200" b="1" i="1"/>
              <a:t>R</a:t>
            </a:r>
            <a:r>
              <a:rPr lang="en-US" altLang="en-US" sz="2200" b="1" i="1" baseline="-25000"/>
              <a:t>D2</a:t>
            </a:r>
            <a:r>
              <a:rPr lang="en-US" altLang="en-US" sz="2200" b="1"/>
              <a:t> = </a:t>
            </a:r>
            <a:r>
              <a:rPr lang="en-US" altLang="en-US" sz="2200" b="1" i="1"/>
              <a:t>R</a:t>
            </a:r>
            <a:r>
              <a:rPr lang="en-US" altLang="en-US" sz="2200" b="1" i="1" baseline="-25000"/>
              <a:t>D</a:t>
            </a:r>
            <a:r>
              <a:rPr lang="en-US" altLang="en-US" sz="2200" b="1"/>
              <a:t>, we have</a:t>
            </a:r>
          </a:p>
        </p:txBody>
      </p:sp>
      <p:pic>
        <p:nvPicPr>
          <p:cNvPr id="33796" name="Picture 3"/>
          <p:cNvPicPr>
            <a:picLocks noChangeAspect="1"/>
          </p:cNvPicPr>
          <p:nvPr/>
        </p:nvPicPr>
        <p:blipFill>
          <a:blip r:embed="rId3"/>
          <a:srcRect/>
          <a:stretch>
            <a:fillRect/>
          </a:stretch>
        </p:blipFill>
        <p:spPr bwMode="auto">
          <a:xfrm>
            <a:off x="4900613" y="1849438"/>
            <a:ext cx="2686050" cy="304800"/>
          </a:xfrm>
          <a:prstGeom prst="rect">
            <a:avLst/>
          </a:prstGeom>
          <a:noFill/>
          <a:ln w="9525">
            <a:noFill/>
            <a:miter lim="800000"/>
            <a:headEnd/>
            <a:tailEnd/>
          </a:ln>
        </p:spPr>
      </p:pic>
      <p:pic>
        <p:nvPicPr>
          <p:cNvPr id="33797" name="Picture 5"/>
          <p:cNvPicPr>
            <a:picLocks noChangeAspect="1"/>
          </p:cNvPicPr>
          <p:nvPr/>
        </p:nvPicPr>
        <p:blipFill>
          <a:blip r:embed="rId4"/>
          <a:srcRect/>
          <a:stretch>
            <a:fillRect/>
          </a:stretch>
        </p:blipFill>
        <p:spPr bwMode="auto">
          <a:xfrm>
            <a:off x="4891088" y="2249488"/>
            <a:ext cx="2695575" cy="304800"/>
          </a:xfrm>
          <a:prstGeom prst="rect">
            <a:avLst/>
          </a:prstGeom>
          <a:noFill/>
          <a:ln w="9525">
            <a:noFill/>
            <a:miter lim="800000"/>
            <a:headEnd/>
            <a:tailEnd/>
          </a:ln>
        </p:spPr>
      </p:pic>
      <p:pic>
        <p:nvPicPr>
          <p:cNvPr id="33798" name="Picture 6"/>
          <p:cNvPicPr>
            <a:picLocks noChangeAspect="1"/>
          </p:cNvPicPr>
          <p:nvPr/>
        </p:nvPicPr>
        <p:blipFill>
          <a:blip r:embed="rId5"/>
          <a:srcRect/>
          <a:stretch>
            <a:fillRect/>
          </a:stretch>
        </p:blipFill>
        <p:spPr bwMode="auto">
          <a:xfrm>
            <a:off x="3451225" y="2633663"/>
            <a:ext cx="5532438" cy="268287"/>
          </a:xfrm>
          <a:prstGeom prst="rect">
            <a:avLst/>
          </a:prstGeom>
          <a:noFill/>
          <a:ln w="9525">
            <a:noFill/>
            <a:miter lim="800000"/>
            <a:headEnd/>
            <a:tailEnd/>
          </a:ln>
        </p:spPr>
      </p:pic>
      <p:sp>
        <p:nvSpPr>
          <p:cNvPr id="33799" name="Rectangle 8"/>
          <p:cNvSpPr>
            <a:spLocks noChangeArrowheads="1"/>
          </p:cNvSpPr>
          <p:nvPr/>
        </p:nvSpPr>
        <p:spPr bwMode="auto">
          <a:xfrm>
            <a:off x="457200" y="30845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Assume the circuit is symmetric,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are saturated and </a:t>
            </a:r>
            <a:r>
              <a:rPr lang="el-GR" altLang="en-US" sz="2200" b="1" i="1"/>
              <a:t>λ</a:t>
            </a:r>
            <a:r>
              <a:rPr lang="en-US" altLang="en-US" sz="2200" b="1"/>
              <a:t> = 0</a:t>
            </a:r>
          </a:p>
          <a:p>
            <a:pPr marL="342900" indent="-342900">
              <a:spcBef>
                <a:spcPct val="20000"/>
              </a:spcBef>
              <a:buFont typeface="Arial" charset="0"/>
              <a:buChar char="•"/>
            </a:pPr>
            <a:r>
              <a:rPr lang="en-US" altLang="en-US" sz="2200" b="1"/>
              <a:t>Since </a:t>
            </a:r>
            <a:r>
              <a:rPr lang="en-US" altLang="en-US" sz="2200" b="1" i="1"/>
              <a:t>V</a:t>
            </a:r>
            <a:r>
              <a:rPr lang="en-US" altLang="en-US" sz="2200" b="1" i="1" baseline="-25000"/>
              <a:t>P</a:t>
            </a:r>
            <a:r>
              <a:rPr lang="en-US" altLang="en-US" sz="2200" b="1"/>
              <a:t> =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in2</a:t>
            </a:r>
            <a:r>
              <a:rPr lang="en-US" altLang="en-US" sz="2200" b="1"/>
              <a:t> – </a:t>
            </a:r>
            <a:r>
              <a:rPr lang="en-US" altLang="en-US" sz="2200" b="1" i="1"/>
              <a:t>V</a:t>
            </a:r>
            <a:r>
              <a:rPr lang="en-US" altLang="en-US" sz="2200" b="1" i="1" baseline="-25000"/>
              <a:t>GS2</a:t>
            </a:r>
            <a:r>
              <a:rPr lang="en-US" altLang="en-US" sz="2200" b="1"/>
              <a:t> ,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GS2</a:t>
            </a:r>
            <a:r>
              <a:rPr lang="en-US" altLang="en-US" sz="2200" b="1"/>
              <a:t>		</a:t>
            </a:r>
          </a:p>
          <a:p>
            <a:pPr marL="342900" indent="-342900">
              <a:spcBef>
                <a:spcPct val="20000"/>
              </a:spcBef>
              <a:buFont typeface="Arial" charset="0"/>
              <a:buChar char="•"/>
            </a:pPr>
            <a:r>
              <a:rPr lang="en-US" altLang="en-US" sz="2200" b="1"/>
              <a:t>For a square-law device,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Therefore, </a:t>
            </a:r>
          </a:p>
          <a:p>
            <a:pPr marL="342900" indent="-342900">
              <a:spcBef>
                <a:spcPct val="20000"/>
              </a:spcBef>
              <a:buFont typeface="Arial" charset="0"/>
              <a:buChar char="•"/>
            </a:pPr>
            <a:endParaRPr lang="en-US" altLang="en-US" sz="2200" b="1"/>
          </a:p>
        </p:txBody>
      </p:sp>
      <p:pic>
        <p:nvPicPr>
          <p:cNvPr id="33800" name="Picture 9"/>
          <p:cNvPicPr>
            <a:picLocks noChangeAspect="1"/>
          </p:cNvPicPr>
          <p:nvPr/>
        </p:nvPicPr>
        <p:blipFill>
          <a:blip r:embed="rId6"/>
          <a:srcRect/>
          <a:stretch>
            <a:fillRect/>
          </a:stretch>
        </p:blipFill>
        <p:spPr bwMode="auto">
          <a:xfrm>
            <a:off x="4276725" y="4543425"/>
            <a:ext cx="2676525" cy="809625"/>
          </a:xfrm>
          <a:prstGeom prst="rect">
            <a:avLst/>
          </a:prstGeom>
          <a:noFill/>
          <a:ln w="9525">
            <a:noFill/>
            <a:miter lim="800000"/>
            <a:headEnd/>
            <a:tailEnd/>
          </a:ln>
        </p:spPr>
      </p:pic>
      <p:pic>
        <p:nvPicPr>
          <p:cNvPr id="33801" name="Picture 10"/>
          <p:cNvPicPr>
            <a:picLocks noChangeAspect="1"/>
          </p:cNvPicPr>
          <p:nvPr/>
        </p:nvPicPr>
        <p:blipFill>
          <a:blip r:embed="rId7"/>
          <a:srcRect/>
          <a:stretch>
            <a:fillRect/>
          </a:stretch>
        </p:blipFill>
        <p:spPr bwMode="auto">
          <a:xfrm>
            <a:off x="3324225" y="5535613"/>
            <a:ext cx="2495550" cy="912812"/>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17</a:t>
            </a:fld>
            <a:endParaRPr lang="en-US" altLang="en-US"/>
          </a:p>
        </p:txBody>
      </p:sp>
    </p:spTree>
  </p:cSld>
  <p:clrMapOvr>
    <a:masterClrMapping/>
  </p:clrMapOvr>
  <p:transition>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4818" name="Picture 3"/>
          <p:cNvPicPr>
            <a:picLocks noChangeAspect="1"/>
          </p:cNvPicPr>
          <p:nvPr/>
        </p:nvPicPr>
        <p:blipFill>
          <a:blip r:embed="rId2"/>
          <a:srcRect/>
          <a:stretch>
            <a:fillRect/>
          </a:stretch>
        </p:blipFill>
        <p:spPr bwMode="auto">
          <a:xfrm>
            <a:off x="457200" y="735013"/>
            <a:ext cx="2740025" cy="2228850"/>
          </a:xfrm>
          <a:prstGeom prst="rect">
            <a:avLst/>
          </a:prstGeom>
          <a:noFill/>
          <a:ln w="9525">
            <a:noFill/>
            <a:miter lim="800000"/>
            <a:headEnd/>
            <a:tailEnd/>
          </a:ln>
        </p:spPr>
      </p:pic>
      <p:sp>
        <p:nvSpPr>
          <p:cNvPr id="34819" name="Rectangle 5"/>
          <p:cNvSpPr>
            <a:spLocks noChangeArrowheads="1"/>
          </p:cNvSpPr>
          <p:nvPr/>
        </p:nvSpPr>
        <p:spPr bwMode="auto">
          <a:xfrm>
            <a:off x="3502025" y="641350"/>
            <a:ext cx="5481638" cy="2192338"/>
          </a:xfrm>
          <a:prstGeom prst="rect">
            <a:avLst/>
          </a:prstGeom>
          <a:noFill/>
          <a:ln w="9525">
            <a:noFill/>
            <a:miter lim="800000"/>
            <a:headEnd/>
            <a:tailEnd/>
          </a:ln>
        </p:spPr>
        <p:txBody>
          <a:bodyPr/>
          <a:lstStyle/>
          <a:p>
            <a:pPr marL="177800" indent="-177800">
              <a:spcBef>
                <a:spcPct val="20000"/>
              </a:spcBef>
              <a:buFontTx/>
              <a:buChar char="•"/>
            </a:pPr>
            <a:r>
              <a:rPr lang="en-US" altLang="en-US" sz="2200" b="1"/>
              <a:t>It follows from previous derivation that</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To find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square both sides of above eqn., and recognize that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p>
        </p:txBody>
      </p:sp>
      <p:pic>
        <p:nvPicPr>
          <p:cNvPr id="34820" name="Picture 1"/>
          <p:cNvPicPr>
            <a:picLocks noChangeAspect="1"/>
          </p:cNvPicPr>
          <p:nvPr/>
        </p:nvPicPr>
        <p:blipFill>
          <a:blip r:embed="rId3"/>
          <a:srcRect/>
          <a:stretch>
            <a:fillRect/>
          </a:stretch>
        </p:blipFill>
        <p:spPr bwMode="auto">
          <a:xfrm>
            <a:off x="4343400" y="1273175"/>
            <a:ext cx="3833813" cy="928688"/>
          </a:xfrm>
          <a:prstGeom prst="rect">
            <a:avLst/>
          </a:prstGeom>
          <a:noFill/>
          <a:ln w="9525">
            <a:noFill/>
            <a:miter lim="800000"/>
            <a:headEnd/>
            <a:tailEnd/>
          </a:ln>
        </p:spPr>
      </p:pic>
      <p:sp>
        <p:nvSpPr>
          <p:cNvPr id="7" name="Rectangle 6"/>
          <p:cNvSpPr>
            <a:spLocks noChangeArrowheads="1"/>
          </p:cNvSpPr>
          <p:nvPr/>
        </p:nvSpPr>
        <p:spPr bwMode="auto">
          <a:xfrm>
            <a:off x="457200" y="3344863"/>
            <a:ext cx="8064500" cy="2268537"/>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Thus,</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Squaring both sides and noting that 4</a:t>
            </a:r>
            <a:r>
              <a:rPr lang="en-US" altLang="en-US" sz="2200" b="1" i="1" dirty="0" smtClean="0">
                <a:cs typeface="+mn-cs"/>
              </a:rPr>
              <a:t>I</a:t>
            </a:r>
            <a:r>
              <a:rPr lang="en-US" altLang="en-US" sz="2200" b="1" i="1" baseline="-25000" dirty="0" smtClean="0">
                <a:cs typeface="+mn-cs"/>
              </a:rPr>
              <a:t>D1</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D1</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a:t>
            </a:r>
            <a:r>
              <a:rPr lang="en-US" altLang="en-US" sz="2200" b="1" baseline="30000" dirty="0" smtClean="0">
                <a:cs typeface="+mn-cs"/>
              </a:rPr>
              <a:t>2</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D1</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a:t>
            </a:r>
            <a:r>
              <a:rPr lang="en-US" altLang="en-US" sz="2200" b="1" baseline="30000" dirty="0" smtClean="0">
                <a:cs typeface="+mn-cs"/>
              </a:rPr>
              <a:t>2</a:t>
            </a:r>
            <a:r>
              <a:rPr lang="en-US" altLang="en-US" sz="2200" b="1" dirty="0" smtClean="0">
                <a:cs typeface="+mn-cs"/>
              </a:rPr>
              <a:t>, we arrive at</a:t>
            </a:r>
            <a:endParaRPr lang="en-US" altLang="en-US" sz="2200" b="1" baseline="30000" dirty="0" smtClean="0">
              <a:cs typeface="+mn-cs"/>
            </a:endParaRPr>
          </a:p>
          <a:p>
            <a:pPr marL="0" indent="0" algn="l">
              <a:spcBef>
                <a:spcPct val="20000"/>
              </a:spcBef>
              <a:defRPr/>
            </a:pPr>
            <a:endParaRPr lang="en-US" altLang="en-US" sz="2200" b="1" dirty="0" smtClean="0">
              <a:cs typeface="+mn-cs"/>
            </a:endParaRPr>
          </a:p>
        </p:txBody>
      </p:sp>
      <p:pic>
        <p:nvPicPr>
          <p:cNvPr id="34822" name="Picture 5"/>
          <p:cNvPicPr>
            <a:picLocks noChangeAspect="1"/>
          </p:cNvPicPr>
          <p:nvPr/>
        </p:nvPicPr>
        <p:blipFill>
          <a:blip r:embed="rId4"/>
          <a:srcRect/>
          <a:stretch>
            <a:fillRect/>
          </a:stretch>
        </p:blipFill>
        <p:spPr bwMode="auto">
          <a:xfrm>
            <a:off x="2470150" y="3344863"/>
            <a:ext cx="4203700" cy="763587"/>
          </a:xfrm>
          <a:prstGeom prst="rect">
            <a:avLst/>
          </a:prstGeom>
          <a:noFill/>
          <a:ln w="9525">
            <a:noFill/>
            <a:miter lim="800000"/>
            <a:headEnd/>
            <a:tailEnd/>
          </a:ln>
        </p:spPr>
      </p:pic>
      <p:pic>
        <p:nvPicPr>
          <p:cNvPr id="34823" name="Picture 7"/>
          <p:cNvPicPr>
            <a:picLocks noChangeAspect="1"/>
          </p:cNvPicPr>
          <p:nvPr/>
        </p:nvPicPr>
        <p:blipFill>
          <a:blip r:embed="rId5"/>
          <a:srcRect/>
          <a:stretch>
            <a:fillRect/>
          </a:stretch>
        </p:blipFill>
        <p:spPr bwMode="auto">
          <a:xfrm>
            <a:off x="2411413" y="4167188"/>
            <a:ext cx="4321175" cy="566737"/>
          </a:xfrm>
          <a:prstGeom prst="rect">
            <a:avLst/>
          </a:prstGeom>
          <a:noFill/>
          <a:ln w="9525">
            <a:noFill/>
            <a:miter lim="800000"/>
            <a:headEnd/>
            <a:tailEnd/>
          </a:ln>
        </p:spPr>
      </p:pic>
      <p:pic>
        <p:nvPicPr>
          <p:cNvPr id="34824" name="Picture 8"/>
          <p:cNvPicPr>
            <a:picLocks noChangeAspect="1"/>
          </p:cNvPicPr>
          <p:nvPr/>
        </p:nvPicPr>
        <p:blipFill>
          <a:blip r:embed="rId6"/>
          <a:srcRect/>
          <a:stretch>
            <a:fillRect/>
          </a:stretch>
        </p:blipFill>
        <p:spPr bwMode="auto">
          <a:xfrm>
            <a:off x="1362075" y="5672138"/>
            <a:ext cx="6419850" cy="608012"/>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18</a:t>
            </a:fld>
            <a:endParaRPr lang="en-US" altLang="en-US"/>
          </a:p>
        </p:txBody>
      </p:sp>
    </p:spTree>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5842" name="Picture 3"/>
          <p:cNvPicPr>
            <a:picLocks noChangeAspect="1"/>
          </p:cNvPicPr>
          <p:nvPr/>
        </p:nvPicPr>
        <p:blipFill>
          <a:blip r:embed="rId2"/>
          <a:srcRect/>
          <a:stretch>
            <a:fillRect/>
          </a:stretch>
        </p:blipFill>
        <p:spPr bwMode="auto">
          <a:xfrm>
            <a:off x="322263" y="808038"/>
            <a:ext cx="2490787" cy="2025650"/>
          </a:xfrm>
          <a:prstGeom prst="rect">
            <a:avLst/>
          </a:prstGeom>
          <a:noFill/>
          <a:ln w="9525">
            <a:noFill/>
            <a:miter lim="800000"/>
            <a:headEnd/>
            <a:tailEnd/>
          </a:ln>
        </p:spPr>
      </p:pic>
      <p:sp>
        <p:nvSpPr>
          <p:cNvPr id="35843" name="Rectangle 5"/>
          <p:cNvSpPr>
            <a:spLocks noChangeArrowheads="1"/>
          </p:cNvSpPr>
          <p:nvPr/>
        </p:nvSpPr>
        <p:spPr bwMode="auto">
          <a:xfrm>
            <a:off x="3148013" y="641350"/>
            <a:ext cx="5835650" cy="2192338"/>
          </a:xfrm>
          <a:prstGeom prst="rect">
            <a:avLst/>
          </a:prstGeom>
          <a:noFill/>
          <a:ln w="9525">
            <a:noFill/>
            <a:miter lim="800000"/>
            <a:headEnd/>
            <a:tailEnd/>
          </a:ln>
        </p:spPr>
        <p:txBody>
          <a:bodyPr/>
          <a:lstStyle/>
          <a:p>
            <a:pPr marL="177800" indent="-177800">
              <a:spcBef>
                <a:spcPct val="20000"/>
              </a:spcBef>
              <a:buFontTx/>
              <a:buChar char="•"/>
            </a:pPr>
            <a:r>
              <a:rPr lang="en-US" altLang="en-US" sz="2200" b="1"/>
              <a:t>Thus</a:t>
            </a:r>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a:p>
          <a:p>
            <a:pPr marL="177800" indent="-177800">
              <a:spcBef>
                <a:spcPct val="20000"/>
              </a:spcBef>
              <a:buFontTx/>
              <a:buChar char="•"/>
            </a:pP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is an odd function of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falling to zero for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p>
          <a:p>
            <a:pPr marL="177800" indent="-177800">
              <a:spcBef>
                <a:spcPct val="20000"/>
              </a:spcBef>
              <a:buFontTx/>
              <a:buChar char="•"/>
            </a:pPr>
            <a:endParaRPr lang="en-US" altLang="en-US" sz="2200" b="1" i="1"/>
          </a:p>
        </p:txBody>
      </p:sp>
      <p:pic>
        <p:nvPicPr>
          <p:cNvPr id="35844" name="Picture 1"/>
          <p:cNvPicPr>
            <a:picLocks noChangeAspect="1"/>
          </p:cNvPicPr>
          <p:nvPr/>
        </p:nvPicPr>
        <p:blipFill>
          <a:blip r:embed="rId3"/>
          <a:srcRect/>
          <a:stretch>
            <a:fillRect/>
          </a:stretch>
        </p:blipFill>
        <p:spPr bwMode="auto">
          <a:xfrm>
            <a:off x="2955925" y="1212850"/>
            <a:ext cx="5916613" cy="1354138"/>
          </a:xfrm>
          <a:prstGeom prst="rect">
            <a:avLst/>
          </a:prstGeom>
          <a:noFill/>
          <a:ln w="9525">
            <a:noFill/>
            <a:miter lim="800000"/>
            <a:headEnd/>
            <a:tailEnd/>
          </a:ln>
        </p:spPr>
      </p:pic>
      <p:sp>
        <p:nvSpPr>
          <p:cNvPr id="35845" name="Rectangle 6"/>
          <p:cNvSpPr>
            <a:spLocks noChangeArrowheads="1"/>
          </p:cNvSpPr>
          <p:nvPr/>
        </p:nvSpPr>
        <p:spPr bwMode="auto">
          <a:xfrm>
            <a:off x="457200" y="367665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increases from zero,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increases</a:t>
            </a:r>
          </a:p>
          <a:p>
            <a:pPr marL="342900" indent="-342900">
              <a:spcBef>
                <a:spcPct val="20000"/>
              </a:spcBef>
              <a:buFont typeface="Arial" charset="0"/>
              <a:buChar char="•"/>
            </a:pPr>
            <a:r>
              <a:rPr lang="en-US" altLang="en-US" sz="2200" b="1"/>
              <a:t>To find the equivalent </a:t>
            </a:r>
            <a:r>
              <a:rPr lang="en-US" altLang="en-US" sz="2200" b="1" i="1"/>
              <a:t>G</a:t>
            </a:r>
            <a:r>
              <a:rPr lang="en-US" altLang="en-US" sz="2200" b="1" i="1" baseline="-25000"/>
              <a:t>m</a:t>
            </a:r>
            <a:r>
              <a:rPr lang="en-US" altLang="en-US" sz="2200" b="1"/>
              <a:t>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denote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and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as </a:t>
            </a:r>
            <a:r>
              <a:rPr lang="el-GR" altLang="en-US" sz="2200" b="1" i="1"/>
              <a:t>Δ</a:t>
            </a:r>
            <a:r>
              <a:rPr lang="en-US" altLang="en-US" sz="2200" b="1" i="1"/>
              <a:t>I</a:t>
            </a:r>
            <a:r>
              <a:rPr lang="en-US" altLang="en-US" sz="2200" b="1" i="1" baseline="-25000"/>
              <a:t>D</a:t>
            </a:r>
            <a:r>
              <a:rPr lang="en-US" altLang="en-US" sz="2200" b="1"/>
              <a:t> and </a:t>
            </a:r>
            <a:r>
              <a:rPr lang="el-GR" altLang="en-US" sz="2200" b="1" i="1"/>
              <a:t>Δ</a:t>
            </a:r>
            <a:r>
              <a:rPr lang="en-US" altLang="en-US" sz="2200" b="1" i="1"/>
              <a:t>V</a:t>
            </a:r>
            <a:r>
              <a:rPr lang="en-US" altLang="en-US" sz="2200" b="1" i="1" baseline="-25000"/>
              <a:t>in</a:t>
            </a:r>
            <a:r>
              <a:rPr lang="en-US" altLang="en-US" sz="2200" b="1"/>
              <a:t> respectively </a:t>
            </a:r>
          </a:p>
          <a:p>
            <a:pPr marL="342900" indent="-342900">
              <a:spcBef>
                <a:spcPct val="20000"/>
              </a:spcBef>
              <a:buFont typeface="Arial" charset="0"/>
              <a:buChar char="•"/>
            </a:pPr>
            <a:r>
              <a:rPr lang="en-US" altLang="en-US" sz="2200" b="1"/>
              <a:t>It can be shown that </a:t>
            </a:r>
          </a:p>
        </p:txBody>
      </p:sp>
      <p:pic>
        <p:nvPicPr>
          <p:cNvPr id="35846" name="Picture 5"/>
          <p:cNvPicPr>
            <a:picLocks noChangeAspect="1"/>
          </p:cNvPicPr>
          <p:nvPr/>
        </p:nvPicPr>
        <p:blipFill>
          <a:blip r:embed="rId4"/>
          <a:srcRect/>
          <a:stretch>
            <a:fillRect/>
          </a:stretch>
        </p:blipFill>
        <p:spPr bwMode="auto">
          <a:xfrm>
            <a:off x="3008313" y="5207000"/>
            <a:ext cx="3563937" cy="1087438"/>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19</a:t>
            </a:fld>
            <a:endParaRPr lang="en-US" altLang="en-US"/>
          </a:p>
        </p:txBody>
      </p:sp>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sz="2800" smtClean="0"/>
              <a:t>Single-Ended and Differential Operation</a:t>
            </a:r>
          </a:p>
        </p:txBody>
      </p:sp>
      <p:sp>
        <p:nvSpPr>
          <p:cNvPr id="17410" name="Rectangle 3"/>
          <p:cNvSpPr>
            <a:spLocks noChangeArrowheads="1"/>
          </p:cNvSpPr>
          <p:nvPr/>
        </p:nvSpPr>
        <p:spPr bwMode="auto">
          <a:xfrm>
            <a:off x="550863" y="627063"/>
            <a:ext cx="8062912" cy="2268537"/>
          </a:xfrm>
          <a:prstGeom prst="rect">
            <a:avLst/>
          </a:prstGeom>
          <a:noFill/>
          <a:ln w="9525">
            <a:noFill/>
            <a:miter lim="800000"/>
            <a:headEnd/>
            <a:tailEnd/>
          </a:ln>
        </p:spPr>
        <p:txBody>
          <a:bodyPr/>
          <a:lstStyle/>
          <a:p>
            <a:pPr marL="177800" indent="-177800">
              <a:spcBef>
                <a:spcPct val="20000"/>
              </a:spcBef>
              <a:buFontTx/>
              <a:buChar char="•"/>
            </a:pPr>
            <a:endParaRPr lang="en-US" altLang="en-US" sz="2200" b="1"/>
          </a:p>
        </p:txBody>
      </p:sp>
      <p:sp>
        <p:nvSpPr>
          <p:cNvPr id="11" name="Rectangle 5"/>
          <p:cNvSpPr>
            <a:spLocks noChangeArrowheads="1"/>
          </p:cNvSpPr>
          <p:nvPr/>
        </p:nvSpPr>
        <p:spPr bwMode="auto">
          <a:xfrm>
            <a:off x="457200" y="741363"/>
            <a:ext cx="8064500" cy="2268537"/>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buFontTx/>
              <a:buChar char="•"/>
              <a:defRPr/>
            </a:pPr>
            <a:r>
              <a:rPr lang="en-US" altLang="en-US" sz="2200" b="1" dirty="0" smtClean="0">
                <a:cs typeface="+mn-cs"/>
              </a:rPr>
              <a:t>A “single-ended” signal is one that is measured with respect to a fixed potential, usually the ground [Fig. (a)]</a:t>
            </a:r>
          </a:p>
          <a:p>
            <a:pPr algn="l">
              <a:spcBef>
                <a:spcPct val="20000"/>
              </a:spcBef>
              <a:buFontTx/>
              <a:buChar char="•"/>
              <a:defRPr/>
            </a:pPr>
            <a:r>
              <a:rPr lang="en-US" altLang="en-US" sz="2200" b="1" dirty="0" smtClean="0">
                <a:cs typeface="+mn-cs"/>
              </a:rPr>
              <a:t>A differential signal is one that is measured between two nodes that have equal and opposite signal excursions around a fixed potential [Fig. (b)]</a:t>
            </a: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r>
              <a:rPr lang="en-US" altLang="en-US" sz="2200" b="1" dirty="0" smtClean="0">
                <a:cs typeface="+mn-cs"/>
              </a:rPr>
              <a:t>The “center” potential in differential signaling is called the “common-mode” (CM) level</a:t>
            </a:r>
          </a:p>
          <a:p>
            <a:pPr marL="800100" lvl="1" indent="-342900" algn="l">
              <a:spcBef>
                <a:spcPct val="20000"/>
              </a:spcBef>
              <a:buFont typeface="Arial" panose="020B0604020202020204" pitchFamily="34" charset="0"/>
              <a:buChar char="−"/>
              <a:defRPr/>
            </a:pPr>
            <a:r>
              <a:rPr lang="en-US" altLang="en-US" sz="2200" b="1" dirty="0" smtClean="0">
                <a:cs typeface="+mn-cs"/>
              </a:rPr>
              <a:t>bias value of the voltages, i.e., value in the absence of signals</a:t>
            </a:r>
          </a:p>
          <a:p>
            <a:pPr marL="457200" lvl="1" indent="0" algn="l">
              <a:spcBef>
                <a:spcPct val="20000"/>
              </a:spcBef>
              <a:defRPr/>
            </a:pPr>
            <a:endParaRPr lang="en-US" altLang="en-US" sz="2200" b="1" dirty="0" smtClean="0">
              <a:cs typeface="+mn-cs"/>
            </a:endParaRPr>
          </a:p>
          <a:p>
            <a:pPr marL="457200" lvl="1" indent="0" algn="l">
              <a:spcBef>
                <a:spcPct val="20000"/>
              </a:spcBef>
              <a:defRPr/>
            </a:pPr>
            <a:r>
              <a:rPr lang="en-US" altLang="en-US" sz="2200" b="1" dirty="0">
                <a:cs typeface="+mn-cs"/>
              </a:rPr>
              <a:t>	</a:t>
            </a:r>
            <a:endParaRPr lang="en-US" altLang="en-US" sz="2200" b="1" dirty="0" smtClean="0">
              <a:cs typeface="+mn-cs"/>
            </a:endParaRPr>
          </a:p>
        </p:txBody>
      </p:sp>
      <p:pic>
        <p:nvPicPr>
          <p:cNvPr id="17412" name="Picture 1"/>
          <p:cNvPicPr>
            <a:picLocks noChangeAspect="1"/>
          </p:cNvPicPr>
          <p:nvPr/>
        </p:nvPicPr>
        <p:blipFill>
          <a:blip r:embed="rId2"/>
          <a:srcRect/>
          <a:stretch>
            <a:fillRect/>
          </a:stretch>
        </p:blipFill>
        <p:spPr bwMode="auto">
          <a:xfrm>
            <a:off x="550863" y="2549525"/>
            <a:ext cx="7870825" cy="2173288"/>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fld id="{0AD4FEAD-3572-4F04-A0CA-5C8BB5E5DD4F}" type="slidenum">
              <a:rPr lang="en-US" altLang="en-US" smtClean="0"/>
              <a:pPr>
                <a:defRPr/>
              </a:pPr>
              <a:t>2</a:t>
            </a:fld>
            <a:endParaRPr lang="en-US" altLang="en-US"/>
          </a:p>
        </p:txBody>
      </p:sp>
    </p:spTree>
  </p:cSld>
  <p:clrMapOvr>
    <a:masterClrMapping/>
  </p:clrMapOvr>
  <p:transition>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sp>
        <p:nvSpPr>
          <p:cNvPr id="36866"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a:t>
            </a:r>
            <a:r>
              <a:rPr lang="el-GR" altLang="en-US" sz="2200" b="1" i="1"/>
              <a:t>Δ</a:t>
            </a:r>
            <a:r>
              <a:rPr lang="en-US" altLang="en-US" sz="2200" b="1" i="1"/>
              <a:t>V</a:t>
            </a:r>
            <a:r>
              <a:rPr lang="en-US" altLang="en-US" sz="2200" b="1" i="1" baseline="-25000"/>
              <a:t>in </a:t>
            </a:r>
            <a:r>
              <a:rPr lang="en-US" altLang="en-US" sz="2200" b="1" i="1"/>
              <a:t>= </a:t>
            </a:r>
            <a:r>
              <a:rPr lang="en-US" altLang="en-US" sz="2200" b="1"/>
              <a:t>0, </a:t>
            </a:r>
            <a:r>
              <a:rPr lang="en-US" altLang="en-US" sz="2200" b="1" i="1"/>
              <a:t>G</a:t>
            </a:r>
            <a:r>
              <a:rPr lang="en-US" altLang="en-US" sz="2200" b="1" i="1" baseline="-25000"/>
              <a:t>m</a:t>
            </a:r>
            <a:r>
              <a:rPr lang="en-US" altLang="en-US" sz="2200" b="1"/>
              <a:t> is maximum and equal to </a:t>
            </a:r>
          </a:p>
          <a:p>
            <a:pPr marL="342900" indent="-342900">
              <a:spcBef>
                <a:spcPct val="20000"/>
              </a:spcBef>
              <a:buFont typeface="Arial" charset="0"/>
              <a:buChar char="•"/>
            </a:pPr>
            <a:r>
              <a:rPr lang="en-US" altLang="en-US" sz="2200" b="1"/>
              <a:t>Since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 </a:t>
            </a:r>
            <a:r>
              <a:rPr lang="en-US" altLang="en-US" sz="2200" b="1" i="1"/>
              <a:t>R</a:t>
            </a:r>
            <a:r>
              <a:rPr lang="en-US" altLang="en-US" sz="2200" b="1" i="1" baseline="-25000"/>
              <a:t>D</a:t>
            </a:r>
            <a:r>
              <a:rPr lang="el-GR" altLang="en-US" sz="2200" b="1"/>
              <a:t>Δ</a:t>
            </a:r>
            <a:r>
              <a:rPr lang="en-US" altLang="en-US" sz="2200" b="1" i="1"/>
              <a:t>I</a:t>
            </a:r>
            <a:r>
              <a:rPr lang="en-US" altLang="en-US" sz="2200" b="1" i="1" baseline="-25000"/>
              <a:t>D </a:t>
            </a:r>
            <a:r>
              <a:rPr lang="en-US" altLang="en-US" sz="2200" b="1"/>
              <a:t> = -</a:t>
            </a:r>
            <a:r>
              <a:rPr lang="en-US" altLang="en-US" sz="2200" b="1" i="1"/>
              <a:t>R</a:t>
            </a:r>
            <a:r>
              <a:rPr lang="en-US" altLang="en-US" sz="2200" b="1" i="1" baseline="-25000"/>
              <a:t>D</a:t>
            </a:r>
            <a:r>
              <a:rPr lang="en-US" altLang="en-US" sz="2200" b="1" i="1"/>
              <a:t>G</a:t>
            </a:r>
            <a:r>
              <a:rPr lang="en-US" altLang="en-US" sz="2200" b="1" i="1" baseline="-25000"/>
              <a:t>m</a:t>
            </a:r>
            <a:r>
              <a:rPr lang="el-GR" altLang="en-US" sz="2200" b="1" i="1"/>
              <a:t>Δ</a:t>
            </a:r>
            <a:r>
              <a:rPr lang="en-US" altLang="en-US" sz="2200" b="1" i="1"/>
              <a:t>V</a:t>
            </a:r>
            <a:r>
              <a:rPr lang="en-US" altLang="en-US" sz="2200" b="1" i="1" baseline="-25000"/>
              <a:t>in </a:t>
            </a:r>
            <a:r>
              <a:rPr lang="en-US" altLang="en-US" sz="2200" b="1"/>
              <a:t>, small-signal differential voltage gain in equilibrium condition is</a:t>
            </a:r>
          </a:p>
          <a:p>
            <a:pPr marL="342900" indent="-342900">
              <a:spcBef>
                <a:spcPct val="20000"/>
              </a:spcBef>
              <a:buFont typeface="Arial" charset="0"/>
              <a:buChar char="•"/>
            </a:pPr>
            <a:endParaRPr lang="en-US" altLang="en-US" sz="2200" b="1" i="1" baseline="-25000"/>
          </a:p>
          <a:p>
            <a:pPr marL="342900" indent="-342900">
              <a:spcBef>
                <a:spcPct val="20000"/>
              </a:spcBef>
              <a:buFont typeface="Arial" charset="0"/>
              <a:buChar char="•"/>
            </a:pPr>
            <a:endParaRPr lang="en-US" altLang="en-US" sz="2200" b="1" i="1" baseline="-25000"/>
          </a:p>
          <a:p>
            <a:pPr marL="342900" indent="-342900">
              <a:spcBef>
                <a:spcPct val="20000"/>
              </a:spcBef>
              <a:buFont typeface="Arial" charset="0"/>
              <a:buChar char="•"/>
            </a:pPr>
            <a:endParaRPr lang="en-US" altLang="en-US" sz="2200" b="1" i="1" baseline="-25000"/>
          </a:p>
          <a:p>
            <a:pPr marL="342900" indent="-342900">
              <a:spcBef>
                <a:spcPct val="20000"/>
              </a:spcBef>
              <a:buFont typeface="Arial" charset="0"/>
              <a:buChar char="•"/>
            </a:pPr>
            <a:r>
              <a:rPr lang="en-US" altLang="en-US" sz="2200" b="1"/>
              <a:t>Since each transistor carries </a:t>
            </a:r>
            <a:r>
              <a:rPr lang="en-US" altLang="en-US" sz="2200" b="1" i="1"/>
              <a:t>I</a:t>
            </a:r>
            <a:r>
              <a:rPr lang="en-US" altLang="en-US" sz="2200" b="1" i="1" baseline="-25000"/>
              <a:t>SS</a:t>
            </a:r>
            <a:r>
              <a:rPr lang="en-US" altLang="en-US" sz="2200" b="1"/>
              <a:t>/2 in equilibrium, the factor                              is the same as </a:t>
            </a:r>
            <a:r>
              <a:rPr lang="en-US" altLang="en-US" sz="2200" b="1" i="1"/>
              <a:t>g</a:t>
            </a:r>
            <a:r>
              <a:rPr lang="en-US" altLang="en-US" sz="2200" b="1" i="1" baseline="-25000"/>
              <a:t>m</a:t>
            </a:r>
            <a:r>
              <a:rPr lang="en-US" altLang="en-US" sz="2200" b="1"/>
              <a:t>, i.e., |</a:t>
            </a:r>
            <a:r>
              <a:rPr lang="en-US" altLang="en-US" sz="2200" b="1" i="1"/>
              <a:t>A</a:t>
            </a:r>
            <a:r>
              <a:rPr lang="en-US" altLang="en-US" sz="2200" b="1" i="1" baseline="-25000"/>
              <a:t>V</a:t>
            </a:r>
            <a:r>
              <a:rPr lang="en-US" altLang="en-US" sz="2200" b="1"/>
              <a:t>|=</a:t>
            </a:r>
            <a:r>
              <a:rPr lang="en-US" altLang="en-US" sz="2200" b="1" i="1"/>
              <a:t>g</a:t>
            </a:r>
            <a:r>
              <a:rPr lang="en-US" altLang="en-US" sz="2200" b="1" i="1" baseline="-25000"/>
              <a:t>m</a:t>
            </a:r>
            <a:r>
              <a:rPr lang="en-US" altLang="en-US" sz="2200" b="1" i="1"/>
              <a:t>R</a:t>
            </a:r>
            <a:r>
              <a:rPr lang="en-US" altLang="en-US" sz="2200" b="1" i="1" baseline="-25000"/>
              <a:t>D</a:t>
            </a:r>
          </a:p>
          <a:p>
            <a:pPr marL="342900" indent="-342900">
              <a:spcBef>
                <a:spcPct val="20000"/>
              </a:spcBef>
              <a:buFont typeface="Arial" charset="0"/>
              <a:buChar char="•"/>
            </a:pPr>
            <a:r>
              <a:rPr lang="en-US" altLang="en-US" sz="2200" b="1"/>
              <a:t>Previous result suggests that </a:t>
            </a:r>
            <a:r>
              <a:rPr lang="en-US" altLang="en-US" sz="2200" b="1" i="1"/>
              <a:t>G</a:t>
            </a:r>
            <a:r>
              <a:rPr lang="en-US" altLang="en-US" sz="2200" b="1" i="1" baseline="-25000"/>
              <a:t>m</a:t>
            </a:r>
            <a:r>
              <a:rPr lang="en-US" altLang="en-US" sz="2200" b="1"/>
              <a:t> falls to zero for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As </a:t>
            </a:r>
            <a:r>
              <a:rPr lang="el-GR" altLang="en-US" sz="2200" b="1" i="1"/>
              <a:t>Δ</a:t>
            </a:r>
            <a:r>
              <a:rPr lang="en-US" altLang="en-US" sz="2200" b="1" i="1"/>
              <a:t>V</a:t>
            </a:r>
            <a:r>
              <a:rPr lang="en-US" altLang="en-US" sz="2200" b="1" i="1" baseline="-25000"/>
              <a:t>in </a:t>
            </a:r>
            <a:r>
              <a:rPr lang="en-US" altLang="en-US" sz="2200" b="1"/>
              <a:t>exceeds a limit </a:t>
            </a:r>
            <a:r>
              <a:rPr lang="el-GR" altLang="en-US" sz="2200" b="1" i="1"/>
              <a:t>Δ</a:t>
            </a:r>
            <a:r>
              <a:rPr lang="en-US" altLang="en-US" sz="2200" b="1" i="1"/>
              <a:t>V</a:t>
            </a:r>
            <a:r>
              <a:rPr lang="en-US" altLang="en-US" sz="2200" b="1" i="1" baseline="-25000"/>
              <a:t>in1</a:t>
            </a:r>
            <a:r>
              <a:rPr lang="en-US" altLang="en-US" sz="2200" b="1"/>
              <a:t>, one transistor carries the entire </a:t>
            </a:r>
            <a:r>
              <a:rPr lang="en-US" altLang="en-US" sz="2200" b="1" i="1"/>
              <a:t>I</a:t>
            </a:r>
            <a:r>
              <a:rPr lang="en-US" altLang="en-US" sz="2200" b="1" i="1" baseline="-25000"/>
              <a:t>SS</a:t>
            </a:r>
            <a:r>
              <a:rPr lang="en-US" altLang="en-US" sz="2200" b="1"/>
              <a:t>, turning off the other  </a:t>
            </a:r>
          </a:p>
          <a:p>
            <a:pPr marL="342900" indent="-342900">
              <a:spcBef>
                <a:spcPct val="20000"/>
              </a:spcBef>
              <a:buFont typeface="Arial" charset="0"/>
              <a:buChar char="•"/>
            </a:pPr>
            <a:r>
              <a:rPr lang="en-US" altLang="en-US" sz="2200" b="1"/>
              <a:t>For this </a:t>
            </a:r>
            <a:r>
              <a:rPr lang="el-GR" altLang="en-US" sz="2200" b="1" i="1"/>
              <a:t>Δ</a:t>
            </a:r>
            <a:r>
              <a:rPr lang="en-US" altLang="en-US" sz="2200" b="1" i="1"/>
              <a:t>V</a:t>
            </a:r>
            <a:r>
              <a:rPr lang="en-US" altLang="en-US" sz="2200" b="1" i="1" baseline="-25000"/>
              <a:t>in,</a:t>
            </a:r>
            <a:r>
              <a:rPr lang="en-US" altLang="en-US" sz="2200" b="1" i="1"/>
              <a:t> I</a:t>
            </a:r>
            <a:r>
              <a:rPr lang="en-US" altLang="en-US" sz="2200" b="1" i="1" baseline="-25000"/>
              <a:t>D1</a:t>
            </a:r>
            <a:r>
              <a:rPr lang="en-US" altLang="en-US" sz="2200" b="1"/>
              <a:t> = </a:t>
            </a:r>
            <a:r>
              <a:rPr lang="en-US" altLang="en-US" sz="2200" b="1" i="1"/>
              <a:t>I</a:t>
            </a:r>
            <a:r>
              <a:rPr lang="en-US" altLang="en-US" sz="2200" b="1" i="1" baseline="-25000"/>
              <a:t>SS</a:t>
            </a:r>
            <a:r>
              <a:rPr lang="en-US" altLang="en-US" sz="2200" b="1"/>
              <a:t>, and </a:t>
            </a:r>
            <a:r>
              <a:rPr lang="el-GR" altLang="en-US" sz="2200" b="1" i="1"/>
              <a:t>Δ</a:t>
            </a:r>
            <a:r>
              <a:rPr lang="en-US" altLang="en-US" sz="2200" b="1" i="1"/>
              <a:t>V</a:t>
            </a:r>
            <a:r>
              <a:rPr lang="en-US" altLang="en-US" sz="2200" b="1" i="1" baseline="-25000"/>
              <a:t>in1 </a:t>
            </a:r>
            <a:r>
              <a:rPr lang="en-US" altLang="en-US" sz="2200" b="1"/>
              <a:t>=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TH</a:t>
            </a:r>
            <a:r>
              <a:rPr lang="en-US" altLang="en-US" sz="2200" b="1"/>
              <a:t> since </a:t>
            </a:r>
            <a:r>
              <a:rPr lang="en-US" altLang="en-US" sz="2200" b="1" i="1"/>
              <a:t>M</a:t>
            </a:r>
            <a:r>
              <a:rPr lang="en-US" altLang="en-US" sz="2200" b="1" i="1" baseline="-25000"/>
              <a:t>2</a:t>
            </a:r>
            <a:r>
              <a:rPr lang="en-US" altLang="en-US" sz="2200" b="1"/>
              <a:t> is nearly off, thus</a:t>
            </a:r>
          </a:p>
        </p:txBody>
      </p:sp>
      <p:pic>
        <p:nvPicPr>
          <p:cNvPr id="36867" name="Picture 1"/>
          <p:cNvPicPr>
            <a:picLocks noChangeAspect="1"/>
          </p:cNvPicPr>
          <p:nvPr/>
        </p:nvPicPr>
        <p:blipFill>
          <a:blip r:embed="rId2"/>
          <a:srcRect/>
          <a:stretch>
            <a:fillRect/>
          </a:stretch>
        </p:blipFill>
        <p:spPr bwMode="auto">
          <a:xfrm>
            <a:off x="6510338" y="654050"/>
            <a:ext cx="2114550" cy="371475"/>
          </a:xfrm>
          <a:prstGeom prst="rect">
            <a:avLst/>
          </a:prstGeom>
          <a:noFill/>
          <a:ln w="9525">
            <a:noFill/>
            <a:miter lim="800000"/>
            <a:headEnd/>
            <a:tailEnd/>
          </a:ln>
        </p:spPr>
      </p:pic>
      <p:pic>
        <p:nvPicPr>
          <p:cNvPr id="36868" name="Picture 4"/>
          <p:cNvPicPr>
            <a:picLocks noChangeAspect="1"/>
          </p:cNvPicPr>
          <p:nvPr/>
        </p:nvPicPr>
        <p:blipFill>
          <a:blip r:embed="rId3"/>
          <a:srcRect/>
          <a:stretch>
            <a:fillRect/>
          </a:stretch>
        </p:blipFill>
        <p:spPr bwMode="auto">
          <a:xfrm>
            <a:off x="3109913" y="1785938"/>
            <a:ext cx="2924175" cy="819150"/>
          </a:xfrm>
          <a:prstGeom prst="rect">
            <a:avLst/>
          </a:prstGeom>
          <a:noFill/>
          <a:ln w="9525">
            <a:noFill/>
            <a:miter lim="800000"/>
            <a:headEnd/>
            <a:tailEnd/>
          </a:ln>
        </p:spPr>
      </p:pic>
      <p:pic>
        <p:nvPicPr>
          <p:cNvPr id="36869" name="Picture 6"/>
          <p:cNvPicPr>
            <a:picLocks noChangeAspect="1"/>
          </p:cNvPicPr>
          <p:nvPr/>
        </p:nvPicPr>
        <p:blipFill>
          <a:blip r:embed="rId2"/>
          <a:srcRect/>
          <a:stretch>
            <a:fillRect/>
          </a:stretch>
        </p:blipFill>
        <p:spPr bwMode="auto">
          <a:xfrm>
            <a:off x="1768475" y="2990850"/>
            <a:ext cx="2114550" cy="371475"/>
          </a:xfrm>
          <a:prstGeom prst="rect">
            <a:avLst/>
          </a:prstGeom>
          <a:noFill/>
          <a:ln w="9525">
            <a:noFill/>
            <a:miter lim="800000"/>
            <a:headEnd/>
            <a:tailEnd/>
          </a:ln>
        </p:spPr>
      </p:pic>
      <p:pic>
        <p:nvPicPr>
          <p:cNvPr id="36870" name="Picture 5"/>
          <p:cNvPicPr>
            <a:picLocks noChangeAspect="1"/>
          </p:cNvPicPr>
          <p:nvPr/>
        </p:nvPicPr>
        <p:blipFill>
          <a:blip r:embed="rId4"/>
          <a:srcRect/>
          <a:stretch>
            <a:fillRect/>
          </a:stretch>
        </p:blipFill>
        <p:spPr bwMode="auto">
          <a:xfrm>
            <a:off x="881063" y="3789363"/>
            <a:ext cx="3267075" cy="342900"/>
          </a:xfrm>
          <a:prstGeom prst="rect">
            <a:avLst/>
          </a:prstGeom>
          <a:noFill/>
          <a:ln w="9525">
            <a:noFill/>
            <a:miter lim="800000"/>
            <a:headEnd/>
            <a:tailEnd/>
          </a:ln>
        </p:spPr>
      </p:pic>
      <p:pic>
        <p:nvPicPr>
          <p:cNvPr id="36871" name="Picture 7"/>
          <p:cNvPicPr>
            <a:picLocks noChangeAspect="1"/>
          </p:cNvPicPr>
          <p:nvPr/>
        </p:nvPicPr>
        <p:blipFill>
          <a:blip r:embed="rId5"/>
          <a:srcRect/>
          <a:stretch>
            <a:fillRect/>
          </a:stretch>
        </p:blipFill>
        <p:spPr bwMode="auto">
          <a:xfrm>
            <a:off x="3481388" y="5499100"/>
            <a:ext cx="2016125" cy="9144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20</a:t>
            </a:fld>
            <a:endParaRPr lang="en-US" altLang="en-US"/>
          </a:p>
        </p:txBody>
      </p:sp>
    </p:spTree>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7890" name="Picture 1"/>
          <p:cNvPicPr>
            <a:picLocks noChangeAspect="1"/>
          </p:cNvPicPr>
          <p:nvPr/>
        </p:nvPicPr>
        <p:blipFill>
          <a:blip r:embed="rId2"/>
          <a:srcRect/>
          <a:stretch>
            <a:fillRect/>
          </a:stretch>
        </p:blipFill>
        <p:spPr bwMode="auto">
          <a:xfrm>
            <a:off x="942975" y="720725"/>
            <a:ext cx="7258050" cy="2590800"/>
          </a:xfrm>
          <a:prstGeom prst="rect">
            <a:avLst/>
          </a:prstGeom>
          <a:noFill/>
          <a:ln w="9525">
            <a:noFill/>
            <a:miter lim="800000"/>
            <a:headEnd/>
            <a:tailEnd/>
          </a:ln>
        </p:spPr>
      </p:pic>
      <p:sp>
        <p:nvSpPr>
          <p:cNvPr id="37891" name="Rectangle 4"/>
          <p:cNvSpPr>
            <a:spLocks noChangeArrowheads="1"/>
          </p:cNvSpPr>
          <p:nvPr/>
        </p:nvSpPr>
        <p:spPr bwMode="auto">
          <a:xfrm>
            <a:off x="457200" y="36147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a:t>
            </a:r>
            <a:r>
              <a:rPr lang="el-GR" altLang="en-US" sz="2200" b="1" i="1"/>
              <a:t>Δ</a:t>
            </a:r>
            <a:r>
              <a:rPr lang="en-US" altLang="en-US" sz="2200" b="1" i="1"/>
              <a:t>V</a:t>
            </a:r>
            <a:r>
              <a:rPr lang="en-US" altLang="en-US" sz="2200" b="1" i="1" baseline="-25000"/>
              <a:t>in </a:t>
            </a:r>
            <a:r>
              <a:rPr lang="en-US" altLang="en-US" sz="2200" b="1"/>
              <a:t>&gt; </a:t>
            </a:r>
            <a:r>
              <a:rPr lang="el-GR" altLang="en-US" sz="2200" b="1" i="1"/>
              <a:t>Δ</a:t>
            </a:r>
            <a:r>
              <a:rPr lang="en-US" altLang="en-US" sz="2200" b="1" i="1"/>
              <a:t>V</a:t>
            </a:r>
            <a:r>
              <a:rPr lang="en-US" altLang="en-US" sz="2200" b="1" i="1" baseline="-25000"/>
              <a:t>in1</a:t>
            </a:r>
            <a:r>
              <a:rPr lang="en-US" altLang="en-US" sz="2200" b="1"/>
              <a:t>, </a:t>
            </a:r>
            <a:r>
              <a:rPr lang="en-US" altLang="en-US" sz="2200" b="1" i="1"/>
              <a:t>M</a:t>
            </a:r>
            <a:r>
              <a:rPr lang="en-US" altLang="en-US" sz="2200" b="1" i="1" baseline="-25000"/>
              <a:t>2</a:t>
            </a:r>
            <a:r>
              <a:rPr lang="en-US" altLang="en-US" sz="2200" b="1"/>
              <a:t> is off and the equation derived for </a:t>
            </a:r>
            <a:r>
              <a:rPr lang="el-GR" altLang="en-US" sz="2200" b="1" i="1"/>
              <a:t>Δ</a:t>
            </a:r>
            <a:r>
              <a:rPr lang="en-US" altLang="en-US" sz="2200" b="1" i="1"/>
              <a:t>I</a:t>
            </a:r>
            <a:r>
              <a:rPr lang="en-US" altLang="en-US" sz="2200" b="1" i="1" baseline="-25000"/>
              <a:t>D</a:t>
            </a:r>
            <a:r>
              <a:rPr lang="en-US" altLang="en-US" sz="2200" b="1"/>
              <a:t> no longer holds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G</a:t>
            </a:r>
            <a:r>
              <a:rPr lang="en-US" altLang="en-US" sz="2200" b="1" i="1" baseline="-25000"/>
              <a:t>m</a:t>
            </a:r>
            <a:r>
              <a:rPr lang="en-US" altLang="en-US" sz="2200" b="1"/>
              <a:t> is maximum for </a:t>
            </a:r>
            <a:r>
              <a:rPr lang="el-GR" altLang="en-US" sz="2200" b="1" i="1"/>
              <a:t>Δ</a:t>
            </a:r>
            <a:r>
              <a:rPr lang="en-US" altLang="en-US" sz="2200" b="1" i="1"/>
              <a:t>V</a:t>
            </a:r>
            <a:r>
              <a:rPr lang="en-US" altLang="en-US" sz="2200" b="1" i="1" baseline="-25000"/>
              <a:t>in</a:t>
            </a:r>
            <a:r>
              <a:rPr lang="en-US" altLang="en-US" sz="2200" b="1"/>
              <a:t> = 0 and falls to zero for </a:t>
            </a:r>
            <a:r>
              <a:rPr lang="el-GR" altLang="en-US" sz="2200" b="1" i="1"/>
              <a:t>Δ</a:t>
            </a:r>
            <a:r>
              <a:rPr lang="en-US" altLang="en-US" sz="2200" b="1" i="1"/>
              <a:t>V</a:t>
            </a:r>
            <a:r>
              <a:rPr lang="en-US" altLang="en-US" sz="2200" b="1" i="1" baseline="-25000"/>
              <a:t>in </a:t>
            </a:r>
            <a:r>
              <a:rPr lang="en-US" altLang="en-US" sz="2200" b="1"/>
              <a:t>= </a:t>
            </a:r>
            <a:r>
              <a:rPr lang="el-GR" altLang="en-US" sz="2200" b="1" i="1"/>
              <a:t>Δ</a:t>
            </a:r>
            <a:r>
              <a:rPr lang="en-US" altLang="en-US" sz="2200" b="1" i="1"/>
              <a:t>V</a:t>
            </a:r>
            <a:r>
              <a:rPr lang="en-US" altLang="en-US" sz="2200" b="1" i="1" baseline="-25000"/>
              <a:t>in1</a:t>
            </a:r>
            <a:r>
              <a:rPr lang="en-US" altLang="en-US" sz="2200" b="1" i="1"/>
              <a:t> </a:t>
            </a:r>
            <a:r>
              <a:rPr lang="en-US" altLang="en-US" sz="2200" b="1"/>
              <a:t>[Fig. (b)]</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21</a:t>
            </a:fld>
            <a:endParaRPr lang="en-US" altLang="en-US"/>
          </a:p>
        </p:txBody>
      </p:sp>
    </p:spTree>
  </p:cSld>
  <p:clrMapOvr>
    <a:masterClrMapping/>
  </p:clrMapOvr>
  <p:transition>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8914" name="Picture 1"/>
          <p:cNvPicPr>
            <a:picLocks noChangeAspect="1"/>
          </p:cNvPicPr>
          <p:nvPr/>
        </p:nvPicPr>
        <p:blipFill>
          <a:blip r:embed="rId2"/>
          <a:srcRect/>
          <a:stretch>
            <a:fillRect/>
          </a:stretch>
        </p:blipFill>
        <p:spPr bwMode="auto">
          <a:xfrm>
            <a:off x="596900" y="703263"/>
            <a:ext cx="8027988" cy="2840037"/>
          </a:xfrm>
          <a:prstGeom prst="rect">
            <a:avLst/>
          </a:prstGeom>
          <a:noFill/>
          <a:ln w="9525">
            <a:noFill/>
            <a:miter lim="800000"/>
            <a:headEnd/>
            <a:tailEnd/>
          </a:ln>
        </p:spPr>
      </p:pic>
      <p:sp>
        <p:nvSpPr>
          <p:cNvPr id="38915" name="Rectangle 4"/>
          <p:cNvSpPr>
            <a:spLocks noChangeArrowheads="1"/>
          </p:cNvSpPr>
          <p:nvPr/>
        </p:nvSpPr>
        <p:spPr bwMode="auto">
          <a:xfrm>
            <a:off x="457200" y="370840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 </a:t>
            </a:r>
            <a:r>
              <a:rPr lang="en-US" altLang="en-US" sz="2200" b="1" i="1"/>
              <a:t>W/L</a:t>
            </a:r>
            <a:r>
              <a:rPr lang="en-US" altLang="en-US" sz="2200" b="1"/>
              <a:t> increases, </a:t>
            </a:r>
            <a:r>
              <a:rPr lang="el-GR" altLang="en-US" sz="2200" b="1" i="1"/>
              <a:t>Δ</a:t>
            </a:r>
            <a:r>
              <a:rPr lang="en-US" altLang="en-US" sz="2200" b="1" i="1"/>
              <a:t>V</a:t>
            </a:r>
            <a:r>
              <a:rPr lang="en-US" altLang="en-US" sz="2200" b="1" i="1" baseline="-25000"/>
              <a:t>in1</a:t>
            </a:r>
            <a:r>
              <a:rPr lang="en-US" altLang="en-US" sz="2200" b="1" i="1"/>
              <a:t> </a:t>
            </a:r>
            <a:r>
              <a:rPr lang="en-US" altLang="en-US" sz="2200" b="1"/>
              <a:t>decreases, narrowing the input range across which both devices are on [Fig. (b)]</a:t>
            </a:r>
          </a:p>
          <a:p>
            <a:pPr marL="342900" indent="-342900">
              <a:spcBef>
                <a:spcPct val="20000"/>
              </a:spcBef>
              <a:buFont typeface="Arial" charset="0"/>
              <a:buChar char="•"/>
            </a:pPr>
            <a:r>
              <a:rPr lang="en-US" altLang="en-US" sz="2200" b="1"/>
              <a:t>As </a:t>
            </a:r>
            <a:r>
              <a:rPr lang="en-US" altLang="en-US" sz="2200" b="1" i="1"/>
              <a:t>I</a:t>
            </a:r>
            <a:r>
              <a:rPr lang="en-US" altLang="en-US" sz="2200" b="1" i="1" baseline="-25000"/>
              <a:t>SS</a:t>
            </a:r>
            <a:r>
              <a:rPr lang="en-US" altLang="en-US" sz="2200" b="1"/>
              <a:t> increases, both the input range and the output current swing increase [Fig. (c)]</a:t>
            </a:r>
          </a:p>
          <a:p>
            <a:pPr marL="342900" indent="-342900">
              <a:spcBef>
                <a:spcPct val="20000"/>
              </a:spcBef>
              <a:buFont typeface="Arial" charset="0"/>
              <a:buChar char="•"/>
            </a:pPr>
            <a:r>
              <a:rPr lang="en-US" altLang="en-US" sz="2200" b="1"/>
              <a:t>Intuitively, circuit becomes more linear as </a:t>
            </a:r>
            <a:r>
              <a:rPr lang="en-US" altLang="en-US" sz="2200" b="1" i="1"/>
              <a:t>I</a:t>
            </a:r>
            <a:r>
              <a:rPr lang="en-US" altLang="en-US" sz="2200" b="1" i="1" baseline="-25000"/>
              <a:t>SS</a:t>
            </a:r>
            <a:r>
              <a:rPr lang="en-US" altLang="en-US" sz="2200" b="1"/>
              <a:t> increases or </a:t>
            </a:r>
            <a:r>
              <a:rPr lang="en-US" altLang="en-US" sz="2200" b="1" i="1"/>
              <a:t>W/L</a:t>
            </a:r>
            <a:r>
              <a:rPr lang="en-US" altLang="en-US" sz="2200" b="1"/>
              <a:t> decreases</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22</a:t>
            </a:fld>
            <a:endParaRPr lang="en-US" altLang="en-US"/>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sp>
        <p:nvSpPr>
          <p:cNvPr id="39938"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l-GR" altLang="en-US" sz="2200" b="1" i="1" dirty="0"/>
              <a:t>Δ</a:t>
            </a:r>
            <a:r>
              <a:rPr lang="en-US" altLang="en-US" sz="2200" b="1" i="1" dirty="0"/>
              <a:t>V</a:t>
            </a:r>
            <a:r>
              <a:rPr lang="en-US" altLang="en-US" sz="2200" b="1" i="1" baseline="-25000" dirty="0"/>
              <a:t>in1 </a:t>
            </a:r>
            <a:r>
              <a:rPr lang="en-US" altLang="en-US" sz="2200" b="1" dirty="0"/>
              <a:t>represents the maximum differential input the circuit can “handle” </a:t>
            </a:r>
          </a:p>
          <a:p>
            <a:pPr marL="342900" indent="-342900">
              <a:spcBef>
                <a:spcPct val="20000"/>
              </a:spcBef>
              <a:buFont typeface="Arial" charset="0"/>
              <a:buChar char="•"/>
            </a:pPr>
            <a:r>
              <a:rPr lang="el-GR" altLang="en-US" sz="2200" b="1" i="1" dirty="0"/>
              <a:t>Δ</a:t>
            </a:r>
            <a:r>
              <a:rPr lang="en-US" altLang="en-US" sz="2200" b="1" i="1" dirty="0"/>
              <a:t>V</a:t>
            </a:r>
            <a:r>
              <a:rPr lang="en-US" altLang="en-US" sz="2200" b="1" i="1" baseline="-25000" dirty="0"/>
              <a:t>in1 </a:t>
            </a:r>
            <a:r>
              <a:rPr lang="en-US" altLang="en-US" sz="2200" b="1" dirty="0"/>
              <a:t>can be tied to the overdrive voltage of </a:t>
            </a:r>
            <a:r>
              <a:rPr lang="en-US" altLang="en-US" sz="2200" b="1" i="1" dirty="0"/>
              <a:t>M</a:t>
            </a:r>
            <a:r>
              <a:rPr lang="en-US" altLang="en-US" sz="2200" b="1" i="1" baseline="-25000" dirty="0"/>
              <a:t>1</a:t>
            </a:r>
            <a:r>
              <a:rPr lang="en-US" altLang="en-US" sz="2200" b="1" dirty="0"/>
              <a:t> and </a:t>
            </a:r>
            <a:r>
              <a:rPr lang="en-US" altLang="en-US" sz="2200" b="1" i="1" dirty="0"/>
              <a:t>M</a:t>
            </a:r>
            <a:r>
              <a:rPr lang="en-US" altLang="en-US" sz="2200" b="1" i="1" baseline="-25000" dirty="0"/>
              <a:t>2</a:t>
            </a:r>
            <a:r>
              <a:rPr lang="en-US" altLang="en-US" sz="2200" b="1" dirty="0"/>
              <a:t> in equilibrium </a:t>
            </a:r>
          </a:p>
          <a:p>
            <a:pPr marL="342900" indent="-342900">
              <a:spcBef>
                <a:spcPct val="20000"/>
              </a:spcBef>
              <a:buFont typeface="Arial" charset="0"/>
              <a:buChar char="•"/>
            </a:pPr>
            <a:r>
              <a:rPr lang="en-US" altLang="en-US" sz="2200" b="1" dirty="0"/>
              <a:t>For zero differential input, </a:t>
            </a:r>
            <a:r>
              <a:rPr lang="en-US" altLang="en-US" sz="2200" b="1" i="1" dirty="0"/>
              <a:t>I</a:t>
            </a:r>
            <a:r>
              <a:rPr lang="en-US" altLang="en-US" sz="2200" b="1" i="1" baseline="-25000" dirty="0"/>
              <a:t>D1</a:t>
            </a:r>
            <a:r>
              <a:rPr lang="en-US" altLang="en-US" sz="2200" b="1" dirty="0"/>
              <a:t> = </a:t>
            </a:r>
            <a:r>
              <a:rPr lang="en-US" altLang="en-US" sz="2200" b="1" i="1" dirty="0"/>
              <a:t>I</a:t>
            </a:r>
            <a:r>
              <a:rPr lang="en-US" altLang="en-US" sz="2200" b="1" i="1" baseline="-25000" dirty="0"/>
              <a:t>D2</a:t>
            </a:r>
            <a:r>
              <a:rPr lang="en-US" altLang="en-US" sz="2200" b="1" dirty="0"/>
              <a:t> = </a:t>
            </a:r>
            <a:r>
              <a:rPr lang="en-US" altLang="en-US" sz="2200" b="1" i="1" dirty="0"/>
              <a:t>I</a:t>
            </a:r>
            <a:r>
              <a:rPr lang="en-US" altLang="en-US" sz="2200" b="1" i="1" baseline="-25000" dirty="0"/>
              <a:t>SS</a:t>
            </a:r>
            <a:r>
              <a:rPr lang="en-US" altLang="en-US" sz="2200" b="1" dirty="0"/>
              <a:t>/2, yielding</a:t>
            </a:r>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r>
              <a:rPr lang="en-US" altLang="en-US" sz="2200" b="1" dirty="0"/>
              <a:t>Thus, </a:t>
            </a:r>
            <a:r>
              <a:rPr lang="el-GR" altLang="en-US" sz="2200" b="1" i="1" dirty="0"/>
              <a:t>Δ</a:t>
            </a:r>
            <a:r>
              <a:rPr lang="en-US" altLang="en-US" sz="2200" b="1" i="1" dirty="0"/>
              <a:t>V</a:t>
            </a:r>
            <a:r>
              <a:rPr lang="en-US" altLang="en-US" sz="2200" b="1" i="1" baseline="-25000" dirty="0"/>
              <a:t>in1 </a:t>
            </a:r>
            <a:r>
              <a:rPr lang="en-US" altLang="en-US" sz="2200" b="1" dirty="0"/>
              <a:t>is equal to √2 times the equilibrium overdrive</a:t>
            </a:r>
          </a:p>
          <a:p>
            <a:pPr marL="342900" indent="-342900">
              <a:spcBef>
                <a:spcPct val="20000"/>
              </a:spcBef>
              <a:buFont typeface="Arial" charset="0"/>
              <a:buChar char="•"/>
            </a:pPr>
            <a:r>
              <a:rPr lang="en-US" altLang="en-US" sz="2200" b="1" dirty="0"/>
              <a:t>Increasing </a:t>
            </a:r>
            <a:r>
              <a:rPr lang="el-GR" altLang="en-US" sz="2200" b="1" i="1" dirty="0"/>
              <a:t>Δ</a:t>
            </a:r>
            <a:r>
              <a:rPr lang="en-US" altLang="en-US" sz="2200" b="1" i="1" dirty="0"/>
              <a:t>V</a:t>
            </a:r>
            <a:r>
              <a:rPr lang="en-US" altLang="en-US" sz="2200" b="1" i="1" baseline="-25000" dirty="0"/>
              <a:t>in1 </a:t>
            </a:r>
            <a:r>
              <a:rPr lang="en-US" altLang="en-US" sz="2200" b="1" dirty="0"/>
              <a:t>to improve linearity increases overdrive of </a:t>
            </a:r>
            <a:r>
              <a:rPr lang="en-US" altLang="en-US" sz="2200" b="1" i="1" dirty="0"/>
              <a:t>M</a:t>
            </a:r>
            <a:r>
              <a:rPr lang="en-US" altLang="en-US" sz="2200" b="1" i="1" baseline="-25000" dirty="0"/>
              <a:t>1</a:t>
            </a:r>
            <a:r>
              <a:rPr lang="en-US" altLang="en-US" sz="2200" b="1" dirty="0"/>
              <a:t> and </a:t>
            </a:r>
            <a:r>
              <a:rPr lang="en-US" altLang="en-US" sz="2200" b="1" i="1" dirty="0"/>
              <a:t>M</a:t>
            </a:r>
            <a:r>
              <a:rPr lang="en-US" altLang="en-US" sz="2200" b="1" i="1" baseline="-25000" dirty="0"/>
              <a:t>2</a:t>
            </a:r>
            <a:r>
              <a:rPr lang="en-US" altLang="en-US" sz="2200" b="1" dirty="0"/>
              <a:t>, which for a given </a:t>
            </a:r>
            <a:r>
              <a:rPr lang="en-US" altLang="en-US" sz="2200" b="1" i="1" dirty="0"/>
              <a:t>I</a:t>
            </a:r>
            <a:r>
              <a:rPr lang="en-US" altLang="en-US" sz="2200" b="1" i="1" baseline="-25000" dirty="0"/>
              <a:t>SS</a:t>
            </a:r>
            <a:r>
              <a:rPr lang="en-US" altLang="en-US" sz="2200" b="1" dirty="0"/>
              <a:t> is achieved only by decreasing </a:t>
            </a:r>
            <a:r>
              <a:rPr lang="en-US" altLang="en-US" sz="2200" b="1" i="1" dirty="0"/>
              <a:t>W/L</a:t>
            </a:r>
            <a:r>
              <a:rPr lang="en-US" altLang="en-US" sz="2200" b="1" dirty="0"/>
              <a:t> and hence </a:t>
            </a:r>
            <a:r>
              <a:rPr lang="en-US" altLang="en-US" sz="2200" b="1" i="1" dirty="0"/>
              <a:t>g</a:t>
            </a:r>
            <a:r>
              <a:rPr lang="en-US" altLang="en-US" sz="2200" b="1" i="1" baseline="-25000" dirty="0"/>
              <a:t>m</a:t>
            </a:r>
            <a:r>
              <a:rPr lang="en-US" altLang="en-US" sz="2200" b="1" dirty="0"/>
              <a:t>, thereby reducing differential gain </a:t>
            </a:r>
          </a:p>
          <a:p>
            <a:pPr marL="342900" indent="-342900">
              <a:spcBef>
                <a:spcPct val="20000"/>
              </a:spcBef>
              <a:buFont typeface="Arial" charset="0"/>
              <a:buChar char="•"/>
            </a:pPr>
            <a:r>
              <a:rPr lang="en-US" altLang="en-US" sz="2200" b="1" dirty="0"/>
              <a:t>Alternatively, </a:t>
            </a:r>
            <a:r>
              <a:rPr lang="en-US" altLang="en-US" sz="2200" b="1" i="1" dirty="0"/>
              <a:t>I</a:t>
            </a:r>
            <a:r>
              <a:rPr lang="en-US" altLang="en-US" sz="2200" b="1" i="1" baseline="-25000" dirty="0"/>
              <a:t>SS</a:t>
            </a:r>
            <a:r>
              <a:rPr lang="en-US" altLang="en-US" sz="2200" b="1" dirty="0"/>
              <a:t> can be </a:t>
            </a:r>
            <a:r>
              <a:rPr lang="en-US" altLang="en-US" sz="2200" b="1" dirty="0" smtClean="0"/>
              <a:t>increased </a:t>
            </a:r>
            <a:r>
              <a:rPr lang="en-US" altLang="en-US" sz="2200" b="1" dirty="0"/>
              <a:t>but with higher power consumption</a:t>
            </a:r>
          </a:p>
        </p:txBody>
      </p:sp>
      <p:pic>
        <p:nvPicPr>
          <p:cNvPr id="39939" name="Picture 1"/>
          <p:cNvPicPr>
            <a:picLocks noChangeAspect="1"/>
          </p:cNvPicPr>
          <p:nvPr/>
        </p:nvPicPr>
        <p:blipFill>
          <a:blip r:embed="rId2"/>
          <a:srcRect/>
          <a:stretch>
            <a:fillRect/>
          </a:stretch>
        </p:blipFill>
        <p:spPr bwMode="auto">
          <a:xfrm>
            <a:off x="2843213" y="2535238"/>
            <a:ext cx="3457575" cy="11430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23</a:t>
            </a:fld>
            <a:endParaRPr lang="en-US" altLang="en-US"/>
          </a:p>
        </p:txBody>
      </p:sp>
    </p:spTree>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tLang="en-US" sz="2800" smtClean="0"/>
              <a:t>Basic Differential Pair: Small-signal Analysis</a:t>
            </a:r>
          </a:p>
        </p:txBody>
      </p:sp>
      <p:pic>
        <p:nvPicPr>
          <p:cNvPr id="40962" name="Picture 1"/>
          <p:cNvPicPr>
            <a:picLocks noChangeAspect="1"/>
          </p:cNvPicPr>
          <p:nvPr/>
        </p:nvPicPr>
        <p:blipFill>
          <a:blip r:embed="rId2"/>
          <a:srcRect/>
          <a:stretch>
            <a:fillRect/>
          </a:stretch>
        </p:blipFill>
        <p:spPr bwMode="auto">
          <a:xfrm>
            <a:off x="2822575" y="660400"/>
            <a:ext cx="3498850" cy="2503488"/>
          </a:xfrm>
          <a:prstGeom prst="rect">
            <a:avLst/>
          </a:prstGeom>
          <a:noFill/>
          <a:ln w="9525">
            <a:noFill/>
            <a:miter lim="800000"/>
            <a:headEnd/>
            <a:tailEnd/>
          </a:ln>
        </p:spPr>
      </p:pic>
      <p:sp>
        <p:nvSpPr>
          <p:cNvPr id="40963" name="Rectangle 4"/>
          <p:cNvSpPr>
            <a:spLocks noChangeArrowheads="1"/>
          </p:cNvSpPr>
          <p:nvPr/>
        </p:nvSpPr>
        <p:spPr bwMode="auto">
          <a:xfrm>
            <a:off x="457200" y="31575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Assume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are saturated and apply small-signal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p>
          <a:p>
            <a:pPr marL="342900" indent="-342900">
              <a:spcBef>
                <a:spcPct val="20000"/>
              </a:spcBef>
              <a:buFont typeface="Arial" charset="0"/>
              <a:buChar char="•"/>
            </a:pPr>
            <a:r>
              <a:rPr lang="en-US" altLang="en-US" sz="2200" b="1"/>
              <a:t>The differential gain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was found to be                               from large-signal analysis </a:t>
            </a:r>
          </a:p>
          <a:p>
            <a:pPr marL="342900" indent="-342900">
              <a:spcBef>
                <a:spcPct val="20000"/>
              </a:spcBef>
              <a:buFont typeface="Arial" charset="0"/>
              <a:buChar char="•"/>
            </a:pPr>
            <a:r>
              <a:rPr lang="en-US" altLang="en-US" sz="2200" b="1"/>
              <a:t>Since each transistor carries approximately </a:t>
            </a:r>
            <a:r>
              <a:rPr lang="en-US" altLang="en-US" sz="2200" b="1" i="1"/>
              <a:t>I</a:t>
            </a:r>
            <a:r>
              <a:rPr lang="en-US" altLang="en-US" sz="2200" b="1" i="1" baseline="-25000"/>
              <a:t>SS</a:t>
            </a:r>
            <a:r>
              <a:rPr lang="en-US" altLang="en-US" sz="2200" b="1"/>
              <a:t>/2 current in the vicinity of equilibrium, this expression reduces to </a:t>
            </a:r>
            <a:r>
              <a:rPr lang="en-US" altLang="en-US" sz="2200" b="1" i="1"/>
              <a:t>g</a:t>
            </a:r>
            <a:r>
              <a:rPr lang="en-US" altLang="en-US" sz="2200" b="1" i="1" baseline="-25000"/>
              <a:t>m</a:t>
            </a:r>
            <a:r>
              <a:rPr lang="en-US" altLang="en-US" sz="2200" b="1" i="1"/>
              <a:t>R</a:t>
            </a:r>
            <a:r>
              <a:rPr lang="en-US" altLang="en-US" sz="2200" b="1" i="1" baseline="-25000"/>
              <a:t>D</a:t>
            </a:r>
          </a:p>
          <a:p>
            <a:pPr marL="342900" indent="-342900">
              <a:spcBef>
                <a:spcPct val="20000"/>
              </a:spcBef>
              <a:buFont typeface="Arial" charset="0"/>
              <a:buChar char="•"/>
            </a:pPr>
            <a:r>
              <a:rPr lang="en-US" altLang="en-US" sz="2200" b="1"/>
              <a:t>Assume </a:t>
            </a:r>
            <a:r>
              <a:rPr lang="en-US" altLang="en-US" sz="2200" b="1" i="1"/>
              <a:t>R</a:t>
            </a:r>
            <a:r>
              <a:rPr lang="en-US" altLang="en-US" sz="2200" b="1" i="1" baseline="-25000"/>
              <a:t>D1</a:t>
            </a:r>
            <a:r>
              <a:rPr lang="en-US" altLang="en-US" sz="2200" b="1"/>
              <a:t> = </a:t>
            </a:r>
            <a:r>
              <a:rPr lang="en-US" altLang="en-US" sz="2200" b="1" i="1"/>
              <a:t>R</a:t>
            </a:r>
            <a:r>
              <a:rPr lang="en-US" altLang="en-US" sz="2200" b="1" i="1" baseline="-25000"/>
              <a:t>D2</a:t>
            </a:r>
            <a:r>
              <a:rPr lang="en-US" altLang="en-US" sz="2200" b="1"/>
              <a:t> = </a:t>
            </a:r>
            <a:r>
              <a:rPr lang="en-US" altLang="en-US" sz="2200" b="1" i="1"/>
              <a:t>R</a:t>
            </a:r>
            <a:r>
              <a:rPr lang="en-US" altLang="en-US" sz="2200" b="1" i="1" baseline="-25000"/>
              <a:t>D</a:t>
            </a:r>
            <a:r>
              <a:rPr lang="en-US" altLang="en-US" sz="2200" b="1"/>
              <a:t>, the small-signal analysis is carried out using two methods</a:t>
            </a:r>
            <a:endParaRPr lang="en-US" altLang="en-US" sz="2200" b="1" i="1" baseline="-25000"/>
          </a:p>
        </p:txBody>
      </p:sp>
      <p:pic>
        <p:nvPicPr>
          <p:cNvPr id="40964" name="Picture 3"/>
          <p:cNvPicPr>
            <a:picLocks noChangeAspect="1"/>
          </p:cNvPicPr>
          <p:nvPr/>
        </p:nvPicPr>
        <p:blipFill>
          <a:blip r:embed="rId3"/>
          <a:srcRect/>
          <a:stretch>
            <a:fillRect/>
          </a:stretch>
        </p:blipFill>
        <p:spPr bwMode="auto">
          <a:xfrm>
            <a:off x="1576388" y="4260850"/>
            <a:ext cx="2286000" cy="3429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24</a:t>
            </a:fld>
            <a:endParaRPr lang="en-US" altLang="en-US"/>
          </a:p>
        </p:txBody>
      </p:sp>
    </p:spTree>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pPr eaLnBrk="1" hangingPunct="1">
              <a:defRPr/>
            </a:pPr>
            <a:r>
              <a:rPr lang="en-US" altLang="en-US" sz="2650" dirty="0" smtClean="0"/>
              <a:t>Basic Differential Pair: Small-signal Analysis (I)</a:t>
            </a:r>
            <a:endParaRPr lang="en-US" altLang="en-US" sz="2650" dirty="0"/>
          </a:p>
        </p:txBody>
      </p:sp>
      <p:sp>
        <p:nvSpPr>
          <p:cNvPr id="5" name="Rectangle 4"/>
          <p:cNvSpPr>
            <a:spLocks noChangeArrowheads="1"/>
          </p:cNvSpPr>
          <p:nvPr/>
        </p:nvSpPr>
        <p:spPr bwMode="auto">
          <a:xfrm>
            <a:off x="457200" y="3209925"/>
            <a:ext cx="8064500" cy="2268538"/>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indent="0">
              <a:spcBef>
                <a:spcPct val="20000"/>
              </a:spcBef>
              <a:defRPr/>
            </a:pPr>
            <a:r>
              <a:rPr lang="en-US" altLang="en-US" sz="2200" b="1" u="sng" dirty="0" smtClean="0">
                <a:cs typeface="+mn-cs"/>
              </a:rPr>
              <a:t>Method 1</a:t>
            </a:r>
            <a:r>
              <a:rPr lang="en-US" altLang="en-US" sz="2200" b="1" dirty="0" smtClean="0">
                <a:cs typeface="+mn-cs"/>
              </a:rPr>
              <a:t>: Superposition </a:t>
            </a:r>
          </a:p>
          <a:p>
            <a:pPr marL="342900" indent="-342900" algn="l">
              <a:spcBef>
                <a:spcPct val="20000"/>
              </a:spcBef>
              <a:buFont typeface="Arial" panose="020B0604020202020204" pitchFamily="34" charset="0"/>
              <a:buChar char="•"/>
              <a:defRPr/>
            </a:pPr>
            <a:r>
              <a:rPr lang="en-US" altLang="en-US" sz="2200" b="1" dirty="0" smtClean="0">
                <a:cs typeface="+mn-cs"/>
              </a:rPr>
              <a:t>First set </a:t>
            </a:r>
            <a:r>
              <a:rPr lang="en-US" altLang="en-US" sz="2200" b="1" i="1" dirty="0" smtClean="0">
                <a:cs typeface="+mn-cs"/>
              </a:rPr>
              <a:t>V</a:t>
            </a:r>
            <a:r>
              <a:rPr lang="en-US" altLang="en-US" sz="2200" b="1" i="1" baseline="-25000" dirty="0" smtClean="0">
                <a:cs typeface="+mn-cs"/>
              </a:rPr>
              <a:t>in2</a:t>
            </a:r>
            <a:r>
              <a:rPr lang="en-US" altLang="en-US" sz="2200" b="1" dirty="0" smtClean="0">
                <a:cs typeface="+mn-cs"/>
              </a:rPr>
              <a:t> = 0 and find the effect of </a:t>
            </a:r>
            <a:r>
              <a:rPr lang="en-US" altLang="en-US" sz="2200" b="1" i="1" dirty="0" smtClean="0">
                <a:cs typeface="+mn-cs"/>
              </a:rPr>
              <a:t>V</a:t>
            </a:r>
            <a:r>
              <a:rPr lang="en-US" altLang="en-US" sz="2200" b="1" i="1" baseline="-25000" dirty="0" smtClean="0">
                <a:cs typeface="+mn-cs"/>
              </a:rPr>
              <a:t>in1</a:t>
            </a:r>
            <a:r>
              <a:rPr lang="en-US" altLang="en-US" sz="2200" b="1" dirty="0" smtClean="0">
                <a:cs typeface="+mn-cs"/>
              </a:rPr>
              <a:t> at </a:t>
            </a:r>
            <a:r>
              <a:rPr lang="en-US" altLang="en-US" sz="2200" b="1" i="1" dirty="0" smtClean="0">
                <a:cs typeface="+mn-cs"/>
              </a:rPr>
              <a:t>X</a:t>
            </a:r>
            <a:r>
              <a:rPr lang="en-US" altLang="en-US" sz="2200" b="1" dirty="0" smtClean="0">
                <a:cs typeface="+mn-cs"/>
              </a:rPr>
              <a:t> and </a:t>
            </a:r>
            <a:r>
              <a:rPr lang="en-US" altLang="en-US" sz="2200" b="1" i="1" dirty="0" smtClean="0">
                <a:cs typeface="+mn-cs"/>
              </a:rPr>
              <a:t>Y</a:t>
            </a:r>
          </a:p>
          <a:p>
            <a:pPr marL="342900" indent="-342900" algn="l">
              <a:spcBef>
                <a:spcPct val="20000"/>
              </a:spcBef>
              <a:buFont typeface="Arial" panose="020B0604020202020204" pitchFamily="34" charset="0"/>
              <a:buChar char="•"/>
              <a:defRPr/>
            </a:pPr>
            <a:r>
              <a:rPr lang="en-US" altLang="en-US" sz="2200" b="1" dirty="0" smtClean="0">
                <a:cs typeface="+mn-cs"/>
              </a:rPr>
              <a:t>To find </a:t>
            </a:r>
            <a:r>
              <a:rPr lang="en-US" altLang="en-US" sz="2200" b="1" i="1" dirty="0" smtClean="0">
                <a:cs typeface="+mn-cs"/>
              </a:rPr>
              <a:t>V</a:t>
            </a:r>
            <a:r>
              <a:rPr lang="en-US" altLang="en-US" sz="2200" b="1" i="1" baseline="-25000" dirty="0" smtClean="0">
                <a:cs typeface="+mn-cs"/>
              </a:rPr>
              <a:t>X</a:t>
            </a:r>
            <a:r>
              <a:rPr lang="en-US" altLang="en-US" sz="2200" b="1" dirty="0" smtClean="0">
                <a:cs typeface="+mn-cs"/>
              </a:rPr>
              <a:t>, note that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forms a CS stage with a degeneration resistance equal to the impedance looking into the source of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t>
            </a:r>
            <a:r>
              <a:rPr lang="en-US" altLang="en-US" sz="2200" b="1" i="1" dirty="0" smtClean="0">
                <a:cs typeface="+mn-cs"/>
              </a:rPr>
              <a:t>R</a:t>
            </a:r>
            <a:r>
              <a:rPr lang="en-US" altLang="en-US" sz="2200" b="1" i="1" baseline="-25000" dirty="0" smtClean="0">
                <a:cs typeface="+mn-cs"/>
              </a:rPr>
              <a:t>S </a:t>
            </a:r>
            <a:r>
              <a:rPr lang="en-US" altLang="en-US" sz="2200" b="1" dirty="0" smtClean="0">
                <a:cs typeface="+mn-cs"/>
              </a:rPr>
              <a:t>= 1/</a:t>
            </a:r>
            <a:r>
              <a:rPr lang="en-US" altLang="en-US" sz="2200" b="1" i="1" dirty="0" smtClean="0">
                <a:cs typeface="+mn-cs"/>
              </a:rPr>
              <a:t>g</a:t>
            </a:r>
            <a:r>
              <a:rPr lang="en-US" altLang="en-US" sz="2200" b="1" i="1" baseline="-25000" dirty="0" smtClean="0">
                <a:cs typeface="+mn-cs"/>
              </a:rPr>
              <a:t>m2</a:t>
            </a:r>
            <a:r>
              <a:rPr lang="en-US" altLang="en-US" sz="2200" b="1" dirty="0" smtClean="0">
                <a:cs typeface="+mn-cs"/>
              </a:rPr>
              <a:t>, neglecting channel-length modulation and body effect [Fig. (b)]</a:t>
            </a:r>
          </a:p>
          <a:p>
            <a:pPr marL="342900" indent="-342900" algn="l">
              <a:spcBef>
                <a:spcPct val="20000"/>
              </a:spcBef>
              <a:buFont typeface="Arial" panose="020B0604020202020204" pitchFamily="34" charset="0"/>
              <a:buChar char="•"/>
              <a:defRPr/>
            </a:pPr>
            <a:r>
              <a:rPr lang="en-US" altLang="en-US" sz="2200" b="1" dirty="0" smtClean="0">
                <a:cs typeface="+mn-cs"/>
              </a:rPr>
              <a:t>Then from Fig. (c),</a:t>
            </a:r>
          </a:p>
          <a:p>
            <a:pPr marL="342900" indent="-342900" algn="l">
              <a:spcBef>
                <a:spcPct val="20000"/>
              </a:spcBef>
              <a:buFont typeface="Arial" panose="020B0604020202020204" pitchFamily="34" charset="0"/>
              <a:buChar char="•"/>
              <a:defRPr/>
            </a:pPr>
            <a:endParaRPr lang="en-US" altLang="en-US" sz="2200" b="1" i="1" dirty="0" smtClean="0">
              <a:cs typeface="+mn-cs"/>
            </a:endParaRPr>
          </a:p>
        </p:txBody>
      </p:sp>
      <p:pic>
        <p:nvPicPr>
          <p:cNvPr id="41987" name="Picture 1"/>
          <p:cNvPicPr>
            <a:picLocks noChangeAspect="1"/>
          </p:cNvPicPr>
          <p:nvPr/>
        </p:nvPicPr>
        <p:blipFill>
          <a:blip r:embed="rId2"/>
          <a:srcRect/>
          <a:stretch>
            <a:fillRect/>
          </a:stretch>
        </p:blipFill>
        <p:spPr bwMode="auto">
          <a:xfrm>
            <a:off x="784225" y="642938"/>
            <a:ext cx="7575550" cy="2506662"/>
          </a:xfrm>
          <a:prstGeom prst="rect">
            <a:avLst/>
          </a:prstGeom>
          <a:noFill/>
          <a:ln w="9525">
            <a:noFill/>
            <a:miter lim="800000"/>
            <a:headEnd/>
            <a:tailEnd/>
          </a:ln>
        </p:spPr>
      </p:pic>
      <p:pic>
        <p:nvPicPr>
          <p:cNvPr id="41988" name="Picture 6"/>
          <p:cNvPicPr>
            <a:picLocks noChangeAspect="1"/>
          </p:cNvPicPr>
          <p:nvPr/>
        </p:nvPicPr>
        <p:blipFill>
          <a:blip r:embed="rId3"/>
          <a:srcRect/>
          <a:stretch>
            <a:fillRect/>
          </a:stretch>
        </p:blipFill>
        <p:spPr bwMode="auto">
          <a:xfrm>
            <a:off x="3636963" y="5408613"/>
            <a:ext cx="1984375" cy="935037"/>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25</a:t>
            </a:fld>
            <a:endParaRPr lang="en-US" altLang="en-US"/>
          </a:p>
        </p:txBody>
      </p:sp>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pPr eaLnBrk="1" hangingPunct="1">
              <a:defRPr/>
            </a:pPr>
            <a:r>
              <a:rPr lang="en-US" altLang="en-US" sz="2650" dirty="0" smtClean="0"/>
              <a:t>Basic Differential Pair: Small-signal Analysis (I)</a:t>
            </a:r>
            <a:endParaRPr lang="en-US" altLang="en-US" sz="2650" dirty="0"/>
          </a:p>
        </p:txBody>
      </p:sp>
      <p:sp>
        <p:nvSpPr>
          <p:cNvPr id="4" name="Rectangle 3"/>
          <p:cNvSpPr>
            <a:spLocks noChangeArrowheads="1"/>
          </p:cNvSpPr>
          <p:nvPr/>
        </p:nvSpPr>
        <p:spPr bwMode="auto">
          <a:xfrm>
            <a:off x="457199" y="3282950"/>
            <a:ext cx="8350537" cy="2268538"/>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indent="0">
              <a:spcBef>
                <a:spcPct val="20000"/>
              </a:spcBef>
              <a:defRPr/>
            </a:pPr>
            <a:r>
              <a:rPr lang="en-US" altLang="en-US" sz="2200" b="1" u="sng" dirty="0" smtClean="0">
                <a:cs typeface="+mn-cs"/>
              </a:rPr>
              <a:t>Method 1</a:t>
            </a:r>
            <a:r>
              <a:rPr lang="en-US" altLang="en-US" sz="2200" b="1" dirty="0" smtClean="0">
                <a:cs typeface="+mn-cs"/>
              </a:rPr>
              <a:t>: Superposition </a:t>
            </a:r>
          </a:p>
          <a:p>
            <a:pPr marL="342900" indent="-342900" algn="l">
              <a:spcBef>
                <a:spcPct val="20000"/>
              </a:spcBef>
              <a:buFont typeface="Arial" panose="020B0604020202020204" pitchFamily="34" charset="0"/>
              <a:buChar char="•"/>
              <a:defRPr/>
            </a:pPr>
            <a:r>
              <a:rPr lang="en-US" altLang="en-US" sz="2200" b="1" dirty="0" smtClean="0">
                <a:cs typeface="+mn-cs"/>
              </a:rPr>
              <a:t>To find </a:t>
            </a:r>
            <a:r>
              <a:rPr lang="en-US" altLang="en-US" sz="2200" b="1" i="1" dirty="0" smtClean="0">
                <a:cs typeface="+mn-cs"/>
              </a:rPr>
              <a:t>V</a:t>
            </a:r>
            <a:r>
              <a:rPr lang="en-US" altLang="en-US" sz="2200" b="1" i="1" baseline="-25000" dirty="0" smtClean="0">
                <a:cs typeface="+mn-cs"/>
              </a:rPr>
              <a:t>Y</a:t>
            </a:r>
            <a:r>
              <a:rPr lang="en-US" altLang="en-US" sz="2200" b="1" dirty="0" smtClean="0">
                <a:cs typeface="+mn-cs"/>
              </a:rPr>
              <a:t>, we note that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drives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as a source follower and replace </a:t>
            </a:r>
            <a:r>
              <a:rPr lang="en-US" altLang="en-US" sz="2200" b="1" i="1" dirty="0" smtClean="0">
                <a:cs typeface="+mn-cs"/>
              </a:rPr>
              <a:t>V</a:t>
            </a:r>
            <a:r>
              <a:rPr lang="en-US" altLang="en-US" sz="2200" b="1" i="1" baseline="-25000" dirty="0" smtClean="0">
                <a:cs typeface="+mn-cs"/>
              </a:rPr>
              <a:t>in1</a:t>
            </a:r>
            <a:r>
              <a:rPr lang="en-US" altLang="en-US" sz="2200" b="1" dirty="0" smtClean="0">
                <a:cs typeface="+mn-cs"/>
              </a:rPr>
              <a:t> and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by </a:t>
            </a:r>
            <a:r>
              <a:rPr lang="en-US" altLang="en-US" sz="2200" b="1" dirty="0" smtClean="0">
                <a:cs typeface="+mn-cs"/>
              </a:rPr>
              <a:t>its </a:t>
            </a:r>
            <a:r>
              <a:rPr lang="en-US" altLang="en-US" sz="2200" b="1" dirty="0" smtClean="0">
                <a:cs typeface="+mn-cs"/>
              </a:rPr>
              <a:t>Thevenin equivalent </a:t>
            </a:r>
          </a:p>
          <a:p>
            <a:pPr marL="342900" indent="-342900" algn="l">
              <a:spcBef>
                <a:spcPct val="20000"/>
              </a:spcBef>
              <a:buFont typeface="Arial" panose="020B0604020202020204" pitchFamily="34" charset="0"/>
              <a:buChar char="•"/>
              <a:defRPr/>
            </a:pPr>
            <a:r>
              <a:rPr lang="en-US" altLang="en-US" sz="2200" b="1" dirty="0" smtClean="0">
                <a:cs typeface="+mn-cs"/>
              </a:rPr>
              <a:t>Thevenin voltage </a:t>
            </a:r>
            <a:r>
              <a:rPr lang="en-US" altLang="en-US" sz="2200" b="1" i="1" dirty="0" smtClean="0">
                <a:cs typeface="+mn-cs"/>
              </a:rPr>
              <a:t>V</a:t>
            </a:r>
            <a:r>
              <a:rPr lang="en-US" altLang="en-US" sz="2200" b="1" i="1" baseline="-25000" dirty="0" smtClean="0">
                <a:cs typeface="+mn-cs"/>
              </a:rPr>
              <a:t>T</a:t>
            </a:r>
            <a:r>
              <a:rPr lang="en-US" altLang="en-US" sz="2200" b="1" dirty="0" smtClean="0">
                <a:cs typeface="+mn-cs"/>
              </a:rPr>
              <a:t> = </a:t>
            </a:r>
            <a:r>
              <a:rPr lang="en-US" altLang="en-US" sz="2200" b="1" i="1" dirty="0" smtClean="0">
                <a:cs typeface="+mn-cs"/>
              </a:rPr>
              <a:t>V</a:t>
            </a:r>
            <a:r>
              <a:rPr lang="en-US" altLang="en-US" sz="2200" b="1" i="1" baseline="-25000" dirty="0" smtClean="0">
                <a:cs typeface="+mn-cs"/>
              </a:rPr>
              <a:t>in1</a:t>
            </a:r>
            <a:r>
              <a:rPr lang="en-US" altLang="en-US" sz="2200" b="1" dirty="0" smtClean="0">
                <a:cs typeface="+mn-cs"/>
              </a:rPr>
              <a:t>, and resistance </a:t>
            </a:r>
            <a:r>
              <a:rPr lang="en-US" altLang="en-US" sz="2200" b="1" i="1" dirty="0" smtClean="0">
                <a:cs typeface="+mn-cs"/>
              </a:rPr>
              <a:t>R</a:t>
            </a:r>
            <a:r>
              <a:rPr lang="en-US" altLang="en-US" sz="2200" b="1" i="1" baseline="-25000" dirty="0" smtClean="0">
                <a:cs typeface="+mn-cs"/>
              </a:rPr>
              <a:t>T</a:t>
            </a:r>
            <a:r>
              <a:rPr lang="en-US" altLang="en-US" sz="2200" b="1" dirty="0" smtClean="0">
                <a:cs typeface="+mn-cs"/>
              </a:rPr>
              <a:t> = </a:t>
            </a:r>
            <a:r>
              <a:rPr lang="en-US" altLang="en-US" sz="2200" b="1" i="1" dirty="0" smtClean="0">
                <a:cs typeface="+mn-cs"/>
              </a:rPr>
              <a:t>1</a:t>
            </a:r>
            <a:r>
              <a:rPr lang="en-US" altLang="en-US" sz="2200" b="1" dirty="0" smtClean="0">
                <a:cs typeface="+mn-cs"/>
              </a:rPr>
              <a:t>/</a:t>
            </a:r>
            <a:r>
              <a:rPr lang="en-US" altLang="en-US" sz="2200" b="1" i="1" dirty="0" smtClean="0">
                <a:cs typeface="+mn-cs"/>
              </a:rPr>
              <a:t>g</a:t>
            </a:r>
            <a:r>
              <a:rPr lang="en-US" altLang="en-US" sz="2200" b="1" i="1" baseline="-25000" dirty="0" smtClean="0">
                <a:cs typeface="+mn-cs"/>
              </a:rPr>
              <a:t>m1</a:t>
            </a:r>
          </a:p>
          <a:p>
            <a:pPr marL="342900" indent="-342900" algn="l">
              <a:spcBef>
                <a:spcPct val="20000"/>
              </a:spcBef>
              <a:buFont typeface="Arial" panose="020B0604020202020204" pitchFamily="34" charset="0"/>
              <a:buChar char="•"/>
              <a:defRPr/>
            </a:pPr>
            <a:r>
              <a:rPr lang="en-US" altLang="en-US" sz="2200" b="1" dirty="0" smtClean="0">
                <a:cs typeface="+mn-cs"/>
              </a:rPr>
              <a:t>M2 operates as a common-gate stage, with a gain</a:t>
            </a:r>
          </a:p>
        </p:txBody>
      </p:sp>
      <p:pic>
        <p:nvPicPr>
          <p:cNvPr id="43011" name="Picture 1"/>
          <p:cNvPicPr>
            <a:picLocks noChangeAspect="1"/>
          </p:cNvPicPr>
          <p:nvPr/>
        </p:nvPicPr>
        <p:blipFill>
          <a:blip r:embed="rId2"/>
          <a:srcRect/>
          <a:stretch>
            <a:fillRect/>
          </a:stretch>
        </p:blipFill>
        <p:spPr bwMode="auto">
          <a:xfrm>
            <a:off x="1416050" y="639763"/>
            <a:ext cx="6311900" cy="2519362"/>
          </a:xfrm>
          <a:prstGeom prst="rect">
            <a:avLst/>
          </a:prstGeom>
          <a:noFill/>
          <a:ln w="9525">
            <a:noFill/>
            <a:miter lim="800000"/>
            <a:headEnd/>
            <a:tailEnd/>
          </a:ln>
        </p:spPr>
      </p:pic>
      <p:pic>
        <p:nvPicPr>
          <p:cNvPr id="43012" name="Picture 4"/>
          <p:cNvPicPr>
            <a:picLocks noChangeAspect="1"/>
          </p:cNvPicPr>
          <p:nvPr/>
        </p:nvPicPr>
        <p:blipFill>
          <a:blip r:embed="rId3"/>
          <a:srcRect/>
          <a:stretch>
            <a:fillRect/>
          </a:stretch>
        </p:blipFill>
        <p:spPr bwMode="auto">
          <a:xfrm>
            <a:off x="3670300" y="5554663"/>
            <a:ext cx="1803400" cy="8731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26</a:t>
            </a:fld>
            <a:endParaRPr lang="en-US" altLang="en-US"/>
          </a:p>
        </p:txBody>
      </p:sp>
    </p:spTree>
  </p:cSld>
  <p:clrMapOvr>
    <a:masterClrMapping/>
  </p:clrMapOvr>
  <p:transition>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pPr eaLnBrk="1" hangingPunct="1">
              <a:defRPr/>
            </a:pPr>
            <a:r>
              <a:rPr lang="en-US" altLang="en-US" sz="2650" dirty="0" smtClean="0"/>
              <a:t>Basic Differential Pair: Small-signal Analysis (I)</a:t>
            </a:r>
            <a:endParaRPr lang="en-US" altLang="en-US" sz="2650" dirty="0"/>
          </a:p>
        </p:txBody>
      </p:sp>
      <p:sp>
        <p:nvSpPr>
          <p:cNvPr id="44034" name="Rectangle 3"/>
          <p:cNvSpPr>
            <a:spLocks noChangeArrowheads="1"/>
          </p:cNvSpPr>
          <p:nvPr/>
        </p:nvSpPr>
        <p:spPr bwMode="auto">
          <a:xfrm>
            <a:off x="457200" y="633413"/>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dirty="0"/>
              <a:t>From previous analysis, the overall voltage gain for </a:t>
            </a:r>
            <a:r>
              <a:rPr lang="en-US" altLang="en-US" sz="2200" b="1" i="1" dirty="0"/>
              <a:t>V</a:t>
            </a:r>
            <a:r>
              <a:rPr lang="en-US" altLang="en-US" sz="2200" b="1" i="1" baseline="-25000" dirty="0"/>
              <a:t>in1</a:t>
            </a:r>
            <a:r>
              <a:rPr lang="en-US" altLang="en-US" sz="2200" b="1" dirty="0"/>
              <a:t> is </a:t>
            </a:r>
            <a:r>
              <a:rPr lang="en-US" altLang="en-US" sz="2200" b="1" dirty="0" smtClean="0"/>
              <a:t/>
            </a:r>
            <a:br>
              <a:rPr lang="en-US" altLang="en-US" sz="2200" b="1" dirty="0" smtClean="0"/>
            </a:br>
            <a:endParaRPr lang="en-US" altLang="en-US" sz="2200" b="1" dirty="0"/>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r>
              <a:rPr lang="en-US" altLang="en-US" sz="2200" b="1" dirty="0"/>
              <a:t>For </a:t>
            </a:r>
            <a:r>
              <a:rPr lang="en-US" altLang="en-US" sz="2200" b="1" i="1" dirty="0"/>
              <a:t>g</a:t>
            </a:r>
            <a:r>
              <a:rPr lang="en-US" altLang="en-US" sz="2200" b="1" i="1" baseline="-25000" dirty="0"/>
              <a:t>m1</a:t>
            </a:r>
            <a:r>
              <a:rPr lang="en-US" altLang="en-US" sz="2200" b="1" dirty="0"/>
              <a:t> = </a:t>
            </a:r>
            <a:r>
              <a:rPr lang="en-US" altLang="en-US" sz="2200" b="1" i="1" dirty="0"/>
              <a:t>g</a:t>
            </a:r>
            <a:r>
              <a:rPr lang="en-US" altLang="en-US" sz="2200" b="1" i="1" baseline="-25000" dirty="0"/>
              <a:t>m2</a:t>
            </a:r>
            <a:r>
              <a:rPr lang="en-US" altLang="en-US" sz="2200" b="1" dirty="0"/>
              <a:t> = </a:t>
            </a:r>
            <a:r>
              <a:rPr lang="en-US" altLang="en-US" sz="2200" b="1" i="1" dirty="0"/>
              <a:t>g</a:t>
            </a:r>
            <a:r>
              <a:rPr lang="en-US" altLang="en-US" sz="2200" b="1" i="1" baseline="-25000" dirty="0"/>
              <a:t>m</a:t>
            </a:r>
            <a:r>
              <a:rPr lang="en-US" altLang="en-US" sz="2200" b="1" dirty="0"/>
              <a:t>, this reduces to </a:t>
            </a:r>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r>
              <a:rPr lang="en-US" altLang="en-US" sz="2200" b="1" dirty="0"/>
              <a:t>By symmetry, the effect of </a:t>
            </a:r>
            <a:r>
              <a:rPr lang="en-US" altLang="en-US" sz="2200" b="1" i="1" dirty="0"/>
              <a:t>V</a:t>
            </a:r>
            <a:r>
              <a:rPr lang="en-US" altLang="en-US" sz="2200" b="1" i="1" baseline="-25000" dirty="0"/>
              <a:t>in2</a:t>
            </a:r>
            <a:r>
              <a:rPr lang="en-US" altLang="en-US" sz="2200" b="1" dirty="0"/>
              <a:t> at </a:t>
            </a:r>
            <a:r>
              <a:rPr lang="en-US" altLang="en-US" sz="2200" b="1" i="1" dirty="0"/>
              <a:t>X</a:t>
            </a:r>
            <a:r>
              <a:rPr lang="en-US" altLang="en-US" sz="2200" b="1" dirty="0"/>
              <a:t> and </a:t>
            </a:r>
            <a:r>
              <a:rPr lang="en-US" altLang="en-US" sz="2200" b="1" i="1" dirty="0"/>
              <a:t>Y</a:t>
            </a:r>
            <a:r>
              <a:rPr lang="en-US" altLang="en-US" sz="2200" b="1" dirty="0"/>
              <a:t> is identical to that of </a:t>
            </a:r>
            <a:r>
              <a:rPr lang="en-US" altLang="en-US" sz="2200" b="1" i="1" dirty="0"/>
              <a:t>V</a:t>
            </a:r>
            <a:r>
              <a:rPr lang="en-US" altLang="en-US" sz="2200" b="1" i="1" baseline="-25000" dirty="0"/>
              <a:t>in1</a:t>
            </a:r>
            <a:r>
              <a:rPr lang="en-US" altLang="en-US" sz="2200" b="1" dirty="0"/>
              <a:t> with reverse polarities</a:t>
            </a:r>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r>
              <a:rPr lang="en-US" altLang="en-US" sz="2200" b="1" dirty="0"/>
              <a:t>Adding the two results to perform superposition, </a:t>
            </a:r>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endParaRPr lang="en-US" altLang="en-US" sz="2200" b="1" dirty="0"/>
          </a:p>
          <a:p>
            <a:pPr marL="342900" indent="-342900">
              <a:spcBef>
                <a:spcPct val="20000"/>
              </a:spcBef>
              <a:buFont typeface="Arial" charset="0"/>
              <a:buChar char="•"/>
            </a:pPr>
            <a:r>
              <a:rPr lang="en-US" altLang="en-US" sz="2200" b="1" dirty="0"/>
              <a:t>Magnitude of gain is </a:t>
            </a:r>
            <a:r>
              <a:rPr lang="en-US" altLang="en-US" sz="2200" b="1" i="1" dirty="0" err="1"/>
              <a:t>g</a:t>
            </a:r>
            <a:r>
              <a:rPr lang="en-US" altLang="en-US" sz="2200" b="1" i="1" baseline="-25000" dirty="0" err="1"/>
              <a:t>m</a:t>
            </a:r>
            <a:r>
              <a:rPr lang="en-US" altLang="en-US" sz="2200" b="1" i="1" dirty="0" err="1"/>
              <a:t>R</a:t>
            </a:r>
            <a:r>
              <a:rPr lang="en-US" altLang="en-US" sz="2200" b="1" i="1" baseline="-25000" dirty="0" err="1"/>
              <a:t>D</a:t>
            </a:r>
            <a:r>
              <a:rPr lang="en-US" altLang="en-US" sz="2200" b="1" dirty="0"/>
              <a:t> regardless of how inputs are applied, halved for single-ended output</a:t>
            </a:r>
          </a:p>
          <a:p>
            <a:pPr marL="342900" indent="-342900">
              <a:spcBef>
                <a:spcPct val="20000"/>
              </a:spcBef>
              <a:buFont typeface="Arial" charset="0"/>
              <a:buChar char="•"/>
            </a:pPr>
            <a:endParaRPr lang="en-US" altLang="en-US" sz="2200" b="1" dirty="0"/>
          </a:p>
        </p:txBody>
      </p:sp>
      <p:pic>
        <p:nvPicPr>
          <p:cNvPr id="44035" name="Picture 1"/>
          <p:cNvPicPr>
            <a:picLocks noChangeAspect="1"/>
          </p:cNvPicPr>
          <p:nvPr/>
        </p:nvPicPr>
        <p:blipFill>
          <a:blip r:embed="rId2"/>
          <a:srcRect/>
          <a:stretch>
            <a:fillRect/>
          </a:stretch>
        </p:blipFill>
        <p:spPr bwMode="auto">
          <a:xfrm>
            <a:off x="2333625" y="1069975"/>
            <a:ext cx="4476750" cy="1123950"/>
          </a:xfrm>
          <a:prstGeom prst="rect">
            <a:avLst/>
          </a:prstGeom>
          <a:noFill/>
          <a:ln w="9525">
            <a:noFill/>
            <a:miter lim="800000"/>
            <a:headEnd/>
            <a:tailEnd/>
          </a:ln>
        </p:spPr>
      </p:pic>
      <p:pic>
        <p:nvPicPr>
          <p:cNvPr id="44036" name="Picture 4"/>
          <p:cNvPicPr>
            <a:picLocks noChangeAspect="1"/>
          </p:cNvPicPr>
          <p:nvPr/>
        </p:nvPicPr>
        <p:blipFill>
          <a:blip r:embed="rId3"/>
          <a:srcRect/>
          <a:stretch>
            <a:fillRect/>
          </a:stretch>
        </p:blipFill>
        <p:spPr bwMode="auto">
          <a:xfrm>
            <a:off x="2538413" y="2597150"/>
            <a:ext cx="4067175" cy="371475"/>
          </a:xfrm>
          <a:prstGeom prst="rect">
            <a:avLst/>
          </a:prstGeom>
          <a:noFill/>
          <a:ln w="9525">
            <a:noFill/>
            <a:miter lim="800000"/>
            <a:headEnd/>
            <a:tailEnd/>
          </a:ln>
        </p:spPr>
      </p:pic>
      <p:pic>
        <p:nvPicPr>
          <p:cNvPr id="44037" name="Picture 5"/>
          <p:cNvPicPr>
            <a:picLocks noChangeAspect="1"/>
          </p:cNvPicPr>
          <p:nvPr/>
        </p:nvPicPr>
        <p:blipFill>
          <a:blip r:embed="rId4"/>
          <a:srcRect/>
          <a:stretch>
            <a:fillRect/>
          </a:stretch>
        </p:blipFill>
        <p:spPr bwMode="auto">
          <a:xfrm>
            <a:off x="2555875" y="3741738"/>
            <a:ext cx="3867150" cy="371475"/>
          </a:xfrm>
          <a:prstGeom prst="rect">
            <a:avLst/>
          </a:prstGeom>
          <a:noFill/>
          <a:ln w="9525">
            <a:noFill/>
            <a:miter lim="800000"/>
            <a:headEnd/>
            <a:tailEnd/>
          </a:ln>
        </p:spPr>
      </p:pic>
      <p:pic>
        <p:nvPicPr>
          <p:cNvPr id="44038" name="Picture 6"/>
          <p:cNvPicPr>
            <a:picLocks noChangeAspect="1"/>
          </p:cNvPicPr>
          <p:nvPr/>
        </p:nvPicPr>
        <p:blipFill>
          <a:blip r:embed="rId5"/>
          <a:srcRect/>
          <a:stretch>
            <a:fillRect/>
          </a:stretch>
        </p:blipFill>
        <p:spPr bwMode="auto">
          <a:xfrm>
            <a:off x="3190875" y="4556125"/>
            <a:ext cx="2762250" cy="7239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27</a:t>
            </a:fld>
            <a:endParaRPr lang="en-US" altLang="en-US"/>
          </a:p>
        </p:txBody>
      </p:sp>
    </p:spTree>
  </p:cSld>
  <p:clrMapOvr>
    <a:masterClrMapping/>
  </p:clrMapOvr>
  <p:transition>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tLang="en-US" sz="2800" smtClean="0"/>
              <a:t>Half-Circuit Lemma/Concept</a:t>
            </a:r>
            <a:endParaRPr lang="en-US" altLang="en-US" smtClean="0"/>
          </a:p>
        </p:txBody>
      </p:sp>
      <p:pic>
        <p:nvPicPr>
          <p:cNvPr id="45058" name="Picture 1"/>
          <p:cNvPicPr>
            <a:picLocks noChangeAspect="1"/>
          </p:cNvPicPr>
          <p:nvPr/>
        </p:nvPicPr>
        <p:blipFill>
          <a:blip r:embed="rId2"/>
          <a:srcRect/>
          <a:stretch>
            <a:fillRect/>
          </a:stretch>
        </p:blipFill>
        <p:spPr bwMode="auto">
          <a:xfrm>
            <a:off x="620713" y="725488"/>
            <a:ext cx="7902575" cy="2455862"/>
          </a:xfrm>
          <a:prstGeom prst="rect">
            <a:avLst/>
          </a:prstGeom>
          <a:noFill/>
          <a:ln w="9525">
            <a:noFill/>
            <a:miter lim="800000"/>
            <a:headEnd/>
            <a:tailEnd/>
          </a:ln>
        </p:spPr>
      </p:pic>
      <p:sp>
        <p:nvSpPr>
          <p:cNvPr id="45059" name="Rectangle 4"/>
          <p:cNvSpPr>
            <a:spLocks noChangeArrowheads="1"/>
          </p:cNvSpPr>
          <p:nvPr/>
        </p:nvSpPr>
        <p:spPr bwMode="auto">
          <a:xfrm>
            <a:off x="457200" y="33131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D</a:t>
            </a:r>
            <a:r>
              <a:rPr lang="en-US" altLang="en-US" sz="2200" b="1" i="1" baseline="-25000"/>
              <a:t>1</a:t>
            </a:r>
            <a:r>
              <a:rPr lang="en-US" altLang="en-US" sz="2200" b="1"/>
              <a:t> and </a:t>
            </a:r>
            <a:r>
              <a:rPr lang="en-US" altLang="en-US" sz="2200" b="1" i="1"/>
              <a:t>D</a:t>
            </a:r>
            <a:r>
              <a:rPr lang="en-US" altLang="en-US" sz="2200" b="1" i="1" baseline="-25000"/>
              <a:t>2</a:t>
            </a:r>
            <a:r>
              <a:rPr lang="en-US" altLang="en-US" sz="2200" b="1"/>
              <a:t> represent any three-terminal active device in a symmetric circuit</a:t>
            </a:r>
          </a:p>
          <a:p>
            <a:pPr marL="342900" indent="-342900">
              <a:spcBef>
                <a:spcPct val="20000"/>
              </a:spcBef>
              <a:buFont typeface="Arial" charset="0"/>
              <a:buChar char="•"/>
            </a:pPr>
            <a:r>
              <a:rPr lang="en-US" altLang="en-US" sz="2200" b="1"/>
              <a:t>Assume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change differentially, from </a:t>
            </a:r>
            <a:r>
              <a:rPr lang="en-US" altLang="en-US" sz="2200" b="1" i="1"/>
              <a:t>V</a:t>
            </a:r>
            <a:r>
              <a:rPr lang="en-US" altLang="en-US" sz="2200" b="1" i="1" baseline="-25000"/>
              <a:t>0</a:t>
            </a:r>
            <a:r>
              <a:rPr lang="en-US" altLang="en-US" sz="2200" b="1"/>
              <a:t> to </a:t>
            </a:r>
            <a:r>
              <a:rPr lang="en-US" altLang="en-US" sz="2200" b="1" i="1"/>
              <a:t>V</a:t>
            </a:r>
            <a:r>
              <a:rPr lang="en-US" altLang="en-US" sz="2200" b="1" i="1" baseline="-25000"/>
              <a:t>0</a:t>
            </a:r>
            <a:r>
              <a:rPr lang="en-US" altLang="en-US" sz="2200" b="1"/>
              <a:t> + </a:t>
            </a:r>
            <a:r>
              <a:rPr lang="el-GR" altLang="en-US" sz="2200" b="1" i="1"/>
              <a:t>Δ</a:t>
            </a:r>
            <a:r>
              <a:rPr lang="en-US" altLang="en-US" sz="2200" b="1" i="1"/>
              <a:t>V</a:t>
            </a:r>
            <a:r>
              <a:rPr lang="en-US" altLang="en-US" sz="2200" b="1" i="1" baseline="-25000"/>
              <a:t>in</a:t>
            </a:r>
            <a:r>
              <a:rPr lang="en-US" altLang="en-US" sz="2200" b="1"/>
              <a:t> and from </a:t>
            </a:r>
            <a:r>
              <a:rPr lang="en-US" altLang="en-US" sz="2200" b="1" i="1"/>
              <a:t>V</a:t>
            </a:r>
            <a:r>
              <a:rPr lang="en-US" altLang="en-US" sz="2200" b="1" i="1" baseline="-25000"/>
              <a:t>0</a:t>
            </a:r>
            <a:r>
              <a:rPr lang="en-US" altLang="en-US" sz="2200" b="1"/>
              <a:t> to </a:t>
            </a:r>
            <a:r>
              <a:rPr lang="en-US" altLang="en-US" sz="2200" b="1" i="1"/>
              <a:t>V</a:t>
            </a:r>
            <a:r>
              <a:rPr lang="en-US" altLang="en-US" sz="2200" b="1" i="1" baseline="-25000"/>
              <a:t>0</a:t>
            </a:r>
            <a:r>
              <a:rPr lang="en-US" altLang="en-US" sz="2200" b="1"/>
              <a:t> – </a:t>
            </a:r>
            <a:r>
              <a:rPr lang="el-GR" altLang="en-US" sz="2200" b="1" i="1"/>
              <a:t>Δ</a:t>
            </a:r>
            <a:r>
              <a:rPr lang="en-US" altLang="en-US" sz="2200" b="1" i="1"/>
              <a:t>V</a:t>
            </a:r>
            <a:r>
              <a:rPr lang="en-US" altLang="en-US" sz="2200" b="1" i="1" baseline="-25000"/>
              <a:t>in</a:t>
            </a:r>
            <a:r>
              <a:rPr lang="en-US" altLang="en-US" sz="2200" b="1"/>
              <a:t> respectively</a:t>
            </a:r>
          </a:p>
          <a:p>
            <a:pPr marL="342900" indent="-342900">
              <a:spcBef>
                <a:spcPct val="20000"/>
              </a:spcBef>
              <a:buFont typeface="Arial" charset="0"/>
              <a:buChar char="•"/>
            </a:pPr>
            <a:r>
              <a:rPr lang="en-US" altLang="en-US" sz="2200" b="1"/>
              <a:t>If the circuit remains linear, </a:t>
            </a:r>
            <a:r>
              <a:rPr lang="en-US" altLang="en-US" sz="2200" b="1" i="1"/>
              <a:t>V</a:t>
            </a:r>
            <a:r>
              <a:rPr lang="en-US" altLang="en-US" sz="2200" b="1" i="1" baseline="-25000"/>
              <a:t>P</a:t>
            </a:r>
            <a:r>
              <a:rPr lang="en-US" altLang="en-US" sz="2200" b="1"/>
              <a:t> does not change (acts as a virtual or ac ground)</a:t>
            </a:r>
          </a:p>
          <a:p>
            <a:pPr marL="342900" indent="-342900">
              <a:spcBef>
                <a:spcPct val="20000"/>
              </a:spcBef>
              <a:buFont typeface="Arial" charset="0"/>
              <a:buChar char="•"/>
            </a:pPr>
            <a:r>
              <a:rPr lang="en-US" altLang="en-US" sz="2200" b="1"/>
              <a:t>This is referred to as the “half-circuit concept”</a:t>
            </a:r>
          </a:p>
          <a:p>
            <a:pPr marL="342900" indent="-342900">
              <a:spcBef>
                <a:spcPct val="20000"/>
              </a:spcBef>
              <a:buFont typeface="Arial" charset="0"/>
              <a:buChar char="•"/>
            </a:pPr>
            <a:endParaRPr lang="en-US" altLang="en-US" sz="2200" b="1"/>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28</a:t>
            </a:fld>
            <a:endParaRPr lang="en-US" altLang="en-US"/>
          </a:p>
        </p:txBody>
      </p:sp>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pPr eaLnBrk="1" hangingPunct="1">
              <a:defRPr/>
            </a:pPr>
            <a:r>
              <a:rPr lang="en-US" altLang="en-US" sz="2550" dirty="0" smtClean="0"/>
              <a:t>Basic Differential Pair: Small-signal Analysis (II)</a:t>
            </a:r>
            <a:endParaRPr lang="en-US" altLang="en-US" sz="2550" dirty="0"/>
          </a:p>
        </p:txBody>
      </p:sp>
      <p:pic>
        <p:nvPicPr>
          <p:cNvPr id="46082" name="Picture 1"/>
          <p:cNvPicPr>
            <a:picLocks noChangeAspect="1"/>
          </p:cNvPicPr>
          <p:nvPr/>
        </p:nvPicPr>
        <p:blipFill>
          <a:blip r:embed="rId2"/>
          <a:srcRect/>
          <a:stretch>
            <a:fillRect/>
          </a:stretch>
        </p:blipFill>
        <p:spPr bwMode="auto">
          <a:xfrm>
            <a:off x="947738" y="639763"/>
            <a:ext cx="7248525" cy="2565400"/>
          </a:xfrm>
          <a:prstGeom prst="rect">
            <a:avLst/>
          </a:prstGeom>
          <a:noFill/>
          <a:ln w="9525">
            <a:noFill/>
            <a:miter lim="800000"/>
            <a:headEnd/>
            <a:tailEnd/>
          </a:ln>
        </p:spPr>
      </p:pic>
      <p:sp>
        <p:nvSpPr>
          <p:cNvPr id="46083" name="Rectangle 4"/>
          <p:cNvSpPr>
            <a:spLocks noChangeArrowheads="1"/>
          </p:cNvSpPr>
          <p:nvPr/>
        </p:nvSpPr>
        <p:spPr bwMode="auto">
          <a:xfrm>
            <a:off x="468313" y="32718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Using the half-circuit concept, </a:t>
            </a:r>
            <a:r>
              <a:rPr lang="en-US" altLang="en-US" sz="2200" b="1" i="1"/>
              <a:t>V</a:t>
            </a:r>
            <a:r>
              <a:rPr lang="en-US" altLang="en-US" sz="2200" b="1" i="1" baseline="-25000"/>
              <a:t>P</a:t>
            </a:r>
            <a:r>
              <a:rPr lang="en-US" altLang="en-US" sz="2200" b="1"/>
              <a:t> experiences no change node </a:t>
            </a:r>
            <a:r>
              <a:rPr lang="en-US" altLang="en-US" sz="2200" b="1" i="1"/>
              <a:t>P</a:t>
            </a:r>
            <a:r>
              <a:rPr lang="en-US" altLang="en-US" sz="2200" b="1"/>
              <a:t> can be considered “ac ground” or virtual ground and the circuit can be decomposed into two separate halves</a:t>
            </a:r>
          </a:p>
          <a:p>
            <a:pPr marL="342900" indent="-342900">
              <a:spcBef>
                <a:spcPct val="20000"/>
              </a:spcBef>
              <a:buFont typeface="Arial" charset="0"/>
              <a:buChar char="•"/>
            </a:pPr>
            <a:r>
              <a:rPr lang="en-US" altLang="en-US" sz="2200" b="1"/>
              <a:t>We can write                                  and </a:t>
            </a:r>
          </a:p>
          <a:p>
            <a:pPr marL="342900" indent="-342900">
              <a:spcBef>
                <a:spcPct val="20000"/>
              </a:spcBef>
              <a:buFont typeface="Arial" charset="0"/>
              <a:buChar char="•"/>
            </a:pP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in1</a:t>
            </a:r>
            <a:r>
              <a:rPr lang="en-US" altLang="en-US" sz="2200" b="1"/>
              <a:t> represent the voltage </a:t>
            </a:r>
            <a:r>
              <a:rPr lang="en-US" altLang="en-US" sz="2200" b="1" i="1"/>
              <a:t>change</a:t>
            </a:r>
            <a:r>
              <a:rPr lang="en-US" altLang="en-US" sz="2200" b="1"/>
              <a:t> on each side                                                </a:t>
            </a:r>
          </a:p>
          <a:p>
            <a:pPr marL="342900" indent="-342900">
              <a:spcBef>
                <a:spcPct val="20000"/>
              </a:spcBef>
              <a:buFont typeface="Arial" charset="0"/>
              <a:buChar char="•"/>
            </a:pPr>
            <a:r>
              <a:rPr lang="en-US" altLang="en-US" sz="2200" b="1"/>
              <a:t>Thus,                                                 , same result as in Method 1</a:t>
            </a:r>
          </a:p>
        </p:txBody>
      </p:sp>
      <p:pic>
        <p:nvPicPr>
          <p:cNvPr id="46084" name="Picture 3"/>
          <p:cNvPicPr>
            <a:picLocks noChangeAspect="1"/>
          </p:cNvPicPr>
          <p:nvPr/>
        </p:nvPicPr>
        <p:blipFill>
          <a:blip r:embed="rId3"/>
          <a:srcRect/>
          <a:stretch>
            <a:fillRect/>
          </a:stretch>
        </p:blipFill>
        <p:spPr bwMode="auto">
          <a:xfrm>
            <a:off x="2676525" y="4778375"/>
            <a:ext cx="2482850" cy="314325"/>
          </a:xfrm>
          <a:prstGeom prst="rect">
            <a:avLst/>
          </a:prstGeom>
          <a:noFill/>
          <a:ln w="9525">
            <a:noFill/>
            <a:miter lim="800000"/>
            <a:headEnd/>
            <a:tailEnd/>
          </a:ln>
        </p:spPr>
      </p:pic>
      <p:pic>
        <p:nvPicPr>
          <p:cNvPr id="46085" name="Picture 5"/>
          <p:cNvPicPr>
            <a:picLocks noChangeAspect="1"/>
          </p:cNvPicPr>
          <p:nvPr/>
        </p:nvPicPr>
        <p:blipFill>
          <a:blip r:embed="rId4"/>
          <a:srcRect/>
          <a:stretch>
            <a:fillRect/>
          </a:stretch>
        </p:blipFill>
        <p:spPr bwMode="auto">
          <a:xfrm>
            <a:off x="5781675" y="4741863"/>
            <a:ext cx="2859088" cy="346075"/>
          </a:xfrm>
          <a:prstGeom prst="rect">
            <a:avLst/>
          </a:prstGeom>
          <a:noFill/>
          <a:ln w="9525">
            <a:noFill/>
            <a:miter lim="800000"/>
            <a:headEnd/>
            <a:tailEnd/>
          </a:ln>
        </p:spPr>
      </p:pic>
      <p:pic>
        <p:nvPicPr>
          <p:cNvPr id="46086" name="Picture 6"/>
          <p:cNvPicPr>
            <a:picLocks noChangeAspect="1"/>
          </p:cNvPicPr>
          <p:nvPr/>
        </p:nvPicPr>
        <p:blipFill>
          <a:blip r:embed="rId5"/>
          <a:srcRect/>
          <a:stretch>
            <a:fillRect/>
          </a:stretch>
        </p:blipFill>
        <p:spPr bwMode="auto">
          <a:xfrm>
            <a:off x="1731963" y="5507038"/>
            <a:ext cx="3676650" cy="388937"/>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29</a:t>
            </a:fld>
            <a:endParaRPr lang="en-US" altLang="en-US"/>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en-US" sz="2800" smtClean="0"/>
              <a:t>Single-Ended and Differential Operation</a:t>
            </a:r>
          </a:p>
        </p:txBody>
      </p:sp>
      <p:sp>
        <p:nvSpPr>
          <p:cNvPr id="18434" name="Rectangle 5"/>
          <p:cNvSpPr>
            <a:spLocks noChangeArrowheads="1"/>
          </p:cNvSpPr>
          <p:nvPr/>
        </p:nvSpPr>
        <p:spPr bwMode="auto">
          <a:xfrm>
            <a:off x="622300" y="3221038"/>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Suppose each single-ended output in Fig. (b) has a peak amplitude of </a:t>
            </a:r>
            <a:r>
              <a:rPr lang="en-US" altLang="en-US" sz="2200" b="1" i="1"/>
              <a:t>V</a:t>
            </a:r>
            <a:r>
              <a:rPr lang="en-US" altLang="en-US" sz="2200" b="1" i="1" baseline="-25000"/>
              <a:t>0</a:t>
            </a:r>
          </a:p>
          <a:p>
            <a:pPr marL="177800" indent="-177800">
              <a:spcBef>
                <a:spcPct val="20000"/>
              </a:spcBef>
              <a:buFontTx/>
              <a:buChar char="•"/>
            </a:pPr>
            <a:r>
              <a:rPr lang="en-US" altLang="en-US" sz="2200" b="1"/>
              <a:t>Then single-ended peak-to-peak swing is 2</a:t>
            </a:r>
            <a:r>
              <a:rPr lang="en-US" altLang="en-US" sz="2200" b="1" i="1"/>
              <a:t>V</a:t>
            </a:r>
            <a:r>
              <a:rPr lang="en-US" altLang="en-US" sz="2200" b="1" i="1" baseline="-25000"/>
              <a:t>0</a:t>
            </a:r>
            <a:r>
              <a:rPr lang="en-US" altLang="en-US" sz="2200" b="1"/>
              <a:t> and differential peak-to-peak swing is 4</a:t>
            </a:r>
            <a:r>
              <a:rPr lang="en-US" altLang="en-US" sz="2200" b="1" i="1"/>
              <a:t>V</a:t>
            </a:r>
            <a:r>
              <a:rPr lang="en-US" altLang="en-US" sz="2200" b="1" i="1" baseline="-25000"/>
              <a:t>0</a:t>
            </a:r>
          </a:p>
          <a:p>
            <a:pPr marL="177800" indent="-177800">
              <a:spcBef>
                <a:spcPct val="20000"/>
              </a:spcBef>
              <a:buFontTx/>
              <a:buChar char="•"/>
            </a:pPr>
            <a:r>
              <a:rPr lang="en-US" altLang="en-US" sz="2200" b="1"/>
              <a:t>For example, if voltage at X (w.r.t. ground) is </a:t>
            </a:r>
            <a:r>
              <a:rPr lang="en-US" altLang="en-US" sz="2200" b="1" i="1"/>
              <a:t>V</a:t>
            </a:r>
            <a:r>
              <a:rPr lang="en-US" altLang="en-US" sz="2200" b="1" i="1" baseline="-25000"/>
              <a:t>0</a:t>
            </a:r>
            <a:r>
              <a:rPr lang="en-US" altLang="en-US" sz="2200" b="1"/>
              <a:t>cos</a:t>
            </a:r>
            <a:r>
              <a:rPr lang="el-GR" altLang="en-US" sz="2200" b="1" i="1"/>
              <a:t>ω</a:t>
            </a:r>
            <a:r>
              <a:rPr lang="en-US" altLang="en-US" sz="2200" b="1" i="1"/>
              <a:t>t</a:t>
            </a:r>
            <a:r>
              <a:rPr lang="en-US" altLang="en-US" sz="2200" b="1"/>
              <a:t> + </a:t>
            </a:r>
            <a:r>
              <a:rPr lang="en-US" altLang="en-US" sz="2200" b="1" i="1"/>
              <a:t>V</a:t>
            </a:r>
            <a:r>
              <a:rPr lang="en-US" altLang="en-US" sz="2200" b="1" i="1" baseline="-25000"/>
              <a:t>CM</a:t>
            </a:r>
            <a:r>
              <a:rPr lang="en-US" altLang="en-US" sz="2200" b="1"/>
              <a:t> and that at Y is -</a:t>
            </a:r>
            <a:r>
              <a:rPr lang="en-US" altLang="en-US" sz="2200" b="1" i="1"/>
              <a:t>V</a:t>
            </a:r>
            <a:r>
              <a:rPr lang="en-US" altLang="en-US" sz="2200" b="1" i="1" baseline="-25000"/>
              <a:t>0</a:t>
            </a:r>
            <a:r>
              <a:rPr lang="en-US" altLang="en-US" sz="2200" b="1"/>
              <a:t>cos</a:t>
            </a:r>
            <a:r>
              <a:rPr lang="el-GR" altLang="en-US" sz="2200" b="1" i="1"/>
              <a:t>ω</a:t>
            </a:r>
            <a:r>
              <a:rPr lang="en-US" altLang="en-US" sz="2200" b="1" i="1"/>
              <a:t>t</a:t>
            </a:r>
            <a:r>
              <a:rPr lang="en-US" altLang="en-US" sz="2200" b="1"/>
              <a:t> + </a:t>
            </a:r>
            <a:r>
              <a:rPr lang="en-US" altLang="en-US" sz="2200" b="1" i="1"/>
              <a:t>V</a:t>
            </a:r>
            <a:r>
              <a:rPr lang="en-US" altLang="en-US" sz="2200" b="1" i="1" baseline="-25000"/>
              <a:t>CM</a:t>
            </a:r>
            <a:r>
              <a:rPr lang="en-US" altLang="en-US" sz="2200" b="1"/>
              <a:t>, then the peak-to-peak swing of </a:t>
            </a:r>
            <a:r>
              <a:rPr lang="en-US" altLang="en-US" sz="2200" b="1" i="1"/>
              <a:t>V</a:t>
            </a:r>
            <a:r>
              <a:rPr lang="en-US" altLang="en-US" sz="2200" b="1" i="1" baseline="-25000"/>
              <a:t>X </a:t>
            </a:r>
            <a:r>
              <a:rPr lang="en-US" altLang="en-US" sz="2200" b="1"/>
              <a:t>- </a:t>
            </a:r>
            <a:r>
              <a:rPr lang="en-US" altLang="en-US" sz="2200" b="1" i="1"/>
              <a:t>V</a:t>
            </a:r>
            <a:r>
              <a:rPr lang="en-US" altLang="en-US" sz="2200" b="1" i="1" baseline="-25000"/>
              <a:t>Y</a:t>
            </a:r>
            <a:r>
              <a:rPr lang="en-US" altLang="en-US" sz="2200" b="1"/>
              <a:t> is 4</a:t>
            </a:r>
            <a:r>
              <a:rPr lang="en-US" altLang="en-US" sz="2200" b="1" i="1"/>
              <a:t>V</a:t>
            </a:r>
            <a:r>
              <a:rPr lang="en-US" altLang="en-US" sz="2200" b="1" i="1" baseline="-25000"/>
              <a:t>0</a:t>
            </a:r>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18435" name="Picture 9"/>
          <p:cNvPicPr>
            <a:picLocks noChangeAspect="1"/>
          </p:cNvPicPr>
          <p:nvPr/>
        </p:nvPicPr>
        <p:blipFill>
          <a:blip r:embed="rId3"/>
          <a:srcRect/>
          <a:stretch>
            <a:fillRect/>
          </a:stretch>
        </p:blipFill>
        <p:spPr bwMode="auto">
          <a:xfrm>
            <a:off x="636588" y="771525"/>
            <a:ext cx="7870825" cy="2173288"/>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a:t>
            </a:fld>
            <a:endParaRPr lang="en-US" altLang="en-US"/>
          </a:p>
        </p:txBody>
      </p:sp>
    </p:spTree>
  </p:cSld>
  <p:clrMapOvr>
    <a:masterClrMapping/>
  </p:clrMapOvr>
  <p:transition>
    <p:pull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en-US" sz="2800" smtClean="0"/>
              <a:t>Half-Circuit Technique</a:t>
            </a:r>
          </a:p>
        </p:txBody>
      </p:sp>
      <p:sp>
        <p:nvSpPr>
          <p:cNvPr id="47106"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 half-circuit technique can be applied even if the two inputs are not fully differential</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The unsymmetrical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each can be viewed as the sum of a differential component and a common-mode component, as</a:t>
            </a:r>
          </a:p>
        </p:txBody>
      </p:sp>
      <p:pic>
        <p:nvPicPr>
          <p:cNvPr id="47107" name="Picture 1"/>
          <p:cNvPicPr>
            <a:picLocks noChangeAspect="1"/>
          </p:cNvPicPr>
          <p:nvPr/>
        </p:nvPicPr>
        <p:blipFill>
          <a:blip r:embed="rId2"/>
          <a:srcRect/>
          <a:stretch>
            <a:fillRect/>
          </a:stretch>
        </p:blipFill>
        <p:spPr bwMode="auto">
          <a:xfrm>
            <a:off x="3090863" y="1341438"/>
            <a:ext cx="2962275" cy="2009775"/>
          </a:xfrm>
          <a:prstGeom prst="rect">
            <a:avLst/>
          </a:prstGeom>
          <a:noFill/>
          <a:ln w="9525">
            <a:noFill/>
            <a:miter lim="800000"/>
            <a:headEnd/>
            <a:tailEnd/>
          </a:ln>
        </p:spPr>
      </p:pic>
      <p:pic>
        <p:nvPicPr>
          <p:cNvPr id="47108" name="Picture 4"/>
          <p:cNvPicPr>
            <a:picLocks noChangeAspect="1"/>
          </p:cNvPicPr>
          <p:nvPr/>
        </p:nvPicPr>
        <p:blipFill>
          <a:blip r:embed="rId3"/>
          <a:srcRect/>
          <a:stretch>
            <a:fillRect/>
          </a:stretch>
        </p:blipFill>
        <p:spPr bwMode="auto">
          <a:xfrm>
            <a:off x="2543175" y="4619625"/>
            <a:ext cx="4057650" cy="14001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30</a:t>
            </a:fld>
            <a:endParaRPr lang="en-US" altLang="en-US"/>
          </a:p>
        </p:txBody>
      </p:sp>
    </p:spTree>
  </p:cSld>
  <p:clrMapOvr>
    <a:masterClrMapping/>
  </p:clrMapOvr>
  <p:transition>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sz="2800" smtClean="0"/>
              <a:t>Half-Circuit Technique</a:t>
            </a:r>
          </a:p>
        </p:txBody>
      </p:sp>
      <p:pic>
        <p:nvPicPr>
          <p:cNvPr id="48130" name="Picture 1"/>
          <p:cNvPicPr>
            <a:picLocks noChangeAspect="1"/>
          </p:cNvPicPr>
          <p:nvPr/>
        </p:nvPicPr>
        <p:blipFill>
          <a:blip r:embed="rId2"/>
          <a:srcRect/>
          <a:stretch>
            <a:fillRect/>
          </a:stretch>
        </p:blipFill>
        <p:spPr bwMode="auto">
          <a:xfrm>
            <a:off x="722313" y="758825"/>
            <a:ext cx="7699375" cy="2389188"/>
          </a:xfrm>
          <a:prstGeom prst="rect">
            <a:avLst/>
          </a:prstGeom>
          <a:noFill/>
          <a:ln w="9525">
            <a:noFill/>
            <a:miter lim="800000"/>
            <a:headEnd/>
            <a:tailEnd/>
          </a:ln>
        </p:spPr>
      </p:pic>
      <p:sp>
        <p:nvSpPr>
          <p:cNvPr id="48131" name="Rectangle 4"/>
          <p:cNvSpPr>
            <a:spLocks noChangeArrowheads="1"/>
          </p:cNvSpPr>
          <p:nvPr/>
        </p:nvSpPr>
        <p:spPr bwMode="auto">
          <a:xfrm>
            <a:off x="468313" y="3406775"/>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 circuit can be visualized as shown above</a:t>
            </a:r>
          </a:p>
          <a:p>
            <a:pPr marL="342900" indent="-342900">
              <a:spcBef>
                <a:spcPct val="20000"/>
              </a:spcBef>
              <a:buFont typeface="Arial" charset="0"/>
              <a:buChar char="•"/>
            </a:pPr>
            <a:r>
              <a:rPr lang="en-US" altLang="en-US" sz="2200" b="1"/>
              <a:t>The circuit senses a combination of a differential input and a common-mode variation </a:t>
            </a:r>
          </a:p>
          <a:p>
            <a:pPr marL="342900" indent="-342900">
              <a:spcBef>
                <a:spcPct val="20000"/>
              </a:spcBef>
              <a:buFont typeface="Arial" charset="0"/>
              <a:buChar char="•"/>
            </a:pPr>
            <a:r>
              <a:rPr lang="en-US" altLang="en-US" sz="2200" b="1"/>
              <a:t>Effect of each type of input can be computed by superposition, with the half-circuit applied to the differential-mode operation</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31</a:t>
            </a:fld>
            <a:endParaRPr lang="en-US" altLang="en-US"/>
          </a:p>
        </p:txBody>
      </p:sp>
    </p:spTree>
  </p:cSld>
  <p:clrMapOvr>
    <a:masterClrMapping/>
  </p:clrMapOvr>
  <p:transition>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sz="2800" smtClean="0"/>
              <a:t>Half-Circuit Technique: Example</a:t>
            </a:r>
            <a:endParaRPr lang="en-US" altLang="en-US" smtClean="0"/>
          </a:p>
        </p:txBody>
      </p:sp>
      <p:sp>
        <p:nvSpPr>
          <p:cNvPr id="49154" name="Rectangle 3"/>
          <p:cNvSpPr>
            <a:spLocks noChangeArrowheads="1"/>
          </p:cNvSpPr>
          <p:nvPr/>
        </p:nvSpPr>
        <p:spPr bwMode="auto">
          <a:xfrm>
            <a:off x="457200" y="85090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Unsymmetrical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are superposed as differential [Fig. (a)] and common-mode [Fig. (b)] signals</a:t>
            </a:r>
          </a:p>
        </p:txBody>
      </p:sp>
      <p:pic>
        <p:nvPicPr>
          <p:cNvPr id="49155" name="Picture 1"/>
          <p:cNvPicPr>
            <a:picLocks noChangeAspect="1"/>
          </p:cNvPicPr>
          <p:nvPr/>
        </p:nvPicPr>
        <p:blipFill>
          <a:blip r:embed="rId2"/>
          <a:srcRect/>
          <a:stretch>
            <a:fillRect/>
          </a:stretch>
        </p:blipFill>
        <p:spPr bwMode="auto">
          <a:xfrm>
            <a:off x="1025525" y="2476500"/>
            <a:ext cx="7092950" cy="2744788"/>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32</a:t>
            </a:fld>
            <a:endParaRPr lang="en-US" altLang="en-US"/>
          </a:p>
        </p:txBody>
      </p:sp>
    </p:spTree>
  </p:cSld>
  <p:clrMapOvr>
    <a:masterClrMapping/>
  </p:clrMapOvr>
  <p:transition>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sz="2800" smtClean="0"/>
              <a:t>Half-Circuit Technique: Example</a:t>
            </a:r>
          </a:p>
        </p:txBody>
      </p:sp>
      <p:sp>
        <p:nvSpPr>
          <p:cNvPr id="50178" name="Rectangle 3"/>
          <p:cNvSpPr>
            <a:spLocks noChangeArrowheads="1"/>
          </p:cNvSpPr>
          <p:nvPr/>
        </p:nvSpPr>
        <p:spPr bwMode="auto">
          <a:xfrm>
            <a:off x="457200" y="76835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differential-mode operation, circuit reduces to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Thus,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0179" name="Picture 1"/>
          <p:cNvPicPr>
            <a:picLocks noChangeAspect="1"/>
          </p:cNvPicPr>
          <p:nvPr/>
        </p:nvPicPr>
        <p:blipFill>
          <a:blip r:embed="rId2"/>
          <a:srcRect/>
          <a:stretch>
            <a:fillRect/>
          </a:stretch>
        </p:blipFill>
        <p:spPr bwMode="auto">
          <a:xfrm>
            <a:off x="1273175" y="1452563"/>
            <a:ext cx="6597650" cy="2914650"/>
          </a:xfrm>
          <a:prstGeom prst="rect">
            <a:avLst/>
          </a:prstGeom>
          <a:noFill/>
          <a:ln w="9525">
            <a:noFill/>
            <a:miter lim="800000"/>
            <a:headEnd/>
            <a:tailEnd/>
          </a:ln>
        </p:spPr>
      </p:pic>
      <p:pic>
        <p:nvPicPr>
          <p:cNvPr id="50180" name="Picture 4"/>
          <p:cNvPicPr>
            <a:picLocks noChangeAspect="1"/>
          </p:cNvPicPr>
          <p:nvPr/>
        </p:nvPicPr>
        <p:blipFill>
          <a:blip r:embed="rId3"/>
          <a:srcRect/>
          <a:stretch>
            <a:fillRect/>
          </a:stretch>
        </p:blipFill>
        <p:spPr bwMode="auto">
          <a:xfrm>
            <a:off x="3200400" y="4640263"/>
            <a:ext cx="3282950" cy="1023937"/>
          </a:xfrm>
          <a:prstGeom prst="rect">
            <a:avLst/>
          </a:prstGeom>
          <a:noFill/>
          <a:ln w="9525">
            <a:noFill/>
            <a:miter lim="800000"/>
            <a:headEnd/>
            <a:tailEnd/>
          </a:ln>
        </p:spPr>
      </p:pic>
      <p:pic>
        <p:nvPicPr>
          <p:cNvPr id="50181" name="Picture 5"/>
          <p:cNvPicPr>
            <a:picLocks noChangeAspect="1"/>
          </p:cNvPicPr>
          <p:nvPr/>
        </p:nvPicPr>
        <p:blipFill>
          <a:blip r:embed="rId4"/>
          <a:srcRect/>
          <a:stretch>
            <a:fillRect/>
          </a:stretch>
        </p:blipFill>
        <p:spPr bwMode="auto">
          <a:xfrm>
            <a:off x="2689225" y="5781675"/>
            <a:ext cx="4305300" cy="3429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33</a:t>
            </a:fld>
            <a:endParaRPr lang="en-US" altLang="en-US"/>
          </a:p>
        </p:txBody>
      </p:sp>
    </p:spTree>
  </p:cSld>
  <p:clrMapOvr>
    <a:masterClrMapping/>
  </p:clrMapOvr>
  <p:transition>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en-US" sz="2800" smtClean="0"/>
              <a:t>Half-Circuit Technique: Example</a:t>
            </a:r>
          </a:p>
        </p:txBody>
      </p:sp>
      <p:sp>
        <p:nvSpPr>
          <p:cNvPr id="51202" name="Rectangle 3"/>
          <p:cNvSpPr>
            <a:spLocks noChangeArrowheads="1"/>
          </p:cNvSpPr>
          <p:nvPr/>
        </p:nvSpPr>
        <p:spPr bwMode="auto">
          <a:xfrm>
            <a:off x="457200" y="6429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common-mode operation, circuit reduces to that in Fig. (b)</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If circuit is fully symmetric and </a:t>
            </a:r>
            <a:r>
              <a:rPr lang="en-US" altLang="en-US" sz="2200" b="1" i="1"/>
              <a:t>I</a:t>
            </a:r>
            <a:r>
              <a:rPr lang="en-US" altLang="en-US" sz="2200" b="1" i="1" baseline="-25000"/>
              <a:t>SS</a:t>
            </a:r>
            <a:r>
              <a:rPr lang="en-US" altLang="en-US" sz="2200" b="1"/>
              <a:t> is an ideal current source, the currents drawn by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from </a:t>
            </a:r>
            <a:r>
              <a:rPr lang="en-US" altLang="en-US" sz="2200" b="1" i="1"/>
              <a:t>R</a:t>
            </a:r>
            <a:r>
              <a:rPr lang="en-US" altLang="en-US" sz="2200" b="1" i="1" baseline="-25000"/>
              <a:t>D1</a:t>
            </a:r>
            <a:r>
              <a:rPr lang="en-US" altLang="en-US" sz="2200" b="1"/>
              <a:t> and </a:t>
            </a:r>
            <a:r>
              <a:rPr lang="en-US" altLang="en-US" sz="2200" b="1" i="1"/>
              <a:t>R</a:t>
            </a:r>
            <a:r>
              <a:rPr lang="en-US" altLang="en-US" sz="2200" b="1" i="1" baseline="-25000"/>
              <a:t>D2</a:t>
            </a:r>
            <a:r>
              <a:rPr lang="en-US" altLang="en-US" sz="2200" b="1"/>
              <a:t> are exactly equal to </a:t>
            </a:r>
            <a:r>
              <a:rPr lang="en-US" altLang="en-US" sz="2200" b="1" i="1"/>
              <a:t>I</a:t>
            </a:r>
            <a:r>
              <a:rPr lang="en-US" altLang="en-US" sz="2200" b="1" i="1" baseline="-25000"/>
              <a:t>SS</a:t>
            </a:r>
            <a:r>
              <a:rPr lang="en-US" altLang="en-US" sz="2200" b="1"/>
              <a:t>/2 and independent of </a:t>
            </a:r>
            <a:r>
              <a:rPr lang="en-US" altLang="en-US" sz="2200" b="1" i="1"/>
              <a:t>V</a:t>
            </a:r>
            <a:r>
              <a:rPr lang="en-US" altLang="en-US" sz="2200" b="1" i="1" baseline="-25000"/>
              <a:t>in,CM</a:t>
            </a:r>
          </a:p>
          <a:p>
            <a:pPr marL="342900" indent="-342900">
              <a:spcBef>
                <a:spcPct val="20000"/>
              </a:spcBef>
              <a:buFont typeface="Arial" charset="0"/>
              <a:buChar char="•"/>
            </a:pPr>
            <a:r>
              <a:rPr lang="en-US" altLang="en-US" sz="2200" b="1" i="1"/>
              <a:t>V</a:t>
            </a:r>
            <a:r>
              <a:rPr lang="en-US" altLang="en-US" sz="2200" b="1" i="1" baseline="-25000"/>
              <a:t>X</a:t>
            </a:r>
            <a:r>
              <a:rPr lang="en-US" altLang="en-US" sz="2200" b="1"/>
              <a:t> and </a:t>
            </a:r>
            <a:r>
              <a:rPr lang="en-US" altLang="en-US" sz="2200" b="1" i="1"/>
              <a:t>V</a:t>
            </a:r>
            <a:r>
              <a:rPr lang="en-US" altLang="en-US" sz="2200" b="1" i="1" baseline="-25000"/>
              <a:t>Y</a:t>
            </a:r>
            <a:r>
              <a:rPr lang="en-US" altLang="en-US" sz="2200" b="1" i="1"/>
              <a:t> </a:t>
            </a:r>
            <a:r>
              <a:rPr lang="en-US" altLang="en-US" sz="2200" b="1"/>
              <a:t>remain equal to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a:t>(</a:t>
            </a:r>
            <a:r>
              <a:rPr lang="en-US" altLang="en-US" sz="2200" b="1" i="1"/>
              <a:t>I</a:t>
            </a:r>
            <a:r>
              <a:rPr lang="en-US" altLang="en-US" sz="2200" b="1" i="1" baseline="-25000"/>
              <a:t>SS</a:t>
            </a:r>
            <a:r>
              <a:rPr lang="en-US" altLang="en-US" sz="2200" b="1"/>
              <a:t>/2) and do not vary with </a:t>
            </a:r>
            <a:r>
              <a:rPr lang="en-US" altLang="en-US" sz="2200" b="1" i="1"/>
              <a:t>V</a:t>
            </a:r>
            <a:r>
              <a:rPr lang="en-US" altLang="en-US" sz="2200" b="1" i="1" baseline="-25000"/>
              <a:t>in,CM</a:t>
            </a:r>
            <a:r>
              <a:rPr lang="en-US" altLang="en-US" sz="2200" b="1"/>
              <a:t>, therefore, circuit simply amplifies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while eliminating the effect </a:t>
            </a:r>
            <a:r>
              <a:rPr lang="en-US" altLang="en-US" sz="2200" b="1" i="1"/>
              <a:t>V</a:t>
            </a:r>
            <a:r>
              <a:rPr lang="en-US" altLang="en-US" sz="2200" b="1" i="1" baseline="-25000"/>
              <a:t>in,CM</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1203" name="Picture 4"/>
          <p:cNvPicPr>
            <a:picLocks noChangeAspect="1"/>
          </p:cNvPicPr>
          <p:nvPr/>
        </p:nvPicPr>
        <p:blipFill>
          <a:blip r:embed="rId2"/>
          <a:srcRect/>
          <a:stretch>
            <a:fillRect/>
          </a:stretch>
        </p:blipFill>
        <p:spPr bwMode="auto">
          <a:xfrm>
            <a:off x="1312863" y="1362075"/>
            <a:ext cx="6518275" cy="28797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34</a:t>
            </a:fld>
            <a:endParaRPr lang="en-US" altLang="en-US"/>
          </a:p>
        </p:txBody>
      </p:sp>
    </p:spTree>
  </p:cSld>
  <p:clrMapOvr>
    <a:masterClrMapping/>
  </p:clrMapOvr>
  <p:transition>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tLang="en-US" sz="2800" smtClean="0"/>
              <a:t>Degenerated Differential Pair</a:t>
            </a:r>
          </a:p>
        </p:txBody>
      </p:sp>
      <p:sp>
        <p:nvSpPr>
          <p:cNvPr id="52226" name="Rectangle 3"/>
          <p:cNvSpPr>
            <a:spLocks noChangeArrowheads="1"/>
          </p:cNvSpPr>
          <p:nvPr/>
        </p:nvSpPr>
        <p:spPr bwMode="auto">
          <a:xfrm>
            <a:off x="457200" y="6429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 differential pair can incorporate resistive degeneration to improve linearity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R</a:t>
            </a:r>
            <a:r>
              <a:rPr lang="en-US" altLang="en-US" sz="2200" b="1" i="1" baseline="-25000"/>
              <a:t>S1</a:t>
            </a:r>
            <a:r>
              <a:rPr lang="en-US" altLang="en-US" sz="2200" b="1"/>
              <a:t> and </a:t>
            </a:r>
            <a:r>
              <a:rPr lang="en-US" altLang="en-US" sz="2200" b="1" i="1"/>
              <a:t>R</a:t>
            </a:r>
            <a:r>
              <a:rPr lang="en-US" altLang="en-US" sz="2200" b="1" i="1" baseline="-25000"/>
              <a:t>S2</a:t>
            </a:r>
            <a:r>
              <a:rPr lang="en-US" altLang="en-US" sz="2200" b="1"/>
              <a:t> soften the nonlinear behavior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by increasing the differential voltage necessary to turn off one side [Fig. (b)]</a:t>
            </a:r>
          </a:p>
          <a:p>
            <a:pPr marL="342900" indent="-342900">
              <a:spcBef>
                <a:spcPct val="20000"/>
              </a:spcBef>
              <a:buFont typeface="Arial" charset="0"/>
              <a:buChar char="•"/>
            </a:pPr>
            <a:r>
              <a:rPr lang="en-US" altLang="en-US" sz="2200" b="1"/>
              <a:t>Suppose at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 </a:t>
            </a:r>
            <a:r>
              <a:rPr lang="el-GR" altLang="en-US" sz="2200" b="1" i="1"/>
              <a:t>Δ</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2</a:t>
            </a:r>
            <a:r>
              <a:rPr lang="en-US" altLang="en-US" sz="2200" b="1"/>
              <a:t> turns off and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SS</a:t>
            </a:r>
            <a:r>
              <a:rPr lang="en-US" altLang="en-US" sz="2200" b="1"/>
              <a:t>, then </a:t>
            </a:r>
            <a:r>
              <a:rPr lang="en-US" altLang="en-US" sz="2200" b="1" i="1"/>
              <a:t>V</a:t>
            </a:r>
            <a:r>
              <a:rPr lang="en-US" altLang="en-US" sz="2200" b="1" i="1" baseline="-25000"/>
              <a:t>GS2</a:t>
            </a:r>
            <a:r>
              <a:rPr lang="en-US" altLang="en-US" sz="2200" b="1"/>
              <a:t> = </a:t>
            </a:r>
            <a:r>
              <a:rPr lang="en-US" altLang="en-US" sz="2200" b="1" i="1"/>
              <a:t>V</a:t>
            </a:r>
            <a:r>
              <a:rPr lang="en-US" altLang="en-US" sz="2200" b="1" i="1" baseline="-25000"/>
              <a:t>TH</a:t>
            </a:r>
            <a:r>
              <a:rPr lang="en-US" altLang="en-US" sz="2200" b="1"/>
              <a:t> and hence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2227" name="Picture 1"/>
          <p:cNvPicPr>
            <a:picLocks noChangeAspect="1"/>
          </p:cNvPicPr>
          <p:nvPr/>
        </p:nvPicPr>
        <p:blipFill>
          <a:blip r:embed="rId2"/>
          <a:srcRect/>
          <a:stretch>
            <a:fillRect/>
          </a:stretch>
        </p:blipFill>
        <p:spPr bwMode="auto">
          <a:xfrm>
            <a:off x="839788" y="1474788"/>
            <a:ext cx="7464425" cy="2670175"/>
          </a:xfrm>
          <a:prstGeom prst="rect">
            <a:avLst/>
          </a:prstGeom>
          <a:noFill/>
          <a:ln w="9525">
            <a:noFill/>
            <a:miter lim="800000"/>
            <a:headEnd/>
            <a:tailEnd/>
          </a:ln>
        </p:spPr>
      </p:pic>
      <p:pic>
        <p:nvPicPr>
          <p:cNvPr id="52228" name="Picture 4"/>
          <p:cNvPicPr>
            <a:picLocks noChangeAspect="1"/>
          </p:cNvPicPr>
          <p:nvPr/>
        </p:nvPicPr>
        <p:blipFill>
          <a:blip r:embed="rId3"/>
          <a:srcRect/>
          <a:stretch>
            <a:fillRect/>
          </a:stretch>
        </p:blipFill>
        <p:spPr bwMode="auto">
          <a:xfrm>
            <a:off x="2474913" y="6034088"/>
            <a:ext cx="4029075" cy="36195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35</a:t>
            </a:fld>
            <a:endParaRPr lang="en-US" altLang="en-US"/>
          </a:p>
        </p:txBody>
      </p:sp>
    </p:spTree>
  </p:cSld>
  <p:clrMapOvr>
    <a:masterClrMapping/>
  </p:clrMapOvr>
  <p:transition>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tLang="en-US" sz="2800" smtClean="0"/>
              <a:t>Degenerated Differential Pair</a:t>
            </a:r>
          </a:p>
        </p:txBody>
      </p:sp>
      <p:pic>
        <p:nvPicPr>
          <p:cNvPr id="53250" name="Picture 3"/>
          <p:cNvPicPr>
            <a:picLocks noChangeAspect="1"/>
          </p:cNvPicPr>
          <p:nvPr/>
        </p:nvPicPr>
        <p:blipFill>
          <a:blip r:embed="rId2"/>
          <a:srcRect/>
          <a:stretch>
            <a:fillRect/>
          </a:stretch>
        </p:blipFill>
        <p:spPr bwMode="auto">
          <a:xfrm>
            <a:off x="839788" y="644525"/>
            <a:ext cx="7464425" cy="2668588"/>
          </a:xfrm>
          <a:prstGeom prst="rect">
            <a:avLst/>
          </a:prstGeom>
          <a:noFill/>
          <a:ln w="9525">
            <a:noFill/>
            <a:miter lim="800000"/>
            <a:headEnd/>
            <a:tailEnd/>
          </a:ln>
        </p:spPr>
      </p:pic>
      <p:sp>
        <p:nvSpPr>
          <p:cNvPr id="53251" name="Rectangle 4"/>
          <p:cNvSpPr>
            <a:spLocks noChangeArrowheads="1"/>
          </p:cNvSpPr>
          <p:nvPr/>
        </p:nvSpPr>
        <p:spPr bwMode="auto">
          <a:xfrm>
            <a:off x="468313" y="346868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Thus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First term on RHS is </a:t>
            </a:r>
            <a:r>
              <a:rPr lang="el-GR" altLang="en-US" sz="2200" b="1" i="1"/>
              <a:t>Δ</a:t>
            </a:r>
            <a:r>
              <a:rPr lang="en-US" altLang="en-US" sz="2200" b="1" i="1"/>
              <a:t>V</a:t>
            </a:r>
            <a:r>
              <a:rPr lang="en-US" altLang="en-US" sz="2200" b="1" i="1" baseline="-25000"/>
              <a:t>in1</a:t>
            </a:r>
            <a:r>
              <a:rPr lang="en-US" altLang="en-US" sz="2200" b="1"/>
              <a:t>, the input difference needed to turn off </a:t>
            </a:r>
            <a:r>
              <a:rPr lang="en-US" altLang="en-US" sz="2200" b="1" i="1"/>
              <a:t>M</a:t>
            </a:r>
            <a:r>
              <a:rPr lang="en-US" altLang="en-US" sz="2200" b="1" i="1" baseline="-25000"/>
              <a:t>2</a:t>
            </a:r>
            <a:r>
              <a:rPr lang="en-US" altLang="en-US" sz="2200" b="1"/>
              <a:t> if </a:t>
            </a:r>
            <a:r>
              <a:rPr lang="en-US" altLang="en-US" sz="2200" b="1" i="1"/>
              <a:t>R</a:t>
            </a:r>
            <a:r>
              <a:rPr lang="en-US" altLang="en-US" sz="2200" b="1" i="1" baseline="-25000"/>
              <a:t>S</a:t>
            </a:r>
            <a:r>
              <a:rPr lang="en-US" altLang="en-US" sz="2200" b="1"/>
              <a:t> = 0, giving</a:t>
            </a:r>
          </a:p>
          <a:p>
            <a:pPr marL="342900" indent="-342900">
              <a:spcBef>
                <a:spcPct val="20000"/>
              </a:spcBef>
              <a:buFont typeface="Arial" charset="0"/>
              <a:buChar char="•"/>
            </a:pPr>
            <a:r>
              <a:rPr lang="en-US" altLang="en-US" sz="2200" b="1"/>
              <a:t>Linear input range is widened by approximately ±</a:t>
            </a:r>
            <a:r>
              <a:rPr lang="en-US" altLang="en-US" sz="2200" b="1" i="1"/>
              <a:t>R</a:t>
            </a:r>
            <a:r>
              <a:rPr lang="en-US" altLang="en-US" sz="2200" b="1" i="1" baseline="-25000"/>
              <a:t>S</a:t>
            </a:r>
            <a:r>
              <a:rPr lang="en-US" altLang="en-US" sz="2200" b="1" i="1"/>
              <a:t>I</a:t>
            </a:r>
            <a:r>
              <a:rPr lang="en-US" altLang="en-US" sz="2200" b="1" i="1" baseline="-25000"/>
              <a:t>SS</a:t>
            </a:r>
          </a:p>
        </p:txBody>
      </p:sp>
      <p:pic>
        <p:nvPicPr>
          <p:cNvPr id="53252" name="Picture 1"/>
          <p:cNvPicPr>
            <a:picLocks noChangeAspect="1"/>
          </p:cNvPicPr>
          <p:nvPr/>
        </p:nvPicPr>
        <p:blipFill>
          <a:blip r:embed="rId3"/>
          <a:srcRect/>
          <a:stretch>
            <a:fillRect/>
          </a:stretch>
        </p:blipFill>
        <p:spPr bwMode="auto">
          <a:xfrm>
            <a:off x="2700338" y="3502025"/>
            <a:ext cx="3598862" cy="1204913"/>
          </a:xfrm>
          <a:prstGeom prst="rect">
            <a:avLst/>
          </a:prstGeom>
          <a:noFill/>
          <a:ln w="9525">
            <a:noFill/>
            <a:miter lim="800000"/>
            <a:headEnd/>
            <a:tailEnd/>
          </a:ln>
        </p:spPr>
      </p:pic>
      <p:pic>
        <p:nvPicPr>
          <p:cNvPr id="53253" name="Picture 5"/>
          <p:cNvPicPr>
            <a:picLocks noChangeAspect="1"/>
          </p:cNvPicPr>
          <p:nvPr/>
        </p:nvPicPr>
        <p:blipFill>
          <a:blip r:embed="rId4"/>
          <a:srcRect/>
          <a:stretch>
            <a:fillRect/>
          </a:stretch>
        </p:blipFill>
        <p:spPr bwMode="auto">
          <a:xfrm>
            <a:off x="4841875" y="5095875"/>
            <a:ext cx="2892425" cy="3460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36</a:t>
            </a:fld>
            <a:endParaRPr lang="en-US" altLang="en-US"/>
          </a:p>
        </p:txBody>
      </p:sp>
    </p:spTree>
  </p:cSld>
  <p:clrMapOvr>
    <a:masterClrMapping/>
  </p:clrMapOvr>
  <p:transition>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ltLang="en-US" sz="2800" smtClean="0"/>
              <a:t>Degenerated Differential Pair</a:t>
            </a:r>
          </a:p>
        </p:txBody>
      </p:sp>
      <p:sp>
        <p:nvSpPr>
          <p:cNvPr id="4" name="Rectangle 3"/>
          <p:cNvSpPr>
            <a:spLocks noChangeArrowheads="1"/>
          </p:cNvSpPr>
          <p:nvPr/>
        </p:nvSpPr>
        <p:spPr bwMode="auto">
          <a:xfrm>
            <a:off x="457200" y="642938"/>
            <a:ext cx="8229600" cy="2268537"/>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r>
              <a:rPr lang="en-US" altLang="en-US" sz="2200" b="1" dirty="0" smtClean="0">
                <a:cs typeface="+mn-cs"/>
              </a:rPr>
              <a:t>The small-signal voltage gain can be found using the half-circuit concept</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The half-circuit is simply a degenerated CS stage exhibiting a gain of </a:t>
            </a:r>
          </a:p>
          <a:p>
            <a:pPr marL="342900" indent="-342900" algn="l">
              <a:spcBef>
                <a:spcPct val="20000"/>
              </a:spcBef>
              <a:buFont typeface="Arial" panose="020B0604020202020204" pitchFamily="34" charset="0"/>
              <a:buChar char="•"/>
              <a:defRPr/>
            </a:pPr>
            <a:endParaRPr lang="en-US" altLang="en-US" sz="2200" b="1" dirty="0" smtClean="0">
              <a:cs typeface="+mn-cs"/>
            </a:endParaRPr>
          </a:p>
          <a:p>
            <a:pPr marL="0" indent="0" algn="l">
              <a:spcBef>
                <a:spcPct val="20000"/>
              </a:spcBef>
              <a:defRPr/>
            </a:pPr>
            <a:endParaRPr lang="en-US" altLang="en-US" sz="2200" b="1" dirty="0" smtClean="0">
              <a:cs typeface="+mn-cs"/>
            </a:endParaRPr>
          </a:p>
          <a:p>
            <a:pPr marL="0" indent="0" algn="l">
              <a:spcBef>
                <a:spcPct val="20000"/>
              </a:spcBef>
              <a:defRPr/>
            </a:pPr>
            <a:r>
              <a:rPr lang="en-US" altLang="en-US" sz="2200" b="1" dirty="0" smtClean="0">
                <a:cs typeface="+mn-cs"/>
              </a:rPr>
              <a:t>     if </a:t>
            </a:r>
            <a:r>
              <a:rPr lang="el-GR" altLang="en-US" sz="2200" b="1" i="1" dirty="0" smtClean="0">
                <a:cs typeface="+mn-cs"/>
              </a:rPr>
              <a:t>λ</a:t>
            </a:r>
            <a:r>
              <a:rPr lang="en-US" altLang="en-US" sz="2200" b="1" dirty="0" smtClean="0">
                <a:cs typeface="+mn-cs"/>
              </a:rPr>
              <a:t> = </a:t>
            </a:r>
            <a:r>
              <a:rPr lang="el-GR" altLang="en-US" sz="2200" b="1" i="1" dirty="0" smtClean="0">
                <a:cs typeface="+mn-cs"/>
              </a:rPr>
              <a:t>γ</a:t>
            </a:r>
            <a:r>
              <a:rPr lang="en-US" altLang="en-US" sz="2200" b="1" dirty="0" smtClean="0">
                <a:cs typeface="+mn-cs"/>
              </a:rPr>
              <a:t> = 0</a:t>
            </a:r>
          </a:p>
          <a:p>
            <a:pPr marL="342900" indent="-342900" algn="l">
              <a:spcBef>
                <a:spcPct val="20000"/>
              </a:spcBef>
              <a:buFont typeface="Arial" panose="020B0604020202020204" pitchFamily="34" charset="0"/>
              <a:buChar char="•"/>
              <a:defRPr/>
            </a:pPr>
            <a:r>
              <a:rPr lang="en-US" altLang="en-US" sz="2200" b="1" dirty="0" smtClean="0">
                <a:cs typeface="+mn-cs"/>
              </a:rPr>
              <a:t>The degenerated circuit trades gain for linearity</a:t>
            </a:r>
          </a:p>
          <a:p>
            <a:pPr marL="342900" indent="-342900" algn="l">
              <a:spcBef>
                <a:spcPct val="20000"/>
              </a:spcBef>
              <a:buFont typeface="Arial" panose="020B0604020202020204" pitchFamily="34" charset="0"/>
              <a:buChar char="•"/>
              <a:defRPr/>
            </a:pPr>
            <a:r>
              <a:rPr lang="en-US" altLang="en-US" sz="2200" b="1" i="1" dirty="0" smtClean="0">
                <a:cs typeface="+mn-cs"/>
              </a:rPr>
              <a:t>A</a:t>
            </a:r>
            <a:r>
              <a:rPr lang="en-US" altLang="en-US" sz="2200" b="1" i="1" baseline="-25000" dirty="0" smtClean="0">
                <a:cs typeface="+mn-cs"/>
              </a:rPr>
              <a:t>V</a:t>
            </a:r>
            <a:r>
              <a:rPr lang="en-US" altLang="en-US" sz="2200" b="1" dirty="0" smtClean="0">
                <a:cs typeface="+mn-cs"/>
              </a:rPr>
              <a:t> is less sensitive to </a:t>
            </a:r>
            <a:r>
              <a:rPr lang="en-US" altLang="en-US" sz="2200" b="1" i="1" dirty="0" smtClean="0">
                <a:cs typeface="+mn-cs"/>
              </a:rPr>
              <a:t>g</a:t>
            </a:r>
            <a:r>
              <a:rPr lang="en-US" altLang="en-US" sz="2200" b="1" i="1" baseline="-25000" dirty="0" smtClean="0">
                <a:cs typeface="+mn-cs"/>
              </a:rPr>
              <a:t>m</a:t>
            </a:r>
            <a:r>
              <a:rPr lang="en-US" altLang="en-US" sz="2200" b="1" dirty="0" smtClean="0">
                <a:cs typeface="+mn-cs"/>
              </a:rPr>
              <a:t> variations</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p:txBody>
      </p:sp>
      <p:pic>
        <p:nvPicPr>
          <p:cNvPr id="54275" name="Picture 1"/>
          <p:cNvPicPr>
            <a:picLocks noChangeAspect="1"/>
          </p:cNvPicPr>
          <p:nvPr/>
        </p:nvPicPr>
        <p:blipFill>
          <a:blip r:embed="rId2"/>
          <a:srcRect/>
          <a:stretch>
            <a:fillRect/>
          </a:stretch>
        </p:blipFill>
        <p:spPr bwMode="auto">
          <a:xfrm>
            <a:off x="3138488" y="1365250"/>
            <a:ext cx="2878137" cy="2041525"/>
          </a:xfrm>
          <a:prstGeom prst="rect">
            <a:avLst/>
          </a:prstGeom>
          <a:noFill/>
          <a:ln w="9525">
            <a:noFill/>
            <a:miter lim="800000"/>
            <a:headEnd/>
            <a:tailEnd/>
          </a:ln>
        </p:spPr>
      </p:pic>
      <p:pic>
        <p:nvPicPr>
          <p:cNvPr id="54276" name="Picture 4"/>
          <p:cNvPicPr>
            <a:picLocks noChangeAspect="1"/>
          </p:cNvPicPr>
          <p:nvPr/>
        </p:nvPicPr>
        <p:blipFill>
          <a:blip r:embed="rId3"/>
          <a:srcRect/>
          <a:stretch>
            <a:fillRect/>
          </a:stretch>
        </p:blipFill>
        <p:spPr bwMode="auto">
          <a:xfrm>
            <a:off x="3584575" y="4089400"/>
            <a:ext cx="1809750" cy="8921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37</a:t>
            </a:fld>
            <a:endParaRPr lang="en-US" altLang="en-US"/>
          </a:p>
        </p:txBody>
      </p:sp>
    </p:spTree>
  </p:cSld>
  <p:clrMapOvr>
    <a:masterClrMapping/>
  </p:clrMapOvr>
  <p:transition>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tLang="en-US" sz="2800" smtClean="0"/>
              <a:t>Degenerated Differential Pair</a:t>
            </a:r>
          </a:p>
        </p:txBody>
      </p:sp>
      <p:sp>
        <p:nvSpPr>
          <p:cNvPr id="55298"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Degeneration resistors consume voltage headroom </a:t>
            </a:r>
          </a:p>
          <a:p>
            <a:pPr marL="342900" indent="-342900">
              <a:spcBef>
                <a:spcPct val="20000"/>
              </a:spcBef>
              <a:buFont typeface="Arial" charset="0"/>
              <a:buChar char="•"/>
            </a:pPr>
            <a:r>
              <a:rPr lang="en-US" altLang="en-US" sz="2200" b="1"/>
              <a:t>In equilibrium, each resistor sustains a voltage drop of </a:t>
            </a:r>
            <a:r>
              <a:rPr lang="en-US" altLang="en-US" sz="2200" b="1" i="1"/>
              <a:t>R</a:t>
            </a:r>
            <a:r>
              <a:rPr lang="en-US" altLang="en-US" sz="2200" b="1" i="1" baseline="-25000"/>
              <a:t>S</a:t>
            </a:r>
            <a:r>
              <a:rPr lang="en-US" altLang="en-US" sz="2200" b="1" i="1"/>
              <a:t>I</a:t>
            </a:r>
            <a:r>
              <a:rPr lang="en-US" altLang="en-US" sz="2200" b="1" i="1" baseline="-25000"/>
              <a:t>SS</a:t>
            </a:r>
            <a:r>
              <a:rPr lang="en-US" altLang="en-US" sz="2200" b="1"/>
              <a:t>/2 and maximum allowable differential swing is reduced by </a:t>
            </a:r>
            <a:r>
              <a:rPr lang="en-US" altLang="en-US" sz="2200" b="1" i="1"/>
              <a:t>R</a:t>
            </a:r>
            <a:r>
              <a:rPr lang="en-US" altLang="en-US" sz="2200" b="1" i="1" baseline="-25000"/>
              <a:t>S</a:t>
            </a:r>
            <a:r>
              <a:rPr lang="en-US" altLang="en-US" sz="2200" b="1" i="1"/>
              <a:t>I</a:t>
            </a:r>
            <a:r>
              <a:rPr lang="en-US" altLang="en-US" sz="2200" b="1" i="1" baseline="-25000"/>
              <a:t>SS</a:t>
            </a:r>
            <a:r>
              <a:rPr lang="en-US" altLang="en-US" sz="2200" b="1"/>
              <a:t>/2</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This can be resolved by splitting the tail current source in half and connecting each to the source terminal</a:t>
            </a:r>
          </a:p>
          <a:p>
            <a:pPr marL="342900" indent="-342900">
              <a:spcBef>
                <a:spcPct val="20000"/>
              </a:spcBef>
              <a:buFont typeface="Arial" charset="0"/>
              <a:buChar char="•"/>
            </a:pPr>
            <a:r>
              <a:rPr lang="en-US" altLang="en-US" sz="2200" b="1"/>
              <a:t>No headroom is sacrificed across the degeneration resistance in equilibrium</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5299" name="Picture 1"/>
          <p:cNvPicPr>
            <a:picLocks noChangeAspect="1"/>
          </p:cNvPicPr>
          <p:nvPr/>
        </p:nvPicPr>
        <p:blipFill>
          <a:blip r:embed="rId2"/>
          <a:srcRect/>
          <a:stretch>
            <a:fillRect/>
          </a:stretch>
        </p:blipFill>
        <p:spPr bwMode="auto">
          <a:xfrm>
            <a:off x="3481388" y="2039938"/>
            <a:ext cx="2160587" cy="24479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38</a:t>
            </a:fld>
            <a:endParaRPr lang="en-US" altLang="en-US"/>
          </a:p>
        </p:txBody>
      </p:sp>
    </p:spTree>
  </p:cSld>
  <p:clrMapOvr>
    <a:masterClrMapping/>
  </p:clrMapOvr>
  <p:transition>
    <p:pull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sp>
        <p:nvSpPr>
          <p:cNvPr id="56322"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In reality, the differential pair is not fully symmetric and the tail current source exhibits a finite output impedance</a:t>
            </a:r>
          </a:p>
          <a:p>
            <a:pPr marL="342900" indent="-342900">
              <a:spcBef>
                <a:spcPct val="20000"/>
              </a:spcBef>
              <a:buFont typeface="Arial" charset="0"/>
              <a:buChar char="•"/>
            </a:pPr>
            <a:r>
              <a:rPr lang="en-US" altLang="en-US" sz="2200" b="1"/>
              <a:t>A fraction of the input CM variations appear at the output</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First assume that circuit is symmetric but tail current source has a finite output impedance </a:t>
            </a:r>
            <a:r>
              <a:rPr lang="en-US" altLang="en-US" sz="2200" b="1" i="1"/>
              <a:t>R</a:t>
            </a:r>
            <a:r>
              <a:rPr lang="en-US" altLang="en-US" sz="2200" b="1" i="1" baseline="-25000"/>
              <a:t>SS </a:t>
            </a:r>
            <a:r>
              <a:rPr lang="en-US" altLang="en-US" sz="2200" b="1"/>
              <a:t>[Fig. (a)]</a:t>
            </a:r>
          </a:p>
          <a:p>
            <a:pPr marL="342900" indent="-342900">
              <a:spcBef>
                <a:spcPct val="20000"/>
              </a:spcBef>
              <a:buFont typeface="Arial" charset="0"/>
              <a:buChar char="•"/>
            </a:pPr>
            <a:r>
              <a:rPr lang="en-US" altLang="en-US" sz="2200" b="1"/>
              <a:t>Increase in </a:t>
            </a:r>
            <a:r>
              <a:rPr lang="en-US" altLang="en-US" sz="2200" b="1" i="1"/>
              <a:t>V</a:t>
            </a:r>
            <a:r>
              <a:rPr lang="en-US" altLang="en-US" sz="2200" b="1" i="1" baseline="-25000"/>
              <a:t>in,CM</a:t>
            </a:r>
            <a:r>
              <a:rPr lang="en-US" altLang="en-US" sz="2200" b="1"/>
              <a:t> causes </a:t>
            </a:r>
            <a:r>
              <a:rPr lang="en-US" altLang="en-US" sz="2200" b="1" i="1"/>
              <a:t>V</a:t>
            </a:r>
            <a:r>
              <a:rPr lang="en-US" altLang="en-US" sz="2200" b="1" i="1" baseline="-25000"/>
              <a:t>P</a:t>
            </a:r>
            <a:r>
              <a:rPr lang="en-US" altLang="en-US" sz="2200" b="1"/>
              <a:t> to increase and both </a:t>
            </a:r>
            <a:r>
              <a:rPr lang="en-US" altLang="en-US" sz="2200" b="1" i="1"/>
              <a:t>V</a:t>
            </a:r>
            <a:r>
              <a:rPr lang="en-US" altLang="en-US" sz="2200" b="1" i="1" baseline="-25000"/>
              <a:t>X</a:t>
            </a:r>
            <a:r>
              <a:rPr lang="en-US" altLang="en-US" sz="2200" b="1"/>
              <a:t>, </a:t>
            </a:r>
            <a:r>
              <a:rPr lang="en-US" altLang="en-US" sz="2200" b="1" i="1"/>
              <a:t>V</a:t>
            </a:r>
            <a:r>
              <a:rPr lang="en-US" altLang="en-US" sz="2200" b="1" i="1" baseline="-25000"/>
              <a:t>Y</a:t>
            </a:r>
            <a:r>
              <a:rPr lang="en-US" altLang="en-US" sz="2200" b="1"/>
              <a:t> to drop, which remain equal due to symmetry [Fig. (b)]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6323" name="Picture 1"/>
          <p:cNvPicPr>
            <a:picLocks noChangeAspect="1"/>
          </p:cNvPicPr>
          <p:nvPr/>
        </p:nvPicPr>
        <p:blipFill>
          <a:blip r:embed="rId2"/>
          <a:srcRect/>
          <a:stretch>
            <a:fillRect/>
          </a:stretch>
        </p:blipFill>
        <p:spPr bwMode="auto">
          <a:xfrm>
            <a:off x="968375" y="1924050"/>
            <a:ext cx="7207250" cy="2532063"/>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39</a:t>
            </a:fld>
            <a:endParaRPr lang="en-US" altLang="en-US"/>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p:txBody>
          <a:bodyPr/>
          <a:lstStyle/>
          <a:p>
            <a:pPr eaLnBrk="1" hangingPunct="1"/>
            <a:r>
              <a:rPr lang="en-US" altLang="en-US" sz="2800" smtClean="0"/>
              <a:t>Advantages of Differential Operation</a:t>
            </a:r>
          </a:p>
        </p:txBody>
      </p:sp>
      <p:sp>
        <p:nvSpPr>
          <p:cNvPr id="20482" name="Rectangle 5"/>
          <p:cNvSpPr>
            <a:spLocks noChangeArrowheads="1"/>
          </p:cNvSpPr>
          <p:nvPr/>
        </p:nvSpPr>
        <p:spPr bwMode="auto">
          <a:xfrm>
            <a:off x="457200" y="6270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Higher immunity to “environmental” noise in differential operation as compared to single-ended signaling</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In Fig. (a), transitions on the clock line </a:t>
            </a:r>
            <a:r>
              <a:rPr lang="en-US" altLang="en-US" sz="2200" b="1" i="1"/>
              <a:t>L</a:t>
            </a:r>
            <a:r>
              <a:rPr lang="en-US" altLang="en-US" sz="2200" b="1" i="1" baseline="-25000"/>
              <a:t>2</a:t>
            </a:r>
            <a:r>
              <a:rPr lang="en-US" altLang="en-US" sz="2200" b="1"/>
              <a:t> corrupt the signal on sensitive signal line </a:t>
            </a:r>
            <a:r>
              <a:rPr lang="en-US" altLang="en-US" sz="2200" b="1" i="1"/>
              <a:t>L</a:t>
            </a:r>
            <a:r>
              <a:rPr lang="en-US" altLang="en-US" sz="2200" b="1" i="1" baseline="-25000"/>
              <a:t>1 </a:t>
            </a:r>
            <a:r>
              <a:rPr lang="en-US" altLang="en-US" sz="2200" b="1"/>
              <a:t>due to capacitive coupling between the lines</a:t>
            </a:r>
          </a:p>
          <a:p>
            <a:pPr marL="177800" indent="-177800">
              <a:spcBef>
                <a:spcPct val="20000"/>
              </a:spcBef>
              <a:buFontTx/>
              <a:buChar char="•"/>
            </a:pPr>
            <a:r>
              <a:rPr lang="en-US" altLang="en-US" sz="2200" b="1"/>
              <a:t>If the sensitive signal is distributed as two equal and opposite phases as in Fig. (b), the clock line placed midway disturbs the differential phases equally and keeps the difference intact, called common-mode (CM) rejection</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20483" name="Picture 2"/>
          <p:cNvPicPr>
            <a:picLocks noChangeAspect="1"/>
          </p:cNvPicPr>
          <p:nvPr/>
        </p:nvPicPr>
        <p:blipFill>
          <a:blip r:embed="rId2"/>
          <a:srcRect/>
          <a:stretch>
            <a:fillRect/>
          </a:stretch>
        </p:blipFill>
        <p:spPr bwMode="auto">
          <a:xfrm>
            <a:off x="1473200" y="1335088"/>
            <a:ext cx="6197600" cy="2471737"/>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a:t>
            </a:fld>
            <a:endParaRPr lang="en-US" altLang="en-US"/>
          </a:p>
        </p:txBody>
      </p:sp>
    </p:spTree>
  </p:cSld>
  <p:clrMapOvr>
    <a:masterClrMapping/>
  </p:clrMapOvr>
  <p:transition>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pic>
        <p:nvPicPr>
          <p:cNvPr id="57346" name="Picture 3"/>
          <p:cNvPicPr>
            <a:picLocks noChangeAspect="1"/>
          </p:cNvPicPr>
          <p:nvPr/>
        </p:nvPicPr>
        <p:blipFill>
          <a:blip r:embed="rId2"/>
          <a:srcRect/>
          <a:stretch>
            <a:fillRect/>
          </a:stretch>
        </p:blipFill>
        <p:spPr bwMode="auto">
          <a:xfrm>
            <a:off x="1030288" y="639763"/>
            <a:ext cx="7205662" cy="2533650"/>
          </a:xfrm>
          <a:prstGeom prst="rect">
            <a:avLst/>
          </a:prstGeom>
          <a:noFill/>
          <a:ln w="9525">
            <a:noFill/>
            <a:miter lim="800000"/>
            <a:headEnd/>
            <a:tailEnd/>
          </a:ln>
        </p:spPr>
      </p:pic>
      <p:sp>
        <p:nvSpPr>
          <p:cNvPr id="5" name="Rectangle 4"/>
          <p:cNvSpPr>
            <a:spLocks noChangeArrowheads="1"/>
          </p:cNvSpPr>
          <p:nvPr/>
        </p:nvSpPr>
        <p:spPr bwMode="auto">
          <a:xfrm>
            <a:off x="457200" y="3133725"/>
            <a:ext cx="8229600" cy="2268538"/>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r>
              <a:rPr lang="en-US" altLang="en-US" sz="2200" b="1" i="1" dirty="0" smtClean="0">
                <a:cs typeface="+mn-cs"/>
              </a:rPr>
              <a:t>M</a:t>
            </a:r>
            <a:r>
              <a:rPr lang="en-US" altLang="en-US" sz="2200" b="1" i="1" baseline="-25000" dirty="0" smtClean="0">
                <a:cs typeface="+mn-cs"/>
              </a:rPr>
              <a:t>1</a:t>
            </a:r>
            <a:r>
              <a:rPr lang="en-US" altLang="en-US" sz="2200" b="1" dirty="0" smtClean="0">
                <a:cs typeface="+mn-cs"/>
              </a:rPr>
              <a:t> and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are “in parallel” and can be reduced to one composite device with twice the width, bias current and transconductance</a:t>
            </a:r>
          </a:p>
          <a:p>
            <a:pPr marL="342900" indent="-342900" algn="l">
              <a:spcBef>
                <a:spcPct val="20000"/>
              </a:spcBef>
              <a:buFont typeface="Arial" panose="020B0604020202020204" pitchFamily="34" charset="0"/>
              <a:buChar char="•"/>
              <a:defRPr/>
            </a:pPr>
            <a:r>
              <a:rPr lang="en-US" altLang="en-US" sz="2200" b="1" dirty="0" smtClean="0">
                <a:cs typeface="+mn-cs"/>
              </a:rPr>
              <a:t>“Common-mode gain” of the circuit is (</a:t>
            </a:r>
            <a:r>
              <a:rPr lang="el-GR" altLang="en-US" sz="2200" b="1" i="1" dirty="0" smtClean="0">
                <a:cs typeface="+mn-cs"/>
              </a:rPr>
              <a:t>λ</a:t>
            </a:r>
            <a:r>
              <a:rPr lang="en-US" altLang="en-US" sz="2200" b="1" dirty="0" smtClean="0">
                <a:cs typeface="+mn-cs"/>
              </a:rPr>
              <a:t> = </a:t>
            </a:r>
            <a:r>
              <a:rPr lang="el-GR" altLang="en-US" sz="2200" b="1" i="1" dirty="0" smtClean="0">
                <a:cs typeface="+mn-cs"/>
              </a:rPr>
              <a:t>γ</a:t>
            </a:r>
            <a:r>
              <a:rPr lang="en-US" altLang="en-US" sz="2200" b="1" dirty="0" smtClean="0">
                <a:cs typeface="+mn-cs"/>
              </a:rPr>
              <a:t> = 0)</a:t>
            </a:r>
          </a:p>
          <a:p>
            <a:pPr marL="0" indent="0" algn="l">
              <a:spcBef>
                <a:spcPct val="20000"/>
              </a:spcBef>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Input CM variations disturb bias points and affect small-signal gain and output swings</a:t>
            </a:r>
          </a:p>
        </p:txBody>
      </p:sp>
      <p:pic>
        <p:nvPicPr>
          <p:cNvPr id="57348" name="Picture 1"/>
          <p:cNvPicPr>
            <a:picLocks noChangeAspect="1"/>
          </p:cNvPicPr>
          <p:nvPr/>
        </p:nvPicPr>
        <p:blipFill>
          <a:blip r:embed="rId3"/>
          <a:srcRect/>
          <a:stretch>
            <a:fillRect/>
          </a:stretch>
        </p:blipFill>
        <p:spPr bwMode="auto">
          <a:xfrm>
            <a:off x="3429000" y="4548188"/>
            <a:ext cx="2420938" cy="963612"/>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40</a:t>
            </a:fld>
            <a:endParaRPr lang="en-US" altLang="en-US"/>
          </a:p>
        </p:txBody>
      </p:sp>
    </p:spTree>
  </p:cSld>
  <p:clrMapOvr>
    <a:masterClrMapping/>
  </p:clrMapOvr>
  <p:transition>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sp>
        <p:nvSpPr>
          <p:cNvPr id="58370"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There is variation in differential output due to change in </a:t>
            </a:r>
            <a:r>
              <a:rPr lang="en-US" altLang="en-US" sz="2200" b="1" i="1"/>
              <a:t>V</a:t>
            </a:r>
            <a:r>
              <a:rPr lang="en-US" altLang="en-US" sz="2200" b="1" i="1" baseline="-25000"/>
              <a:t>in,CM</a:t>
            </a:r>
            <a:r>
              <a:rPr lang="en-US" altLang="en-US" sz="2200" b="1"/>
              <a:t> since the circuit is not fully symmetric, i.e., slight mismatches between the two sides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R</a:t>
            </a:r>
            <a:r>
              <a:rPr lang="en-US" altLang="en-US" sz="2200" b="1" i="1" baseline="-25000"/>
              <a:t>D1</a:t>
            </a:r>
            <a:r>
              <a:rPr lang="en-US" altLang="en-US" sz="2200" b="1"/>
              <a:t> = </a:t>
            </a:r>
            <a:r>
              <a:rPr lang="en-US" altLang="en-US" sz="2200" b="1" i="1"/>
              <a:t>R</a:t>
            </a:r>
            <a:r>
              <a:rPr lang="en-US" altLang="en-US" sz="2200" b="1" i="1" baseline="-25000"/>
              <a:t>D</a:t>
            </a:r>
            <a:r>
              <a:rPr lang="en-US" altLang="en-US" sz="2200" b="1"/>
              <a:t>, </a:t>
            </a:r>
            <a:r>
              <a:rPr lang="en-US" altLang="en-US" sz="2200" b="1" i="1"/>
              <a:t>R</a:t>
            </a:r>
            <a:r>
              <a:rPr lang="en-US" altLang="en-US" sz="2200" b="1" i="1" baseline="-25000"/>
              <a:t>D2</a:t>
            </a:r>
            <a:r>
              <a:rPr lang="en-US" altLang="en-US" sz="2200" b="1"/>
              <a:t> = </a:t>
            </a:r>
            <a:r>
              <a:rPr lang="en-US" altLang="en-US" sz="2200" b="1" i="1"/>
              <a:t>R</a:t>
            </a:r>
            <a:r>
              <a:rPr lang="en-US" altLang="en-US" sz="2200" b="1" i="1" baseline="-25000"/>
              <a:t>D</a:t>
            </a:r>
            <a:r>
              <a:rPr lang="en-US" altLang="en-US" sz="2200" b="1"/>
              <a:t> + </a:t>
            </a:r>
            <a:r>
              <a:rPr lang="el-GR" altLang="en-US" sz="2200" b="1" i="1"/>
              <a:t>Δ</a:t>
            </a:r>
            <a:r>
              <a:rPr lang="en-US" altLang="en-US" sz="2200" b="1" i="1"/>
              <a:t>R</a:t>
            </a:r>
            <a:r>
              <a:rPr lang="en-US" altLang="en-US" sz="2200" b="1" i="1" baseline="-25000"/>
              <a:t>D</a:t>
            </a:r>
            <a:r>
              <a:rPr lang="en-US" altLang="en-US" sz="2200" b="1" i="1"/>
              <a:t>, </a:t>
            </a:r>
            <a:r>
              <a:rPr lang="en-US" altLang="en-US" sz="2200" b="1"/>
              <a:t>where </a:t>
            </a:r>
            <a:r>
              <a:rPr lang="el-GR" altLang="en-US" sz="2200" b="1" i="1"/>
              <a:t>Δ</a:t>
            </a:r>
            <a:r>
              <a:rPr lang="en-US" altLang="en-US" sz="2200" b="1" i="1"/>
              <a:t>R</a:t>
            </a:r>
            <a:r>
              <a:rPr lang="en-US" altLang="en-US" sz="2200" b="1" i="1" baseline="-25000"/>
              <a:t>D </a:t>
            </a:r>
            <a:r>
              <a:rPr lang="en-US" altLang="en-US" sz="2200" b="1"/>
              <a:t>denotes a small mismatch and circuit is otherwise symmetric (</a:t>
            </a:r>
            <a:r>
              <a:rPr lang="el-GR" altLang="en-US" sz="2200" b="1" i="1"/>
              <a:t>λ</a:t>
            </a:r>
            <a:r>
              <a:rPr lang="en-US" altLang="en-US" sz="2200" b="1"/>
              <a:t> = </a:t>
            </a:r>
            <a:r>
              <a:rPr lang="el-GR" altLang="en-US" sz="2200" b="1" i="1"/>
              <a:t>γ</a:t>
            </a:r>
            <a:r>
              <a:rPr lang="en-US" altLang="en-US" sz="2200" b="1"/>
              <a:t> = 0 for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a:t>
            </a:r>
          </a:p>
          <a:p>
            <a:pPr marL="342900" indent="-342900">
              <a:spcBef>
                <a:spcPct val="20000"/>
              </a:spcBef>
              <a:buFont typeface="Arial" charset="0"/>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operate as one source follower, raising </a:t>
            </a:r>
            <a:r>
              <a:rPr lang="en-US" altLang="en-US" sz="2200" b="1" i="1"/>
              <a:t>V</a:t>
            </a:r>
            <a:r>
              <a:rPr lang="en-US" altLang="en-US" sz="2200" b="1" i="1" baseline="-25000"/>
              <a:t>P</a:t>
            </a:r>
            <a:r>
              <a:rPr lang="en-US" altLang="en-US" sz="2200" b="1"/>
              <a:t> by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8371" name="Picture 1"/>
          <p:cNvPicPr>
            <a:picLocks noChangeAspect="1"/>
          </p:cNvPicPr>
          <p:nvPr/>
        </p:nvPicPr>
        <p:blipFill>
          <a:blip r:embed="rId2"/>
          <a:srcRect/>
          <a:stretch>
            <a:fillRect/>
          </a:stretch>
        </p:blipFill>
        <p:spPr bwMode="auto">
          <a:xfrm>
            <a:off x="2903538" y="1663700"/>
            <a:ext cx="3336925" cy="2487613"/>
          </a:xfrm>
          <a:prstGeom prst="rect">
            <a:avLst/>
          </a:prstGeom>
          <a:noFill/>
          <a:ln w="9525">
            <a:noFill/>
            <a:miter lim="800000"/>
            <a:headEnd/>
            <a:tailEnd/>
          </a:ln>
        </p:spPr>
      </p:pic>
      <p:pic>
        <p:nvPicPr>
          <p:cNvPr id="58372" name="Picture 4"/>
          <p:cNvPicPr>
            <a:picLocks noChangeAspect="1"/>
          </p:cNvPicPr>
          <p:nvPr/>
        </p:nvPicPr>
        <p:blipFill>
          <a:blip r:embed="rId3"/>
          <a:srcRect/>
          <a:stretch>
            <a:fillRect/>
          </a:stretch>
        </p:blipFill>
        <p:spPr bwMode="auto">
          <a:xfrm>
            <a:off x="3268663" y="5630863"/>
            <a:ext cx="2606675" cy="795337"/>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41</a:t>
            </a:fld>
            <a:endParaRPr lang="en-US" altLang="en-US"/>
          </a:p>
        </p:txBody>
      </p:sp>
    </p:spTree>
  </p:cSld>
  <p:clrMapOvr>
    <a:masterClrMapping/>
  </p:clrMapOvr>
  <p:transition>
    <p:pull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pic>
        <p:nvPicPr>
          <p:cNvPr id="59394" name="Picture 3"/>
          <p:cNvPicPr>
            <a:picLocks noChangeAspect="1"/>
          </p:cNvPicPr>
          <p:nvPr/>
        </p:nvPicPr>
        <p:blipFill>
          <a:blip r:embed="rId2"/>
          <a:srcRect/>
          <a:stretch>
            <a:fillRect/>
          </a:stretch>
        </p:blipFill>
        <p:spPr bwMode="auto">
          <a:xfrm>
            <a:off x="2992438" y="642938"/>
            <a:ext cx="3154362" cy="2351087"/>
          </a:xfrm>
          <a:prstGeom prst="rect">
            <a:avLst/>
          </a:prstGeom>
          <a:noFill/>
          <a:ln w="9525">
            <a:noFill/>
            <a:miter lim="800000"/>
            <a:headEnd/>
            <a:tailEnd/>
          </a:ln>
        </p:spPr>
      </p:pic>
      <p:sp>
        <p:nvSpPr>
          <p:cNvPr id="5" name="Rectangle 4"/>
          <p:cNvSpPr>
            <a:spLocks noChangeArrowheads="1"/>
          </p:cNvSpPr>
          <p:nvPr/>
        </p:nvSpPr>
        <p:spPr bwMode="auto">
          <a:xfrm>
            <a:off x="457200" y="3014663"/>
            <a:ext cx="8229600" cy="2268537"/>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r>
              <a:rPr lang="en-US" altLang="en-US" sz="2200" b="1" dirty="0" smtClean="0">
                <a:cs typeface="+mn-cs"/>
              </a:rPr>
              <a:t>Since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and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are identical, </a:t>
            </a:r>
            <a:r>
              <a:rPr lang="en-US" altLang="en-US" sz="2200" b="1" i="1" dirty="0" smtClean="0">
                <a:cs typeface="+mn-cs"/>
              </a:rPr>
              <a:t>I</a:t>
            </a:r>
            <a:r>
              <a:rPr lang="en-US" altLang="en-US" sz="2200" b="1" i="1" baseline="-25000" dirty="0" smtClean="0">
                <a:cs typeface="+mn-cs"/>
              </a:rPr>
              <a:t>D1</a:t>
            </a:r>
            <a:r>
              <a:rPr lang="en-US" altLang="en-US" sz="2200" b="1" dirty="0" smtClean="0">
                <a:cs typeface="+mn-cs"/>
              </a:rPr>
              <a:t> and </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 increase by </a:t>
            </a:r>
          </a:p>
          <a:p>
            <a:pPr marL="0" indent="0" algn="l">
              <a:spcBef>
                <a:spcPct val="20000"/>
              </a:spcBef>
              <a:defRPr/>
            </a:pPr>
            <a:r>
              <a:rPr lang="en-US" altLang="en-US" sz="2200" b="1" dirty="0" smtClean="0">
                <a:cs typeface="+mn-cs"/>
              </a:rPr>
              <a:t>                                    </a:t>
            </a:r>
          </a:p>
          <a:p>
            <a:pPr marL="342900" indent="-342900" algn="l">
              <a:spcBef>
                <a:spcPct val="20000"/>
              </a:spcBef>
              <a:buFont typeface="Arial" panose="020B0604020202020204" pitchFamily="34" charset="0"/>
              <a:buChar char="•"/>
              <a:defRPr/>
            </a:pPr>
            <a:r>
              <a:rPr lang="en-US" altLang="en-US" sz="2200" b="1" i="1" dirty="0" smtClean="0">
                <a:cs typeface="+mn-cs"/>
              </a:rPr>
              <a:t>V</a:t>
            </a:r>
            <a:r>
              <a:rPr lang="en-US" altLang="en-US" sz="2200" b="1" i="1" baseline="-25000" dirty="0" smtClean="0">
                <a:cs typeface="+mn-cs"/>
              </a:rPr>
              <a:t>X</a:t>
            </a:r>
            <a:r>
              <a:rPr lang="en-US" altLang="en-US" sz="2200" b="1" dirty="0" smtClean="0">
                <a:cs typeface="+mn-cs"/>
              </a:rPr>
              <a:t> and </a:t>
            </a:r>
            <a:r>
              <a:rPr lang="en-US" altLang="en-US" sz="2200" b="1" i="1" dirty="0" smtClean="0">
                <a:cs typeface="+mn-cs"/>
              </a:rPr>
              <a:t>V</a:t>
            </a:r>
            <a:r>
              <a:rPr lang="en-US" altLang="en-US" sz="2200" b="1" i="1" baseline="-25000" dirty="0" smtClean="0">
                <a:cs typeface="+mn-cs"/>
              </a:rPr>
              <a:t>Y</a:t>
            </a:r>
            <a:r>
              <a:rPr lang="en-US" altLang="en-US" sz="2200" b="1" dirty="0" smtClean="0">
                <a:cs typeface="+mn-cs"/>
              </a:rPr>
              <a:t> change by different amounts</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Common-mode change at the input introduces a differential component at the output – common-mode to differential conversion </a:t>
            </a: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p:txBody>
      </p:sp>
      <p:pic>
        <p:nvPicPr>
          <p:cNvPr id="59396" name="Picture 1"/>
          <p:cNvPicPr>
            <a:picLocks noChangeAspect="1"/>
          </p:cNvPicPr>
          <p:nvPr/>
        </p:nvPicPr>
        <p:blipFill>
          <a:blip r:embed="rId3"/>
          <a:srcRect/>
          <a:stretch>
            <a:fillRect/>
          </a:stretch>
        </p:blipFill>
        <p:spPr bwMode="auto">
          <a:xfrm>
            <a:off x="874713" y="3459163"/>
            <a:ext cx="3114675" cy="333375"/>
          </a:xfrm>
          <a:prstGeom prst="rect">
            <a:avLst/>
          </a:prstGeom>
          <a:noFill/>
          <a:ln w="9525">
            <a:noFill/>
            <a:miter lim="800000"/>
            <a:headEnd/>
            <a:tailEnd/>
          </a:ln>
        </p:spPr>
      </p:pic>
      <p:pic>
        <p:nvPicPr>
          <p:cNvPr id="59397" name="Picture 5"/>
          <p:cNvPicPr>
            <a:picLocks noChangeAspect="1"/>
          </p:cNvPicPr>
          <p:nvPr/>
        </p:nvPicPr>
        <p:blipFill>
          <a:blip r:embed="rId4"/>
          <a:srcRect/>
          <a:stretch>
            <a:fillRect/>
          </a:stretch>
        </p:blipFill>
        <p:spPr bwMode="auto">
          <a:xfrm>
            <a:off x="2574925" y="4227513"/>
            <a:ext cx="3994150" cy="89535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42</a:t>
            </a:fld>
            <a:endParaRPr lang="en-US" altLang="en-US"/>
          </a:p>
        </p:txBody>
      </p:sp>
    </p:spTree>
  </p:cSld>
  <p:clrMapOvr>
    <a:masterClrMapping/>
  </p:clrMapOvr>
  <p:transition>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pic>
        <p:nvPicPr>
          <p:cNvPr id="60418" name="Picture 1"/>
          <p:cNvPicPr>
            <a:picLocks noChangeAspect="1"/>
          </p:cNvPicPr>
          <p:nvPr/>
        </p:nvPicPr>
        <p:blipFill>
          <a:blip r:embed="rId2"/>
          <a:srcRect/>
          <a:stretch>
            <a:fillRect/>
          </a:stretch>
        </p:blipFill>
        <p:spPr bwMode="auto">
          <a:xfrm>
            <a:off x="2246313" y="644525"/>
            <a:ext cx="4651375" cy="2411413"/>
          </a:xfrm>
          <a:prstGeom prst="rect">
            <a:avLst/>
          </a:prstGeom>
          <a:noFill/>
          <a:ln w="9525">
            <a:noFill/>
            <a:miter lim="800000"/>
            <a:headEnd/>
            <a:tailEnd/>
          </a:ln>
        </p:spPr>
      </p:pic>
      <p:sp>
        <p:nvSpPr>
          <p:cNvPr id="60419" name="Rectangle 4"/>
          <p:cNvSpPr>
            <a:spLocks noChangeArrowheads="1"/>
          </p:cNvSpPr>
          <p:nvPr/>
        </p:nvSpPr>
        <p:spPr bwMode="auto">
          <a:xfrm>
            <a:off x="457200" y="318452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Common-mode response depends on output impedance of tail current source and asymmetries in the circuit</a:t>
            </a:r>
          </a:p>
          <a:p>
            <a:pPr marL="342900" indent="-342900">
              <a:spcBef>
                <a:spcPct val="20000"/>
              </a:spcBef>
              <a:buFont typeface="Arial" charset="0"/>
              <a:buChar char="•"/>
            </a:pPr>
            <a:r>
              <a:rPr lang="en-US" altLang="en-US" sz="2200" b="1"/>
              <a:t>Two effects:</a:t>
            </a:r>
          </a:p>
          <a:p>
            <a:pPr marL="908050" lvl="1" indent="-342900">
              <a:spcBef>
                <a:spcPct val="20000"/>
              </a:spcBef>
              <a:buFont typeface="Arial" charset="0"/>
              <a:buChar char="•"/>
            </a:pPr>
            <a:r>
              <a:rPr lang="en-US" altLang="en-US" sz="2200" b="1"/>
              <a:t>Variation of output CM level (in the absence of mismatches)</a:t>
            </a:r>
          </a:p>
          <a:p>
            <a:pPr marL="908050" lvl="1" indent="-342900">
              <a:spcBef>
                <a:spcPct val="20000"/>
              </a:spcBef>
              <a:buFont typeface="Arial" charset="0"/>
              <a:buChar char="•"/>
            </a:pPr>
            <a:r>
              <a:rPr lang="en-US" altLang="en-US" sz="2200" b="1"/>
              <a:t>Conversion of input CM variations to output differential components (more severe)</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43</a:t>
            </a:fld>
            <a:endParaRPr lang="en-US" altLang="en-US"/>
          </a:p>
        </p:txBody>
      </p:sp>
    </p:spTree>
  </p:cSld>
  <p:clrMapOvr>
    <a:masterClrMapping/>
  </p:clrMapOvr>
  <p:transition>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tLang="en-US" sz="2800" smtClean="0"/>
              <a:t>Common-mode to differential conversion</a:t>
            </a:r>
            <a:endParaRPr lang="en-US" altLang="en-US" smtClean="0"/>
          </a:p>
        </p:txBody>
      </p:sp>
      <p:pic>
        <p:nvPicPr>
          <p:cNvPr id="61442" name="Picture 1"/>
          <p:cNvPicPr>
            <a:picLocks noChangeAspect="1"/>
          </p:cNvPicPr>
          <p:nvPr/>
        </p:nvPicPr>
        <p:blipFill>
          <a:blip r:embed="rId2"/>
          <a:srcRect/>
          <a:stretch>
            <a:fillRect/>
          </a:stretch>
        </p:blipFill>
        <p:spPr bwMode="auto">
          <a:xfrm>
            <a:off x="2909888" y="655638"/>
            <a:ext cx="3324225" cy="2551112"/>
          </a:xfrm>
          <a:prstGeom prst="rect">
            <a:avLst/>
          </a:prstGeom>
          <a:noFill/>
          <a:ln w="9525">
            <a:noFill/>
            <a:miter lim="800000"/>
            <a:headEnd/>
            <a:tailEnd/>
          </a:ln>
        </p:spPr>
      </p:pic>
      <p:sp>
        <p:nvSpPr>
          <p:cNvPr id="61443" name="Rectangle 4"/>
          <p:cNvSpPr>
            <a:spLocks noChangeArrowheads="1"/>
          </p:cNvSpPr>
          <p:nvPr/>
        </p:nvSpPr>
        <p:spPr bwMode="auto">
          <a:xfrm>
            <a:off x="457200" y="326707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CM to differential conversions become significant at high frequencies since the total capacitance shunting the tail current source introduces larger tail current variations</a:t>
            </a:r>
          </a:p>
          <a:p>
            <a:pPr marL="342900" indent="-342900">
              <a:spcBef>
                <a:spcPct val="20000"/>
              </a:spcBef>
              <a:buFont typeface="Arial" charset="0"/>
              <a:buChar char="•"/>
            </a:pPr>
            <a:r>
              <a:rPr lang="en-US" altLang="en-US" sz="2200" b="1"/>
              <a:t>This capacitance is arises from parasitics of the current source and source-bulk junctions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p>
          <a:p>
            <a:pPr marL="342900" indent="-342900">
              <a:spcBef>
                <a:spcPct val="20000"/>
              </a:spcBef>
              <a:buFont typeface="Arial" charset="0"/>
              <a:buChar char="•"/>
            </a:pPr>
            <a:r>
              <a:rPr lang="en-US" altLang="en-US" sz="2200" b="1"/>
              <a:t>Asymmetry in the circuit stems from both the load resistors and the input transistors</a:t>
            </a:r>
          </a:p>
          <a:p>
            <a:pPr marL="908050" lvl="1" indent="-342900">
              <a:spcBef>
                <a:spcPct val="20000"/>
              </a:spcBef>
              <a:buFont typeface="Arial" charset="0"/>
              <a:buChar char="•"/>
            </a:pPr>
            <a:r>
              <a:rPr lang="en-US" altLang="en-US" sz="2200" b="1"/>
              <a:t>Latter contributes a greater mismatch</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44</a:t>
            </a:fld>
            <a:endParaRPr lang="en-US" altLang="en-US"/>
          </a:p>
        </p:txBody>
      </p:sp>
    </p:spTree>
  </p:cSld>
  <p:clrMapOvr>
    <a:masterClrMapping/>
  </p:clrMapOvr>
  <p:transition>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pPr eaLnBrk="1" hangingPunct="1">
              <a:defRPr/>
            </a:pPr>
            <a:r>
              <a:rPr lang="en-US" altLang="en-US" sz="2650" dirty="0" smtClean="0"/>
              <a:t>Common-Mode Response: Transistor Mismatch</a:t>
            </a:r>
            <a:endParaRPr lang="en-US" altLang="en-US" sz="2650" dirty="0"/>
          </a:p>
        </p:txBody>
      </p:sp>
      <p:pic>
        <p:nvPicPr>
          <p:cNvPr id="62466" name="Picture 1"/>
          <p:cNvPicPr>
            <a:picLocks noChangeAspect="1"/>
          </p:cNvPicPr>
          <p:nvPr/>
        </p:nvPicPr>
        <p:blipFill>
          <a:blip r:embed="rId2"/>
          <a:srcRect/>
          <a:stretch>
            <a:fillRect/>
          </a:stretch>
        </p:blipFill>
        <p:spPr bwMode="auto">
          <a:xfrm>
            <a:off x="1616075" y="644525"/>
            <a:ext cx="5911850" cy="2617788"/>
          </a:xfrm>
          <a:prstGeom prst="rect">
            <a:avLst/>
          </a:prstGeom>
          <a:noFill/>
          <a:ln w="9525">
            <a:noFill/>
            <a:miter lim="800000"/>
            <a:headEnd/>
            <a:tailEnd/>
          </a:ln>
        </p:spPr>
      </p:pic>
      <p:sp>
        <p:nvSpPr>
          <p:cNvPr id="62467" name="Rectangle 4"/>
          <p:cNvSpPr>
            <a:spLocks noChangeArrowheads="1"/>
          </p:cNvSpPr>
          <p:nvPr/>
        </p:nvSpPr>
        <p:spPr bwMode="auto">
          <a:xfrm>
            <a:off x="457200" y="326707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exhibit unequal transconductances </a:t>
            </a:r>
            <a:r>
              <a:rPr lang="en-US" altLang="en-US" sz="2200" b="1" i="1"/>
              <a:t>g</a:t>
            </a:r>
            <a:r>
              <a:rPr lang="en-US" altLang="en-US" sz="2200" b="1" i="1" baseline="-25000"/>
              <a:t>m1</a:t>
            </a:r>
            <a:r>
              <a:rPr lang="en-US" altLang="en-US" sz="2200" b="1"/>
              <a:t> and </a:t>
            </a:r>
            <a:r>
              <a:rPr lang="en-US" altLang="en-US" sz="2200" b="1" i="1"/>
              <a:t>g</a:t>
            </a:r>
            <a:r>
              <a:rPr lang="en-US" altLang="en-US" sz="2200" b="1" i="1" baseline="-25000"/>
              <a:t>m2</a:t>
            </a:r>
            <a:r>
              <a:rPr lang="en-US" altLang="en-US" sz="2200" b="1"/>
              <a:t> due to dimension and VTH mismatches (assume </a:t>
            </a:r>
            <a:r>
              <a:rPr lang="el-GR" altLang="en-US" sz="2200" b="1" i="1"/>
              <a:t>λ</a:t>
            </a:r>
            <a:r>
              <a:rPr lang="en-US" altLang="en-US" sz="2200" b="1"/>
              <a:t> = </a:t>
            </a:r>
            <a:r>
              <a:rPr lang="el-GR" altLang="en-US" sz="2200" b="1" i="1"/>
              <a:t>γ</a:t>
            </a:r>
            <a:r>
              <a:rPr lang="en-US" altLang="en-US" sz="2200" b="1"/>
              <a:t> = 0)</a:t>
            </a:r>
          </a:p>
          <a:p>
            <a:pPr marL="342900" indent="-342900">
              <a:spcBef>
                <a:spcPct val="20000"/>
              </a:spcBef>
              <a:buFont typeface="Arial" charset="0"/>
              <a:buChar char="•"/>
            </a:pPr>
            <a:r>
              <a:rPr lang="en-US" altLang="en-US" sz="2200" b="1"/>
              <a:t>Calculate small-signal gain from </a:t>
            </a:r>
            <a:r>
              <a:rPr lang="en-US" altLang="en-US" sz="2200" b="1" i="1"/>
              <a:t>V</a:t>
            </a:r>
            <a:r>
              <a:rPr lang="en-US" altLang="en-US" sz="2200" b="1" i="1" baseline="-25000"/>
              <a:t>in,CM</a:t>
            </a:r>
            <a:r>
              <a:rPr lang="en-US" altLang="en-US" sz="2200" b="1"/>
              <a:t> to </a:t>
            </a:r>
            <a:r>
              <a:rPr lang="en-US" altLang="en-US" sz="2200" b="1" i="1"/>
              <a:t>X</a:t>
            </a:r>
            <a:r>
              <a:rPr lang="en-US" altLang="en-US" sz="2200" b="1"/>
              <a:t> and </a:t>
            </a:r>
            <a:r>
              <a:rPr lang="en-US" altLang="en-US" sz="2200" b="1" i="1"/>
              <a:t>Y</a:t>
            </a:r>
            <a:r>
              <a:rPr lang="en-US" altLang="en-US" sz="2200" b="1"/>
              <a:t> [Fig. (b)]</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Also,</a:t>
            </a:r>
          </a:p>
        </p:txBody>
      </p:sp>
      <p:pic>
        <p:nvPicPr>
          <p:cNvPr id="62468" name="Picture 3"/>
          <p:cNvPicPr>
            <a:picLocks noChangeAspect="1"/>
          </p:cNvPicPr>
          <p:nvPr/>
        </p:nvPicPr>
        <p:blipFill>
          <a:blip r:embed="rId3"/>
          <a:srcRect/>
          <a:stretch>
            <a:fillRect/>
          </a:stretch>
        </p:blipFill>
        <p:spPr bwMode="auto">
          <a:xfrm>
            <a:off x="3224213" y="4775200"/>
            <a:ext cx="2695575" cy="323850"/>
          </a:xfrm>
          <a:prstGeom prst="rect">
            <a:avLst/>
          </a:prstGeom>
          <a:noFill/>
          <a:ln w="9525">
            <a:noFill/>
            <a:miter lim="800000"/>
            <a:headEnd/>
            <a:tailEnd/>
          </a:ln>
        </p:spPr>
      </p:pic>
      <p:pic>
        <p:nvPicPr>
          <p:cNvPr id="62469" name="Picture 5"/>
          <p:cNvPicPr>
            <a:picLocks noChangeAspect="1"/>
          </p:cNvPicPr>
          <p:nvPr/>
        </p:nvPicPr>
        <p:blipFill>
          <a:blip r:embed="rId4"/>
          <a:srcRect/>
          <a:stretch>
            <a:fillRect/>
          </a:stretch>
        </p:blipFill>
        <p:spPr bwMode="auto">
          <a:xfrm>
            <a:off x="3224213" y="5240338"/>
            <a:ext cx="2695575" cy="342900"/>
          </a:xfrm>
          <a:prstGeom prst="rect">
            <a:avLst/>
          </a:prstGeom>
          <a:noFill/>
          <a:ln w="9525">
            <a:noFill/>
            <a:miter lim="800000"/>
            <a:headEnd/>
            <a:tailEnd/>
          </a:ln>
        </p:spPr>
      </p:pic>
      <p:pic>
        <p:nvPicPr>
          <p:cNvPr id="62470" name="Picture 6"/>
          <p:cNvPicPr>
            <a:picLocks noChangeAspect="1"/>
          </p:cNvPicPr>
          <p:nvPr/>
        </p:nvPicPr>
        <p:blipFill>
          <a:blip r:embed="rId5"/>
          <a:srcRect/>
          <a:stretch>
            <a:fillRect/>
          </a:stretch>
        </p:blipFill>
        <p:spPr bwMode="auto">
          <a:xfrm>
            <a:off x="3224213" y="5610225"/>
            <a:ext cx="2400300" cy="3714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45</a:t>
            </a:fld>
            <a:endParaRPr lang="en-US" altLang="en-US"/>
          </a:p>
        </p:txBody>
      </p:sp>
    </p:spTree>
  </p:cSld>
  <p:clrMapOvr>
    <a:masterClrMapping/>
  </p:clrMapOvr>
  <p:transition>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ltLang="en-US" sz="2600" smtClean="0"/>
              <a:t>Common-Mode Response: Transistor Mismatch</a:t>
            </a:r>
          </a:p>
        </p:txBody>
      </p:sp>
      <p:pic>
        <p:nvPicPr>
          <p:cNvPr id="63490" name="Picture 3"/>
          <p:cNvPicPr>
            <a:picLocks noChangeAspect="1"/>
          </p:cNvPicPr>
          <p:nvPr/>
        </p:nvPicPr>
        <p:blipFill>
          <a:blip r:embed="rId2"/>
          <a:srcRect/>
          <a:stretch>
            <a:fillRect/>
          </a:stretch>
        </p:blipFill>
        <p:spPr bwMode="auto">
          <a:xfrm>
            <a:off x="1616075" y="644525"/>
            <a:ext cx="5911850" cy="2617788"/>
          </a:xfrm>
          <a:prstGeom prst="rect">
            <a:avLst/>
          </a:prstGeom>
          <a:noFill/>
          <a:ln w="9525">
            <a:noFill/>
            <a:miter lim="800000"/>
            <a:headEnd/>
            <a:tailEnd/>
          </a:ln>
        </p:spPr>
      </p:pic>
      <p:sp>
        <p:nvSpPr>
          <p:cNvPr id="63491" name="Rectangle 4"/>
          <p:cNvSpPr>
            <a:spLocks noChangeArrowheads="1"/>
          </p:cNvSpPr>
          <p:nvPr/>
        </p:nvSpPr>
        <p:spPr bwMode="auto">
          <a:xfrm>
            <a:off x="457200" y="3370263"/>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Thus,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We now obtain the output voltages as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The differential component at the output is</a:t>
            </a:r>
          </a:p>
        </p:txBody>
      </p:sp>
      <p:pic>
        <p:nvPicPr>
          <p:cNvPr id="63492" name="Picture 1"/>
          <p:cNvPicPr>
            <a:picLocks noChangeAspect="1"/>
          </p:cNvPicPr>
          <p:nvPr/>
        </p:nvPicPr>
        <p:blipFill>
          <a:blip r:embed="rId3"/>
          <a:srcRect/>
          <a:stretch>
            <a:fillRect/>
          </a:stretch>
        </p:blipFill>
        <p:spPr bwMode="auto">
          <a:xfrm>
            <a:off x="2771775" y="3378200"/>
            <a:ext cx="3454400" cy="649288"/>
          </a:xfrm>
          <a:prstGeom prst="rect">
            <a:avLst/>
          </a:prstGeom>
          <a:noFill/>
          <a:ln w="9525">
            <a:noFill/>
            <a:miter lim="800000"/>
            <a:headEnd/>
            <a:tailEnd/>
          </a:ln>
        </p:spPr>
      </p:pic>
      <p:pic>
        <p:nvPicPr>
          <p:cNvPr id="63493" name="Picture 5"/>
          <p:cNvPicPr>
            <a:picLocks noChangeAspect="1"/>
          </p:cNvPicPr>
          <p:nvPr/>
        </p:nvPicPr>
        <p:blipFill>
          <a:blip r:embed="rId4"/>
          <a:srcRect/>
          <a:stretch>
            <a:fillRect/>
          </a:stretch>
        </p:blipFill>
        <p:spPr bwMode="auto">
          <a:xfrm>
            <a:off x="1098550" y="4587875"/>
            <a:ext cx="3435350" cy="773113"/>
          </a:xfrm>
          <a:prstGeom prst="rect">
            <a:avLst/>
          </a:prstGeom>
          <a:noFill/>
          <a:ln w="9525">
            <a:noFill/>
            <a:miter lim="800000"/>
            <a:headEnd/>
            <a:tailEnd/>
          </a:ln>
        </p:spPr>
      </p:pic>
      <p:pic>
        <p:nvPicPr>
          <p:cNvPr id="63494" name="Picture 6"/>
          <p:cNvPicPr>
            <a:picLocks noChangeAspect="1"/>
          </p:cNvPicPr>
          <p:nvPr/>
        </p:nvPicPr>
        <p:blipFill>
          <a:blip r:embed="rId5"/>
          <a:srcRect/>
          <a:stretch>
            <a:fillRect/>
          </a:stretch>
        </p:blipFill>
        <p:spPr bwMode="auto">
          <a:xfrm>
            <a:off x="4892675" y="4586288"/>
            <a:ext cx="3413125" cy="795337"/>
          </a:xfrm>
          <a:prstGeom prst="rect">
            <a:avLst/>
          </a:prstGeom>
          <a:noFill/>
          <a:ln w="9525">
            <a:noFill/>
            <a:miter lim="800000"/>
            <a:headEnd/>
            <a:tailEnd/>
          </a:ln>
        </p:spPr>
      </p:pic>
      <p:pic>
        <p:nvPicPr>
          <p:cNvPr id="63495" name="Picture 7"/>
          <p:cNvPicPr>
            <a:picLocks noChangeAspect="1"/>
          </p:cNvPicPr>
          <p:nvPr/>
        </p:nvPicPr>
        <p:blipFill>
          <a:blip r:embed="rId6"/>
          <a:srcRect/>
          <a:stretch>
            <a:fillRect/>
          </a:stretch>
        </p:blipFill>
        <p:spPr bwMode="auto">
          <a:xfrm>
            <a:off x="2622550" y="5819775"/>
            <a:ext cx="3821113" cy="528638"/>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46</a:t>
            </a:fld>
            <a:endParaRPr lang="en-US" altLang="en-US"/>
          </a:p>
        </p:txBody>
      </p:sp>
    </p:spTree>
  </p:cSld>
  <p:clrMapOvr>
    <a:masterClrMapping/>
  </p:clrMapOvr>
  <p:transition>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altLang="en-US" sz="2600" smtClean="0"/>
              <a:t>Common-Mode Response: Transistor Mismatch</a:t>
            </a:r>
          </a:p>
        </p:txBody>
      </p:sp>
      <p:pic>
        <p:nvPicPr>
          <p:cNvPr id="64514" name="Picture 3"/>
          <p:cNvPicPr>
            <a:picLocks noChangeAspect="1"/>
          </p:cNvPicPr>
          <p:nvPr/>
        </p:nvPicPr>
        <p:blipFill>
          <a:blip r:embed="rId2"/>
          <a:srcRect/>
          <a:stretch>
            <a:fillRect/>
          </a:stretch>
        </p:blipFill>
        <p:spPr bwMode="auto">
          <a:xfrm>
            <a:off x="1616075" y="644525"/>
            <a:ext cx="5911850" cy="2617788"/>
          </a:xfrm>
          <a:prstGeom prst="rect">
            <a:avLst/>
          </a:prstGeom>
          <a:noFill/>
          <a:ln w="9525">
            <a:noFill/>
            <a:miter lim="800000"/>
            <a:headEnd/>
            <a:tailEnd/>
          </a:ln>
        </p:spPr>
      </p:pic>
      <p:sp>
        <p:nvSpPr>
          <p:cNvPr id="64515" name="Rectangle 4"/>
          <p:cNvSpPr>
            <a:spLocks noChangeArrowheads="1"/>
          </p:cNvSpPr>
          <p:nvPr/>
        </p:nvSpPr>
        <p:spPr bwMode="auto">
          <a:xfrm>
            <a:off x="457200" y="3370263"/>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 circuit converts input CM variations to a differential error by a factor of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A</a:t>
            </a:r>
            <a:r>
              <a:rPr lang="en-US" altLang="en-US" sz="2200" b="1" i="1" baseline="-25000"/>
              <a:t>CM-DM</a:t>
            </a:r>
            <a:r>
              <a:rPr lang="en-US" altLang="en-US" sz="2200" b="1"/>
              <a:t> denotes common-mode to differential-mode conversion and </a:t>
            </a:r>
            <a:r>
              <a:rPr lang="el-GR" altLang="en-US" sz="2200" b="1" i="1"/>
              <a:t>Δ</a:t>
            </a:r>
            <a:r>
              <a:rPr lang="en-US" altLang="en-US" sz="2200" b="1" i="1"/>
              <a:t>g</a:t>
            </a:r>
            <a:r>
              <a:rPr lang="en-US" altLang="en-US" sz="2200" b="1" i="1" baseline="-25000"/>
              <a:t>m</a:t>
            </a:r>
            <a:r>
              <a:rPr lang="en-US" altLang="en-US" sz="2200" b="1"/>
              <a:t> = </a:t>
            </a:r>
            <a:r>
              <a:rPr lang="en-US" altLang="en-US" sz="2200" b="1" i="1"/>
              <a:t>g</a:t>
            </a:r>
            <a:r>
              <a:rPr lang="en-US" altLang="en-US" sz="2200" b="1" i="1" baseline="-25000"/>
              <a:t>m1</a:t>
            </a:r>
            <a:r>
              <a:rPr lang="en-US" altLang="en-US" sz="2200" b="1"/>
              <a:t> – </a:t>
            </a:r>
            <a:r>
              <a:rPr lang="en-US" altLang="en-US" sz="2200" b="1" i="1"/>
              <a:t>g</a:t>
            </a:r>
            <a:r>
              <a:rPr lang="en-US" altLang="en-US" sz="2200" b="1" i="1" baseline="-25000"/>
              <a:t>m2</a:t>
            </a:r>
            <a:r>
              <a:rPr lang="en-US" altLang="en-US" sz="2200" b="1"/>
              <a:t>	</a:t>
            </a:r>
          </a:p>
        </p:txBody>
      </p:sp>
      <p:pic>
        <p:nvPicPr>
          <p:cNvPr id="64516" name="Picture 1"/>
          <p:cNvPicPr>
            <a:picLocks noChangeAspect="1"/>
          </p:cNvPicPr>
          <p:nvPr/>
        </p:nvPicPr>
        <p:blipFill>
          <a:blip r:embed="rId3"/>
          <a:srcRect/>
          <a:stretch>
            <a:fillRect/>
          </a:stretch>
        </p:blipFill>
        <p:spPr bwMode="auto">
          <a:xfrm>
            <a:off x="2552700" y="4133850"/>
            <a:ext cx="4038600" cy="6572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47</a:t>
            </a:fld>
            <a:endParaRPr lang="en-US" altLang="en-US"/>
          </a:p>
        </p:txBody>
      </p:sp>
    </p:spTree>
  </p:cSld>
  <p:clrMapOvr>
    <a:masterClrMapping/>
  </p:clrMapOvr>
  <p:transition>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altLang="en-US" sz="2600" smtClean="0"/>
              <a:t>Common-Mode Response</a:t>
            </a:r>
          </a:p>
        </p:txBody>
      </p:sp>
      <p:sp>
        <p:nvSpPr>
          <p:cNvPr id="65538"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Common-mode rejection ratio (CMRR) is defined as the desired gain divided by undesired gain</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If only </a:t>
            </a:r>
            <a:r>
              <a:rPr lang="en-US" altLang="en-US" sz="2200" b="1" i="1"/>
              <a:t>g</a:t>
            </a:r>
            <a:r>
              <a:rPr lang="en-US" altLang="en-US" sz="2200" b="1" i="1" baseline="-25000"/>
              <a:t>m</a:t>
            </a:r>
            <a:r>
              <a:rPr lang="en-US" altLang="en-US" sz="2200" b="1"/>
              <a:t> mismatch is considered, it can be shown that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Hence,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g</a:t>
            </a:r>
            <a:r>
              <a:rPr lang="en-US" altLang="en-US" sz="2200" b="1" i="1" baseline="-25000"/>
              <a:t>m</a:t>
            </a:r>
            <a:r>
              <a:rPr lang="en-US" altLang="en-US" sz="2200" b="1"/>
              <a:t> denotes the mean value, i.e., </a:t>
            </a:r>
            <a:r>
              <a:rPr lang="en-US" altLang="en-US" sz="2200" b="1" i="1"/>
              <a:t>g</a:t>
            </a:r>
            <a:r>
              <a:rPr lang="en-US" altLang="en-US" sz="2200" b="1" i="1" baseline="-25000"/>
              <a:t>m</a:t>
            </a:r>
            <a:r>
              <a:rPr lang="en-US" altLang="en-US" sz="2200" b="1"/>
              <a:t> = (</a:t>
            </a:r>
            <a:r>
              <a:rPr lang="en-US" altLang="en-US" sz="2200" b="1" i="1"/>
              <a:t>g</a:t>
            </a:r>
            <a:r>
              <a:rPr lang="en-US" altLang="en-US" sz="2200" b="1" i="1" baseline="-25000"/>
              <a:t>m1</a:t>
            </a:r>
            <a:r>
              <a:rPr lang="en-US" altLang="en-US" sz="2200" b="1"/>
              <a:t> + </a:t>
            </a:r>
            <a:r>
              <a:rPr lang="en-US" altLang="en-US" sz="2200" b="1" i="1"/>
              <a:t>g</a:t>
            </a:r>
            <a:r>
              <a:rPr lang="en-US" altLang="en-US" sz="2200" b="1" i="1" baseline="-25000"/>
              <a:t>m2</a:t>
            </a:r>
            <a:r>
              <a:rPr lang="en-US" altLang="en-US" sz="2200" b="1"/>
              <a:t>)/2</a:t>
            </a:r>
          </a:p>
          <a:p>
            <a:pPr marL="342900" indent="-342900">
              <a:spcBef>
                <a:spcPct val="20000"/>
              </a:spcBef>
              <a:buFont typeface="Arial" charset="0"/>
              <a:buChar char="•"/>
            </a:pPr>
            <a:r>
              <a:rPr lang="en-US" altLang="en-US" sz="2200" b="1"/>
              <a:t>2</a:t>
            </a:r>
            <a:r>
              <a:rPr lang="en-US" altLang="en-US" sz="2200" b="1" i="1"/>
              <a:t>g</a:t>
            </a:r>
            <a:r>
              <a:rPr lang="en-US" altLang="en-US" sz="2200" b="1" i="1" baseline="-25000"/>
              <a:t>m</a:t>
            </a:r>
            <a:r>
              <a:rPr lang="en-US" altLang="en-US" sz="2200" b="1" i="1"/>
              <a:t>R</a:t>
            </a:r>
            <a:r>
              <a:rPr lang="en-US" altLang="en-US" sz="2200" b="1" i="1" baseline="-25000"/>
              <a:t>SS</a:t>
            </a:r>
            <a:r>
              <a:rPr lang="en-US" altLang="en-US" sz="2200" b="1"/>
              <a:t> &gt;&gt; 1 and hence </a:t>
            </a:r>
          </a:p>
          <a:p>
            <a:pPr marL="342900" indent="-342900">
              <a:spcBef>
                <a:spcPct val="20000"/>
              </a:spcBef>
              <a:buFont typeface="Arial" charset="0"/>
              <a:buChar char="•"/>
            </a:pPr>
            <a:endParaRPr lang="en-US" altLang="en-US" sz="2200" b="1"/>
          </a:p>
        </p:txBody>
      </p:sp>
      <p:pic>
        <p:nvPicPr>
          <p:cNvPr id="65539" name="Picture 1"/>
          <p:cNvPicPr>
            <a:picLocks noChangeAspect="1"/>
          </p:cNvPicPr>
          <p:nvPr/>
        </p:nvPicPr>
        <p:blipFill>
          <a:blip r:embed="rId2"/>
          <a:srcRect/>
          <a:stretch>
            <a:fillRect/>
          </a:stretch>
        </p:blipFill>
        <p:spPr bwMode="auto">
          <a:xfrm>
            <a:off x="3281363" y="1463675"/>
            <a:ext cx="2581275" cy="628650"/>
          </a:xfrm>
          <a:prstGeom prst="rect">
            <a:avLst/>
          </a:prstGeom>
          <a:noFill/>
          <a:ln w="9525">
            <a:noFill/>
            <a:miter lim="800000"/>
            <a:headEnd/>
            <a:tailEnd/>
          </a:ln>
        </p:spPr>
      </p:pic>
      <p:pic>
        <p:nvPicPr>
          <p:cNvPr id="65540" name="Picture 4"/>
          <p:cNvPicPr>
            <a:picLocks noChangeAspect="1"/>
          </p:cNvPicPr>
          <p:nvPr/>
        </p:nvPicPr>
        <p:blipFill>
          <a:blip r:embed="rId3"/>
          <a:srcRect/>
          <a:stretch>
            <a:fillRect/>
          </a:stretch>
        </p:blipFill>
        <p:spPr bwMode="auto">
          <a:xfrm>
            <a:off x="2519363" y="2663825"/>
            <a:ext cx="4105275" cy="666750"/>
          </a:xfrm>
          <a:prstGeom prst="rect">
            <a:avLst/>
          </a:prstGeom>
          <a:noFill/>
          <a:ln w="9525">
            <a:noFill/>
            <a:miter lim="800000"/>
            <a:headEnd/>
            <a:tailEnd/>
          </a:ln>
        </p:spPr>
      </p:pic>
      <p:pic>
        <p:nvPicPr>
          <p:cNvPr id="65541" name="Picture 5"/>
          <p:cNvPicPr>
            <a:picLocks noChangeAspect="1"/>
          </p:cNvPicPr>
          <p:nvPr/>
        </p:nvPicPr>
        <p:blipFill>
          <a:blip r:embed="rId4"/>
          <a:srcRect/>
          <a:stretch>
            <a:fillRect/>
          </a:stretch>
        </p:blipFill>
        <p:spPr bwMode="auto">
          <a:xfrm>
            <a:off x="2698750" y="3789363"/>
            <a:ext cx="3746500" cy="1062037"/>
          </a:xfrm>
          <a:prstGeom prst="rect">
            <a:avLst/>
          </a:prstGeom>
          <a:noFill/>
          <a:ln w="9525">
            <a:noFill/>
            <a:miter lim="800000"/>
            <a:headEnd/>
            <a:tailEnd/>
          </a:ln>
        </p:spPr>
      </p:pic>
      <p:pic>
        <p:nvPicPr>
          <p:cNvPr id="65542" name="Picture 6"/>
          <p:cNvPicPr>
            <a:picLocks noChangeAspect="1"/>
          </p:cNvPicPr>
          <p:nvPr/>
        </p:nvPicPr>
        <p:blipFill>
          <a:blip r:embed="rId5"/>
          <a:srcRect/>
          <a:stretch>
            <a:fillRect/>
          </a:stretch>
        </p:blipFill>
        <p:spPr bwMode="auto">
          <a:xfrm>
            <a:off x="4283075" y="5475288"/>
            <a:ext cx="2800350" cy="3333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48</a:t>
            </a:fld>
            <a:endParaRPr lang="en-US" altLang="en-US"/>
          </a:p>
        </p:txBody>
      </p:sp>
    </p:spTree>
  </p:cSld>
  <p:clrMapOvr>
    <a:masterClrMapping/>
  </p:clrMapOvr>
  <p:transition>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tLang="en-US" sz="2800" smtClean="0"/>
              <a:t>Differential Pair with MOS Loads</a:t>
            </a:r>
          </a:p>
        </p:txBody>
      </p:sp>
      <p:sp>
        <p:nvSpPr>
          <p:cNvPr id="66562"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Differential pairs can employ diode-connected [Fig. (a)] or current-source loads [Fig. (b)]</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For Fig. (a), small-signal differential gain is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i="1"/>
          </a:p>
          <a:p>
            <a:pPr marL="342900" indent="-342900">
              <a:spcBef>
                <a:spcPct val="20000"/>
              </a:spcBef>
              <a:buFont typeface="Arial" charset="0"/>
              <a:buChar char="•"/>
            </a:pPr>
            <a:r>
              <a:rPr lang="en-US" altLang="en-US" sz="2200" b="1" i="1"/>
              <a:t>N</a:t>
            </a:r>
            <a:r>
              <a:rPr lang="en-US" altLang="en-US" sz="2200" b="1"/>
              <a:t> and </a:t>
            </a:r>
            <a:r>
              <a:rPr lang="en-US" altLang="en-US" sz="2200" b="1" i="1"/>
              <a:t>P</a:t>
            </a:r>
            <a:r>
              <a:rPr lang="en-US" altLang="en-US" sz="2200" b="1"/>
              <a:t> subscripts denote NMOS and PMOS respectively</a:t>
            </a:r>
          </a:p>
        </p:txBody>
      </p:sp>
      <p:pic>
        <p:nvPicPr>
          <p:cNvPr id="66563" name="Picture 1"/>
          <p:cNvPicPr>
            <a:picLocks noChangeAspect="1"/>
          </p:cNvPicPr>
          <p:nvPr/>
        </p:nvPicPr>
        <p:blipFill>
          <a:blip r:embed="rId2"/>
          <a:srcRect/>
          <a:stretch>
            <a:fillRect/>
          </a:stretch>
        </p:blipFill>
        <p:spPr bwMode="auto">
          <a:xfrm>
            <a:off x="2081213" y="1358900"/>
            <a:ext cx="4981575" cy="2403475"/>
          </a:xfrm>
          <a:prstGeom prst="rect">
            <a:avLst/>
          </a:prstGeom>
          <a:noFill/>
          <a:ln w="9525">
            <a:noFill/>
            <a:miter lim="800000"/>
            <a:headEnd/>
            <a:tailEnd/>
          </a:ln>
        </p:spPr>
      </p:pic>
      <p:pic>
        <p:nvPicPr>
          <p:cNvPr id="66564" name="Picture 4"/>
          <p:cNvPicPr>
            <a:picLocks noChangeAspect="1"/>
          </p:cNvPicPr>
          <p:nvPr/>
        </p:nvPicPr>
        <p:blipFill>
          <a:blip r:embed="rId3"/>
          <a:srcRect/>
          <a:stretch>
            <a:fillRect/>
          </a:stretch>
        </p:blipFill>
        <p:spPr bwMode="auto">
          <a:xfrm>
            <a:off x="2582863" y="4257675"/>
            <a:ext cx="3667125" cy="109537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49</a:t>
            </a:fld>
            <a:endParaRPr lang="en-US" altLang="en-US"/>
          </a:p>
        </p:txBody>
      </p:sp>
    </p:spTree>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z="2800" smtClean="0"/>
              <a:t>Advantages of Differential Operation</a:t>
            </a:r>
          </a:p>
        </p:txBody>
      </p:sp>
      <p:sp>
        <p:nvSpPr>
          <p:cNvPr id="21506" name="Rectangle 5"/>
          <p:cNvSpPr>
            <a:spLocks noChangeArrowheads="1"/>
          </p:cNvSpPr>
          <p:nvPr/>
        </p:nvSpPr>
        <p:spPr bwMode="auto">
          <a:xfrm>
            <a:off x="457200" y="6889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CM rejection also occurs with noisy supply voltages</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In the CS stage of Fig. (a), if </a:t>
            </a:r>
            <a:r>
              <a:rPr lang="en-US" altLang="en-US" sz="2200" b="1" i="1"/>
              <a:t>V</a:t>
            </a:r>
            <a:r>
              <a:rPr lang="en-US" altLang="en-US" sz="2200" b="1" i="1" baseline="-25000"/>
              <a:t>DD</a:t>
            </a:r>
            <a:r>
              <a:rPr lang="en-US" altLang="en-US" sz="2200" b="1"/>
              <a:t> varies by </a:t>
            </a:r>
            <a:r>
              <a:rPr lang="el-GR" altLang="en-US" sz="2200" b="1" i="1"/>
              <a:t>Δ</a:t>
            </a:r>
            <a:r>
              <a:rPr lang="en-US" altLang="en-US" sz="2200" b="1" i="1"/>
              <a:t>V</a:t>
            </a:r>
            <a:r>
              <a:rPr lang="en-US" altLang="en-US" sz="2200" b="1"/>
              <a:t>, then </a:t>
            </a:r>
            <a:r>
              <a:rPr lang="en-US" altLang="en-US" sz="2200" b="1" i="1"/>
              <a:t>V</a:t>
            </a:r>
            <a:r>
              <a:rPr lang="en-US" altLang="en-US" sz="2200" b="1" i="1" baseline="-25000"/>
              <a:t>out</a:t>
            </a:r>
            <a:r>
              <a:rPr lang="en-US" altLang="en-US" sz="2200" b="1"/>
              <a:t> changes by roughly the same amount, i.e., output is susceptible to noise on </a:t>
            </a:r>
            <a:r>
              <a:rPr lang="en-US" altLang="en-US" sz="2200" b="1" i="1"/>
              <a:t>V</a:t>
            </a:r>
            <a:r>
              <a:rPr lang="en-US" altLang="en-US" sz="2200" b="1" i="1" baseline="-25000"/>
              <a:t>DD</a:t>
            </a:r>
          </a:p>
          <a:p>
            <a:pPr marL="177800" indent="-177800">
              <a:spcBef>
                <a:spcPct val="20000"/>
              </a:spcBef>
              <a:buFontTx/>
              <a:buChar char="•"/>
            </a:pPr>
            <a:r>
              <a:rPr lang="en-US" altLang="en-US" sz="2200" b="1"/>
              <a:t>In the symmetric circuit of Fig. (b), noise on </a:t>
            </a:r>
            <a:r>
              <a:rPr lang="en-US" altLang="en-US" sz="2200" b="1" i="1"/>
              <a:t>V</a:t>
            </a:r>
            <a:r>
              <a:rPr lang="en-US" altLang="en-US" sz="2200" b="1" i="1" baseline="-25000"/>
              <a:t>DD</a:t>
            </a:r>
            <a:r>
              <a:rPr lang="en-US" altLang="en-US" sz="2200" b="1"/>
              <a:t> affects </a:t>
            </a:r>
            <a:r>
              <a:rPr lang="en-US" altLang="en-US" sz="2200" b="1" i="1"/>
              <a:t>V</a:t>
            </a:r>
            <a:r>
              <a:rPr lang="en-US" altLang="en-US" sz="2200" b="1" i="1" baseline="-25000"/>
              <a:t>X</a:t>
            </a:r>
            <a:r>
              <a:rPr lang="en-US" altLang="en-US" sz="2200" b="1"/>
              <a:t> and </a:t>
            </a:r>
            <a:r>
              <a:rPr lang="en-US" altLang="en-US" sz="2200" b="1" i="1"/>
              <a:t>V</a:t>
            </a:r>
            <a:r>
              <a:rPr lang="en-US" altLang="en-US" sz="2200" b="1" i="1" baseline="-25000"/>
              <a:t>Y</a:t>
            </a:r>
            <a:r>
              <a:rPr lang="en-US" altLang="en-US" sz="2200" b="1"/>
              <a:t>, but not </a:t>
            </a:r>
            <a:r>
              <a:rPr lang="en-US" altLang="en-US" sz="2200" b="1" i="1"/>
              <a:t>V</a:t>
            </a:r>
            <a:r>
              <a:rPr lang="en-US" altLang="en-US" sz="2200" b="1" i="1" baseline="-25000"/>
              <a:t>X</a:t>
            </a:r>
            <a:r>
              <a:rPr lang="en-US" altLang="en-US" sz="2200" b="1"/>
              <a:t> – </a:t>
            </a:r>
            <a:r>
              <a:rPr lang="en-US" altLang="en-US" sz="2200" b="1" i="1"/>
              <a:t>V</a:t>
            </a:r>
            <a:r>
              <a:rPr lang="en-US" altLang="en-US" sz="2200" b="1" i="1" baseline="-25000"/>
              <a:t>Y</a:t>
            </a:r>
            <a:r>
              <a:rPr lang="en-US" altLang="en-US" sz="2200" b="1"/>
              <a:t> = </a:t>
            </a:r>
            <a:r>
              <a:rPr lang="en-US" altLang="en-US" sz="2200" b="1" i="1"/>
              <a:t>V</a:t>
            </a:r>
            <a:r>
              <a:rPr lang="en-US" altLang="en-US" sz="2200" b="1" i="1" baseline="-25000"/>
              <a:t>out</a:t>
            </a:r>
          </a:p>
          <a:p>
            <a:pPr marL="177800" indent="-177800">
              <a:spcBef>
                <a:spcPct val="20000"/>
              </a:spcBef>
              <a:buFontTx/>
              <a:buChar char="•"/>
            </a:pPr>
            <a:r>
              <a:rPr lang="en-US" altLang="en-US" sz="2200" b="1"/>
              <a:t>The differential circuit is more robust to supply noise than its single-ended counterpart</a:t>
            </a:r>
          </a:p>
          <a:p>
            <a:pPr lvl="1">
              <a:spcBef>
                <a:spcPct val="20000"/>
              </a:spcBef>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21507" name="Picture 1"/>
          <p:cNvPicPr>
            <a:picLocks noChangeAspect="1"/>
          </p:cNvPicPr>
          <p:nvPr/>
        </p:nvPicPr>
        <p:blipFill>
          <a:blip r:embed="rId2"/>
          <a:srcRect/>
          <a:stretch>
            <a:fillRect/>
          </a:stretch>
        </p:blipFill>
        <p:spPr bwMode="auto">
          <a:xfrm>
            <a:off x="762000" y="1203325"/>
            <a:ext cx="7620000" cy="22606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a:t>
            </a:fld>
            <a:endParaRPr lang="en-US" altLang="en-US"/>
          </a:p>
        </p:txBody>
      </p:sp>
    </p:spTree>
  </p:cSld>
  <p:clrMapOvr>
    <a:masterClrMapping/>
  </p:clrMapOvr>
  <p:transition>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ltLang="en-US" sz="2800" smtClean="0"/>
              <a:t>Differential Pair with MOS Loads</a:t>
            </a:r>
          </a:p>
        </p:txBody>
      </p:sp>
      <p:pic>
        <p:nvPicPr>
          <p:cNvPr id="67586" name="Picture 3"/>
          <p:cNvPicPr>
            <a:picLocks noChangeAspect="1"/>
          </p:cNvPicPr>
          <p:nvPr/>
        </p:nvPicPr>
        <p:blipFill>
          <a:blip r:embed="rId2"/>
          <a:srcRect/>
          <a:stretch>
            <a:fillRect/>
          </a:stretch>
        </p:blipFill>
        <p:spPr bwMode="auto">
          <a:xfrm>
            <a:off x="2081213" y="641350"/>
            <a:ext cx="4981575" cy="2405063"/>
          </a:xfrm>
          <a:prstGeom prst="rect">
            <a:avLst/>
          </a:prstGeom>
          <a:noFill/>
          <a:ln w="9525">
            <a:noFill/>
            <a:miter lim="800000"/>
            <a:headEnd/>
            <a:tailEnd/>
          </a:ln>
        </p:spPr>
      </p:pic>
      <p:sp>
        <p:nvSpPr>
          <p:cNvPr id="67587" name="Rectangle 4"/>
          <p:cNvSpPr>
            <a:spLocks noChangeArrowheads="1"/>
          </p:cNvSpPr>
          <p:nvPr/>
        </p:nvSpPr>
        <p:spPr bwMode="auto">
          <a:xfrm>
            <a:off x="457200" y="31511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Expressing </a:t>
            </a:r>
            <a:r>
              <a:rPr lang="en-US" altLang="en-US" sz="2200" b="1" i="1"/>
              <a:t>g</a:t>
            </a:r>
            <a:r>
              <a:rPr lang="en-US" altLang="en-US" sz="2200" b="1" i="1" baseline="-25000"/>
              <a:t>mN</a:t>
            </a:r>
            <a:r>
              <a:rPr lang="en-US" altLang="en-US" sz="2200" b="1"/>
              <a:t> and </a:t>
            </a:r>
            <a:r>
              <a:rPr lang="en-US" altLang="en-US" sz="2200" b="1" i="1"/>
              <a:t>g</a:t>
            </a:r>
            <a:r>
              <a:rPr lang="en-US" altLang="en-US" sz="2200" b="1" i="1" baseline="-25000"/>
              <a:t>mP</a:t>
            </a:r>
            <a:r>
              <a:rPr lang="en-US" altLang="en-US" sz="2200" b="1"/>
              <a:t> in terms of device dimensions,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For current-source loads [Fig. (b)], the gain is </a:t>
            </a:r>
          </a:p>
        </p:txBody>
      </p:sp>
      <p:pic>
        <p:nvPicPr>
          <p:cNvPr id="67588" name="Picture 1"/>
          <p:cNvPicPr>
            <a:picLocks noChangeAspect="1"/>
          </p:cNvPicPr>
          <p:nvPr/>
        </p:nvPicPr>
        <p:blipFill>
          <a:blip r:embed="rId3"/>
          <a:srcRect/>
          <a:stretch>
            <a:fillRect/>
          </a:stretch>
        </p:blipFill>
        <p:spPr bwMode="auto">
          <a:xfrm>
            <a:off x="3225800" y="3695700"/>
            <a:ext cx="2692400" cy="922338"/>
          </a:xfrm>
          <a:prstGeom prst="rect">
            <a:avLst/>
          </a:prstGeom>
          <a:noFill/>
          <a:ln w="9525">
            <a:noFill/>
            <a:miter lim="800000"/>
            <a:headEnd/>
            <a:tailEnd/>
          </a:ln>
        </p:spPr>
      </p:pic>
      <p:pic>
        <p:nvPicPr>
          <p:cNvPr id="67589" name="Picture 5"/>
          <p:cNvPicPr>
            <a:picLocks noChangeAspect="1"/>
          </p:cNvPicPr>
          <p:nvPr/>
        </p:nvPicPr>
        <p:blipFill>
          <a:blip r:embed="rId4"/>
          <a:srcRect/>
          <a:stretch>
            <a:fillRect/>
          </a:stretch>
        </p:blipFill>
        <p:spPr bwMode="auto">
          <a:xfrm>
            <a:off x="3238500" y="5329238"/>
            <a:ext cx="2667000" cy="3905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50</a:t>
            </a:fld>
            <a:endParaRPr lang="en-US" altLang="en-US"/>
          </a:p>
        </p:txBody>
      </p:sp>
    </p:spTree>
  </p:cSld>
  <p:clrMapOvr>
    <a:masterClrMapping/>
  </p:clrMapOvr>
  <p:transition>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tLang="en-US" sz="2800" smtClean="0"/>
              <a:t>Differential Pair with MOS Loads</a:t>
            </a:r>
          </a:p>
        </p:txBody>
      </p:sp>
      <p:sp>
        <p:nvSpPr>
          <p:cNvPr id="68610" name="Rectangle 4"/>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Diode-connected loads consume voltage headroom and create trade-off between output voltage swing, input CM range and gain</a:t>
            </a:r>
          </a:p>
          <a:p>
            <a:pPr marL="342900" indent="-342900">
              <a:spcBef>
                <a:spcPct val="20000"/>
              </a:spcBef>
              <a:buFont typeface="Arial" charset="0"/>
              <a:buChar char="•"/>
            </a:pPr>
            <a:r>
              <a:rPr lang="en-US" altLang="en-US" sz="2200" b="1"/>
              <a:t>For higher gain, (</a:t>
            </a:r>
            <a:r>
              <a:rPr lang="en-US" altLang="en-US" sz="2200" b="1" i="1"/>
              <a:t>W/L</a:t>
            </a:r>
            <a:r>
              <a:rPr lang="en-US" altLang="en-US" sz="2200" b="1"/>
              <a:t>)</a:t>
            </a:r>
            <a:r>
              <a:rPr lang="en-US" altLang="en-US" sz="2200" b="1" i="1" baseline="-25000"/>
              <a:t>P</a:t>
            </a:r>
            <a:r>
              <a:rPr lang="en-US" altLang="en-US" sz="2200" b="1"/>
              <a:t> must decrease, thereby increasing |</a:t>
            </a:r>
            <a:r>
              <a:rPr lang="en-US" altLang="en-US" sz="2200" b="1" i="1"/>
              <a:t>V</a:t>
            </a:r>
            <a:r>
              <a:rPr lang="en-US" altLang="en-US" sz="2200" b="1" i="1" baseline="-25000"/>
              <a:t>GS</a:t>
            </a:r>
            <a:r>
              <a:rPr lang="en-US" altLang="en-US" sz="2200" b="1"/>
              <a:t> – </a:t>
            </a:r>
            <a:r>
              <a:rPr lang="en-US" altLang="en-US" sz="2200" b="1" i="1"/>
              <a:t>V</a:t>
            </a:r>
            <a:r>
              <a:rPr lang="en-US" altLang="en-US" sz="2200" b="1" i="1" baseline="-25000"/>
              <a:t>THP</a:t>
            </a:r>
            <a:r>
              <a:rPr lang="en-US" altLang="en-US" sz="2200" b="1"/>
              <a:t>| and lowering output CM level </a:t>
            </a:r>
          </a:p>
          <a:p>
            <a:pPr marL="342900" indent="-342900">
              <a:spcBef>
                <a:spcPct val="20000"/>
              </a:spcBef>
              <a:buFont typeface="Arial" charset="0"/>
              <a:buChar char="•"/>
            </a:pPr>
            <a:r>
              <a:rPr lang="en-US" altLang="en-US" sz="2200" b="1"/>
              <a:t>Solved by adding PMOS current sources </a:t>
            </a:r>
            <a:r>
              <a:rPr lang="en-US" altLang="en-US" sz="2200" b="1" i="1"/>
              <a:t>M</a:t>
            </a:r>
            <a:r>
              <a:rPr lang="en-US" altLang="en-US" sz="2200" b="1" i="1" baseline="-25000"/>
              <a:t>5</a:t>
            </a:r>
            <a:r>
              <a:rPr lang="en-US" altLang="en-US" sz="2200" b="1"/>
              <a:t> and </a:t>
            </a:r>
            <a:r>
              <a:rPr lang="en-US" altLang="en-US" sz="2200" b="1" i="1"/>
              <a:t>M</a:t>
            </a:r>
            <a:r>
              <a:rPr lang="en-US" altLang="en-US" sz="2200" b="1" i="1" baseline="-25000"/>
              <a:t>6</a:t>
            </a:r>
            <a:r>
              <a:rPr lang="en-US" altLang="en-US" sz="2200" b="1"/>
              <a:t> to supply part of input pair bias current [Fig. (a)]</a:t>
            </a:r>
          </a:p>
        </p:txBody>
      </p:sp>
      <p:pic>
        <p:nvPicPr>
          <p:cNvPr id="68611" name="Picture 5"/>
          <p:cNvPicPr>
            <a:picLocks noChangeAspect="1"/>
          </p:cNvPicPr>
          <p:nvPr/>
        </p:nvPicPr>
        <p:blipFill>
          <a:blip r:embed="rId2"/>
          <a:srcRect/>
          <a:stretch>
            <a:fillRect/>
          </a:stretch>
        </p:blipFill>
        <p:spPr bwMode="auto">
          <a:xfrm>
            <a:off x="2833688" y="3236913"/>
            <a:ext cx="4017962" cy="3055937"/>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51</a:t>
            </a:fld>
            <a:endParaRPr lang="en-US" altLang="en-US"/>
          </a:p>
        </p:txBody>
      </p:sp>
    </p:spTree>
  </p:cSld>
  <p:clrMapOvr>
    <a:masterClrMapping/>
  </p:clrMapOvr>
  <p:transition>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altLang="en-US" sz="2800" smtClean="0"/>
              <a:t>Differential Pair with MOS Loads</a:t>
            </a:r>
          </a:p>
        </p:txBody>
      </p:sp>
      <p:pic>
        <p:nvPicPr>
          <p:cNvPr id="69634" name="Picture 3"/>
          <p:cNvPicPr>
            <a:picLocks noChangeAspect="1"/>
          </p:cNvPicPr>
          <p:nvPr/>
        </p:nvPicPr>
        <p:blipFill>
          <a:blip r:embed="rId2"/>
          <a:srcRect/>
          <a:stretch>
            <a:fillRect/>
          </a:stretch>
        </p:blipFill>
        <p:spPr bwMode="auto">
          <a:xfrm>
            <a:off x="2746375" y="655638"/>
            <a:ext cx="3651250" cy="2779712"/>
          </a:xfrm>
          <a:prstGeom prst="rect">
            <a:avLst/>
          </a:prstGeom>
          <a:noFill/>
          <a:ln w="9525">
            <a:noFill/>
            <a:miter lim="800000"/>
            <a:headEnd/>
            <a:tailEnd/>
          </a:ln>
        </p:spPr>
      </p:pic>
      <p:sp>
        <p:nvSpPr>
          <p:cNvPr id="69635" name="Rectangle 4"/>
          <p:cNvSpPr>
            <a:spLocks noChangeArrowheads="1"/>
          </p:cNvSpPr>
          <p:nvPr/>
        </p:nvSpPr>
        <p:spPr bwMode="auto">
          <a:xfrm>
            <a:off x="457200" y="359092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In Fig. (a), </a:t>
            </a:r>
            <a:r>
              <a:rPr lang="en-US" altLang="en-US" sz="2200" b="1" i="1"/>
              <a:t>g</a:t>
            </a:r>
            <a:r>
              <a:rPr lang="en-US" altLang="en-US" sz="2200" b="1" i="1" baseline="-25000"/>
              <a:t>m</a:t>
            </a:r>
            <a:r>
              <a:rPr lang="en-US" altLang="en-US" sz="2200" b="1"/>
              <a:t> of load devices </a:t>
            </a:r>
            <a:r>
              <a:rPr lang="en-US" altLang="en-US" sz="2200" b="1" i="1"/>
              <a:t>M</a:t>
            </a:r>
            <a:r>
              <a:rPr lang="en-US" altLang="en-US" sz="2200" b="1" i="1" baseline="-25000"/>
              <a:t>3</a:t>
            </a:r>
            <a:r>
              <a:rPr lang="en-US" altLang="en-US" sz="2200" b="1"/>
              <a:t> and </a:t>
            </a:r>
            <a:r>
              <a:rPr lang="en-US" altLang="en-US" sz="2200" b="1" i="1"/>
              <a:t>M</a:t>
            </a:r>
            <a:r>
              <a:rPr lang="en-US" altLang="en-US" sz="2200" b="1" i="1" baseline="-25000"/>
              <a:t>4</a:t>
            </a:r>
            <a:r>
              <a:rPr lang="en-US" altLang="en-US" sz="2200" b="1"/>
              <a:t> is lowered by reducing their current instead of (</a:t>
            </a:r>
            <a:r>
              <a:rPr lang="en-US" altLang="en-US" sz="2200" b="1" i="1"/>
              <a:t>W/L</a:t>
            </a:r>
            <a:r>
              <a:rPr lang="en-US" altLang="en-US" sz="2200" b="1"/>
              <a:t>)</a:t>
            </a:r>
            <a:r>
              <a:rPr lang="en-US" altLang="en-US" sz="2200" b="1" i="1" baseline="-25000"/>
              <a:t>P</a:t>
            </a:r>
          </a:p>
          <a:p>
            <a:pPr marL="342900" indent="-342900">
              <a:spcBef>
                <a:spcPct val="20000"/>
              </a:spcBef>
              <a:buFont typeface="Arial" charset="0"/>
              <a:buChar char="•"/>
            </a:pPr>
            <a:r>
              <a:rPr lang="en-US" altLang="en-US" sz="2200" b="1"/>
              <a:t>For </a:t>
            </a:r>
            <a:r>
              <a:rPr lang="en-US" altLang="en-US" sz="2200" b="1" i="1"/>
              <a:t>I</a:t>
            </a:r>
            <a:r>
              <a:rPr lang="en-US" altLang="en-US" sz="2200" b="1" i="1" baseline="-25000"/>
              <a:t>D5</a:t>
            </a:r>
            <a:r>
              <a:rPr lang="en-US" altLang="en-US" sz="2200" b="1"/>
              <a:t> = </a:t>
            </a:r>
            <a:r>
              <a:rPr lang="en-US" altLang="en-US" sz="2200" b="1" i="1"/>
              <a:t>I</a:t>
            </a:r>
            <a:r>
              <a:rPr lang="en-US" altLang="en-US" sz="2200" b="1" i="1" baseline="-25000"/>
              <a:t>D6</a:t>
            </a:r>
            <a:r>
              <a:rPr lang="en-US" altLang="en-US" sz="2200" b="1"/>
              <a:t> = 0.8</a:t>
            </a:r>
            <a:r>
              <a:rPr lang="en-US" altLang="en-US" sz="2200" b="1" i="1"/>
              <a:t>I</a:t>
            </a:r>
            <a:r>
              <a:rPr lang="en-US" altLang="en-US" sz="2200" b="1" i="1" baseline="-25000"/>
              <a:t>D1</a:t>
            </a:r>
            <a:r>
              <a:rPr lang="en-US" altLang="en-US" sz="2200" b="1"/>
              <a:t> = 0.8</a:t>
            </a:r>
            <a:r>
              <a:rPr lang="en-US" altLang="en-US" sz="2200" b="1" i="1"/>
              <a:t>I</a:t>
            </a:r>
            <a:r>
              <a:rPr lang="en-US" altLang="en-US" sz="2200" b="1" i="1" baseline="-25000"/>
              <a:t>D2</a:t>
            </a:r>
            <a:r>
              <a:rPr lang="en-US" altLang="en-US" sz="2200" b="1"/>
              <a:t>, </a:t>
            </a:r>
            <a:r>
              <a:rPr lang="en-US" altLang="en-US" sz="2200" b="1" i="1"/>
              <a:t>I</a:t>
            </a:r>
            <a:r>
              <a:rPr lang="en-US" altLang="en-US" sz="2200" b="1" i="1" baseline="-25000"/>
              <a:t>D3</a:t>
            </a:r>
            <a:r>
              <a:rPr lang="en-US" altLang="en-US" sz="2200" b="1"/>
              <a:t> and </a:t>
            </a:r>
            <a:r>
              <a:rPr lang="en-US" altLang="en-US" sz="2200" b="1" i="1"/>
              <a:t>I</a:t>
            </a:r>
            <a:r>
              <a:rPr lang="en-US" altLang="en-US" sz="2200" b="1" i="1" baseline="-25000"/>
              <a:t>D4</a:t>
            </a:r>
            <a:r>
              <a:rPr lang="en-US" altLang="en-US" sz="2200" b="1"/>
              <a:t> are reduced by a factor of 5</a:t>
            </a:r>
          </a:p>
          <a:p>
            <a:pPr marL="342900" indent="-342900">
              <a:spcBef>
                <a:spcPct val="20000"/>
              </a:spcBef>
              <a:buFont typeface="Arial" charset="0"/>
              <a:buChar char="•"/>
            </a:pPr>
            <a:r>
              <a:rPr lang="en-US" altLang="en-US" sz="2200" b="1"/>
              <a:t>For a given overdrive, </a:t>
            </a:r>
            <a:r>
              <a:rPr lang="en-US" altLang="en-US" sz="2200" b="1" i="1"/>
              <a:t>g</a:t>
            </a:r>
            <a:r>
              <a:rPr lang="en-US" altLang="en-US" sz="2200" b="1" i="1" baseline="-25000"/>
              <a:t>mP</a:t>
            </a:r>
            <a:r>
              <a:rPr lang="en-US" altLang="en-US" sz="2200" b="1"/>
              <a:t> is lowered by the same factor</a:t>
            </a:r>
          </a:p>
          <a:p>
            <a:pPr marL="342900" indent="-342900">
              <a:spcBef>
                <a:spcPct val="20000"/>
              </a:spcBef>
              <a:buFont typeface="Arial" charset="0"/>
              <a:buChar char="•"/>
            </a:pPr>
            <a:r>
              <a:rPr lang="en-US" altLang="en-US" sz="2200" b="1"/>
              <a:t>Differential gain is five times that of the case without auxiliary PMOS current sources (if </a:t>
            </a:r>
            <a:r>
              <a:rPr lang="el-GR" altLang="en-US" sz="2200" b="1" i="1"/>
              <a:t>λ</a:t>
            </a:r>
            <a:r>
              <a:rPr lang="en-US" altLang="en-US" sz="2200" b="1"/>
              <a:t> = 0)</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52</a:t>
            </a:fld>
            <a:endParaRPr lang="en-US" altLang="en-US"/>
          </a:p>
        </p:txBody>
      </p:sp>
    </p:spTree>
  </p:cSld>
  <p:clrMapOvr>
    <a:masterClrMapping/>
  </p:clrMapOvr>
  <p:transition>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altLang="en-US" sz="2800" smtClean="0"/>
              <a:t>Differential Pair with MOS Loads</a:t>
            </a:r>
          </a:p>
        </p:txBody>
      </p:sp>
      <p:sp>
        <p:nvSpPr>
          <p:cNvPr id="70658" name="Rectangle 3"/>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Since diode-connected loads limit output swings, loads are realized by resistors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Maximum voltage at each output node is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GS3,4</a:t>
            </a:r>
            <a:r>
              <a:rPr lang="en-US" altLang="en-US" sz="2200" b="1"/>
              <a:t> – </a:t>
            </a:r>
            <a:r>
              <a:rPr lang="en-US" altLang="en-US" sz="2200" b="1" i="1"/>
              <a:t>V</a:t>
            </a:r>
            <a:r>
              <a:rPr lang="en-US" altLang="en-US" sz="2200" b="1" i="1" baseline="-25000"/>
              <a:t>TH3,4</a:t>
            </a:r>
            <a:r>
              <a:rPr lang="en-US" altLang="en-US" sz="2200" b="1"/>
              <a:t>| instead of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TH3,4</a:t>
            </a:r>
            <a:r>
              <a:rPr lang="en-US" altLang="en-US" sz="2200" b="1"/>
              <a:t>| for diode-connected loads</a:t>
            </a:r>
          </a:p>
          <a:p>
            <a:pPr marL="342900" indent="-342900">
              <a:spcBef>
                <a:spcPct val="20000"/>
              </a:spcBef>
              <a:buFont typeface="Arial" charset="0"/>
              <a:buChar char="•"/>
            </a:pPr>
            <a:r>
              <a:rPr lang="en-US" altLang="en-US" sz="2200" b="1"/>
              <a:t>For a given output CM level and 80% auxiliary currents, RD can be five times larger, yielding a voltage gain of</a:t>
            </a:r>
          </a:p>
        </p:txBody>
      </p:sp>
      <p:pic>
        <p:nvPicPr>
          <p:cNvPr id="70659" name="Picture 1"/>
          <p:cNvPicPr>
            <a:picLocks noChangeAspect="1"/>
          </p:cNvPicPr>
          <p:nvPr/>
        </p:nvPicPr>
        <p:blipFill>
          <a:blip r:embed="rId2"/>
          <a:srcRect/>
          <a:stretch>
            <a:fillRect/>
          </a:stretch>
        </p:blipFill>
        <p:spPr bwMode="auto">
          <a:xfrm>
            <a:off x="2733675" y="1331913"/>
            <a:ext cx="3676650" cy="2786062"/>
          </a:xfrm>
          <a:prstGeom prst="rect">
            <a:avLst/>
          </a:prstGeom>
          <a:noFill/>
          <a:ln w="9525">
            <a:noFill/>
            <a:miter lim="800000"/>
            <a:headEnd/>
            <a:tailEnd/>
          </a:ln>
        </p:spPr>
      </p:pic>
      <p:pic>
        <p:nvPicPr>
          <p:cNvPr id="70660" name="Picture 4"/>
          <p:cNvPicPr>
            <a:picLocks noChangeAspect="1"/>
          </p:cNvPicPr>
          <p:nvPr/>
        </p:nvPicPr>
        <p:blipFill>
          <a:blip r:embed="rId3"/>
          <a:srcRect/>
          <a:stretch>
            <a:fillRect/>
          </a:stretch>
        </p:blipFill>
        <p:spPr bwMode="auto">
          <a:xfrm>
            <a:off x="3005138" y="5737225"/>
            <a:ext cx="3133725" cy="3905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53</a:t>
            </a:fld>
            <a:endParaRPr lang="en-US" altLang="en-US"/>
          </a:p>
        </p:txBody>
      </p:sp>
    </p:spTree>
  </p:cSld>
  <p:clrMapOvr>
    <a:masterClrMapping/>
  </p:clrMapOvr>
  <p:transition>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altLang="en-US" sz="2800" smtClean="0"/>
              <a:t>Cascode Differential Pair</a:t>
            </a:r>
            <a:endParaRPr lang="en-US" altLang="en-US" smtClean="0"/>
          </a:p>
        </p:txBody>
      </p:sp>
      <p:pic>
        <p:nvPicPr>
          <p:cNvPr id="71682" name="Picture 1"/>
          <p:cNvPicPr>
            <a:picLocks noChangeAspect="1"/>
          </p:cNvPicPr>
          <p:nvPr/>
        </p:nvPicPr>
        <p:blipFill>
          <a:blip r:embed="rId2"/>
          <a:srcRect/>
          <a:stretch>
            <a:fillRect/>
          </a:stretch>
        </p:blipFill>
        <p:spPr bwMode="auto">
          <a:xfrm>
            <a:off x="2395538" y="649288"/>
            <a:ext cx="4352925" cy="3048000"/>
          </a:xfrm>
          <a:prstGeom prst="rect">
            <a:avLst/>
          </a:prstGeom>
          <a:noFill/>
          <a:ln w="9525">
            <a:noFill/>
            <a:miter lim="800000"/>
            <a:headEnd/>
            <a:tailEnd/>
          </a:ln>
        </p:spPr>
      </p:pic>
      <p:sp>
        <p:nvSpPr>
          <p:cNvPr id="71683" name="Rectangle 4"/>
          <p:cNvSpPr>
            <a:spLocks noChangeArrowheads="1"/>
          </p:cNvSpPr>
          <p:nvPr/>
        </p:nvSpPr>
        <p:spPr bwMode="auto">
          <a:xfrm>
            <a:off x="457200" y="37353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Small-signal voltage gain can be increased by increasing output impedance of both NMOS and PMOS devices via cascoding [Fig. (a)], but at the cost of less headroom</a:t>
            </a:r>
          </a:p>
          <a:p>
            <a:pPr marL="342900" indent="-342900">
              <a:spcBef>
                <a:spcPct val="20000"/>
              </a:spcBef>
              <a:buFont typeface="Arial" charset="0"/>
              <a:buChar char="•"/>
            </a:pPr>
            <a:r>
              <a:rPr lang="en-US" altLang="en-US" sz="2200" b="1"/>
              <a:t>The gain is calculated using the half-circuit technique [Fig. (b)]</a:t>
            </a:r>
          </a:p>
        </p:txBody>
      </p:sp>
      <p:pic>
        <p:nvPicPr>
          <p:cNvPr id="71684" name="Picture 3"/>
          <p:cNvPicPr>
            <a:picLocks noChangeAspect="1"/>
          </p:cNvPicPr>
          <p:nvPr/>
        </p:nvPicPr>
        <p:blipFill>
          <a:blip r:embed="rId3"/>
          <a:srcRect/>
          <a:stretch>
            <a:fillRect/>
          </a:stretch>
        </p:blipFill>
        <p:spPr bwMode="auto">
          <a:xfrm>
            <a:off x="2544763" y="5653088"/>
            <a:ext cx="4314825" cy="36195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54</a:t>
            </a:fld>
            <a:endParaRPr lang="en-US" altLang="en-US"/>
          </a:p>
        </p:txBody>
      </p:sp>
    </p:spTree>
  </p:cSld>
  <p:clrMapOvr>
    <a:masterClrMapping/>
  </p:clrMapOvr>
  <p:transition>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tLang="en-US" sz="2800" smtClean="0"/>
              <a:t>Gilbert Cell</a:t>
            </a:r>
            <a:endParaRPr lang="en-US" altLang="en-US" smtClean="0"/>
          </a:p>
        </p:txBody>
      </p:sp>
      <p:sp>
        <p:nvSpPr>
          <p:cNvPr id="72706" name="Rectangle 3"/>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Differential pair whose gain is controlled by a control voltage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In Fig.(a), the control voltage Vcont controls the tail current and hence the gain </a:t>
            </a:r>
          </a:p>
          <a:p>
            <a:pPr marL="342900" indent="-342900">
              <a:spcBef>
                <a:spcPct val="20000"/>
              </a:spcBef>
              <a:buFont typeface="Arial" charset="0"/>
              <a:buChar char="•"/>
            </a:pPr>
            <a:r>
              <a:rPr lang="en-US" altLang="en-US" sz="2200" b="1"/>
              <a:t>Here, </a:t>
            </a:r>
            <a:r>
              <a:rPr lang="en-US" altLang="en-US" sz="2200" b="1" i="1"/>
              <a:t>A</a:t>
            </a:r>
            <a:r>
              <a:rPr lang="en-US" altLang="en-US" sz="2200" b="1" i="1" baseline="-25000"/>
              <a:t>v</a:t>
            </a:r>
            <a:r>
              <a:rPr lang="en-US" altLang="en-US" sz="2200" b="1"/>
              <a:t> = </a:t>
            </a:r>
            <a:r>
              <a:rPr lang="en-US" altLang="en-US" sz="2200" b="1" i="1"/>
              <a:t>V</a:t>
            </a:r>
            <a:r>
              <a:rPr lang="en-US" altLang="en-US" sz="2200" b="1" i="1" baseline="-25000"/>
              <a:t>out</a:t>
            </a:r>
            <a:r>
              <a:rPr lang="en-US" altLang="en-US" sz="2200" b="1" i="1"/>
              <a:t>/</a:t>
            </a:r>
            <a:r>
              <a:rPr lang="en-US" altLang="en-US" sz="2200" b="1"/>
              <a:t> </a:t>
            </a:r>
            <a:r>
              <a:rPr lang="en-US" altLang="en-US" sz="2200" b="1" i="1"/>
              <a:t>V</a:t>
            </a:r>
            <a:r>
              <a:rPr lang="en-US" altLang="en-US" sz="2200" b="1" i="1" baseline="-25000"/>
              <a:t>in</a:t>
            </a:r>
            <a:r>
              <a:rPr lang="en-US" altLang="en-US" sz="2200" b="1"/>
              <a:t> varies from zero (if </a:t>
            </a:r>
            <a:r>
              <a:rPr lang="en-US" altLang="en-US" sz="2200" b="1" i="1"/>
              <a:t>I</a:t>
            </a:r>
            <a:r>
              <a:rPr lang="en-US" altLang="en-US" sz="2200" b="1" i="1" baseline="-25000"/>
              <a:t>D3</a:t>
            </a:r>
            <a:r>
              <a:rPr lang="en-US" altLang="en-US" sz="2200" b="1"/>
              <a:t> = 0)to a maximum value given by voltage headroom limitations and device dimensions</a:t>
            </a:r>
          </a:p>
          <a:p>
            <a:pPr marL="342900" indent="-342900">
              <a:spcBef>
                <a:spcPct val="20000"/>
              </a:spcBef>
              <a:buFont typeface="Arial" charset="0"/>
              <a:buChar char="•"/>
            </a:pPr>
            <a:r>
              <a:rPr lang="en-US" altLang="en-US" sz="2200" b="1"/>
              <a:t>Simple example of Variable Gain Amplifier (VGA)</a:t>
            </a:r>
          </a:p>
        </p:txBody>
      </p:sp>
      <p:pic>
        <p:nvPicPr>
          <p:cNvPr id="72707" name="Picture 1"/>
          <p:cNvPicPr>
            <a:picLocks noChangeAspect="1"/>
          </p:cNvPicPr>
          <p:nvPr/>
        </p:nvPicPr>
        <p:blipFill>
          <a:blip r:embed="rId2"/>
          <a:srcRect/>
          <a:stretch>
            <a:fillRect/>
          </a:stretch>
        </p:blipFill>
        <p:spPr bwMode="auto">
          <a:xfrm>
            <a:off x="3273425" y="1195388"/>
            <a:ext cx="2546350" cy="2586037"/>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55</a:t>
            </a:fld>
            <a:endParaRPr lang="en-US" altLang="en-US"/>
          </a:p>
        </p:txBody>
      </p:sp>
    </p:spTree>
  </p:cSld>
  <p:clrMapOvr>
    <a:masterClrMapping/>
  </p:clrMapOvr>
  <p:transition>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altLang="en-US" sz="2800" smtClean="0"/>
              <a:t>Gilbert Cell</a:t>
            </a:r>
          </a:p>
        </p:txBody>
      </p:sp>
      <p:sp>
        <p:nvSpPr>
          <p:cNvPr id="73730" name="Rectangle 4"/>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An amplifier is sought whose gain can be continuously varied from a negative to a positive value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Fig. (b) shows two differential pairs that amplify the input by opposite gains </a:t>
            </a:r>
          </a:p>
          <a:p>
            <a:pPr marL="342900" indent="-342900">
              <a:spcBef>
                <a:spcPct val="20000"/>
              </a:spcBef>
              <a:buFont typeface="Arial" charset="0"/>
              <a:buChar char="•"/>
            </a:pPr>
            <a:r>
              <a:rPr lang="en-US" altLang="en-US" sz="2200" b="1"/>
              <a:t>Here, </a:t>
            </a:r>
            <a:r>
              <a:rPr lang="en-US" altLang="en-US" sz="2200" b="1" i="1"/>
              <a:t>V</a:t>
            </a:r>
            <a:r>
              <a:rPr lang="en-US" altLang="en-US" sz="2200" b="1" i="1" baseline="-25000"/>
              <a:t>out1</a:t>
            </a:r>
            <a:r>
              <a:rPr lang="en-US" altLang="en-US" sz="2200" b="1"/>
              <a:t>/</a:t>
            </a:r>
            <a:r>
              <a:rPr lang="en-US" altLang="en-US" sz="2200" b="1" i="1"/>
              <a:t>V</a:t>
            </a:r>
            <a:r>
              <a:rPr lang="en-US" altLang="en-US" sz="2200" b="1" i="1" baseline="-25000"/>
              <a:t>in</a:t>
            </a:r>
            <a:r>
              <a:rPr lang="en-US" altLang="en-US" sz="2200" b="1"/>
              <a:t> = </a:t>
            </a:r>
            <a:r>
              <a:rPr lang="en-US" altLang="en-US" sz="2200" b="1" i="1"/>
              <a:t>-g</a:t>
            </a:r>
            <a:r>
              <a:rPr lang="en-US" altLang="en-US" sz="2200" b="1" i="1" baseline="-25000"/>
              <a:t>m</a:t>
            </a:r>
            <a:r>
              <a:rPr lang="en-US" altLang="en-US" sz="2200" b="1" i="1"/>
              <a:t>R</a:t>
            </a:r>
            <a:r>
              <a:rPr lang="en-US" altLang="en-US" sz="2200" b="1" i="1" baseline="-25000"/>
              <a:t>D</a:t>
            </a:r>
            <a:r>
              <a:rPr lang="en-US" altLang="en-US" sz="2200" b="1"/>
              <a:t> and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in</a:t>
            </a:r>
            <a:r>
              <a:rPr lang="en-US" altLang="en-US" sz="2200" b="1"/>
              <a:t> = </a:t>
            </a:r>
            <a:r>
              <a:rPr lang="en-US" altLang="en-US" sz="2200" b="1" i="1"/>
              <a:t>+g</a:t>
            </a:r>
            <a:r>
              <a:rPr lang="en-US" altLang="en-US" sz="2200" b="1" i="1" baseline="-25000"/>
              <a:t>m</a:t>
            </a:r>
            <a:r>
              <a:rPr lang="en-US" altLang="en-US" sz="2200" b="1" i="1"/>
              <a:t>R</a:t>
            </a:r>
            <a:r>
              <a:rPr lang="en-US" altLang="en-US" sz="2200" b="1" i="1" baseline="-25000"/>
              <a:t>D</a:t>
            </a:r>
          </a:p>
          <a:p>
            <a:pPr marL="342900" indent="-342900">
              <a:spcBef>
                <a:spcPct val="20000"/>
              </a:spcBef>
              <a:buFont typeface="Arial" charset="0"/>
              <a:buChar char="•"/>
            </a:pPr>
            <a:r>
              <a:rPr lang="en-US" altLang="en-US" sz="2200" b="1"/>
              <a:t>If </a:t>
            </a:r>
            <a:r>
              <a:rPr lang="en-US" altLang="en-US" sz="2200" b="1" i="1"/>
              <a:t>I</a:t>
            </a:r>
            <a:r>
              <a:rPr lang="en-US" altLang="en-US" sz="2200" b="1" i="1" baseline="-25000"/>
              <a:t>1</a:t>
            </a:r>
            <a:r>
              <a:rPr lang="en-US" altLang="en-US" sz="2200" b="1"/>
              <a:t> and </a:t>
            </a:r>
            <a:r>
              <a:rPr lang="en-US" altLang="en-US" sz="2200" b="1" i="1"/>
              <a:t>I</a:t>
            </a:r>
            <a:r>
              <a:rPr lang="en-US" altLang="en-US" sz="2200" b="1" i="1" baseline="-25000"/>
              <a:t>2</a:t>
            </a:r>
            <a:r>
              <a:rPr lang="en-US" altLang="en-US" sz="2200" b="1"/>
              <a:t> vary in opposite directions, so do |</a:t>
            </a:r>
            <a:r>
              <a:rPr lang="en-US" altLang="en-US" sz="2200" b="1" i="1"/>
              <a:t>V</a:t>
            </a:r>
            <a:r>
              <a:rPr lang="en-US" altLang="en-US" sz="2200" b="1" i="1" baseline="-25000"/>
              <a:t>out1</a:t>
            </a:r>
            <a:r>
              <a:rPr lang="en-US" altLang="en-US" sz="2200" b="1"/>
              <a:t>/</a:t>
            </a:r>
            <a:r>
              <a:rPr lang="en-US" altLang="en-US" sz="2200" b="1" i="1"/>
              <a:t>V</a:t>
            </a:r>
            <a:r>
              <a:rPr lang="en-US" altLang="en-US" sz="2200" b="1" i="1" baseline="-25000"/>
              <a:t>in</a:t>
            </a:r>
            <a:r>
              <a:rPr lang="en-US" altLang="en-US" sz="2200" b="1"/>
              <a:t>| and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in</a:t>
            </a:r>
            <a:r>
              <a:rPr lang="en-US" altLang="en-US" sz="2200" b="1"/>
              <a:t>|</a:t>
            </a:r>
          </a:p>
        </p:txBody>
      </p:sp>
      <p:pic>
        <p:nvPicPr>
          <p:cNvPr id="73731" name="Picture 3"/>
          <p:cNvPicPr>
            <a:picLocks noChangeAspect="1"/>
          </p:cNvPicPr>
          <p:nvPr/>
        </p:nvPicPr>
        <p:blipFill>
          <a:blip r:embed="rId2"/>
          <a:srcRect/>
          <a:stretch>
            <a:fillRect/>
          </a:stretch>
        </p:blipFill>
        <p:spPr bwMode="auto">
          <a:xfrm>
            <a:off x="1770063" y="1338263"/>
            <a:ext cx="5603875" cy="2830512"/>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56</a:t>
            </a:fld>
            <a:endParaRPr lang="en-US" altLang="en-US"/>
          </a:p>
        </p:txBody>
      </p:sp>
    </p:spTree>
  </p:cSld>
  <p:clrMapOvr>
    <a:masterClrMapping/>
  </p:clrMapOvr>
  <p:transition>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tLang="en-US" sz="2800" smtClean="0"/>
              <a:t>Gilbert Cell</a:t>
            </a:r>
          </a:p>
        </p:txBody>
      </p:sp>
      <p:pic>
        <p:nvPicPr>
          <p:cNvPr id="74754" name="Picture 1"/>
          <p:cNvPicPr>
            <a:picLocks noChangeAspect="1"/>
          </p:cNvPicPr>
          <p:nvPr/>
        </p:nvPicPr>
        <p:blipFill>
          <a:blip r:embed="rId2"/>
          <a:srcRect/>
          <a:stretch>
            <a:fillRect/>
          </a:stretch>
        </p:blipFill>
        <p:spPr bwMode="auto">
          <a:xfrm>
            <a:off x="1441450" y="657225"/>
            <a:ext cx="6299200" cy="2933700"/>
          </a:xfrm>
          <a:prstGeom prst="rect">
            <a:avLst/>
          </a:prstGeom>
          <a:noFill/>
          <a:ln w="9525">
            <a:noFill/>
            <a:miter lim="800000"/>
            <a:headEnd/>
            <a:tailEnd/>
          </a:ln>
        </p:spPr>
      </p:pic>
      <p:sp>
        <p:nvSpPr>
          <p:cNvPr id="74755" name="Rectangle 4"/>
          <p:cNvSpPr>
            <a:spLocks noChangeArrowheads="1"/>
          </p:cNvSpPr>
          <p:nvPr/>
        </p:nvSpPr>
        <p:spPr bwMode="auto">
          <a:xfrm>
            <a:off x="457200" y="359092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V</a:t>
            </a:r>
            <a:r>
              <a:rPr lang="en-US" altLang="en-US" sz="2200" b="1" i="1" baseline="-25000"/>
              <a:t>out1</a:t>
            </a:r>
            <a:r>
              <a:rPr lang="en-US" altLang="en-US" sz="2200" b="1"/>
              <a:t> and </a:t>
            </a:r>
            <a:r>
              <a:rPr lang="en-US" altLang="en-US" sz="2200" b="1" i="1"/>
              <a:t>V</a:t>
            </a:r>
            <a:r>
              <a:rPr lang="en-US" altLang="en-US" sz="2200" b="1" i="1" baseline="-25000"/>
              <a:t>out2</a:t>
            </a:r>
            <a:r>
              <a:rPr lang="en-US" altLang="en-US" sz="2200" b="1"/>
              <a:t> are combined into a single output as shown in Fig. (a)</a:t>
            </a:r>
          </a:p>
          <a:p>
            <a:pPr marL="342900" indent="-342900">
              <a:spcBef>
                <a:spcPct val="20000"/>
              </a:spcBef>
              <a:buFont typeface="Arial" charset="0"/>
              <a:buChar char="•"/>
            </a:pPr>
            <a:r>
              <a:rPr lang="en-US" altLang="en-US" sz="2200" b="1"/>
              <a:t>The two voltages are summed , producing </a:t>
            </a:r>
            <a:r>
              <a:rPr lang="en-US" altLang="en-US" sz="2200" b="1" i="1"/>
              <a:t>V</a:t>
            </a:r>
            <a:r>
              <a:rPr lang="en-US" altLang="en-US" sz="2200" b="1" i="1" baseline="-25000"/>
              <a:t>out</a:t>
            </a:r>
            <a:r>
              <a:rPr lang="en-US" altLang="en-US" sz="2200" b="1"/>
              <a:t> =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 </a:t>
            </a:r>
            <a:r>
              <a:rPr lang="en-US" altLang="en-US" sz="2200" b="1" i="1"/>
              <a:t>A</a:t>
            </a:r>
            <a:r>
              <a:rPr lang="en-US" altLang="en-US" sz="2200" b="1" i="1" baseline="-25000"/>
              <a:t>1</a:t>
            </a:r>
            <a:r>
              <a:rPr lang="en-US" altLang="en-US" sz="2200" b="1" i="1"/>
              <a:t>V</a:t>
            </a:r>
            <a:r>
              <a:rPr lang="en-US" altLang="en-US" sz="2200" b="1" i="1" baseline="-25000"/>
              <a:t>in</a:t>
            </a:r>
            <a:r>
              <a:rPr lang="en-US" altLang="en-US" sz="2200" b="1"/>
              <a:t> + </a:t>
            </a:r>
            <a:r>
              <a:rPr lang="en-US" altLang="en-US" sz="2200" b="1" i="1"/>
              <a:t>A</a:t>
            </a:r>
            <a:r>
              <a:rPr lang="en-US" altLang="en-US" sz="2200" b="1" i="1" baseline="-25000"/>
              <a:t>2</a:t>
            </a:r>
            <a:r>
              <a:rPr lang="en-US" altLang="en-US" sz="2200" b="1" i="1"/>
              <a:t>V</a:t>
            </a:r>
            <a:r>
              <a:rPr lang="en-US" altLang="en-US" sz="2200" b="1" i="1" baseline="-25000"/>
              <a:t>in</a:t>
            </a:r>
            <a:r>
              <a:rPr lang="en-US" altLang="en-US" sz="2200" b="1"/>
              <a:t>, where </a:t>
            </a:r>
            <a:r>
              <a:rPr lang="en-US" altLang="en-US" sz="2200" b="1" i="1"/>
              <a:t>A</a:t>
            </a:r>
            <a:r>
              <a:rPr lang="en-US" altLang="en-US" sz="2200" b="1" i="1" baseline="-25000"/>
              <a:t>1</a:t>
            </a:r>
            <a:r>
              <a:rPr lang="en-US" altLang="en-US" sz="2200" b="1"/>
              <a:t> and </a:t>
            </a:r>
            <a:r>
              <a:rPr lang="en-US" altLang="en-US" sz="2200" b="1" i="1"/>
              <a:t>A</a:t>
            </a:r>
            <a:r>
              <a:rPr lang="en-US" altLang="en-US" sz="2200" b="1" i="1" baseline="-25000"/>
              <a:t>2</a:t>
            </a:r>
            <a:r>
              <a:rPr lang="en-US" altLang="en-US" sz="2200" b="1"/>
              <a:t> are controlled by </a:t>
            </a:r>
            <a:r>
              <a:rPr lang="en-US" altLang="en-US" sz="2200" b="1" i="1"/>
              <a:t>V</a:t>
            </a:r>
            <a:r>
              <a:rPr lang="en-US" altLang="en-US" sz="2200" b="1" i="1" baseline="-25000"/>
              <a:t>cont1</a:t>
            </a:r>
            <a:r>
              <a:rPr lang="en-US" altLang="en-US" sz="2200" b="1"/>
              <a:t> and </a:t>
            </a:r>
            <a:r>
              <a:rPr lang="en-US" altLang="en-US" sz="2200" b="1" i="1"/>
              <a:t>V</a:t>
            </a:r>
            <a:r>
              <a:rPr lang="en-US" altLang="en-US" sz="2200" b="1" i="1" baseline="-25000"/>
              <a:t>cont2</a:t>
            </a:r>
            <a:r>
              <a:rPr lang="en-US" altLang="en-US" sz="2200" b="1"/>
              <a:t> respectively </a:t>
            </a:r>
          </a:p>
          <a:p>
            <a:pPr marL="342900" indent="-342900">
              <a:spcBef>
                <a:spcPct val="20000"/>
              </a:spcBef>
              <a:buFont typeface="Arial" charset="0"/>
              <a:buChar char="•"/>
            </a:pPr>
            <a:r>
              <a:rPr lang="en-US" altLang="en-US" sz="2200" b="1"/>
              <a:t>Actual implementation shown in Fig. (b) where drain terminals are shorted to sum the currents and generate the output voltage</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57</a:t>
            </a:fld>
            <a:endParaRPr lang="en-US" altLang="en-US"/>
          </a:p>
        </p:txBody>
      </p:sp>
    </p:spTree>
  </p:cSld>
  <p:clrMapOvr>
    <a:masterClrMapping/>
  </p:clrMapOvr>
  <p:transition>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US" altLang="en-US" sz="2800" smtClean="0"/>
              <a:t>Gilbert Cell</a:t>
            </a:r>
          </a:p>
        </p:txBody>
      </p:sp>
      <p:pic>
        <p:nvPicPr>
          <p:cNvPr id="75778" name="Picture 1"/>
          <p:cNvPicPr>
            <a:picLocks noChangeAspect="1"/>
          </p:cNvPicPr>
          <p:nvPr/>
        </p:nvPicPr>
        <p:blipFill>
          <a:blip r:embed="rId2"/>
          <a:srcRect/>
          <a:stretch>
            <a:fillRect/>
          </a:stretch>
        </p:blipFill>
        <p:spPr bwMode="auto">
          <a:xfrm>
            <a:off x="1406525" y="639763"/>
            <a:ext cx="6330950" cy="2876550"/>
          </a:xfrm>
          <a:prstGeom prst="rect">
            <a:avLst/>
          </a:prstGeom>
          <a:noFill/>
          <a:ln w="9525">
            <a:noFill/>
            <a:miter lim="800000"/>
            <a:headEnd/>
            <a:tailEnd/>
          </a:ln>
        </p:spPr>
      </p:pic>
      <p:sp>
        <p:nvSpPr>
          <p:cNvPr id="75779" name="Rectangle 4"/>
          <p:cNvSpPr>
            <a:spLocks noChangeArrowheads="1"/>
          </p:cNvSpPr>
          <p:nvPr/>
        </p:nvSpPr>
        <p:spPr bwMode="auto">
          <a:xfrm>
            <a:off x="457200" y="3517900"/>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V</a:t>
            </a:r>
            <a:r>
              <a:rPr lang="en-US" altLang="en-US" sz="2200" b="1" i="1" baseline="-25000"/>
              <a:t>out1</a:t>
            </a:r>
            <a:r>
              <a:rPr lang="en-US" altLang="en-US" sz="2200" b="1"/>
              <a:t> and </a:t>
            </a:r>
            <a:r>
              <a:rPr lang="en-US" altLang="en-US" sz="2200" b="1" i="1"/>
              <a:t>V</a:t>
            </a:r>
            <a:r>
              <a:rPr lang="en-US" altLang="en-US" sz="2200" b="1" i="1" baseline="-25000"/>
              <a:t>out2</a:t>
            </a:r>
            <a:r>
              <a:rPr lang="en-US" altLang="en-US" sz="2200" b="1"/>
              <a:t> must change </a:t>
            </a:r>
            <a:r>
              <a:rPr lang="en-US" altLang="en-US" sz="2200" b="1" i="1"/>
              <a:t>I</a:t>
            </a:r>
            <a:r>
              <a:rPr lang="en-US" altLang="en-US" sz="2200" b="1" i="1" baseline="-25000"/>
              <a:t>1</a:t>
            </a:r>
            <a:r>
              <a:rPr lang="en-US" altLang="en-US" sz="2200" b="1"/>
              <a:t> and </a:t>
            </a:r>
            <a:r>
              <a:rPr lang="en-US" altLang="en-US" sz="2200" b="1" i="1"/>
              <a:t>I</a:t>
            </a:r>
            <a:r>
              <a:rPr lang="en-US" altLang="en-US" sz="2200" b="1" i="1" baseline="-25000"/>
              <a:t>2</a:t>
            </a:r>
            <a:r>
              <a:rPr lang="en-US" altLang="en-US" sz="2200" b="1"/>
              <a:t> in opposite directions so that the amplifier gain changes monotonically</a:t>
            </a:r>
          </a:p>
          <a:p>
            <a:pPr marL="342900" indent="-342900">
              <a:spcBef>
                <a:spcPct val="20000"/>
              </a:spcBef>
              <a:buFont typeface="Arial" charset="0"/>
              <a:buChar char="•"/>
            </a:pPr>
            <a:r>
              <a:rPr lang="en-US" altLang="en-US" sz="2200" b="1"/>
              <a:t>This is done using a differential pair, as shown in Fig. (c)</a:t>
            </a:r>
          </a:p>
          <a:p>
            <a:pPr marL="342900" indent="-342900">
              <a:spcBef>
                <a:spcPct val="20000"/>
              </a:spcBef>
              <a:buFont typeface="Arial" charset="0"/>
              <a:buChar char="•"/>
            </a:pPr>
            <a:r>
              <a:rPr lang="en-US" altLang="en-US" sz="2200" b="1"/>
              <a:t>For large |</a:t>
            </a:r>
            <a:r>
              <a:rPr lang="en-US" altLang="en-US" sz="2200" b="1" i="1"/>
              <a:t>V</a:t>
            </a:r>
            <a:r>
              <a:rPr lang="en-US" altLang="en-US" sz="2200" b="1" i="1" baseline="-25000"/>
              <a:t>cont1</a:t>
            </a:r>
            <a:r>
              <a:rPr lang="en-US" altLang="en-US" sz="2200" b="1"/>
              <a:t> – </a:t>
            </a:r>
            <a:r>
              <a:rPr lang="en-US" altLang="en-US" sz="2200" b="1" i="1"/>
              <a:t>V</a:t>
            </a:r>
            <a:r>
              <a:rPr lang="en-US" altLang="en-US" sz="2200" b="1" i="1" baseline="-25000"/>
              <a:t>cont2</a:t>
            </a:r>
            <a:r>
              <a:rPr lang="en-US" altLang="en-US" sz="2200" b="1"/>
              <a:t>|, all of </a:t>
            </a:r>
            <a:r>
              <a:rPr lang="en-US" altLang="en-US" sz="2200" b="1" i="1"/>
              <a:t>I</a:t>
            </a:r>
            <a:r>
              <a:rPr lang="en-US" altLang="en-US" sz="2200" b="1" i="1" baseline="-25000"/>
              <a:t>SS</a:t>
            </a:r>
            <a:r>
              <a:rPr lang="en-US" altLang="en-US" sz="2200" b="1"/>
              <a:t> is steered to one of the top differential pairs and |</a:t>
            </a:r>
            <a:r>
              <a:rPr lang="en-US" altLang="en-US" sz="2200" b="1" i="1"/>
              <a:t>V</a:t>
            </a:r>
            <a:r>
              <a:rPr lang="en-US" altLang="en-US" sz="2200" b="1" i="1" baseline="-25000"/>
              <a:t>out</a:t>
            </a:r>
            <a:r>
              <a:rPr lang="en-US" altLang="en-US" sz="2200" b="1"/>
              <a:t>/</a:t>
            </a:r>
            <a:r>
              <a:rPr lang="en-US" altLang="en-US" sz="2200" b="1" i="1"/>
              <a:t>V</a:t>
            </a:r>
            <a:r>
              <a:rPr lang="en-US" altLang="en-US" sz="2200" b="1" i="1" baseline="-25000"/>
              <a:t>in</a:t>
            </a:r>
            <a:r>
              <a:rPr lang="en-US" altLang="en-US" sz="2200" b="1"/>
              <a:t>| is maximum</a:t>
            </a:r>
          </a:p>
          <a:p>
            <a:pPr marL="342900" indent="-342900">
              <a:spcBef>
                <a:spcPct val="20000"/>
              </a:spcBef>
              <a:buFont typeface="Arial" charset="0"/>
              <a:buChar char="•"/>
            </a:pPr>
            <a:r>
              <a:rPr lang="en-US" altLang="en-US" sz="2200" b="1"/>
              <a:t>If </a:t>
            </a:r>
            <a:r>
              <a:rPr lang="en-US" altLang="en-US" sz="2200" b="1" i="1"/>
              <a:t>V</a:t>
            </a:r>
            <a:r>
              <a:rPr lang="en-US" altLang="en-US" sz="2200" b="1" i="1" baseline="-25000"/>
              <a:t>cont1</a:t>
            </a:r>
            <a:r>
              <a:rPr lang="en-US" altLang="en-US" sz="2200" b="1"/>
              <a:t> = </a:t>
            </a:r>
            <a:r>
              <a:rPr lang="en-US" altLang="en-US" sz="2200" b="1" i="1"/>
              <a:t>V</a:t>
            </a:r>
            <a:r>
              <a:rPr lang="en-US" altLang="en-US" sz="2200" b="1" i="1" baseline="-25000"/>
              <a:t>cont2</a:t>
            </a:r>
            <a:r>
              <a:rPr lang="en-US" altLang="en-US" sz="2200" b="1"/>
              <a:t>, the gain is zero</a:t>
            </a:r>
          </a:p>
          <a:p>
            <a:pPr marL="342900" indent="-342900">
              <a:spcBef>
                <a:spcPct val="20000"/>
              </a:spcBef>
              <a:buFont typeface="Arial" charset="0"/>
              <a:buChar char="•"/>
            </a:pPr>
            <a:r>
              <a:rPr lang="en-US" altLang="en-US" sz="2200" b="1"/>
              <a:t>Simplified structure in Fig.(d), called a “Gilbert Cell”</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58</a:t>
            </a:fld>
            <a:endParaRPr lang="en-US" altLang="en-US"/>
          </a:p>
        </p:txBody>
      </p:sp>
    </p:spTree>
  </p:cSld>
  <p:clrMapOvr>
    <a:masterClrMapping/>
  </p:clrMapOvr>
  <p:transition>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endParaRPr lang="en-US" altLang="en-US" smtClean="0"/>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59</a:t>
            </a:fld>
            <a:endParaRPr lang="en-US" altLang="en-US"/>
          </a:p>
        </p:txBody>
      </p:sp>
    </p:spTree>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en-US" sz="2800" smtClean="0"/>
              <a:t>Advantages of Differential Operation</a:t>
            </a:r>
          </a:p>
        </p:txBody>
      </p:sp>
      <p:sp>
        <p:nvSpPr>
          <p:cNvPr id="22530" name="Rectangle 5"/>
          <p:cNvSpPr>
            <a:spLocks noChangeArrowheads="1"/>
          </p:cNvSpPr>
          <p:nvPr/>
        </p:nvSpPr>
        <p:spPr bwMode="auto">
          <a:xfrm>
            <a:off x="457200" y="6270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Differential operation is as beneficial for sensitive signals (“victims”) as for noisy lines (“aggressors”)</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Clock signal is distributed in differential form on two lines </a:t>
            </a:r>
          </a:p>
          <a:p>
            <a:pPr marL="177800" indent="-177800">
              <a:spcBef>
                <a:spcPct val="20000"/>
              </a:spcBef>
              <a:buFontTx/>
              <a:buChar char="•"/>
            </a:pPr>
            <a:r>
              <a:rPr lang="en-US" altLang="en-US" sz="2200" b="1"/>
              <a:t>With perfect symmetry, the components coupled from </a:t>
            </a:r>
            <a:r>
              <a:rPr lang="en-US" altLang="en-US" sz="2200" b="1" i="1"/>
              <a:t>CK</a:t>
            </a:r>
            <a:r>
              <a:rPr lang="en-US" altLang="en-US" sz="2200" b="1"/>
              <a:t> and </a:t>
            </a:r>
            <a:r>
              <a:rPr lang="en-US" altLang="en-US" sz="2200" b="1" i="1"/>
              <a:t>C̅K</a:t>
            </a:r>
            <a:r>
              <a:rPr lang="en-US" altLang="en-US" sz="2200" b="1"/>
              <a:t> to the signal line cancel each other</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22531" name="Picture 1"/>
          <p:cNvPicPr>
            <a:picLocks noChangeAspect="1"/>
          </p:cNvPicPr>
          <p:nvPr/>
        </p:nvPicPr>
        <p:blipFill>
          <a:blip r:embed="rId2"/>
          <a:srcRect/>
          <a:stretch>
            <a:fillRect/>
          </a:stretch>
        </p:blipFill>
        <p:spPr bwMode="auto">
          <a:xfrm>
            <a:off x="2216150" y="1487488"/>
            <a:ext cx="4711700" cy="271145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6</a:t>
            </a:fld>
            <a:endParaRPr lang="en-US" altLang="en-US"/>
          </a:p>
        </p:txBody>
      </p:sp>
    </p:spTree>
  </p:cSld>
  <p:clrMapOvr>
    <a:masterClrMapping/>
  </p:clrMapOvr>
  <p:transition>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endParaRPr lang="en-US" altLang="en-US" smtClean="0"/>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60</a:t>
            </a:fld>
            <a:endParaRPr lang="en-US" altLang="en-US"/>
          </a:p>
        </p:txBody>
      </p:sp>
    </p:spTree>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sz="2800" smtClean="0"/>
              <a:t>Advantages of Differential Operation</a:t>
            </a:r>
          </a:p>
        </p:txBody>
      </p:sp>
      <p:pic>
        <p:nvPicPr>
          <p:cNvPr id="23554" name="Picture 3"/>
          <p:cNvPicPr>
            <a:picLocks noChangeAspect="1"/>
          </p:cNvPicPr>
          <p:nvPr/>
        </p:nvPicPr>
        <p:blipFill>
          <a:blip r:embed="rId2"/>
          <a:srcRect/>
          <a:stretch>
            <a:fillRect/>
          </a:stretch>
        </p:blipFill>
        <p:spPr bwMode="auto">
          <a:xfrm>
            <a:off x="762000" y="714375"/>
            <a:ext cx="7620000" cy="2260600"/>
          </a:xfrm>
          <a:prstGeom prst="rect">
            <a:avLst/>
          </a:prstGeom>
          <a:noFill/>
          <a:ln w="9525">
            <a:noFill/>
            <a:miter lim="800000"/>
            <a:headEnd/>
            <a:tailEnd/>
          </a:ln>
        </p:spPr>
      </p:pic>
      <p:sp>
        <p:nvSpPr>
          <p:cNvPr id="23555" name="Rectangle 5"/>
          <p:cNvSpPr>
            <a:spLocks noChangeArrowheads="1"/>
          </p:cNvSpPr>
          <p:nvPr/>
        </p:nvSpPr>
        <p:spPr bwMode="auto">
          <a:xfrm>
            <a:off x="457200" y="30638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Differential signaling increases maximum achievable voltage swings </a:t>
            </a:r>
          </a:p>
          <a:p>
            <a:pPr marL="177800" indent="-177800">
              <a:spcBef>
                <a:spcPct val="20000"/>
              </a:spcBef>
              <a:buFontTx/>
              <a:buChar char="•"/>
            </a:pPr>
            <a:r>
              <a:rPr lang="en-US" altLang="en-US" sz="2200" b="1"/>
              <a:t>In the above differential circuit, the maximum output swing at </a:t>
            </a:r>
            <a:r>
              <a:rPr lang="en-US" altLang="en-US" sz="2200" b="1" i="1"/>
              <a:t>X</a:t>
            </a:r>
            <a:r>
              <a:rPr lang="en-US" altLang="en-US" sz="2200" b="1"/>
              <a:t> or </a:t>
            </a:r>
            <a:r>
              <a:rPr lang="en-US" altLang="en-US" sz="2200" b="1" i="1"/>
              <a:t>Y</a:t>
            </a:r>
            <a:r>
              <a:rPr lang="en-US" altLang="en-US" sz="2200" b="1"/>
              <a:t> is equal to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a:t>
            </a:r>
            <a:r>
              <a:rPr lang="en-US" altLang="en-US" sz="2200" b="1"/>
              <a:t> – </a:t>
            </a:r>
            <a:r>
              <a:rPr lang="en-US" altLang="en-US" sz="2200" b="1" i="1"/>
              <a:t>V</a:t>
            </a:r>
            <a:r>
              <a:rPr lang="en-US" altLang="en-US" sz="2200" b="1" i="1" baseline="-25000"/>
              <a:t>TH</a:t>
            </a:r>
            <a:r>
              <a:rPr lang="en-US" altLang="en-US" sz="2200" b="1"/>
              <a:t>)</a:t>
            </a:r>
          </a:p>
          <a:p>
            <a:pPr marL="177800" indent="-177800">
              <a:spcBef>
                <a:spcPct val="20000"/>
              </a:spcBef>
              <a:buFontTx/>
              <a:buChar char="•"/>
            </a:pPr>
            <a:r>
              <a:rPr lang="en-US" altLang="en-US" sz="2200" b="1"/>
              <a:t>For </a:t>
            </a:r>
            <a:r>
              <a:rPr lang="en-US" altLang="en-US" sz="2200" b="1" i="1"/>
              <a:t>V</a:t>
            </a:r>
            <a:r>
              <a:rPr lang="en-US" altLang="en-US" sz="2200" b="1" i="1" baseline="-25000"/>
              <a:t>X</a:t>
            </a:r>
            <a:r>
              <a:rPr lang="en-US" altLang="en-US" sz="2200" b="1"/>
              <a:t> – </a:t>
            </a:r>
            <a:r>
              <a:rPr lang="en-US" altLang="en-US" sz="2200" b="1" i="1"/>
              <a:t>V</a:t>
            </a:r>
            <a:r>
              <a:rPr lang="en-US" altLang="en-US" sz="2200" b="1" i="1" baseline="-25000"/>
              <a:t>Y</a:t>
            </a:r>
            <a:r>
              <a:rPr lang="en-US" altLang="en-US" sz="2200" b="1"/>
              <a:t>, the maximum swing is 2[</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a:t>
            </a:r>
            <a:r>
              <a:rPr lang="en-US" altLang="en-US" sz="2200" b="1"/>
              <a:t> – </a:t>
            </a:r>
            <a:r>
              <a:rPr lang="en-US" altLang="en-US" sz="2200" b="1" i="1"/>
              <a:t>V</a:t>
            </a:r>
            <a:r>
              <a:rPr lang="en-US" altLang="en-US" sz="2200" b="1" i="1" baseline="-25000"/>
              <a:t>TH</a:t>
            </a:r>
            <a:r>
              <a:rPr lang="en-US" altLang="en-US" sz="2200" b="1"/>
              <a:t>)]</a:t>
            </a:r>
          </a:p>
          <a:p>
            <a:pPr marL="177800" indent="-177800">
              <a:spcBef>
                <a:spcPct val="20000"/>
              </a:spcBef>
              <a:buFontTx/>
              <a:buChar char="•"/>
            </a:pPr>
            <a:r>
              <a:rPr lang="en-US" altLang="en-US" sz="2200" b="1"/>
              <a:t>Other advantages of differential circuits include simpler biasing and higher linearity</a:t>
            </a:r>
          </a:p>
          <a:p>
            <a:pPr marL="177800" indent="-177800">
              <a:spcBef>
                <a:spcPct val="20000"/>
              </a:spcBef>
              <a:buFontTx/>
              <a:buChar char="•"/>
            </a:pPr>
            <a:r>
              <a:rPr lang="en-US" altLang="en-US" sz="2200" b="1"/>
              <a:t>Advantages of differential operation outweigh the possible increase in area</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7</a:t>
            </a:fld>
            <a:endParaRPr lang="en-US" altLang="en-US"/>
          </a:p>
        </p:txBody>
      </p:sp>
    </p:spTree>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sz="2800" smtClean="0"/>
              <a:t>Basic Differential Pair: Introduction</a:t>
            </a:r>
            <a:endParaRPr lang="en-US" altLang="en-US" smtClean="0"/>
          </a:p>
        </p:txBody>
      </p:sp>
      <p:pic>
        <p:nvPicPr>
          <p:cNvPr id="24578" name="Picture 1"/>
          <p:cNvPicPr>
            <a:picLocks noChangeAspect="1"/>
          </p:cNvPicPr>
          <p:nvPr/>
        </p:nvPicPr>
        <p:blipFill>
          <a:blip r:embed="rId2"/>
          <a:srcRect/>
          <a:stretch>
            <a:fillRect/>
          </a:stretch>
        </p:blipFill>
        <p:spPr bwMode="auto">
          <a:xfrm>
            <a:off x="2959100" y="754063"/>
            <a:ext cx="3225800" cy="2241550"/>
          </a:xfrm>
          <a:prstGeom prst="rect">
            <a:avLst/>
          </a:prstGeom>
          <a:noFill/>
          <a:ln w="9525">
            <a:noFill/>
            <a:miter lim="800000"/>
            <a:headEnd/>
            <a:tailEnd/>
          </a:ln>
        </p:spPr>
      </p:pic>
      <p:sp>
        <p:nvSpPr>
          <p:cNvPr id="24579" name="Rectangle 5"/>
          <p:cNvSpPr>
            <a:spLocks noChangeArrowheads="1"/>
          </p:cNvSpPr>
          <p:nvPr/>
        </p:nvSpPr>
        <p:spPr bwMode="auto">
          <a:xfrm>
            <a:off x="457200" y="3105150"/>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The simple differential circuit shown incorporates two identical single-ended paths to process the two phases</a:t>
            </a:r>
          </a:p>
          <a:p>
            <a:pPr marL="177800" indent="-177800">
              <a:spcBef>
                <a:spcPct val="20000"/>
              </a:spcBef>
              <a:buFontTx/>
              <a:buChar char="•"/>
            </a:pPr>
            <a:r>
              <a:rPr lang="en-US" altLang="en-US" sz="2200" b="1"/>
              <a:t>The two differential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having a certain CM level </a:t>
            </a:r>
            <a:r>
              <a:rPr lang="en-US" altLang="en-US" sz="2200" b="1" i="1"/>
              <a:t>V</a:t>
            </a:r>
            <a:r>
              <a:rPr lang="en-US" altLang="en-US" sz="2200" b="1" i="1" baseline="-25000"/>
              <a:t>in,CM</a:t>
            </a:r>
            <a:r>
              <a:rPr lang="en-US" altLang="en-US" sz="2200" b="1"/>
              <a:t> are applied to the gates </a:t>
            </a:r>
          </a:p>
          <a:p>
            <a:pPr marL="177800" indent="-177800">
              <a:spcBef>
                <a:spcPct val="20000"/>
              </a:spcBef>
              <a:buFontTx/>
              <a:buChar char="•"/>
            </a:pPr>
            <a:r>
              <a:rPr lang="en-US" altLang="en-US" sz="2200" b="1"/>
              <a:t>The outputs are differential too and swing around the output CM level </a:t>
            </a:r>
            <a:r>
              <a:rPr lang="en-US" altLang="en-US" sz="2200" b="1" i="1"/>
              <a:t>V</a:t>
            </a:r>
            <a:r>
              <a:rPr lang="en-US" altLang="en-US" sz="2200" b="1" i="1" baseline="-25000"/>
              <a:t>out,CM</a:t>
            </a:r>
          </a:p>
          <a:p>
            <a:pPr marL="177800" indent="-177800">
              <a:spcBef>
                <a:spcPct val="20000"/>
              </a:spcBef>
              <a:buFontTx/>
              <a:buChar char="•"/>
            </a:pPr>
            <a:r>
              <a:rPr lang="en-US" altLang="en-US" sz="2200" b="1"/>
              <a:t>This circuit offers all advantages of differential signaling: supply noise rejection, higher output swings, etc.  </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8</a:t>
            </a:fld>
            <a:endParaRPr lang="en-US" altLang="en-US"/>
          </a:p>
        </p:txBody>
      </p:sp>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z="2800" smtClean="0"/>
              <a:t>Basic Differential Pair: Introduction</a:t>
            </a:r>
          </a:p>
        </p:txBody>
      </p:sp>
      <p:pic>
        <p:nvPicPr>
          <p:cNvPr id="25602" name="Picture 1"/>
          <p:cNvPicPr>
            <a:picLocks noChangeAspect="1"/>
          </p:cNvPicPr>
          <p:nvPr/>
        </p:nvPicPr>
        <p:blipFill>
          <a:blip r:embed="rId2"/>
          <a:srcRect/>
          <a:stretch>
            <a:fillRect/>
          </a:stretch>
        </p:blipFill>
        <p:spPr bwMode="auto">
          <a:xfrm>
            <a:off x="3976688" y="679450"/>
            <a:ext cx="4414837" cy="2941638"/>
          </a:xfrm>
          <a:prstGeom prst="rect">
            <a:avLst/>
          </a:prstGeom>
          <a:noFill/>
          <a:ln w="9525">
            <a:noFill/>
            <a:miter lim="800000"/>
            <a:headEnd/>
            <a:tailEnd/>
          </a:ln>
        </p:spPr>
      </p:pic>
      <p:pic>
        <p:nvPicPr>
          <p:cNvPr id="25603" name="Picture 4"/>
          <p:cNvPicPr>
            <a:picLocks noChangeAspect="1"/>
          </p:cNvPicPr>
          <p:nvPr/>
        </p:nvPicPr>
        <p:blipFill>
          <a:blip r:embed="rId3"/>
          <a:srcRect/>
          <a:stretch>
            <a:fillRect/>
          </a:stretch>
        </p:blipFill>
        <p:spPr bwMode="auto">
          <a:xfrm>
            <a:off x="852488" y="1079500"/>
            <a:ext cx="2933700" cy="2038350"/>
          </a:xfrm>
          <a:prstGeom prst="rect">
            <a:avLst/>
          </a:prstGeom>
          <a:noFill/>
          <a:ln w="9525">
            <a:noFill/>
            <a:miter lim="800000"/>
            <a:headEnd/>
            <a:tailEnd/>
          </a:ln>
        </p:spPr>
      </p:pic>
      <p:sp>
        <p:nvSpPr>
          <p:cNvPr id="25604" name="Rectangle 5"/>
          <p:cNvSpPr>
            <a:spLocks noChangeArrowheads="1"/>
          </p:cNvSpPr>
          <p:nvPr/>
        </p:nvSpPr>
        <p:spPr bwMode="auto">
          <a:xfrm>
            <a:off x="474663" y="36734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As the input CM level, </a:t>
            </a:r>
            <a:r>
              <a:rPr lang="en-US" altLang="en-US" sz="2200" b="1" i="1"/>
              <a:t>V</a:t>
            </a:r>
            <a:r>
              <a:rPr lang="en-US" altLang="en-US" sz="2200" b="1" i="1" baseline="-25000"/>
              <a:t>in,CM</a:t>
            </a:r>
            <a:r>
              <a:rPr lang="en-US" altLang="en-US" sz="2200" b="1"/>
              <a:t> changes, so do the bias currents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thus varying both the transconductance of the devices and the output CM level</a:t>
            </a:r>
          </a:p>
          <a:p>
            <a:pPr marL="177800" indent="-177800">
              <a:spcBef>
                <a:spcPct val="20000"/>
              </a:spcBef>
              <a:buFontTx/>
              <a:buChar char="•"/>
            </a:pPr>
            <a:r>
              <a:rPr lang="en-US" altLang="en-US" sz="2200" b="1"/>
              <a:t>As shown in Fig. (b), if the input CM level is excessively low, the minimum values of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may turn off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leading to severe clipping at the output</a:t>
            </a:r>
          </a:p>
          <a:p>
            <a:pPr marL="177800" indent="-177800">
              <a:spcBef>
                <a:spcPct val="20000"/>
              </a:spcBef>
              <a:buFontTx/>
              <a:buChar char="•"/>
            </a:pPr>
            <a:r>
              <a:rPr lang="en-US" altLang="en-US" sz="2200" b="1"/>
              <a:t>Bias currents of the devices should have minimal dependence on the input CM level</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
        <p:nvSpPr>
          <p:cNvPr id="2" name="Slide Number Placeholder 1"/>
          <p:cNvSpPr>
            <a:spLocks noGrp="1"/>
          </p:cNvSpPr>
          <p:nvPr>
            <p:ph type="sldNum" sz="quarter" idx="10"/>
          </p:nvPr>
        </p:nvSpPr>
        <p:spPr/>
        <p:txBody>
          <a:bodyPr/>
          <a:lstStyle/>
          <a:p>
            <a:pPr>
              <a:defRPr/>
            </a:pPr>
            <a:fld id="{04DE9005-81F3-404A-BF05-2B2B532C7EF6}" type="slidenum">
              <a:rPr lang="en-US" altLang="en-US" smtClean="0"/>
              <a:pPr>
                <a:defRPr/>
              </a:pPr>
              <a:t>9</a:t>
            </a:fld>
            <a:endParaRPr lang="en-US" altLang="en-US"/>
          </a:p>
        </p:txBody>
      </p:sp>
    </p:spTree>
  </p:cSld>
  <p:clrMapOvr>
    <a:masterClrMapping/>
  </p:clrMapOvr>
  <p:transition>
    <p:pull dir="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rgbClr val="CC00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8100" cap="flat" cmpd="sng" algn="ctr">
          <a:solidFill>
            <a:srgbClr val="CC00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31524</TotalTime>
  <Words>3693</Words>
  <Application>Microsoft Office PowerPoint</Application>
  <PresentationFormat>On-screen Show (4:3)</PresentationFormat>
  <Paragraphs>588</Paragraphs>
  <Slides>60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 Unicode MS</vt:lpstr>
      <vt:lpstr>宋体</vt:lpstr>
      <vt:lpstr>Arial</vt:lpstr>
      <vt:lpstr>Bookman Old Style</vt:lpstr>
      <vt:lpstr>Tahoma</vt:lpstr>
      <vt:lpstr>Times New Roman</vt:lpstr>
      <vt:lpstr>Default Design</vt:lpstr>
      <vt:lpstr>PowerPoint Presentation</vt:lpstr>
      <vt:lpstr>Single-Ended and Differential Operation</vt:lpstr>
      <vt:lpstr>Single-Ended and Differential Operation</vt:lpstr>
      <vt:lpstr>Advantages of Differential Operation</vt:lpstr>
      <vt:lpstr>Advantages of Differential Operation</vt:lpstr>
      <vt:lpstr>Advantages of Differential Operation</vt:lpstr>
      <vt:lpstr>Advantages of Differential Operation</vt:lpstr>
      <vt:lpstr>Basic Differential Pair: Introduction</vt:lpstr>
      <vt:lpstr>Basic Differential Pair: Introduction</vt:lpstr>
      <vt:lpstr>Basic Differential Pair</vt:lpstr>
      <vt:lpstr>Basic Differential Pair: Qualitative Analysis</vt:lpstr>
      <vt:lpstr>Basic Differential Pair: Qualitative Analysis</vt:lpstr>
      <vt:lpstr>Basic Differential Pair: Common-mode behavior</vt:lpstr>
      <vt:lpstr>Basic Differential Pair: Common-mode behavior</vt:lpstr>
      <vt:lpstr>Basic Differential Pair: Common-mode behavior</vt:lpstr>
      <vt:lpstr>Basic Differential Pair: Output Swings</vt:lpstr>
      <vt:lpstr>Basic Differential Pair: Large-signal Analysis</vt:lpstr>
      <vt:lpstr>Basic Differential Pair: Large-signal Analysis</vt:lpstr>
      <vt:lpstr>Basic Differential Pair: Large-signal Analysis</vt:lpstr>
      <vt:lpstr>Basic Differential Pair: Large-signal Analysis</vt:lpstr>
      <vt:lpstr>Basic Differential Pair: Large-signal Analysis</vt:lpstr>
      <vt:lpstr>Basic Differential Pair: Large-signal Analysis</vt:lpstr>
      <vt:lpstr>Basic Differential Pair: Large-signal Analysis</vt:lpstr>
      <vt:lpstr>Basic Differential Pair: Small-signal Analysis</vt:lpstr>
      <vt:lpstr>Basic Differential Pair: Small-signal Analysis (I)</vt:lpstr>
      <vt:lpstr>Basic Differential Pair: Small-signal Analysis (I)</vt:lpstr>
      <vt:lpstr>Basic Differential Pair: Small-signal Analysis (I)</vt:lpstr>
      <vt:lpstr>Half-Circuit Lemma/Concept</vt:lpstr>
      <vt:lpstr>Basic Differential Pair: Small-signal Analysis (II)</vt:lpstr>
      <vt:lpstr>Half-Circuit Technique</vt:lpstr>
      <vt:lpstr>Half-Circuit Technique</vt:lpstr>
      <vt:lpstr>Half-Circuit Technique: Example</vt:lpstr>
      <vt:lpstr>Half-Circuit Technique: Example</vt:lpstr>
      <vt:lpstr>Half-Circuit Technique: Example</vt:lpstr>
      <vt:lpstr>Degenerated Differential Pair</vt:lpstr>
      <vt:lpstr>Degenerated Differential Pair</vt:lpstr>
      <vt:lpstr>Degenerated Differential Pair</vt:lpstr>
      <vt:lpstr>Degenerated Differential Pair</vt:lpstr>
      <vt:lpstr>Basic Differential Pair: Common-Mode Response</vt:lpstr>
      <vt:lpstr>Basic Differential Pair: Common-Mode Response</vt:lpstr>
      <vt:lpstr>Basic Differential Pair: Common-Mode Response</vt:lpstr>
      <vt:lpstr>Basic Differential Pair: Common-Mode Response</vt:lpstr>
      <vt:lpstr>Basic Differential Pair: Common-Mode Response</vt:lpstr>
      <vt:lpstr>Common-mode to differential conversion</vt:lpstr>
      <vt:lpstr>Common-Mode Response: Transistor Mismatch</vt:lpstr>
      <vt:lpstr>Common-Mode Response: Transistor Mismatch</vt:lpstr>
      <vt:lpstr>Common-Mode Response: Transistor Mismatch</vt:lpstr>
      <vt:lpstr>Common-Mode Response</vt:lpstr>
      <vt:lpstr>Differential Pair with MOS Loads</vt:lpstr>
      <vt:lpstr>Differential Pair with MOS Loads</vt:lpstr>
      <vt:lpstr>Differential Pair with MOS Loads</vt:lpstr>
      <vt:lpstr>Differential Pair with MOS Loads</vt:lpstr>
      <vt:lpstr>Differential Pair with MOS Loads</vt:lpstr>
      <vt:lpstr>Cascode Differential Pair</vt:lpstr>
      <vt:lpstr>Gilbert Cell</vt:lpstr>
      <vt:lpstr>Gilbert Cell</vt:lpstr>
      <vt:lpstr>Gilbert Cell</vt:lpstr>
      <vt:lpstr>Gilbert Cell</vt:lpstr>
      <vt:lpstr>PowerPoint Presentation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Ashutosh Verma</dc:creator>
  <cp:lastModifiedBy>Ramesh Harjani</cp:lastModifiedBy>
  <cp:revision>618</cp:revision>
  <dcterms:created xsi:type="dcterms:W3CDTF">2007-03-01T20:27:54Z</dcterms:created>
  <dcterms:modified xsi:type="dcterms:W3CDTF">2016-10-11T01:40:15Z</dcterms:modified>
</cp:coreProperties>
</file>