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A04E"/>
    <a:srgbClr val="C595EB"/>
    <a:srgbClr val="942092"/>
    <a:srgbClr val="00FDFF"/>
    <a:srgbClr val="FF40F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799"/>
    <p:restoredTop sz="97840"/>
  </p:normalViewPr>
  <p:slideViewPr>
    <p:cSldViewPr snapToGrid="0">
      <p:cViewPr varScale="1">
        <p:scale>
          <a:sx n="152" d="100"/>
          <a:sy n="152" d="100"/>
        </p:scale>
        <p:origin x="200" y="7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7B415-9444-474A-A827-7F8BC37547AE}" type="datetimeFigureOut">
              <a:rPr lang="en-NL" smtClean="0"/>
              <a:t>15/03/2024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89F227-D80D-FF4B-92DA-51E350D0BF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1434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89F227-D80D-FF4B-92DA-51E350D0BFF2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975321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89F227-D80D-FF4B-92DA-51E350D0BFF2}" type="slidenum">
              <a:rPr lang="en-NL" smtClean="0"/>
              <a:t>10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099897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89F227-D80D-FF4B-92DA-51E350D0BFF2}" type="slidenum">
              <a:rPr lang="en-NL" smtClean="0"/>
              <a:t>11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8343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89F227-D80D-FF4B-92DA-51E350D0BFF2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17823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89F227-D80D-FF4B-92DA-51E350D0BFF2}" type="slidenum">
              <a:rPr lang="en-NL" smtClean="0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21229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89F227-D80D-FF4B-92DA-51E350D0BFF2}" type="slidenum">
              <a:rPr lang="en-NL" smtClean="0"/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76153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89F227-D80D-FF4B-92DA-51E350D0BFF2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87682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89F227-D80D-FF4B-92DA-51E350D0BFF2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19355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89F227-D80D-FF4B-92DA-51E350D0BFF2}" type="slidenum">
              <a:rPr lang="en-NL" smtClean="0"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91596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89F227-D80D-FF4B-92DA-51E350D0BFF2}" type="slidenum">
              <a:rPr lang="en-NL" smtClean="0"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77318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89F227-D80D-FF4B-92DA-51E350D0BFF2}" type="slidenum">
              <a:rPr lang="en-NL" smtClean="0"/>
              <a:t>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7802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830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3/15/24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61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3/15/24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655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3/15/24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054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3/15/24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169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3/15/24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846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3/15/24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884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3/15/24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030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3/15/24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988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734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414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482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2F19F2-2540-C13B-DA01-2DEA392C2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3751" y="5120639"/>
            <a:ext cx="7392188" cy="1280161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NL" sz="4800" dirty="0">
                <a:solidFill>
                  <a:srgbClr val="FFFF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Functional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81B38-A812-E70D-A012-32373379D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anchor="ctr">
            <a:normAutofit/>
          </a:bodyPr>
          <a:lstStyle/>
          <a:p>
            <a:r>
              <a:rPr lang="en-NL" sz="1500" dirty="0">
                <a:solidFill>
                  <a:srgbClr val="C595EB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Introduction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blue and black diamond&#10;&#10;Description automatically generated">
            <a:extLst>
              <a:ext uri="{FF2B5EF4-FFF2-40B4-BE49-F238E27FC236}">
                <a16:creationId xmlns:a16="http://schemas.microsoft.com/office/drawing/2014/main" id="{7935E724-CCF7-043E-6731-1D7FEDD07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073" y="1399788"/>
            <a:ext cx="2063912" cy="1957491"/>
          </a:xfrm>
          <a:prstGeom prst="rect">
            <a:avLst/>
          </a:prstGeom>
        </p:spPr>
      </p:pic>
      <p:pic>
        <p:nvPicPr>
          <p:cNvPr id="15" name="Picture 14" descr="A purple and black logo&#10;&#10;Description automatically generated">
            <a:extLst>
              <a:ext uri="{FF2B5EF4-FFF2-40B4-BE49-F238E27FC236}">
                <a16:creationId xmlns:a16="http://schemas.microsoft.com/office/drawing/2014/main" id="{348D8C8F-BB24-E89F-F85C-F84EF6618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211" y="1656358"/>
            <a:ext cx="2122035" cy="1497858"/>
          </a:xfrm>
          <a:prstGeom prst="rect">
            <a:avLst/>
          </a:prstGeom>
        </p:spPr>
      </p:pic>
      <p:pic>
        <p:nvPicPr>
          <p:cNvPr id="17" name="Picture 16" descr="A black background with white letters&#10;&#10;Description automatically generated">
            <a:extLst>
              <a:ext uri="{FF2B5EF4-FFF2-40B4-BE49-F238E27FC236}">
                <a16:creationId xmlns:a16="http://schemas.microsoft.com/office/drawing/2014/main" id="{A4E98E30-CC0E-A970-B2CB-F589DE59D3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7083" y="1914534"/>
            <a:ext cx="3269718" cy="896618"/>
          </a:xfrm>
          <a:prstGeom prst="rect">
            <a:avLst/>
          </a:prstGeom>
        </p:spPr>
      </p:pic>
      <p:pic>
        <p:nvPicPr>
          <p:cNvPr id="19" name="Picture 18" descr="A black background with red letters&#10;&#10;Description automatically generated">
            <a:extLst>
              <a:ext uri="{FF2B5EF4-FFF2-40B4-BE49-F238E27FC236}">
                <a16:creationId xmlns:a16="http://schemas.microsoft.com/office/drawing/2014/main" id="{6ACBC5FC-CBFC-50CC-4038-638A86F82B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8599" y="1842800"/>
            <a:ext cx="2830881" cy="129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272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811E0-F28D-61A9-53B2-CC1E10024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226" y="571497"/>
            <a:ext cx="2167414" cy="535781"/>
          </a:xfrm>
        </p:spPr>
        <p:txBody>
          <a:bodyPr>
            <a:normAutofit/>
          </a:bodyPr>
          <a:lstStyle/>
          <a:p>
            <a:r>
              <a:rPr lang="en-NL" sz="3200" dirty="0">
                <a:solidFill>
                  <a:srgbClr val="C595EB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Summary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8CF491-621F-F6F9-8C78-B01AD71EC3FF}"/>
              </a:ext>
            </a:extLst>
          </p:cNvPr>
          <p:cNvSpPr txBox="1"/>
          <p:nvPr/>
        </p:nvSpPr>
        <p:spPr>
          <a:xfrm>
            <a:off x="1788285" y="1997018"/>
            <a:ext cx="68016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Elegant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Less bugs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Polymorphism by 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Slower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Different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>
              <a:solidFill>
                <a:schemeClr val="bg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>
              <a:solidFill>
                <a:schemeClr val="bg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08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811E0-F28D-61A9-53B2-CC1E10024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229" y="564350"/>
            <a:ext cx="4396264" cy="537210"/>
          </a:xfrm>
        </p:spPr>
        <p:txBody>
          <a:bodyPr>
            <a:normAutofit/>
          </a:bodyPr>
          <a:lstStyle/>
          <a:p>
            <a:r>
              <a:rPr lang="en-NL" sz="3200" dirty="0">
                <a:solidFill>
                  <a:srgbClr val="C595EB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Advanced topics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8CF491-621F-F6F9-8C78-B01AD71EC3FF}"/>
              </a:ext>
            </a:extLst>
          </p:cNvPr>
          <p:cNvSpPr txBox="1"/>
          <p:nvPr/>
        </p:nvSpPr>
        <p:spPr>
          <a:xfrm>
            <a:off x="1795427" y="1997017"/>
            <a:ext cx="68016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Folds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Active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Monads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(Monadic) Parser Combinators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Regular expressions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Tail recursion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Continuations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>
              <a:solidFill>
                <a:schemeClr val="bg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>
              <a:solidFill>
                <a:schemeClr val="bg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56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811E0-F28D-61A9-53B2-CC1E10024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846" y="564352"/>
            <a:ext cx="8229600" cy="535786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NL" sz="3500" dirty="0">
                <a:solidFill>
                  <a:srgbClr val="C595EB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3270 Nerd Font" panose="02000509000000000000" pitchFamily="49" charset="0"/>
              </a:rPr>
              <a:t>What is Functional Programming?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8CF491-621F-F6F9-8C78-B01AD71EC3FF}"/>
              </a:ext>
            </a:extLst>
          </p:cNvPr>
          <p:cNvSpPr txBox="1"/>
          <p:nvPr/>
        </p:nvSpPr>
        <p:spPr>
          <a:xfrm>
            <a:off x="1074225" y="1998545"/>
            <a:ext cx="949852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2000" i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3270 Nerd Font" panose="02000509000000000000" pitchFamily="49" charset="0"/>
              </a:rPr>
              <a:t>“Functional programming is a paradigm that treats computer programs as mathematical functions”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225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811E0-F28D-61A9-53B2-CC1E10024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226" y="564352"/>
            <a:ext cx="7896699" cy="535786"/>
          </a:xfrm>
        </p:spPr>
        <p:txBody>
          <a:bodyPr>
            <a:normAutofit/>
          </a:bodyPr>
          <a:lstStyle/>
          <a:p>
            <a:r>
              <a:rPr lang="en-NL" sz="3200" dirty="0">
                <a:solidFill>
                  <a:srgbClr val="C595EB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What is Functional Programming?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8CF491-621F-F6F9-8C78-B01AD71EC3FF}"/>
              </a:ext>
            </a:extLst>
          </p:cNvPr>
          <p:cNvSpPr txBox="1"/>
          <p:nvPr/>
        </p:nvSpPr>
        <p:spPr>
          <a:xfrm>
            <a:off x="1788284" y="1997021"/>
            <a:ext cx="68016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Functions instead of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Pure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Combining and composing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Immutability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Focus on what the computer should 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Code is similar to reasoning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2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black diamond&#10;&#10;Description automatically generated">
            <a:extLst>
              <a:ext uri="{FF2B5EF4-FFF2-40B4-BE49-F238E27FC236}">
                <a16:creationId xmlns:a16="http://schemas.microsoft.com/office/drawing/2014/main" id="{368FA19C-1074-21D4-96D8-56603EC61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218" y="1820431"/>
            <a:ext cx="3392039" cy="321713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45F8983-F589-1EFB-5C45-1D11502B3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040" y="557211"/>
            <a:ext cx="1110141" cy="714377"/>
          </a:xfrm>
        </p:spPr>
        <p:txBody>
          <a:bodyPr>
            <a:normAutofit fontScale="90000"/>
          </a:bodyPr>
          <a:lstStyle/>
          <a:p>
            <a:r>
              <a:rPr lang="en-NL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F#</a:t>
            </a:r>
          </a:p>
        </p:txBody>
      </p:sp>
    </p:spTree>
    <p:extLst>
      <p:ext uri="{BB962C8B-B14F-4D97-AF65-F5344CB8AC3E}">
        <p14:creationId xmlns:p14="http://schemas.microsoft.com/office/powerpoint/2010/main" val="1294559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F959AF-F871-C4F2-82E2-E83400B8E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1774" y="286603"/>
            <a:ext cx="8383905" cy="1450757"/>
          </a:xfrm>
        </p:spPr>
        <p:txBody>
          <a:bodyPr/>
          <a:lstStyle/>
          <a:p>
            <a:r>
              <a:rPr lang="en-NL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</a:p>
        </p:txBody>
      </p:sp>
      <p:pic>
        <p:nvPicPr>
          <p:cNvPr id="2" name="Picture 1" descr="A blue and black diamond&#10;&#10;Description automatically generated">
            <a:extLst>
              <a:ext uri="{FF2B5EF4-FFF2-40B4-BE49-F238E27FC236}">
                <a16:creationId xmlns:a16="http://schemas.microsoft.com/office/drawing/2014/main" id="{30C62B70-8A36-1A76-5714-4714DF8F8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78" y="555989"/>
            <a:ext cx="1793938" cy="17014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308D92-D816-F265-CA7F-68C32A14230A}"/>
              </a:ext>
            </a:extLst>
          </p:cNvPr>
          <p:cNvSpPr txBox="1"/>
          <p:nvPr/>
        </p:nvSpPr>
        <p:spPr>
          <a:xfrm>
            <a:off x="3048595" y="2967335"/>
            <a:ext cx="60971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1" dirty="0">
                <a:solidFill>
                  <a:srgbClr val="00BFF9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GB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29FFC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-GB" b="0" i="1" dirty="0">
                <a:solidFill>
                  <a:srgbClr val="00BFF9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D29FFC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-GB" b="0" i="1" dirty="0">
                <a:solidFill>
                  <a:srgbClr val="00BFF9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00BFF9"/>
                </a:solidFill>
                <a:effectLst/>
                <a:latin typeface="Menlo" panose="020B0609030804020204" pitchFamily="49" charset="0"/>
              </a:rPr>
              <a:t>=</a:t>
            </a:r>
            <a:endParaRPr lang="en-GB" b="0" dirty="0">
              <a:solidFill>
                <a:srgbClr val="A7DBF7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i="1" dirty="0">
                <a:solidFill>
                  <a:srgbClr val="00BFF9"/>
                </a:solidFill>
                <a:effectLst/>
                <a:latin typeface="Menlo" panose="020B0609030804020204" pitchFamily="49" charset="0"/>
              </a:rPr>
              <a:t>|</a:t>
            </a:r>
            <a:r>
              <a:rPr lang="en-GB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 Empty</a:t>
            </a:r>
          </a:p>
          <a:p>
            <a:r>
              <a:rPr lang="en-GB" b="0" i="1" dirty="0">
                <a:solidFill>
                  <a:srgbClr val="00BFF9"/>
                </a:solidFill>
                <a:effectLst/>
                <a:latin typeface="Menlo" panose="020B0609030804020204" pitchFamily="49" charset="0"/>
              </a:rPr>
              <a:t>|</a:t>
            </a:r>
            <a:r>
              <a:rPr lang="en-GB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 Node </a:t>
            </a:r>
            <a:r>
              <a:rPr lang="en-GB" b="0" i="1" dirty="0">
                <a:solidFill>
                  <a:srgbClr val="00BFF9"/>
                </a:solidFill>
                <a:effectLst/>
                <a:latin typeface="Menlo" panose="020B0609030804020204" pitchFamily="49" charset="0"/>
              </a:rPr>
              <a:t>of</a:t>
            </a:r>
            <a:r>
              <a:rPr lang="en-GB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29FFC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-GB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00BFF9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29FFC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-GB" b="0" i="1" dirty="0">
                <a:solidFill>
                  <a:srgbClr val="00BFF9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D29FFC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-GB" b="0" i="1" dirty="0">
                <a:solidFill>
                  <a:srgbClr val="00BFF9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8449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F959AF-F871-C4F2-82E2-E83400B8E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0988" y="678656"/>
            <a:ext cx="2038348" cy="837242"/>
          </a:xfrm>
        </p:spPr>
        <p:txBody>
          <a:bodyPr/>
          <a:lstStyle/>
          <a:p>
            <a:r>
              <a:rPr lang="en-NL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</a:p>
        </p:txBody>
      </p:sp>
      <p:pic>
        <p:nvPicPr>
          <p:cNvPr id="10" name="Picture 9" descr="A logo of a company&#10;&#10;Description automatically generated">
            <a:extLst>
              <a:ext uri="{FF2B5EF4-FFF2-40B4-BE49-F238E27FC236}">
                <a16:creationId xmlns:a16="http://schemas.microsoft.com/office/drawing/2014/main" id="{DDBA675E-69C2-2FBB-B905-A64E00773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93" y="436619"/>
            <a:ext cx="2038349" cy="203834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406A933-23F2-50B8-DD7C-F760E89306C3}"/>
              </a:ext>
            </a:extLst>
          </p:cNvPr>
          <p:cNvSpPr txBox="1"/>
          <p:nvPr/>
        </p:nvSpPr>
        <p:spPr>
          <a:xfrm>
            <a:off x="383962" y="2633637"/>
            <a:ext cx="698124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1" dirty="0">
                <a:solidFill>
                  <a:srgbClr val="00BFF9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GB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00BFF9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GB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29FFC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-GB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D29FFC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-GB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GB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i="1" dirty="0">
                <a:solidFill>
                  <a:srgbClr val="00BFF9"/>
                </a:solidFill>
                <a:latin typeface="Menlo" panose="020B0609030804020204" pitchFamily="49" charset="0"/>
              </a:rPr>
              <a:t>  </a:t>
            </a:r>
            <a:r>
              <a:rPr lang="en-GB" b="0" i="1" dirty="0">
                <a:solidFill>
                  <a:srgbClr val="00BFF9"/>
                </a:solidFill>
                <a:effectLst/>
                <a:latin typeface="Menlo" panose="020B0609030804020204" pitchFamily="49" charset="0"/>
              </a:rPr>
              <a:t>private</a:t>
            </a:r>
            <a:r>
              <a:rPr lang="en-GB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29FFC"/>
                </a:solidFill>
                <a:effectLst/>
                <a:latin typeface="Menlo" panose="020B0609030804020204" pitchFamily="49" charset="0"/>
              </a:rPr>
              <a:t>Node</a:t>
            </a:r>
            <a:r>
              <a:rPr lang="en-GB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D29FFC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-GB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&gt;? head;</a:t>
            </a:r>
          </a:p>
          <a:p>
            <a:endParaRPr lang="en-GB" b="0" dirty="0">
              <a:solidFill>
                <a:srgbClr val="A7DBF7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i="1" dirty="0">
                <a:solidFill>
                  <a:srgbClr val="00BFF9"/>
                </a:solidFill>
                <a:effectLst/>
                <a:latin typeface="Menlo" panose="020B0609030804020204" pitchFamily="49" charset="0"/>
              </a:rPr>
              <a:t>  public</a:t>
            </a:r>
            <a:r>
              <a:rPr lang="en-GB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00BFF9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GB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29FFC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-GB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D29FFC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-GB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GB" b="0" i="1" dirty="0">
                <a:solidFill>
                  <a:srgbClr val="87AFF4"/>
                </a:solidFill>
                <a:effectLst/>
                <a:latin typeface="Menlo" panose="020B0609030804020204" pitchFamily="49" charset="0"/>
              </a:rPr>
              <a:t>Empty</a:t>
            </a:r>
            <a:r>
              <a:rPr lang="en-GB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i="1" dirty="0">
                <a:solidFill>
                  <a:srgbClr val="00BFF9"/>
                </a:solidFill>
                <a:latin typeface="Menlo" panose="020B0609030804020204" pitchFamily="49" charset="0"/>
              </a:rPr>
              <a:t>    </a:t>
            </a:r>
            <a:r>
              <a:rPr lang="en-GB" b="0" i="1" dirty="0">
                <a:solidFill>
                  <a:srgbClr val="00BFF9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00BFF9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29FFC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-GB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D29FFC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-GB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&gt;();</a:t>
            </a:r>
          </a:p>
          <a:p>
            <a:r>
              <a:rPr lang="en-GB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endParaRPr lang="en-GB" b="0" dirty="0">
              <a:solidFill>
                <a:srgbClr val="A7DBF7"/>
              </a:solidFill>
              <a:effectLst/>
              <a:latin typeface="Menlo" panose="020B0609030804020204" pitchFamily="49" charset="0"/>
            </a:endParaRPr>
          </a:p>
          <a:p>
            <a:r>
              <a:rPr lang="en-GB" i="1" dirty="0">
                <a:solidFill>
                  <a:srgbClr val="00BFF9"/>
                </a:solidFill>
                <a:latin typeface="Menlo" panose="020B0609030804020204" pitchFamily="49" charset="0"/>
              </a:rPr>
              <a:t>  </a:t>
            </a:r>
            <a:r>
              <a:rPr lang="en-GB" b="0" i="1" dirty="0">
                <a:solidFill>
                  <a:srgbClr val="00BFF9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GB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00BFF9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87AFF4"/>
                </a:solidFill>
                <a:effectLst/>
                <a:latin typeface="Menlo" panose="020B0609030804020204" pitchFamily="49" charset="0"/>
              </a:rPr>
              <a:t>Add</a:t>
            </a:r>
            <a:r>
              <a:rPr lang="en-GB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D29FFC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-GB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 value) {</a:t>
            </a:r>
          </a:p>
          <a:p>
            <a:r>
              <a:rPr lang="en-GB" b="0" i="1" dirty="0">
                <a:solidFill>
                  <a:srgbClr val="00BFF9"/>
                </a:solidFill>
                <a:effectLst/>
                <a:latin typeface="Menlo" panose="020B0609030804020204" pitchFamily="49" charset="0"/>
              </a:rPr>
              <a:t>    var</a:t>
            </a:r>
            <a:r>
              <a:rPr lang="en-GB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newNode</a:t>
            </a:r>
            <a:r>
              <a:rPr lang="en-GB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00BFF9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00BFF9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29FFC"/>
                </a:solidFill>
                <a:effectLst/>
                <a:latin typeface="Menlo" panose="020B0609030804020204" pitchFamily="49" charset="0"/>
              </a:rPr>
              <a:t>Node</a:t>
            </a:r>
            <a:r>
              <a:rPr lang="en-GB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D29FFC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-GB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&gt;(</a:t>
            </a:r>
            <a:r>
              <a:rPr lang="en-GB" b="0" i="1" dirty="0">
                <a:solidFill>
                  <a:srgbClr val="A4CEE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GB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i="1" dirty="0">
                <a:solidFill>
                  <a:srgbClr val="A4CEEE"/>
                </a:solidFill>
                <a:latin typeface="Menlo" panose="020B0609030804020204" pitchFamily="49" charset="0"/>
              </a:rPr>
              <a:t>    </a:t>
            </a:r>
            <a:r>
              <a:rPr lang="en-GB" b="0" i="1" dirty="0" err="1">
                <a:solidFill>
                  <a:srgbClr val="A4CEEE"/>
                </a:solidFill>
                <a:effectLst/>
                <a:latin typeface="Menlo" panose="020B0609030804020204" pitchFamily="49" charset="0"/>
              </a:rPr>
              <a:t>newNode</a:t>
            </a:r>
            <a:r>
              <a:rPr lang="en-GB" b="0" dirty="0" err="1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i="1" dirty="0" err="1">
                <a:solidFill>
                  <a:srgbClr val="F7ECB5"/>
                </a:solidFill>
                <a:effectLst/>
                <a:latin typeface="Menlo" panose="020B0609030804020204" pitchFamily="49" charset="0"/>
              </a:rPr>
              <a:t>next</a:t>
            </a:r>
            <a:r>
              <a:rPr lang="en-GB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00BFF9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A4CEEE"/>
                </a:solidFill>
                <a:effectLst/>
                <a:latin typeface="Menlo" panose="020B0609030804020204" pitchFamily="49" charset="0"/>
              </a:rPr>
              <a:t>head</a:t>
            </a:r>
            <a:r>
              <a:rPr lang="en-GB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i="1" dirty="0">
                <a:solidFill>
                  <a:srgbClr val="A4CEEE"/>
                </a:solidFill>
                <a:latin typeface="Menlo" panose="020B0609030804020204" pitchFamily="49" charset="0"/>
              </a:rPr>
              <a:t>    </a:t>
            </a:r>
            <a:r>
              <a:rPr lang="en-GB" b="0" i="1" dirty="0">
                <a:solidFill>
                  <a:srgbClr val="A4CEEE"/>
                </a:solidFill>
                <a:effectLst/>
                <a:latin typeface="Menlo" panose="020B0609030804020204" pitchFamily="49" charset="0"/>
              </a:rPr>
              <a:t>head</a:t>
            </a:r>
            <a:r>
              <a:rPr lang="en-GB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00BFF9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 err="1">
                <a:solidFill>
                  <a:srgbClr val="A4CEEE"/>
                </a:solidFill>
                <a:effectLst/>
                <a:latin typeface="Menlo" panose="020B0609030804020204" pitchFamily="49" charset="0"/>
              </a:rPr>
              <a:t>newNode</a:t>
            </a:r>
            <a:r>
              <a:rPr lang="en-GB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;	</a:t>
            </a:r>
          </a:p>
          <a:p>
            <a:r>
              <a:rPr lang="en-GB" dirty="0">
                <a:solidFill>
                  <a:srgbClr val="A7DBF7"/>
                </a:solidFill>
                <a:latin typeface="Menlo" panose="020B0609030804020204" pitchFamily="49" charset="0"/>
              </a:rPr>
              <a:t>  </a:t>
            </a:r>
            <a:r>
              <a:rPr lang="en-GB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8C4D6F-F401-1F00-6BA1-CD293429BD2C}"/>
              </a:ext>
            </a:extLst>
          </p:cNvPr>
          <p:cNvSpPr txBox="1"/>
          <p:nvPr/>
        </p:nvSpPr>
        <p:spPr>
          <a:xfrm>
            <a:off x="7427744" y="2779281"/>
            <a:ext cx="404512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1" dirty="0">
                <a:solidFill>
                  <a:srgbClr val="00BFF9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GB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00BFF9"/>
                </a:solidFill>
                <a:effectLst/>
                <a:latin typeface="Menlo" panose="020B0609030804020204" pitchFamily="49" charset="0"/>
              </a:rPr>
              <a:t>sealed</a:t>
            </a:r>
            <a:r>
              <a:rPr lang="en-GB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00BFF9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GB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29FFC"/>
                </a:solidFill>
                <a:effectLst/>
                <a:latin typeface="Menlo" panose="020B0609030804020204" pitchFamily="49" charset="0"/>
              </a:rPr>
              <a:t>Node</a:t>
            </a:r>
            <a:r>
              <a:rPr lang="en-GB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D29FFC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-GB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GB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i="1" dirty="0">
                <a:solidFill>
                  <a:srgbClr val="00BFF9"/>
                </a:solidFill>
                <a:latin typeface="Menlo" panose="020B0609030804020204" pitchFamily="49" charset="0"/>
              </a:rPr>
              <a:t>  </a:t>
            </a:r>
            <a:r>
              <a:rPr lang="en-GB" b="0" i="1" dirty="0">
                <a:solidFill>
                  <a:srgbClr val="00BFF9"/>
                </a:solidFill>
                <a:effectLst/>
                <a:latin typeface="Menlo" panose="020B0609030804020204" pitchFamily="49" charset="0"/>
              </a:rPr>
              <a:t>internal</a:t>
            </a:r>
            <a:r>
              <a:rPr lang="en-GB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29FFC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-GB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 item;</a:t>
            </a:r>
          </a:p>
          <a:p>
            <a:r>
              <a:rPr lang="en-GB" b="0" i="1" dirty="0">
                <a:solidFill>
                  <a:srgbClr val="00BFF9"/>
                </a:solidFill>
                <a:effectLst/>
                <a:latin typeface="Menlo" panose="020B0609030804020204" pitchFamily="49" charset="0"/>
              </a:rPr>
              <a:t>  internal</a:t>
            </a:r>
            <a:r>
              <a:rPr lang="en-GB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29FFC"/>
                </a:solidFill>
                <a:effectLst/>
                <a:latin typeface="Menlo" panose="020B0609030804020204" pitchFamily="49" charset="0"/>
              </a:rPr>
              <a:t>Node</a:t>
            </a:r>
            <a:r>
              <a:rPr lang="en-GB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D29FFC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-GB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&gt;? next;</a:t>
            </a:r>
          </a:p>
          <a:p>
            <a:endParaRPr lang="en-GB" b="0" dirty="0">
              <a:solidFill>
                <a:srgbClr val="A7DBF7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i="1" dirty="0">
                <a:solidFill>
                  <a:srgbClr val="00BFF9"/>
                </a:solidFill>
                <a:effectLst/>
                <a:latin typeface="Menlo" panose="020B0609030804020204" pitchFamily="49" charset="0"/>
              </a:rPr>
              <a:t>  public</a:t>
            </a:r>
            <a:r>
              <a:rPr lang="en-GB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87AFF4"/>
                </a:solidFill>
                <a:effectLst/>
                <a:latin typeface="Menlo" panose="020B0609030804020204" pitchFamily="49" charset="0"/>
              </a:rPr>
              <a:t>Node</a:t>
            </a:r>
            <a:r>
              <a:rPr lang="en-GB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D29FFC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-GB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 value) {</a:t>
            </a:r>
          </a:p>
          <a:p>
            <a:r>
              <a:rPr lang="en-GB" i="1" dirty="0">
                <a:solidFill>
                  <a:srgbClr val="A4CEEE"/>
                </a:solidFill>
                <a:latin typeface="Menlo" panose="020B0609030804020204" pitchFamily="49" charset="0"/>
              </a:rPr>
              <a:t>    </a:t>
            </a:r>
            <a:r>
              <a:rPr lang="en-GB" b="0" i="1" dirty="0">
                <a:solidFill>
                  <a:srgbClr val="A4CEEE"/>
                </a:solidFill>
                <a:effectLst/>
                <a:latin typeface="Menlo" panose="020B0609030804020204" pitchFamily="49" charset="0"/>
              </a:rPr>
              <a:t>item</a:t>
            </a:r>
            <a:r>
              <a:rPr lang="en-GB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00BFF9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A4CEE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GB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r>
              <a:rPr lang="en-GB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A584076B-F51B-2B7F-6CDE-38A3C9417F34}"/>
              </a:ext>
            </a:extLst>
          </p:cNvPr>
          <p:cNvSpPr txBox="1">
            <a:spLocks/>
          </p:cNvSpPr>
          <p:nvPr/>
        </p:nvSpPr>
        <p:spPr>
          <a:xfrm>
            <a:off x="2050255" y="521492"/>
            <a:ext cx="3886201" cy="9753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L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(Linked)</a:t>
            </a:r>
          </a:p>
        </p:txBody>
      </p:sp>
    </p:spTree>
    <p:extLst>
      <p:ext uri="{BB962C8B-B14F-4D97-AF65-F5344CB8AC3E}">
        <p14:creationId xmlns:p14="http://schemas.microsoft.com/office/powerpoint/2010/main" val="4017245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F959AF-F871-C4F2-82E2-E83400B8E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1774" y="286603"/>
            <a:ext cx="8383905" cy="1450757"/>
          </a:xfrm>
        </p:spPr>
        <p:txBody>
          <a:bodyPr/>
          <a:lstStyle/>
          <a:p>
            <a:r>
              <a:rPr lang="en-NL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</a:p>
        </p:txBody>
      </p:sp>
      <p:pic>
        <p:nvPicPr>
          <p:cNvPr id="2" name="Picture 1" descr="A blue and black diamond&#10;&#10;Description automatically generated">
            <a:extLst>
              <a:ext uri="{FF2B5EF4-FFF2-40B4-BE49-F238E27FC236}">
                <a16:creationId xmlns:a16="http://schemas.microsoft.com/office/drawing/2014/main" id="{30C62B70-8A36-1A76-5714-4714DF8F8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80" y="555989"/>
            <a:ext cx="1793938" cy="17014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9D41A7-6E7A-E6D5-3A74-5195507F4FE4}"/>
              </a:ext>
            </a:extLst>
          </p:cNvPr>
          <p:cNvSpPr txBox="1"/>
          <p:nvPr/>
        </p:nvSpPr>
        <p:spPr>
          <a:xfrm>
            <a:off x="3048595" y="2828836"/>
            <a:ext cx="66526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1" dirty="0">
                <a:solidFill>
                  <a:srgbClr val="00BFF9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GB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29FFC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-GB" b="0" i="1" dirty="0">
                <a:solidFill>
                  <a:srgbClr val="00BFF9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D29FFC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-GB" b="0" i="1" dirty="0">
                <a:solidFill>
                  <a:srgbClr val="00BFF9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00BFF9"/>
                </a:solidFill>
                <a:effectLst/>
                <a:latin typeface="Menlo" panose="020B0609030804020204" pitchFamily="49" charset="0"/>
              </a:rPr>
              <a:t>=</a:t>
            </a:r>
            <a:endParaRPr lang="en-GB" b="0" dirty="0">
              <a:solidFill>
                <a:srgbClr val="A7DBF7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i="1" dirty="0">
                <a:solidFill>
                  <a:srgbClr val="00BFF9"/>
                </a:solidFill>
                <a:effectLst/>
                <a:latin typeface="Menlo" panose="020B0609030804020204" pitchFamily="49" charset="0"/>
              </a:rPr>
              <a:t>|</a:t>
            </a:r>
            <a:r>
              <a:rPr lang="en-GB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00BFF9"/>
                </a:solidFill>
                <a:effectLst/>
                <a:latin typeface="Menlo" panose="020B0609030804020204" pitchFamily="49" charset="0"/>
              </a:rPr>
              <a:t>([]):</a:t>
            </a:r>
            <a:r>
              <a:rPr lang="en-GB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 T list</a:t>
            </a:r>
          </a:p>
          <a:p>
            <a:r>
              <a:rPr lang="en-GB" b="0" i="1" dirty="0">
                <a:solidFill>
                  <a:srgbClr val="00BFF9"/>
                </a:solidFill>
                <a:effectLst/>
                <a:latin typeface="Menlo" panose="020B0609030804020204" pitchFamily="49" charset="0"/>
              </a:rPr>
              <a:t>|</a:t>
            </a:r>
            <a:r>
              <a:rPr lang="en-GB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00BFF9"/>
                </a:solidFill>
                <a:effectLst/>
                <a:latin typeface="Menlo" panose="020B0609030804020204" pitchFamily="49" charset="0"/>
              </a:rPr>
              <a:t>(::):</a:t>
            </a:r>
            <a:r>
              <a:rPr lang="en-GB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 Head</a:t>
            </a:r>
            <a:r>
              <a:rPr lang="en-GB" b="0" i="1" dirty="0">
                <a:solidFill>
                  <a:srgbClr val="00BFF9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GB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 T </a:t>
            </a:r>
            <a:r>
              <a:rPr lang="en-GB" b="0" i="1" dirty="0">
                <a:solidFill>
                  <a:srgbClr val="00BFF9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 Tail</a:t>
            </a:r>
            <a:r>
              <a:rPr lang="en-GB" b="0" i="1" dirty="0">
                <a:solidFill>
                  <a:srgbClr val="00BFF9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GB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 T list </a:t>
            </a:r>
            <a:r>
              <a:rPr lang="en-GB" b="0" i="1" dirty="0">
                <a:solidFill>
                  <a:srgbClr val="00BFF9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-GB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 T list</a:t>
            </a:r>
          </a:p>
        </p:txBody>
      </p:sp>
    </p:spTree>
    <p:extLst>
      <p:ext uri="{BB962C8B-B14F-4D97-AF65-F5344CB8AC3E}">
        <p14:creationId xmlns:p14="http://schemas.microsoft.com/office/powerpoint/2010/main" val="1185423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F959AF-F871-C4F2-82E2-E83400B8E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1774" y="286603"/>
            <a:ext cx="8383905" cy="1450757"/>
          </a:xfrm>
        </p:spPr>
        <p:txBody>
          <a:bodyPr/>
          <a:lstStyle/>
          <a:p>
            <a:r>
              <a:rPr lang="en-NL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List.contains</a:t>
            </a:r>
          </a:p>
        </p:txBody>
      </p:sp>
      <p:pic>
        <p:nvPicPr>
          <p:cNvPr id="2" name="Picture 1" descr="A blue and black diamond&#10;&#10;Description automatically generated">
            <a:extLst>
              <a:ext uri="{FF2B5EF4-FFF2-40B4-BE49-F238E27FC236}">
                <a16:creationId xmlns:a16="http://schemas.microsoft.com/office/drawing/2014/main" id="{30C62B70-8A36-1A76-5714-4714DF8F8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78" y="555989"/>
            <a:ext cx="1793938" cy="17014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C8081E-12C2-01F9-6305-79E5B85EDA50}"/>
              </a:ext>
            </a:extLst>
          </p:cNvPr>
          <p:cNvSpPr txBox="1"/>
          <p:nvPr/>
        </p:nvSpPr>
        <p:spPr>
          <a:xfrm>
            <a:off x="3921934" y="2754632"/>
            <a:ext cx="407193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1" dirty="0">
                <a:solidFill>
                  <a:srgbClr val="00BFF9"/>
                </a:solidFill>
                <a:effectLst/>
                <a:latin typeface="Menlo" panose="020B0609030804020204" pitchFamily="49" charset="0"/>
              </a:rPr>
              <a:t>let rec</a:t>
            </a:r>
            <a:r>
              <a:rPr lang="en-GB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A4CEEE"/>
                </a:solidFill>
                <a:effectLst/>
                <a:latin typeface="Menlo" panose="020B0609030804020204" pitchFamily="49" charset="0"/>
              </a:rPr>
              <a:t>contains</a:t>
            </a:r>
            <a:r>
              <a:rPr lang="en-GB" b="0" dirty="0">
                <a:solidFill>
                  <a:srgbClr val="D7DBE0"/>
                </a:solidFill>
                <a:effectLst/>
                <a:latin typeface="Menlo" panose="020B0609030804020204" pitchFamily="49" charset="0"/>
              </a:rPr>
              <a:t> x </a:t>
            </a:r>
            <a:r>
              <a:rPr lang="en-GB" b="0" dirty="0" err="1">
                <a:solidFill>
                  <a:srgbClr val="D7DBE0"/>
                </a:solidFill>
                <a:effectLst/>
                <a:latin typeface="Menlo" panose="020B0609030804020204" pitchFamily="49" charset="0"/>
              </a:rPr>
              <a:t>lst</a:t>
            </a:r>
            <a:r>
              <a:rPr lang="en-GB" b="0" dirty="0">
                <a:solidFill>
                  <a:srgbClr val="D7DBE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00BFF9"/>
                </a:solidFill>
                <a:effectLst/>
                <a:latin typeface="Menlo" panose="020B0609030804020204" pitchFamily="49" charset="0"/>
              </a:rPr>
              <a:t>=</a:t>
            </a:r>
            <a:endParaRPr lang="en-GB" b="0" dirty="0">
              <a:solidFill>
                <a:srgbClr val="A7DBF7"/>
              </a:solidFill>
              <a:effectLst/>
              <a:latin typeface="Menlo" panose="020B0609030804020204" pitchFamily="49" charset="0"/>
            </a:endParaRPr>
          </a:p>
          <a:p>
            <a:r>
              <a:rPr lang="en-GB" i="1" dirty="0">
                <a:solidFill>
                  <a:srgbClr val="00BFF9"/>
                </a:solidFill>
                <a:latin typeface="Menlo" panose="020B0609030804020204" pitchFamily="49" charset="0"/>
              </a:rPr>
              <a:t>  </a:t>
            </a:r>
            <a:r>
              <a:rPr lang="en-GB" b="0" i="1" dirty="0">
                <a:solidFill>
                  <a:srgbClr val="00BFF9"/>
                </a:solidFill>
                <a:effectLst/>
                <a:latin typeface="Menlo" panose="020B0609030804020204" pitchFamily="49" charset="0"/>
              </a:rPr>
              <a:t>match</a:t>
            </a:r>
            <a:r>
              <a:rPr lang="en-GB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lst</a:t>
            </a:r>
            <a:r>
              <a:rPr lang="en-GB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00BFF9"/>
                </a:solidFill>
                <a:effectLst/>
                <a:latin typeface="Menlo" panose="020B0609030804020204" pitchFamily="49" charset="0"/>
              </a:rPr>
              <a:t>with</a:t>
            </a:r>
            <a:endParaRPr lang="en-GB" b="0" dirty="0">
              <a:solidFill>
                <a:srgbClr val="A7DBF7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i="1" dirty="0">
                <a:solidFill>
                  <a:srgbClr val="00BFF9"/>
                </a:solidFill>
                <a:effectLst/>
                <a:latin typeface="Menlo" panose="020B0609030804020204" pitchFamily="49" charset="0"/>
              </a:rPr>
              <a:t>  |</a:t>
            </a:r>
            <a:r>
              <a:rPr lang="en-GB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 Empty </a:t>
            </a:r>
            <a:r>
              <a:rPr lang="en-GB" b="0" i="1" dirty="0">
                <a:solidFill>
                  <a:srgbClr val="00BFF9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-GB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8DEC95"/>
                </a:solidFill>
                <a:effectLst/>
                <a:latin typeface="Menlo" panose="020B0609030804020204" pitchFamily="49" charset="0"/>
              </a:rPr>
              <a:t>false</a:t>
            </a:r>
            <a:endParaRPr lang="en-GB" b="0" dirty="0">
              <a:solidFill>
                <a:srgbClr val="A7DBF7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i="1" dirty="0">
                <a:solidFill>
                  <a:srgbClr val="00BFF9"/>
                </a:solidFill>
                <a:effectLst/>
                <a:latin typeface="Menlo" panose="020B0609030804020204" pitchFamily="49" charset="0"/>
              </a:rPr>
              <a:t>  |</a:t>
            </a:r>
            <a:r>
              <a:rPr lang="en-GB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 Node</a:t>
            </a:r>
            <a:r>
              <a:rPr lang="en-GB" b="0" i="1" dirty="0">
                <a:solidFill>
                  <a:srgbClr val="00BFF9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GB" b="0" i="1" dirty="0">
                <a:solidFill>
                  <a:srgbClr val="00BFF9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ys</a:t>
            </a:r>
            <a:r>
              <a:rPr lang="en-GB" b="0" i="1" dirty="0">
                <a:solidFill>
                  <a:srgbClr val="00BFF9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GB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00BFF9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-GB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GB" i="1" dirty="0">
                <a:solidFill>
                  <a:srgbClr val="A7DBF7"/>
                </a:solidFill>
                <a:latin typeface="Menlo" panose="020B0609030804020204" pitchFamily="49" charset="0"/>
              </a:rPr>
              <a:t>    </a:t>
            </a:r>
            <a:r>
              <a:rPr lang="en-GB" b="0" i="1" dirty="0">
                <a:solidFill>
                  <a:srgbClr val="00BFF9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 x </a:t>
            </a:r>
            <a:r>
              <a:rPr lang="en-GB" b="0" i="1" dirty="0">
                <a:solidFill>
                  <a:srgbClr val="00BFF9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 y </a:t>
            </a:r>
            <a:r>
              <a:rPr lang="en-GB" b="0" i="1" dirty="0">
                <a:solidFill>
                  <a:srgbClr val="00BFF9"/>
                </a:solidFill>
                <a:effectLst/>
                <a:latin typeface="Menlo" panose="020B0609030804020204" pitchFamily="49" charset="0"/>
              </a:rPr>
              <a:t>then</a:t>
            </a:r>
            <a:r>
              <a:rPr lang="en-GB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8DEC95"/>
                </a:solidFill>
                <a:effectLst/>
                <a:latin typeface="Menlo" panose="020B0609030804020204" pitchFamily="49" charset="0"/>
              </a:rPr>
              <a:t>true</a:t>
            </a:r>
            <a:endParaRPr lang="en-GB" dirty="0">
              <a:solidFill>
                <a:srgbClr val="A7DBF7"/>
              </a:solidFill>
              <a:latin typeface="Menlo" panose="020B0609030804020204" pitchFamily="49" charset="0"/>
            </a:endParaRPr>
          </a:p>
          <a:p>
            <a:r>
              <a:rPr lang="en-GB" b="0" i="1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i="1" dirty="0">
                <a:solidFill>
                  <a:srgbClr val="00BFF9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GB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 contains x </a:t>
            </a:r>
            <a:r>
              <a:rPr lang="en-GB" b="0" dirty="0" err="1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ys</a:t>
            </a:r>
            <a:endParaRPr lang="en-GB" b="0" dirty="0">
              <a:solidFill>
                <a:srgbClr val="A7DBF7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132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F959AF-F871-C4F2-82E2-E83400B8E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9473" y="528610"/>
            <a:ext cx="5626099" cy="951569"/>
          </a:xfrm>
        </p:spPr>
        <p:txBody>
          <a:bodyPr/>
          <a:lstStyle/>
          <a:p>
            <a:r>
              <a:rPr lang="en-NL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List.contains</a:t>
            </a:r>
          </a:p>
        </p:txBody>
      </p:sp>
      <p:pic>
        <p:nvPicPr>
          <p:cNvPr id="10" name="Picture 9" descr="A logo of a company&#10;&#10;Description automatically generated">
            <a:extLst>
              <a:ext uri="{FF2B5EF4-FFF2-40B4-BE49-F238E27FC236}">
                <a16:creationId xmlns:a16="http://schemas.microsoft.com/office/drawing/2014/main" id="{DDBA675E-69C2-2FBB-B905-A64E00773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05" y="429477"/>
            <a:ext cx="2038349" cy="20383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78DB2-BE03-AADB-B1D2-DEB35422ED82}"/>
              </a:ext>
            </a:extLst>
          </p:cNvPr>
          <p:cNvSpPr txBox="1"/>
          <p:nvPr/>
        </p:nvSpPr>
        <p:spPr>
          <a:xfrm>
            <a:off x="2271732" y="1544048"/>
            <a:ext cx="9286874" cy="4324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0" i="1" dirty="0">
                <a:solidFill>
                  <a:srgbClr val="00BFF9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GB" sz="1100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i="1" dirty="0">
                <a:solidFill>
                  <a:srgbClr val="00BFF9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GB" sz="1100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i="1" dirty="0">
                <a:solidFill>
                  <a:srgbClr val="87AFF4"/>
                </a:solidFill>
                <a:effectLst/>
                <a:latin typeface="Menlo" panose="020B0609030804020204" pitchFamily="49" charset="0"/>
              </a:rPr>
              <a:t>Contains</a:t>
            </a:r>
            <a:r>
              <a:rPr lang="en-GB" sz="1100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>
                <a:solidFill>
                  <a:srgbClr val="D29FFC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-GB" sz="1100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 value)</a:t>
            </a:r>
          </a:p>
          <a:p>
            <a:r>
              <a:rPr lang="en-GB" sz="1100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100" b="0" dirty="0">
                <a:solidFill>
                  <a:srgbClr val="D29FFC"/>
                </a:solidFill>
                <a:effectLst/>
                <a:latin typeface="Menlo" panose="020B0609030804020204" pitchFamily="49" charset="0"/>
              </a:rPr>
              <a:t>  Node</a:t>
            </a:r>
            <a:r>
              <a:rPr lang="en-GB" sz="1100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100" b="0" dirty="0">
                <a:solidFill>
                  <a:srgbClr val="D29FFC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-GB" sz="1100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&gt;? node </a:t>
            </a:r>
            <a:r>
              <a:rPr lang="en-GB" sz="1100" b="0" i="1" dirty="0">
                <a:solidFill>
                  <a:srgbClr val="00BFF9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i="1" dirty="0">
                <a:solidFill>
                  <a:srgbClr val="A4CEEE"/>
                </a:solidFill>
                <a:effectLst/>
                <a:latin typeface="Menlo" panose="020B0609030804020204" pitchFamily="49" charset="0"/>
              </a:rPr>
              <a:t>head</a:t>
            </a:r>
            <a:r>
              <a:rPr lang="en-GB" sz="1100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100" b="0" dirty="0">
                <a:solidFill>
                  <a:srgbClr val="D29FFC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100" b="0" dirty="0" err="1">
                <a:solidFill>
                  <a:srgbClr val="D29FFC"/>
                </a:solidFill>
                <a:effectLst/>
                <a:latin typeface="Menlo" panose="020B0609030804020204" pitchFamily="49" charset="0"/>
              </a:rPr>
              <a:t>EqualityComparer</a:t>
            </a:r>
            <a:r>
              <a:rPr lang="en-GB" sz="1100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100" b="0" dirty="0">
                <a:solidFill>
                  <a:srgbClr val="D29FFC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-GB" sz="1100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&gt; c </a:t>
            </a:r>
            <a:r>
              <a:rPr lang="en-GB" sz="1100" b="0" i="1" dirty="0">
                <a:solidFill>
                  <a:srgbClr val="00BFF9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i="1" dirty="0" err="1">
                <a:solidFill>
                  <a:srgbClr val="A4CEEE"/>
                </a:solidFill>
                <a:effectLst/>
                <a:latin typeface="Menlo" panose="020B0609030804020204" pitchFamily="49" charset="0"/>
              </a:rPr>
              <a:t>EqualityComparer</a:t>
            </a:r>
            <a:r>
              <a:rPr lang="en-GB" sz="1100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100" b="0" dirty="0">
                <a:solidFill>
                  <a:srgbClr val="D29FFC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-GB" sz="1100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&gt;.</a:t>
            </a:r>
            <a:r>
              <a:rPr lang="en-GB" sz="1100" b="0" i="1" dirty="0">
                <a:solidFill>
                  <a:srgbClr val="F7ECB5"/>
                </a:solidFill>
                <a:effectLst/>
                <a:latin typeface="Menlo" panose="020B0609030804020204" pitchFamily="49" charset="0"/>
              </a:rPr>
              <a:t>Default</a:t>
            </a:r>
            <a:r>
              <a:rPr lang="en-GB" sz="1100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100" b="0" i="1" dirty="0">
                <a:solidFill>
                  <a:srgbClr val="00BFF9"/>
                </a:solidFill>
                <a:effectLst/>
                <a:latin typeface="Menlo" panose="020B0609030804020204" pitchFamily="49" charset="0"/>
              </a:rPr>
              <a:t>  if</a:t>
            </a:r>
            <a:r>
              <a:rPr lang="en-GB" sz="1100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100" b="0" i="1" dirty="0">
                <a:solidFill>
                  <a:srgbClr val="A4CEEE"/>
                </a:solidFill>
                <a:effectLst/>
                <a:latin typeface="Menlo" panose="020B0609030804020204" pitchFamily="49" charset="0"/>
              </a:rPr>
              <a:t>node</a:t>
            </a:r>
            <a:r>
              <a:rPr lang="en-GB" sz="1100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i="1" dirty="0">
                <a:solidFill>
                  <a:srgbClr val="00BFF9"/>
                </a:solidFill>
                <a:effectLst/>
                <a:latin typeface="Menlo" panose="020B0609030804020204" pitchFamily="49" charset="0"/>
              </a:rPr>
              <a:t>!=</a:t>
            </a:r>
            <a:r>
              <a:rPr lang="en-GB" sz="1100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92B6F4"/>
                </a:solidFill>
                <a:effectLst/>
                <a:latin typeface="Menlo" panose="020B0609030804020204" pitchFamily="49" charset="0"/>
              </a:rPr>
              <a:t>null</a:t>
            </a:r>
            <a:r>
              <a:rPr lang="en-GB" sz="1100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100" b="0" i="1" dirty="0">
                <a:solidFill>
                  <a:srgbClr val="00BFF9"/>
                </a:solidFill>
                <a:effectLst/>
                <a:latin typeface="Menlo" panose="020B0609030804020204" pitchFamily="49" charset="0"/>
              </a:rPr>
              <a:t>    if</a:t>
            </a:r>
            <a:r>
              <a:rPr lang="en-GB" sz="1100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100" b="0" i="1" dirty="0">
                <a:solidFill>
                  <a:srgbClr val="A4CEE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GB" sz="1100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i="1" dirty="0">
                <a:solidFill>
                  <a:srgbClr val="00BFF9"/>
                </a:solidFill>
                <a:effectLst/>
                <a:latin typeface="Menlo" panose="020B0609030804020204" pitchFamily="49" charset="0"/>
              </a:rPr>
              <a:t>!=</a:t>
            </a:r>
            <a:r>
              <a:rPr lang="en-GB" sz="1100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92B6F4"/>
                </a:solidFill>
                <a:effectLst/>
                <a:latin typeface="Menlo" panose="020B0609030804020204" pitchFamily="49" charset="0"/>
              </a:rPr>
              <a:t>null</a:t>
            </a:r>
            <a:r>
              <a:rPr lang="en-GB" sz="1100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100" b="0" i="1" dirty="0">
                <a:solidFill>
                  <a:srgbClr val="00BFF9"/>
                </a:solidFill>
                <a:effectLst/>
                <a:latin typeface="Menlo" panose="020B0609030804020204" pitchFamily="49" charset="0"/>
              </a:rPr>
              <a:t>      do</a:t>
            </a:r>
            <a:r>
              <a:rPr lang="en-GB" sz="1100" i="1" dirty="0">
                <a:solidFill>
                  <a:srgbClr val="A7DBF7"/>
                </a:solidFill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100" b="0" i="1" dirty="0">
                <a:solidFill>
                  <a:srgbClr val="00BFF9"/>
                </a:solidFill>
                <a:effectLst/>
                <a:latin typeface="Menlo" panose="020B0609030804020204" pitchFamily="49" charset="0"/>
              </a:rPr>
              <a:t>        if</a:t>
            </a:r>
            <a:r>
              <a:rPr lang="en-GB" sz="1100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100" b="0" i="1" dirty="0" err="1">
                <a:solidFill>
                  <a:srgbClr val="A4CEEE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-GB" sz="1100" b="0" dirty="0" err="1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100" b="0" i="1" dirty="0" err="1">
                <a:solidFill>
                  <a:srgbClr val="87AFF4"/>
                </a:solidFill>
                <a:effectLst/>
                <a:latin typeface="Menlo" panose="020B0609030804020204" pitchFamily="49" charset="0"/>
              </a:rPr>
              <a:t>Equals</a:t>
            </a:r>
            <a:r>
              <a:rPr lang="en-GB" sz="1100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i="1" dirty="0" err="1">
                <a:solidFill>
                  <a:srgbClr val="A4CEEE"/>
                </a:solidFill>
                <a:effectLst/>
                <a:latin typeface="Menlo" panose="020B0609030804020204" pitchFamily="49" charset="0"/>
              </a:rPr>
              <a:t>node</a:t>
            </a:r>
            <a:r>
              <a:rPr lang="en-GB" sz="1100" b="0" i="1" dirty="0" err="1">
                <a:solidFill>
                  <a:srgbClr val="00BFF9"/>
                </a:solidFill>
                <a:effectLst/>
                <a:latin typeface="Menlo" panose="020B0609030804020204" pitchFamily="49" charset="0"/>
              </a:rPr>
              <a:t>!</a:t>
            </a:r>
            <a:r>
              <a:rPr lang="en-GB" sz="1100" b="0" dirty="0" err="1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100" b="0" i="1" dirty="0" err="1">
                <a:solidFill>
                  <a:srgbClr val="F7ECB5"/>
                </a:solidFill>
                <a:effectLst/>
                <a:latin typeface="Menlo" panose="020B0609030804020204" pitchFamily="49" charset="0"/>
              </a:rPr>
              <a:t>item</a:t>
            </a:r>
            <a:r>
              <a:rPr lang="en-GB" sz="1100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100" b="0" i="1" dirty="0">
                <a:solidFill>
                  <a:srgbClr val="A4CEE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GB" sz="1100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)) {</a:t>
            </a:r>
          </a:p>
          <a:p>
            <a:r>
              <a:rPr lang="en-GB" sz="1100" b="0" i="1" dirty="0">
                <a:solidFill>
                  <a:srgbClr val="00BFF9"/>
                </a:solidFill>
                <a:effectLst/>
                <a:latin typeface="Menlo" panose="020B0609030804020204" pitchFamily="49" charset="0"/>
              </a:rPr>
              <a:t>          return</a:t>
            </a:r>
            <a:r>
              <a:rPr lang="en-GB" sz="1100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8DEC95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GB" sz="1100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100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        }</a:t>
            </a:r>
          </a:p>
          <a:p>
            <a:r>
              <a:rPr lang="en-GB" sz="1100" b="0" i="1" dirty="0">
                <a:solidFill>
                  <a:srgbClr val="A4CEEE"/>
                </a:solidFill>
                <a:effectLst/>
                <a:latin typeface="Menlo" panose="020B0609030804020204" pitchFamily="49" charset="0"/>
              </a:rPr>
              <a:t>        node</a:t>
            </a:r>
            <a:r>
              <a:rPr lang="en-GB" sz="1100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i="1" dirty="0">
                <a:solidFill>
                  <a:srgbClr val="00BFF9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i="1" dirty="0" err="1">
                <a:solidFill>
                  <a:srgbClr val="A4CEEE"/>
                </a:solidFill>
                <a:effectLst/>
                <a:latin typeface="Menlo" panose="020B0609030804020204" pitchFamily="49" charset="0"/>
              </a:rPr>
              <a:t>node</a:t>
            </a:r>
            <a:r>
              <a:rPr lang="en-GB" sz="1100" b="0" dirty="0" err="1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100" b="0" i="1" dirty="0" err="1">
                <a:solidFill>
                  <a:srgbClr val="F7ECB5"/>
                </a:solidFill>
                <a:effectLst/>
                <a:latin typeface="Menlo" panose="020B0609030804020204" pitchFamily="49" charset="0"/>
              </a:rPr>
              <a:t>next</a:t>
            </a:r>
            <a:r>
              <a:rPr lang="en-GB" sz="1100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100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      } </a:t>
            </a:r>
            <a:r>
              <a:rPr lang="en-GB" sz="1100" b="0" i="1" dirty="0">
                <a:solidFill>
                  <a:srgbClr val="00BFF9"/>
                </a:solidFill>
                <a:effectLst/>
                <a:latin typeface="Menlo" panose="020B0609030804020204" pitchFamily="49" charset="0"/>
              </a:rPr>
              <a:t>while</a:t>
            </a:r>
            <a:r>
              <a:rPr lang="en-GB" sz="1100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100" b="0" i="1" dirty="0">
                <a:solidFill>
                  <a:srgbClr val="A4CEEE"/>
                </a:solidFill>
                <a:effectLst/>
                <a:latin typeface="Menlo" panose="020B0609030804020204" pitchFamily="49" charset="0"/>
              </a:rPr>
              <a:t>node</a:t>
            </a:r>
            <a:r>
              <a:rPr lang="en-GB" sz="1100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i="1" dirty="0">
                <a:solidFill>
                  <a:srgbClr val="00BFF9"/>
                </a:solidFill>
                <a:effectLst/>
                <a:latin typeface="Menlo" panose="020B0609030804020204" pitchFamily="49" charset="0"/>
              </a:rPr>
              <a:t>!=</a:t>
            </a:r>
            <a:r>
              <a:rPr lang="en-GB" sz="1100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i="1" dirty="0">
                <a:solidFill>
                  <a:srgbClr val="A4CEEE"/>
                </a:solidFill>
                <a:effectLst/>
                <a:latin typeface="Menlo" panose="020B0609030804020204" pitchFamily="49" charset="0"/>
              </a:rPr>
              <a:t>head</a:t>
            </a:r>
            <a:r>
              <a:rPr lang="en-GB" sz="1100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100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-GB" sz="1100" b="0" i="1" dirty="0">
                <a:solidFill>
                  <a:srgbClr val="00BFF9"/>
                </a:solidFill>
                <a:effectLst/>
                <a:latin typeface="Menlo" panose="020B0609030804020204" pitchFamily="49" charset="0"/>
              </a:rPr>
              <a:t>    else</a:t>
            </a:r>
            <a:endParaRPr lang="en-GB" sz="1100" b="0" dirty="0">
              <a:solidFill>
                <a:srgbClr val="A7DBF7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    {</a:t>
            </a:r>
          </a:p>
          <a:p>
            <a:r>
              <a:rPr lang="en-GB" sz="1100" b="0" i="1" dirty="0">
                <a:solidFill>
                  <a:srgbClr val="00BFF9"/>
                </a:solidFill>
                <a:effectLst/>
                <a:latin typeface="Menlo" panose="020B0609030804020204" pitchFamily="49" charset="0"/>
              </a:rPr>
              <a:t>      do</a:t>
            </a:r>
            <a:r>
              <a:rPr lang="en-GB" sz="1100" i="1" dirty="0">
                <a:solidFill>
                  <a:srgbClr val="A7DBF7"/>
                </a:solidFill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100" b="0" i="1" dirty="0">
                <a:solidFill>
                  <a:srgbClr val="00BFF9"/>
                </a:solidFill>
                <a:effectLst/>
                <a:latin typeface="Menlo" panose="020B0609030804020204" pitchFamily="49" charset="0"/>
              </a:rPr>
              <a:t>        if</a:t>
            </a:r>
            <a:r>
              <a:rPr lang="en-GB" sz="1100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100" b="0" i="1" dirty="0" err="1">
                <a:solidFill>
                  <a:srgbClr val="A4CEEE"/>
                </a:solidFill>
                <a:effectLst/>
                <a:latin typeface="Menlo" panose="020B0609030804020204" pitchFamily="49" charset="0"/>
              </a:rPr>
              <a:t>node</a:t>
            </a:r>
            <a:r>
              <a:rPr lang="en-GB" sz="1100" b="0" i="1" dirty="0" err="1">
                <a:solidFill>
                  <a:srgbClr val="00BFF9"/>
                </a:solidFill>
                <a:effectLst/>
                <a:latin typeface="Menlo" panose="020B0609030804020204" pitchFamily="49" charset="0"/>
              </a:rPr>
              <a:t>!</a:t>
            </a:r>
            <a:r>
              <a:rPr lang="en-GB" sz="1100" b="0" dirty="0" err="1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100" b="0" i="1" dirty="0" err="1">
                <a:solidFill>
                  <a:srgbClr val="F7ECB5"/>
                </a:solidFill>
                <a:effectLst/>
                <a:latin typeface="Menlo" panose="020B0609030804020204" pitchFamily="49" charset="0"/>
              </a:rPr>
              <a:t>item</a:t>
            </a:r>
            <a:r>
              <a:rPr lang="en-GB" sz="1100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i="1" dirty="0">
                <a:solidFill>
                  <a:srgbClr val="00BFF9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GB" sz="1100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92B6F4"/>
                </a:solidFill>
                <a:effectLst/>
                <a:latin typeface="Menlo" panose="020B0609030804020204" pitchFamily="49" charset="0"/>
              </a:rPr>
              <a:t>null</a:t>
            </a:r>
            <a:r>
              <a:rPr lang="en-GB" sz="1100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100" b="0" i="1" dirty="0">
                <a:solidFill>
                  <a:srgbClr val="00BFF9"/>
                </a:solidFill>
                <a:effectLst/>
                <a:latin typeface="Menlo" panose="020B0609030804020204" pitchFamily="49" charset="0"/>
              </a:rPr>
              <a:t>          return</a:t>
            </a:r>
            <a:r>
              <a:rPr lang="en-GB" sz="1100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8DEC95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GB" sz="1100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100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        }</a:t>
            </a:r>
          </a:p>
          <a:p>
            <a:r>
              <a:rPr lang="en-GB" sz="1100" b="0" i="1" dirty="0">
                <a:solidFill>
                  <a:srgbClr val="A4CEEE"/>
                </a:solidFill>
                <a:effectLst/>
                <a:latin typeface="Menlo" panose="020B0609030804020204" pitchFamily="49" charset="0"/>
              </a:rPr>
              <a:t>        node</a:t>
            </a:r>
            <a:r>
              <a:rPr lang="en-GB" sz="1100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i="1" dirty="0">
                <a:solidFill>
                  <a:srgbClr val="00BFF9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i="1" dirty="0" err="1">
                <a:solidFill>
                  <a:srgbClr val="A4CEEE"/>
                </a:solidFill>
                <a:effectLst/>
                <a:latin typeface="Menlo" panose="020B0609030804020204" pitchFamily="49" charset="0"/>
              </a:rPr>
              <a:t>node</a:t>
            </a:r>
            <a:r>
              <a:rPr lang="en-GB" sz="1100" b="0" dirty="0" err="1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100" b="0" i="1" dirty="0" err="1">
                <a:solidFill>
                  <a:srgbClr val="F7ECB5"/>
                </a:solidFill>
                <a:effectLst/>
                <a:latin typeface="Menlo" panose="020B0609030804020204" pitchFamily="49" charset="0"/>
              </a:rPr>
              <a:t>next</a:t>
            </a:r>
            <a:r>
              <a:rPr lang="en-GB" sz="1100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100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       } </a:t>
            </a:r>
            <a:r>
              <a:rPr lang="en-GB" sz="1100" b="0" i="1" dirty="0">
                <a:solidFill>
                  <a:srgbClr val="00BFF9"/>
                </a:solidFill>
                <a:effectLst/>
                <a:latin typeface="Menlo" panose="020B0609030804020204" pitchFamily="49" charset="0"/>
              </a:rPr>
              <a:t>while</a:t>
            </a:r>
            <a:r>
              <a:rPr lang="en-GB" sz="1100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100" b="0" i="1" dirty="0">
                <a:solidFill>
                  <a:srgbClr val="A4CEEE"/>
                </a:solidFill>
                <a:effectLst/>
                <a:latin typeface="Menlo" panose="020B0609030804020204" pitchFamily="49" charset="0"/>
              </a:rPr>
              <a:t>node</a:t>
            </a:r>
            <a:r>
              <a:rPr lang="en-GB" sz="1100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i="1" dirty="0">
                <a:solidFill>
                  <a:srgbClr val="00BFF9"/>
                </a:solidFill>
                <a:effectLst/>
                <a:latin typeface="Menlo" panose="020B0609030804020204" pitchFamily="49" charset="0"/>
              </a:rPr>
              <a:t>!=</a:t>
            </a:r>
            <a:r>
              <a:rPr lang="en-GB" sz="1100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i="1" dirty="0">
                <a:solidFill>
                  <a:srgbClr val="A4CEEE"/>
                </a:solidFill>
                <a:effectLst/>
                <a:latin typeface="Menlo" panose="020B0609030804020204" pitchFamily="49" charset="0"/>
              </a:rPr>
              <a:t>head</a:t>
            </a:r>
            <a:r>
              <a:rPr lang="en-GB" sz="1100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100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-GB" sz="1100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r>
              <a:rPr lang="en-GB" sz="1100" b="0" i="1" dirty="0">
                <a:solidFill>
                  <a:srgbClr val="00BFF9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100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8DEC95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GB" sz="1100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100" b="0" dirty="0">
                <a:solidFill>
                  <a:srgbClr val="A7DBF7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741A4107-DD15-FCFE-F7DA-A57AF10D402E}"/>
              </a:ext>
            </a:extLst>
          </p:cNvPr>
          <p:cNvSpPr txBox="1">
            <a:spLocks/>
          </p:cNvSpPr>
          <p:nvPr/>
        </p:nvSpPr>
        <p:spPr>
          <a:xfrm>
            <a:off x="2120099" y="607192"/>
            <a:ext cx="2637639" cy="8729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L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Linked</a:t>
            </a:r>
          </a:p>
        </p:txBody>
      </p:sp>
    </p:spTree>
    <p:extLst>
      <p:ext uri="{BB962C8B-B14F-4D97-AF65-F5344CB8AC3E}">
        <p14:creationId xmlns:p14="http://schemas.microsoft.com/office/powerpoint/2010/main" val="4235927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VTI">
  <a:themeElements>
    <a:clrScheme name="AnalogousFromRegularSeedRightStep">
      <a:dk1>
        <a:srgbClr val="000000"/>
      </a:dk1>
      <a:lt1>
        <a:srgbClr val="FFFFFF"/>
      </a:lt1>
      <a:dk2>
        <a:srgbClr val="412432"/>
      </a:dk2>
      <a:lt2>
        <a:srgbClr val="E2E5E8"/>
      </a:lt2>
      <a:accent1>
        <a:srgbClr val="D38F3D"/>
      </a:accent1>
      <a:accent2>
        <a:srgbClr val="ABA626"/>
      </a:accent2>
      <a:accent3>
        <a:srgbClr val="81B133"/>
      </a:accent3>
      <a:accent4>
        <a:srgbClr val="46B929"/>
      </a:accent4>
      <a:accent5>
        <a:srgbClr val="35BA52"/>
      </a:accent5>
      <a:accent6>
        <a:srgbClr val="28B581"/>
      </a:accent6>
      <a:hlink>
        <a:srgbClr val="3F79BF"/>
      </a:hlink>
      <a:folHlink>
        <a:srgbClr val="7F7F7F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7583</TotalTime>
  <Words>417</Words>
  <Application>Microsoft Macintosh PowerPoint</Application>
  <PresentationFormat>Widescreen</PresentationFormat>
  <Paragraphs>108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Menlo</vt:lpstr>
      <vt:lpstr>Source Code Pro</vt:lpstr>
      <vt:lpstr>Tw Cen MT</vt:lpstr>
      <vt:lpstr>RetrospectVTI</vt:lpstr>
      <vt:lpstr>Functional Programming</vt:lpstr>
      <vt:lpstr>What is Functional Programming?</vt:lpstr>
      <vt:lpstr>What is Functional Programming?</vt:lpstr>
      <vt:lpstr>F#</vt:lpstr>
      <vt:lpstr>List</vt:lpstr>
      <vt:lpstr>List</vt:lpstr>
      <vt:lpstr>List</vt:lpstr>
      <vt:lpstr>List.contains</vt:lpstr>
      <vt:lpstr>List.contains</vt:lpstr>
      <vt:lpstr>Summary</vt:lpstr>
      <vt:lpstr>Advanced topics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Niels Disveld</dc:creator>
  <cp:lastModifiedBy>Niels Disveld</cp:lastModifiedBy>
  <cp:revision>9</cp:revision>
  <dcterms:created xsi:type="dcterms:W3CDTF">2024-02-22T12:36:27Z</dcterms:created>
  <dcterms:modified xsi:type="dcterms:W3CDTF">2024-03-15T10:02:19Z</dcterms:modified>
</cp:coreProperties>
</file>