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90" r:id="rId6"/>
    <p:sldId id="263" r:id="rId7"/>
    <p:sldId id="265" r:id="rId8"/>
    <p:sldId id="264" r:id="rId9"/>
    <p:sldId id="266" r:id="rId10"/>
    <p:sldId id="291" r:id="rId11"/>
    <p:sldId id="267" r:id="rId12"/>
    <p:sldId id="268" r:id="rId13"/>
    <p:sldId id="292" r:id="rId14"/>
    <p:sldId id="272" r:id="rId15"/>
    <p:sldId id="282" r:id="rId16"/>
    <p:sldId id="283" r:id="rId17"/>
    <p:sldId id="284" r:id="rId18"/>
    <p:sldId id="285" r:id="rId19"/>
    <p:sldId id="288" r:id="rId20"/>
    <p:sldId id="293" r:id="rId21"/>
    <p:sldId id="294" r:id="rId22"/>
    <p:sldId id="295" r:id="rId23"/>
    <p:sldId id="287" r:id="rId24"/>
    <p:sldId id="25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>
      <p:cViewPr varScale="1">
        <p:scale>
          <a:sx n="81" d="100"/>
          <a:sy n="81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929-3B86-4DEC-95FB-BA93AB532A09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8953-F706-4F5C-A6BB-31D83568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93CD1-CCE0-4890-B7FC-CA337DCCDF98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hyperlink" Target="https://www.ibmbigdatahub.com/blog/why-we-need-methodology-data-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altLang="pt-BR" sz="4000" dirty="0"/>
              <a:t>Avaliação Cognitivo.AI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/>
              <a:t>Dr. </a:t>
            </a:r>
            <a:r>
              <a:rPr lang="pt-BR" dirty="0"/>
              <a:t>Nielsen Castelo Damasceno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0BF85F-0752-402F-9BD1-E0E9D615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4737347" cy="47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Analise matriz de correlação</a:t>
            </a:r>
          </a:p>
          <a:p>
            <a:pPr lvl="1"/>
            <a:r>
              <a:rPr lang="pt-BR" dirty="0"/>
              <a:t>Levando em consideração o atributo </a:t>
            </a:r>
            <a:r>
              <a:rPr lang="pt-BR" dirty="0" err="1"/>
              <a:t>price</a:t>
            </a:r>
            <a:r>
              <a:rPr lang="pt-BR" dirty="0"/>
              <a:t> não apresenta forte correlação com outros atributos.</a:t>
            </a:r>
          </a:p>
          <a:p>
            <a:pPr lvl="1"/>
            <a:r>
              <a:rPr lang="pt-BR" dirty="0"/>
              <a:t>Com relação ao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também temos poucas atributos com forte correlação, encontramos apenas o atributo 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com 0.89</a:t>
            </a:r>
          </a:p>
          <a:p>
            <a:pPr lvl="1"/>
            <a:r>
              <a:rPr lang="pt-BR" dirty="0"/>
              <a:t>Já o atributo score rating possui algumas correlações.</a:t>
            </a:r>
          </a:p>
          <a:p>
            <a:r>
              <a:rPr lang="pt-BR" dirty="0"/>
              <a:t>Vamos escolher o atributo “review scores rating” para analise.</a:t>
            </a:r>
          </a:p>
        </p:txBody>
      </p:sp>
    </p:spTree>
    <p:extLst>
      <p:ext uri="{BB962C8B-B14F-4D97-AF65-F5344CB8AC3E}">
        <p14:creationId xmlns:p14="http://schemas.microsoft.com/office/powerpoint/2010/main" val="83331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C3F57F-232D-4511-B455-7163DE4C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380312" cy="39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5B4BA-97CC-4FD3-90CD-968526D0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323725" cy="44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Qual modelo utilizar?</a:t>
            </a:r>
          </a:p>
          <a:p>
            <a:r>
              <a:rPr lang="pt-BR" dirty="0"/>
              <a:t>A partir da natureza dos dados leva-nos a utilização de dois tipos modelos:</a:t>
            </a:r>
          </a:p>
          <a:p>
            <a:pPr lvl="1"/>
            <a:r>
              <a:rPr lang="pt-BR" dirty="0"/>
              <a:t>Modelo baseado em regressão.</a:t>
            </a:r>
          </a:p>
          <a:p>
            <a:pPr lvl="1"/>
            <a:r>
              <a:rPr lang="pt-BR" dirty="0"/>
              <a:t>Modelo baseado em série temporal.</a:t>
            </a:r>
          </a:p>
          <a:p>
            <a:r>
              <a:rPr lang="pt-BR" dirty="0"/>
              <a:t>Vamos escolher a implementação de um modelo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32481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Os dados foram normalizados;</a:t>
            </a:r>
          </a:p>
          <a:p>
            <a:r>
              <a:rPr lang="pt-BR" dirty="0"/>
              <a:t>Separados em dados de teste e treinamento;</a:t>
            </a:r>
          </a:p>
          <a:p>
            <a:r>
              <a:rPr lang="pt-BR" dirty="0"/>
              <a:t>70% de treinamento</a:t>
            </a:r>
          </a:p>
          <a:p>
            <a:r>
              <a:rPr lang="pt-BR" dirty="0"/>
              <a:t>30% de testes;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C35C8-2E81-4FEE-88A8-321F7D0C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16" y="3717032"/>
            <a:ext cx="201216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Utilizamos 6 tipos de algoritmo para regressão:</a:t>
            </a:r>
          </a:p>
          <a:p>
            <a:pPr lvl="1"/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  <a:p>
            <a:pPr lvl="1"/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r>
              <a:rPr lang="pt-BR" dirty="0"/>
              <a:t>Bayesiano</a:t>
            </a:r>
          </a:p>
          <a:p>
            <a:pPr lvl="1"/>
            <a:r>
              <a:rPr lang="pt-BR" dirty="0"/>
              <a:t>Logística</a:t>
            </a:r>
          </a:p>
          <a:p>
            <a:pPr lvl="1"/>
            <a:r>
              <a:rPr lang="pt-BR" dirty="0"/>
              <a:t>Polinomial</a:t>
            </a:r>
          </a:p>
          <a:p>
            <a:pPr lvl="1"/>
            <a:r>
              <a:rPr lang="pt-BR" dirty="0"/>
              <a:t>SVM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4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Para avaliar os modelos utilizou-se 4 métricas.</a:t>
            </a:r>
          </a:p>
          <a:p>
            <a:pPr lvl="1"/>
            <a:r>
              <a:rPr lang="pt-BR" dirty="0"/>
              <a:t>MAE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Absolute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MSE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RMSE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Squered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Score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3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CB5856C-BF4A-456D-8869-030F22CC6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226"/>
              </p:ext>
            </p:extLst>
          </p:nvPr>
        </p:nvGraphicFramePr>
        <p:xfrm>
          <a:off x="971600" y="1828800"/>
          <a:ext cx="6690745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2268">
                  <a:extLst>
                    <a:ext uri="{9D8B030D-6E8A-4147-A177-3AD203B41FA5}">
                      <a16:colId xmlns:a16="http://schemas.microsoft.com/office/drawing/2014/main" val="3204786663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59498171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216896963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127146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7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Decision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Tree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53.67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Bayesiano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Random</a:t>
                      </a:r>
                      <a:r>
                        <a:rPr lang="pt-BR" sz="24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Polinomial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74.90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2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Rede 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2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236B38-0E47-4F5B-A6B7-B9461F66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74602"/>
            <a:ext cx="6192688" cy="52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0" y="476672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/>
              <a:t>Sumário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229600" cy="4325112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</a:t>
            </a:r>
          </a:p>
          <a:p>
            <a:pPr eaLnBrk="1" hangingPunct="1"/>
            <a:r>
              <a:rPr lang="pt-BR" altLang="pt-BR" dirty="0"/>
              <a:t>Objetivo</a:t>
            </a:r>
          </a:p>
          <a:p>
            <a:pPr eaLnBrk="1" hangingPunct="1"/>
            <a:r>
              <a:rPr lang="pt-BR" altLang="pt-BR" dirty="0"/>
              <a:t>Compreensão dos dados</a:t>
            </a:r>
          </a:p>
          <a:p>
            <a:pPr eaLnBrk="1" hangingPunct="1"/>
            <a:r>
              <a:rPr lang="pt-BR" altLang="pt-BR" dirty="0"/>
              <a:t>Preparação dos dados</a:t>
            </a:r>
          </a:p>
          <a:p>
            <a:pPr eaLnBrk="1" hangingPunct="1"/>
            <a:r>
              <a:rPr lang="pt-BR" altLang="pt-BR" dirty="0"/>
              <a:t>Modelagem</a:t>
            </a:r>
          </a:p>
          <a:p>
            <a:pPr eaLnBrk="1" hangingPunct="1"/>
            <a:r>
              <a:rPr lang="pt-BR" altLang="pt-BR" dirty="0"/>
              <a:t>Avaliação</a:t>
            </a:r>
          </a:p>
          <a:p>
            <a:pPr eaLnBrk="1" hangingPunct="1"/>
            <a:r>
              <a:rPr lang="pt-BR" altLang="pt-BR" dirty="0"/>
              <a:t>Considerações finais</a:t>
            </a:r>
          </a:p>
          <a:p>
            <a:pPr eaLnBrk="1" hangingPunct="1"/>
            <a:r>
              <a:rPr lang="pt-BR" altLang="pt-BR" dirty="0"/>
              <a:t>Referências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15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modelo polinomial, Randon Forest e bayesiano  consegue ter uma explicação do modelo.</a:t>
            </a:r>
          </a:p>
          <a:p>
            <a:r>
              <a:rPr lang="pt-BR" dirty="0"/>
              <a:t>No </a:t>
            </a:r>
            <a:r>
              <a:rPr lang="pt-BR" b="1" i="1" dirty="0" err="1"/>
              <a:t>random</a:t>
            </a:r>
            <a:r>
              <a:rPr lang="pt-BR" b="1" dirty="0"/>
              <a:t> </a:t>
            </a:r>
            <a:r>
              <a:rPr lang="pt-BR" b="1" i="1" dirty="0" err="1"/>
              <a:t>forest</a:t>
            </a:r>
            <a:r>
              <a:rPr lang="pt-BR" b="1" dirty="0"/>
              <a:t> </a:t>
            </a:r>
            <a:r>
              <a:rPr lang="pt-BR" dirty="0"/>
              <a:t>utilizou o método de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dirty="0"/>
              <a:t>para encontrar os melhores parâmetros [2]. </a:t>
            </a:r>
          </a:p>
          <a:p>
            <a:r>
              <a:rPr lang="pt-BR" dirty="0"/>
              <a:t>Dentre o 50, 100, 250, 500 valor do n </a:t>
            </a:r>
            <a:r>
              <a:rPr lang="pt-BR" i="1" dirty="0" err="1"/>
              <a:t>estimators</a:t>
            </a:r>
            <a:r>
              <a:rPr lang="pt-BR" dirty="0"/>
              <a:t> escolhido pelo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dirty="0"/>
              <a:t> foi 100.</a:t>
            </a:r>
          </a:p>
          <a:p>
            <a:r>
              <a:rPr lang="pt-BR" dirty="0"/>
              <a:t>A arquitetura da rede neural foi com duas camadas densas com 158 neurônicos cada uma. A função de ativação nas camadas escondidas foi a </a:t>
            </a:r>
            <a:r>
              <a:rPr lang="pt-BR" dirty="0" err="1"/>
              <a:t>Relu</a:t>
            </a:r>
            <a:r>
              <a:rPr lang="pt-BR" dirty="0"/>
              <a:t> e na saída uma função linear.</a:t>
            </a:r>
          </a:p>
          <a:p>
            <a:r>
              <a:rPr lang="pt-BR" dirty="0"/>
              <a:t>Número de épocas na redes foi 100.</a:t>
            </a:r>
          </a:p>
          <a:p>
            <a:pPr marL="109728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96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 cruzada na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Resolvemos mitigar mais a rede neural.</a:t>
            </a:r>
          </a:p>
          <a:p>
            <a:r>
              <a:rPr lang="pt-BR" dirty="0"/>
              <a:t>Aplicação da validação cruzada usando o método k-</a:t>
            </a:r>
            <a:r>
              <a:rPr lang="pt-BR" dirty="0" err="1"/>
              <a:t>fold</a:t>
            </a:r>
            <a:r>
              <a:rPr lang="pt-BR" dirty="0"/>
              <a:t> Cross </a:t>
            </a:r>
            <a:r>
              <a:rPr lang="pt-BR" dirty="0" err="1"/>
              <a:t>Validation</a:t>
            </a:r>
            <a:r>
              <a:rPr lang="pt-BR" dirty="0"/>
              <a:t>. </a:t>
            </a:r>
          </a:p>
          <a:p>
            <a:r>
              <a:rPr lang="pt-BR" dirty="0"/>
              <a:t>Media das 10 avalições foi -2.73.</a:t>
            </a:r>
          </a:p>
          <a:p>
            <a:r>
              <a:rPr lang="pt-BR" dirty="0"/>
              <a:t>Desvio padrão das 10 avaliações foi 0.24.</a:t>
            </a:r>
          </a:p>
          <a:p>
            <a:pPr marL="109728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71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 modelo </a:t>
            </a:r>
            <a:r>
              <a:rPr lang="pt-BR" dirty="0" err="1"/>
              <a:t>Random</a:t>
            </a:r>
            <a:r>
              <a:rPr lang="pt-BR" dirty="0"/>
              <a:t> Forest apresentou melhores resultados no MSE com relação aos métodos tradicionais.</a:t>
            </a:r>
          </a:p>
          <a:p>
            <a:r>
              <a:rPr lang="pt-BR" dirty="0"/>
              <a:t>A rede neural apresenta o melhor modelo para o problema.</a:t>
            </a:r>
          </a:p>
          <a:p>
            <a:r>
              <a:rPr lang="pt-BR" dirty="0"/>
              <a:t>Investigar análise de componentes principais para extrair os melhores componentes.</a:t>
            </a:r>
          </a:p>
          <a:p>
            <a:r>
              <a:rPr lang="pt-BR" dirty="0"/>
              <a:t>Link GitHub do código-fonte em Python utilizado na avaliação: https://github.com/nielsencastelo/Analise_dados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40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Desenvolver uma API para o modelo.</a:t>
            </a:r>
          </a:p>
          <a:p>
            <a:r>
              <a:rPr lang="pt-BR" dirty="0"/>
              <a:t>Colocar o modelo em produção implementado em um Docker.</a:t>
            </a:r>
          </a:p>
          <a:p>
            <a:r>
              <a:rPr lang="pt-BR" dirty="0"/>
              <a:t>Utilizar </a:t>
            </a:r>
            <a:r>
              <a:rPr lang="pt-BR" dirty="0" err="1"/>
              <a:t>Flaks</a:t>
            </a:r>
            <a:r>
              <a:rPr lang="pt-BR" dirty="0"/>
              <a:t> e </a:t>
            </a:r>
            <a:r>
              <a:rPr lang="pt-BR" dirty="0" err="1"/>
              <a:t>Celery</a:t>
            </a:r>
            <a:r>
              <a:rPr lang="pt-BR" dirty="0"/>
              <a:t> para altas requisições na chamada do </a:t>
            </a:r>
            <a:r>
              <a:rPr lang="pt-BR" dirty="0" err="1"/>
              <a:t>regressor</a:t>
            </a:r>
            <a:r>
              <a:rPr lang="pt-BR" dirty="0"/>
              <a:t> através dos clientes na web.</a:t>
            </a:r>
          </a:p>
          <a:p>
            <a:r>
              <a:rPr lang="pt-BR" dirty="0"/>
              <a:t>Utilizar banco de dados relacionais para gerenciar a chamada e o acesso a API.</a:t>
            </a:r>
          </a:p>
          <a:p>
            <a:r>
              <a:rPr lang="pt-BR" dirty="0"/>
              <a:t>Criar um ambiente online onde o usuário poderá fazer seu próprio treinamento, passando como parâmetros seus falso positivos e negativos.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9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0C83-C92C-4CD9-A784-1AF4F91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5" y="312598"/>
            <a:ext cx="8229600" cy="10668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6902-3191-49F1-9AB2-4B99798B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398"/>
            <a:ext cx="8507288" cy="5195138"/>
          </a:xfrm>
        </p:spPr>
        <p:txBody>
          <a:bodyPr>
            <a:normAutofit/>
          </a:bodyPr>
          <a:lstStyle/>
          <a:p>
            <a:r>
              <a:rPr lang="pt-BR" dirty="0"/>
              <a:t>[1] </a:t>
            </a:r>
            <a:r>
              <a:rPr lang="pt-BR" dirty="0" err="1"/>
              <a:t>Rollins</a:t>
            </a:r>
            <a:r>
              <a:rPr lang="pt-BR" dirty="0"/>
              <a:t> John.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 a </a:t>
            </a:r>
            <a:r>
              <a:rPr lang="pt-BR" dirty="0" err="1"/>
              <a:t>methodology</a:t>
            </a:r>
            <a:r>
              <a:rPr lang="pt-BR" dirty="0"/>
              <a:t> for data Science, Acesso 23 de janeiro de 2021. Link disponível em: </a:t>
            </a:r>
            <a:r>
              <a:rPr lang="pt-BR" dirty="0">
                <a:hlinkClick r:id="rId2"/>
              </a:rPr>
              <a:t>https://www.ibmbigdatahub.com/blog/</a:t>
            </a:r>
            <a:r>
              <a:rPr lang="pt-BR" dirty="0" err="1">
                <a:hlinkClick r:id="rId2"/>
              </a:rPr>
              <a:t>why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we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need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methodology</a:t>
            </a:r>
            <a:r>
              <a:rPr lang="pt-BR" dirty="0">
                <a:hlinkClick r:id="rId2"/>
              </a:rPr>
              <a:t>-data-</a:t>
            </a:r>
            <a:r>
              <a:rPr lang="pt-BR" dirty="0" err="1">
                <a:hlinkClick r:id="rId2"/>
              </a:rPr>
              <a:t>science</a:t>
            </a:r>
            <a:r>
              <a:rPr lang="pt-BR" dirty="0"/>
              <a:t>.</a:t>
            </a:r>
          </a:p>
          <a:p>
            <a:r>
              <a:rPr lang="pt-BR" dirty="0"/>
              <a:t>[2] </a:t>
            </a:r>
            <a:r>
              <a:rPr lang="pt-BR" dirty="0" err="1"/>
              <a:t>GridSearchCV</a:t>
            </a:r>
            <a:r>
              <a:rPr lang="pt-BR" dirty="0"/>
              <a:t>, Acesso 23 </a:t>
            </a:r>
            <a:r>
              <a:rPr lang="pt-BR"/>
              <a:t>de janeiro de 2021. </a:t>
            </a:r>
            <a:r>
              <a:rPr lang="pt-BR" dirty="0"/>
              <a:t>Link disponível em: </a:t>
            </a:r>
            <a:r>
              <a:rPr lang="pt-BR" dirty="0">
                <a:hlinkClick r:id="rId3"/>
              </a:rPr>
              <a:t>https://scikit-learn.org/stable/modules/generated/sklearn.model_selection.GridSearchCV.html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19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Esta apresentação aborda uma metodologia baseado no diagrama a seguir [1].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A2AA0-22EB-45EA-890B-BE7EE5DAD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6273"/>
            <a:ext cx="6840760" cy="4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Nosso </a:t>
            </a:r>
            <a:r>
              <a:rPr lang="pt-BR" dirty="0" err="1"/>
              <a:t>dataset</a:t>
            </a:r>
            <a:r>
              <a:rPr lang="pt-BR" dirty="0"/>
              <a:t> é uma extração de dados do </a:t>
            </a:r>
            <a:r>
              <a:rPr lang="pt-BR" dirty="0" err="1"/>
              <a:t>Airbnb</a:t>
            </a:r>
            <a:r>
              <a:rPr lang="pt-BR" dirty="0"/>
              <a:t> Rio de Janeiro, conforme fonte: http://insideairbnb.com/get-the-data.html.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BA8939-022D-4662-B096-80313124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89040"/>
            <a:ext cx="2232248" cy="24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Faça uma análise exploratória para avaliar a consistência dos dados e idênticas possíveis variáveis que impactam sua variável resposta.</a:t>
            </a:r>
          </a:p>
          <a:p>
            <a:r>
              <a:rPr lang="pt-BR" dirty="0"/>
              <a:t>Previsão do preço da estadia (</a:t>
            </a:r>
            <a:r>
              <a:rPr lang="pt-BR" dirty="0" err="1"/>
              <a:t>feature</a:t>
            </a:r>
            <a:r>
              <a:rPr lang="pt-BR" dirty="0"/>
              <a:t> ‘</a:t>
            </a:r>
            <a:r>
              <a:rPr lang="pt-BR" dirty="0" err="1"/>
              <a:t>price</a:t>
            </a:r>
            <a:r>
              <a:rPr lang="pt-BR" dirty="0"/>
              <a:t>’)</a:t>
            </a:r>
          </a:p>
          <a:p>
            <a:r>
              <a:rPr lang="en-US" dirty="0" err="1"/>
              <a:t>Classiﬁcação</a:t>
            </a:r>
            <a:r>
              <a:rPr lang="en-US" dirty="0"/>
              <a:t> do room type (feature ‘</a:t>
            </a:r>
            <a:r>
              <a:rPr lang="en-US" dirty="0" err="1"/>
              <a:t>room_type</a:t>
            </a:r>
            <a:r>
              <a:rPr lang="en-US" dirty="0"/>
              <a:t>’)</a:t>
            </a:r>
          </a:p>
          <a:p>
            <a:r>
              <a:rPr lang="pt-BR" dirty="0"/>
              <a:t>Segmentação dos principais assuntos das reviews (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review_scores_rating</a:t>
            </a:r>
            <a:r>
              <a:rPr lang="pt-BR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6022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Vamos utilizar estatística descritiva e técnicas de visualização de dados para ajudar e entender o conteúdo de forma a descobrir insights iniciais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2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C546E2-E987-454C-840D-C9908BC3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55" y="2680627"/>
            <a:ext cx="2596345" cy="288032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F42AC87-6E88-4849-9AB9-DDB49A1AE7FA}"/>
              </a:ext>
            </a:extLst>
          </p:cNvPr>
          <p:cNvSpPr txBox="1">
            <a:spLocks/>
          </p:cNvSpPr>
          <p:nvPr/>
        </p:nvSpPr>
        <p:spPr>
          <a:xfrm>
            <a:off x="475928" y="1538976"/>
            <a:ext cx="8524150" cy="51636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 de dados com 25784 registros e 74 atributos.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1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review score rating.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2B6DF-2488-43E7-BAAD-90272B9F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680520" cy="45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price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B3372-90AA-49F0-8D84-669A9B69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4938892" cy="47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4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5394</TotalTime>
  <Words>759</Words>
  <Application>Microsoft Office PowerPoint</Application>
  <PresentationFormat>Apresentação na tela (4:3)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Trebuchet MS</vt:lpstr>
      <vt:lpstr>Wingdings 2</vt:lpstr>
      <vt:lpstr>Urbano</vt:lpstr>
      <vt:lpstr>Avaliação Cognitivo.AI</vt:lpstr>
      <vt:lpstr>Sumário</vt:lpstr>
      <vt:lpstr>Introdução</vt:lpstr>
      <vt:lpstr>Objetivo</vt:lpstr>
      <vt:lpstr>Objetivo</vt:lpstr>
      <vt:lpstr>Compreensão dos dados</vt:lpstr>
      <vt:lpstr>Compreensão dos dados</vt:lpstr>
      <vt:lpstr>Compreensão dos dados</vt:lpstr>
      <vt:lpstr>Compreensão dos dados</vt:lpstr>
      <vt:lpstr>Compreensão dos dados</vt:lpstr>
      <vt:lpstr>Compreensão dos dados</vt:lpstr>
      <vt:lpstr>Atributos escolhido para modelagem</vt:lpstr>
      <vt:lpstr>Atributos escolhido para modelagem</vt:lpstr>
      <vt:lpstr>Compreensão dos dados</vt:lpstr>
      <vt:lpstr>Preparação dos dados</vt:lpstr>
      <vt:lpstr>Modelagem</vt:lpstr>
      <vt:lpstr>Avaliação</vt:lpstr>
      <vt:lpstr>Avaliação</vt:lpstr>
      <vt:lpstr>Avaliação</vt:lpstr>
      <vt:lpstr>Avaliação</vt:lpstr>
      <vt:lpstr>Avaliação cruzada na Rede Neural</vt:lpstr>
      <vt:lpstr>Considerações finais</vt:lpstr>
      <vt:lpstr>Considerações finais</vt:lpstr>
      <vt:lpstr>Referências</vt:lpstr>
    </vt:vector>
  </TitlesOfParts>
  <Company>aabb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Nielsen Castelo</cp:lastModifiedBy>
  <cp:revision>875</cp:revision>
  <cp:lastPrinted>2020-05-25T14:42:47Z</cp:lastPrinted>
  <dcterms:created xsi:type="dcterms:W3CDTF">2009-11-02T04:09:26Z</dcterms:created>
  <dcterms:modified xsi:type="dcterms:W3CDTF">2021-01-24T13:30:05Z</dcterms:modified>
</cp:coreProperties>
</file>