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sldIdLst>
    <p:sldId id="277" r:id="rId3"/>
    <p:sldId id="321" r:id="rId4"/>
    <p:sldId id="372" r:id="rId5"/>
    <p:sldId id="405" r:id="rId6"/>
    <p:sldId id="406" r:id="rId7"/>
    <p:sldId id="373" r:id="rId8"/>
    <p:sldId id="407" r:id="rId9"/>
    <p:sldId id="408" r:id="rId10"/>
    <p:sldId id="409" r:id="rId11"/>
    <p:sldId id="410" r:id="rId12"/>
    <p:sldId id="411" r:id="rId13"/>
    <p:sldId id="379" r:id="rId14"/>
    <p:sldId id="380" r:id="rId15"/>
    <p:sldId id="412" r:id="rId16"/>
    <p:sldId id="306" r:id="rId17"/>
  </p:sldIdLst>
  <p:sldSz cx="9144000" cy="6858000" type="screen4x3"/>
  <p:notesSz cx="6781800" cy="90678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CB6BBEF7-9717-4733-A929-535518E6EBF6}">
          <p14:sldIdLst>
            <p14:sldId id="277"/>
          </p14:sldIdLst>
        </p14:section>
        <p14:section name="Sistemas de Informação" id="{16378913-E5ED-4281-BAF5-F1F938CB0BED}">
          <p14:sldIdLst>
            <p14:sldId id="321"/>
            <p14:sldId id="372"/>
            <p14:sldId id="405"/>
            <p14:sldId id="406"/>
            <p14:sldId id="373"/>
            <p14:sldId id="407"/>
            <p14:sldId id="408"/>
            <p14:sldId id="409"/>
            <p14:sldId id="410"/>
            <p14:sldId id="411"/>
            <p14:sldId id="379"/>
            <p14:sldId id="380"/>
            <p14:sldId id="412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89876" autoAdjust="0"/>
  </p:normalViewPr>
  <p:slideViewPr>
    <p:cSldViewPr>
      <p:cViewPr varScale="1">
        <p:scale>
          <a:sx n="65" d="100"/>
          <a:sy n="65" d="100"/>
        </p:scale>
        <p:origin x="7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72"/>
    </p:cViewPr>
  </p:sorterViewPr>
  <p:notesViewPr>
    <p:cSldViewPr>
      <p:cViewPr varScale="1">
        <p:scale>
          <a:sx n="56" d="100"/>
          <a:sy n="56" d="100"/>
        </p:scale>
        <p:origin x="-2850" y="-96"/>
      </p:cViewPr>
      <p:guideLst>
        <p:guide orient="horz" pos="285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0" y="0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r" latinLnBrk="0">
              <a:defRPr lang="pt-BR" sz="1200"/>
            </a:lvl1pPr>
          </a:lstStyle>
          <a:p>
            <a:fld id="{00F830A1-3891-4B82-A120-081866556DA0}" type="datetimeFigureOut">
              <a:pPr/>
              <a:t>06/03/2017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81038"/>
            <a:ext cx="4533900" cy="3400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62" tIns="45281" rIns="90562" bIns="45281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</p:spPr>
        <p:txBody>
          <a:bodyPr vert="horz" lIns="90562" tIns="45281" rIns="90562" bIns="4528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7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0" y="8612837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r" latinLnBrk="0">
              <a:defRPr lang="pt-BR" sz="1200"/>
            </a:lvl1pPr>
          </a:lstStyle>
          <a:p>
            <a:fld id="{58CC9574-A819-4FE4-99A7-1E27AD09ADC2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94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0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ídia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pt-B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pt-BR"/>
            </a:lvl1pPr>
          </a:lstStyle>
          <a:p>
            <a:pPr eaLnBrk="1" latinLnBrk="0" hangingPunct="1"/>
            <a:r>
              <a:rPr lang="pt-BR"/>
              <a:t>Clique no ícone para adicionar mídia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pt-BR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pt-B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exto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pt-BR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    Clique para editar o título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pt-B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pt-BR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pt-BR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pt-BR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m Texto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pt-BR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pt-BR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bg1"/>
                </a:solidFill>
              </a:defRPr>
            </a:lvl1pPr>
            <a:lvl2pPr eaLnBrk="1" latinLnBrk="0" hangingPunct="1">
              <a:defRPr kumimoji="0" lang="pt-BR" sz="2800">
                <a:solidFill>
                  <a:schemeClr val="bg1"/>
                </a:solidFill>
              </a:defRPr>
            </a:lvl2pPr>
            <a:lvl3pPr eaLnBrk="1" latinLnBrk="0" hangingPunct="1">
              <a:defRPr kumimoji="0" lang="pt-BR" sz="2400">
                <a:solidFill>
                  <a:schemeClr val="bg1"/>
                </a:solidFill>
              </a:defRPr>
            </a:lvl3pPr>
            <a:lvl4pPr eaLnBrk="1" latinLnBrk="0" hangingPunct="1">
              <a:defRPr kumimoji="0" lang="pt-BR" sz="2000">
                <a:solidFill>
                  <a:schemeClr val="bg1"/>
                </a:solidFill>
              </a:defRPr>
            </a:lvl4pPr>
            <a:lvl5pPr eaLnBrk="1" latinLnBrk="0" hangingPunct="1">
              <a:defRPr kumimoji="0" lang="pt-BR" sz="2000">
                <a:solidFill>
                  <a:schemeClr val="bg1"/>
                </a:solidFill>
              </a:defRPr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pt-B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06/03/2017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76" y="1988840"/>
            <a:ext cx="7655768" cy="2685198"/>
          </a:xfrm>
        </p:spPr>
        <p:txBody>
          <a:bodyPr>
            <a:noAutofit/>
          </a:bodyPr>
          <a:lstStyle/>
          <a:p>
            <a:r>
              <a:rPr lang="pt-BR" sz="4400"/>
              <a:t>Compiladores</a:t>
            </a:r>
            <a:endParaRPr lang="pt-BR" sz="8800" b="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32" y="1444578"/>
            <a:ext cx="1872208" cy="13363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38" y="1444578"/>
            <a:ext cx="1846966" cy="13363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6702" y="1444579"/>
            <a:ext cx="1718279" cy="13363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32" y="78027"/>
            <a:ext cx="1794570" cy="1366551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40257" y="84482"/>
            <a:ext cx="1584176" cy="120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C++ 1983</a:t>
            </a:r>
            <a:endParaRPr lang="pt-PT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4325" y="1011500"/>
            <a:ext cx="8578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Orientação a objetos.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 err="1"/>
              <a:t>Bjarne</a:t>
            </a:r>
            <a:r>
              <a:rPr lang="pt-BR" sz="3200" dirty="0"/>
              <a:t> </a:t>
            </a:r>
            <a:r>
              <a:rPr lang="pt-BR" sz="3200" dirty="0" err="1"/>
              <a:t>Stroustrup</a:t>
            </a:r>
            <a:r>
              <a:rPr lang="pt-BR" sz="3200" dirty="0"/>
              <a:t> desenvolveu o C++ (originalmente com o nome C </a:t>
            </a:r>
            <a:r>
              <a:rPr lang="pt-BR" sz="3200" dirty="0" err="1"/>
              <a:t>with</a:t>
            </a:r>
            <a:r>
              <a:rPr lang="pt-BR" sz="3200" dirty="0"/>
              <a:t> Classes), em 1983 no Bell </a:t>
            </a:r>
            <a:r>
              <a:rPr lang="pt-BR" sz="3200" dirty="0" err="1"/>
              <a:t>Labs</a:t>
            </a:r>
            <a:r>
              <a:rPr lang="pt-BR" sz="3200" dirty="0"/>
              <a:t> como um adicional à linguagem C.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50898"/>
            <a:ext cx="3528392" cy="25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1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C++ 1983</a:t>
            </a:r>
            <a:endParaRPr lang="pt-PT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4325" y="1011500"/>
            <a:ext cx="8578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Quem compilou o GCC?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O primeiro compilador C foi escrito em B ou BCPL pela dupla K&amp;R. O GCC foi escrito em C e compilado com o compilador CC em um computador VAX rodando sistema operacional BSD.</a:t>
            </a:r>
          </a:p>
        </p:txBody>
      </p:sp>
    </p:spTree>
    <p:extLst>
      <p:ext uri="{BB962C8B-B14F-4D97-AF65-F5344CB8AC3E}">
        <p14:creationId xmlns:p14="http://schemas.microsoft.com/office/powerpoint/2010/main" val="236554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JAVA 1995</a:t>
            </a:r>
            <a:endParaRPr lang="pt-PT" b="1" dirty="0"/>
          </a:p>
        </p:txBody>
      </p:sp>
      <p:sp>
        <p:nvSpPr>
          <p:cNvPr id="2" name="Retângulo 1"/>
          <p:cNvSpPr/>
          <p:nvPr/>
        </p:nvSpPr>
        <p:spPr>
          <a:xfrm>
            <a:off x="172071" y="1340768"/>
            <a:ext cx="88175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Compilação híbridas – portabilidade.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O primeiro compilador Java, na época que ainda era chamado de </a:t>
            </a:r>
            <a:r>
              <a:rPr lang="pt-BR" sz="3200" dirty="0" err="1"/>
              <a:t>Oak</a:t>
            </a:r>
            <a:r>
              <a:rPr lang="pt-BR" sz="3200" dirty="0"/>
              <a:t>, foi criado em 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"Java" é uma especificação. Não é uma implementação. Ou seja, rigorosamente falando, não faz sentido perguntar em que linguagem o Java é implementado.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Pode ser qualquer, desde que siga a especificação.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279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b="1" dirty="0"/>
              <a:t>PYTHON 1991</a:t>
            </a:r>
            <a:endParaRPr lang="pt-PT" b="1" dirty="0"/>
          </a:p>
        </p:txBody>
      </p:sp>
      <p:sp>
        <p:nvSpPr>
          <p:cNvPr id="2" name="Retângulo 1"/>
          <p:cNvSpPr/>
          <p:nvPr/>
        </p:nvSpPr>
        <p:spPr>
          <a:xfrm>
            <a:off x="172071" y="1340768"/>
            <a:ext cx="8817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Python é uma linguagem de programação de alto nível, interpretada, de script, imperativa, orientada a objetos, funcional, de </a:t>
            </a:r>
            <a:r>
              <a:rPr lang="pt-BR" sz="3200" dirty="0" err="1"/>
              <a:t>tipagem</a:t>
            </a:r>
            <a:r>
              <a:rPr lang="pt-BR" sz="3200" dirty="0"/>
              <a:t> dinâmica e forte.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Foi lançada por Guido van </a:t>
            </a:r>
            <a:r>
              <a:rPr lang="pt-BR" sz="3200" dirty="0" err="1"/>
              <a:t>Rossum</a:t>
            </a:r>
            <a:r>
              <a:rPr lang="pt-BR" sz="3200" dirty="0"/>
              <a:t> em 1991. Atualmente possui um modelo de desenvolvimento comunitário, aberto e gerenciado pela organização sem fins lucrativos Python Software Foundation.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7612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b="1" dirty="0"/>
              <a:t>OCAML 1996</a:t>
            </a:r>
            <a:endParaRPr lang="pt-PT" b="1" dirty="0"/>
          </a:p>
        </p:txBody>
      </p:sp>
      <p:sp>
        <p:nvSpPr>
          <p:cNvPr id="2" name="Retângulo 1"/>
          <p:cNvSpPr/>
          <p:nvPr/>
        </p:nvSpPr>
        <p:spPr>
          <a:xfrm>
            <a:off x="172071" y="1340768"/>
            <a:ext cx="881754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Trata-se da linguagem </a:t>
            </a:r>
            <a:r>
              <a:rPr lang="pt-BR" sz="3200" dirty="0" err="1"/>
              <a:t>Caml</a:t>
            </a:r>
            <a:r>
              <a:rPr lang="pt-BR" sz="3200" dirty="0"/>
              <a:t> com a adição de suporte de técnicas de orientação a objetos e algumas alterações e extensões de sintaxe.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dirty="0" err="1"/>
              <a:t>Caml</a:t>
            </a:r>
            <a:r>
              <a:rPr lang="pt-BR" sz="3200" dirty="0"/>
              <a:t> permite dois tipos de compilação, para </a:t>
            </a:r>
            <a:r>
              <a:rPr lang="pt-BR" sz="3200" dirty="0" err="1"/>
              <a:t>bytecode</a:t>
            </a:r>
            <a:r>
              <a:rPr lang="pt-BR" sz="3200" dirty="0"/>
              <a:t> que corre numa máquina virtual (</a:t>
            </a:r>
            <a:r>
              <a:rPr lang="pt-BR" sz="3200" dirty="0" err="1"/>
              <a:t>zinc</a:t>
            </a:r>
            <a:r>
              <a:rPr lang="pt-BR" sz="3200" dirty="0"/>
              <a:t>) ou para código de máquina nativo para um grande número de plataformas.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62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11761" y="3200400"/>
            <a:ext cx="5013506" cy="1676400"/>
          </a:xfrm>
        </p:spPr>
        <p:txBody>
          <a:bodyPr>
            <a:normAutofit/>
          </a:bodyPr>
          <a:lstStyle/>
          <a:p>
            <a:r>
              <a:rPr lang="pt-BR" sz="4800" dirty="0"/>
              <a:t>Dúvidas</a:t>
            </a:r>
          </a:p>
        </p:txBody>
      </p:sp>
      <p:sp>
        <p:nvSpPr>
          <p:cNvPr id="5" name="Oval 1"/>
          <p:cNvSpPr/>
          <p:nvPr/>
        </p:nvSpPr>
        <p:spPr>
          <a:xfrm>
            <a:off x="179814" y="2928764"/>
            <a:ext cx="2057400" cy="205740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2"/>
          <p:cNvSpPr/>
          <p:nvPr/>
        </p:nvSpPr>
        <p:spPr>
          <a:xfrm>
            <a:off x="425142" y="3285728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900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9" name="Oval 5">
            <a:hlinkClick r:id="rId2" action="ppaction://hlinksldjump"/>
          </p:cNvPr>
          <p:cNvSpPr/>
          <p:nvPr/>
        </p:nvSpPr>
        <p:spPr>
          <a:xfrm>
            <a:off x="8348600" y="162777"/>
            <a:ext cx="523557" cy="438205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prstClr val="white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8341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b="1" dirty="0"/>
              <a:t>Por que estudar Compiladores?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14325" y="1011500"/>
            <a:ext cx="8578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maioria dos desenvolvedores não dá muita importância ao assunto.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construção de compiladores é um ramo muito bem-sucedido da ciência da computação.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Outro fato importante de ser apresentado, é que, sem a separação estrita das fases e análise e síntese, as linguagens de programação e a construção de compiladores não seriam o que são hoje. Sem ela, cada nova linguagem exigiria um conjunto completamente novo de compiladores para todas as máquinas.</a:t>
            </a:r>
          </a:p>
        </p:txBody>
      </p:sp>
    </p:spTree>
    <p:extLst>
      <p:ext uri="{BB962C8B-B14F-4D97-AF65-F5344CB8AC3E}">
        <p14:creationId xmlns:p14="http://schemas.microsoft.com/office/powerpoint/2010/main" val="45589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FORTRAN 1957</a:t>
            </a:r>
            <a:endParaRPr lang="pt-PT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4325" y="1011500"/>
            <a:ext cx="8578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Primeiros compiladores para processamento de expressões aritméticas e fórmulas.</a:t>
            </a:r>
          </a:p>
          <a:p>
            <a:pPr algn="just"/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65" y="2204864"/>
            <a:ext cx="647259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FORTRAN 1957</a:t>
            </a:r>
            <a:endParaRPr lang="pt-PT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81922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FORTRAN 1957</a:t>
            </a:r>
            <a:endParaRPr lang="pt-PT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4325" y="1011500"/>
            <a:ext cx="85781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Já ouvi de um estudante de computação, um conselho que um professor havia passado a ele: “C é linguagem morta, aprenda Visual Basic e </a:t>
            </a:r>
            <a:r>
              <a:rPr lang="pt-BR" sz="3200" dirty="0" err="1"/>
              <a:t>.Net</a:t>
            </a:r>
            <a:r>
              <a:rPr lang="pt-BR" sz="3200" dirty="0"/>
              <a:t>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Faça um programa para rodar em um cluster de 65536 processadores em Visual Basic e fique quatro meses em frente ao monitor observando a barrinha de progresso avançar…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Os físicos não costumam usar programação orientada por objetos: os programas são bonitos e lentos.</a:t>
            </a:r>
          </a:p>
        </p:txBody>
      </p:sp>
    </p:spTree>
    <p:extLst>
      <p:ext uri="{BB962C8B-B14F-4D97-AF65-F5344CB8AC3E}">
        <p14:creationId xmlns:p14="http://schemas.microsoft.com/office/powerpoint/2010/main" val="4273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ALGOL 1960</a:t>
            </a:r>
            <a:endParaRPr lang="pt-PT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4325" y="1011500"/>
            <a:ext cx="85781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Primeira definição formal de linguagem e gramática, com estruturas de blocos.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Existem outras versões do </a:t>
            </a:r>
            <a:r>
              <a:rPr lang="pt-BR" sz="3200" dirty="0" err="1"/>
              <a:t>Algol</a:t>
            </a:r>
            <a:r>
              <a:rPr lang="pt-BR" sz="3200" dirty="0"/>
              <a:t>, como, por exemplo, o </a:t>
            </a:r>
            <a:r>
              <a:rPr lang="pt-BR" sz="3200" dirty="0" err="1"/>
              <a:t>Algol</a:t>
            </a:r>
            <a:r>
              <a:rPr lang="pt-BR" sz="3200" dirty="0"/>
              <a:t> 68, o </a:t>
            </a:r>
            <a:r>
              <a:rPr lang="pt-BR" sz="3200" dirty="0" err="1"/>
              <a:t>Algol</a:t>
            </a:r>
            <a:r>
              <a:rPr lang="pt-BR" sz="3200" dirty="0"/>
              <a:t> W voltado para máquinas IBM e o </a:t>
            </a:r>
            <a:r>
              <a:rPr lang="pt-BR" sz="3200" dirty="0" err="1"/>
              <a:t>Algol</a:t>
            </a:r>
            <a:r>
              <a:rPr lang="pt-BR" sz="3200" dirty="0"/>
              <a:t> 6000/7000 da Burroughs.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Esta linguagem se tornou apropriada para escrever software básico; em particular o sistema operacional do B6700 (MCP – "Master </a:t>
            </a:r>
            <a:r>
              <a:rPr lang="pt-BR" sz="3200" dirty="0" err="1"/>
              <a:t>Control</a:t>
            </a:r>
            <a:r>
              <a:rPr lang="pt-BR" sz="3200" dirty="0"/>
              <a:t> </a:t>
            </a:r>
            <a:r>
              <a:rPr lang="pt-BR" sz="3200" dirty="0" err="1"/>
              <a:t>Program</a:t>
            </a:r>
            <a:r>
              <a:rPr lang="pt-BR" sz="3200" dirty="0"/>
              <a:t>") está escrito em ESPOL, uma extensão do </a:t>
            </a:r>
            <a:r>
              <a:rPr lang="pt-BR" sz="3200" dirty="0" err="1"/>
              <a:t>Algol</a:t>
            </a:r>
            <a:r>
              <a:rPr lang="pt-BR" sz="3200" dirty="0"/>
              <a:t>, permitindo manipulações mais perto do hardware.</a:t>
            </a:r>
          </a:p>
        </p:txBody>
      </p:sp>
    </p:spTree>
    <p:extLst>
      <p:ext uri="{BB962C8B-B14F-4D97-AF65-F5344CB8AC3E}">
        <p14:creationId xmlns:p14="http://schemas.microsoft.com/office/powerpoint/2010/main" val="350237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PASCAL 1970</a:t>
            </a:r>
            <a:endParaRPr lang="pt-PT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4325" y="1011500"/>
            <a:ext cx="85781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Tipos definidos pelos usuários, tipos estruturados.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O primeiro compilador Pascal foi desenvolvido em Zurique para a família de computadores CDC 6000, sendo lançado em 1970.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Também em 1970 foi desenvolvido o primeiro compilador Pascal norte americano, na Universidade de Illinois por Donald B. </a:t>
            </a:r>
            <a:r>
              <a:rPr lang="pt-BR" sz="3200" dirty="0" err="1"/>
              <a:t>Gillies</a:t>
            </a:r>
            <a:r>
              <a:rPr lang="pt-BR" sz="3200" dirty="0"/>
              <a:t>, que gerava código de máquina nativo para o </a:t>
            </a:r>
            <a:r>
              <a:rPr lang="pt-BR" sz="3200" dirty="0" err="1"/>
              <a:t>mini-computador</a:t>
            </a:r>
            <a:r>
              <a:rPr lang="pt-BR" sz="3200" dirty="0"/>
              <a:t> PDP-11.</a:t>
            </a:r>
          </a:p>
        </p:txBody>
      </p:sp>
    </p:spTree>
    <p:extLst>
      <p:ext uri="{BB962C8B-B14F-4D97-AF65-F5344CB8AC3E}">
        <p14:creationId xmlns:p14="http://schemas.microsoft.com/office/powerpoint/2010/main" val="291910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PASCAL 1970</a:t>
            </a:r>
            <a:endParaRPr lang="pt-PT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40453"/>
            <a:ext cx="8244408" cy="58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0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513" y="-99392"/>
            <a:ext cx="7269502" cy="838200"/>
          </a:xfrm>
        </p:spPr>
        <p:txBody>
          <a:bodyPr>
            <a:noAutofit/>
          </a:bodyPr>
          <a:lstStyle/>
          <a:p>
            <a:r>
              <a:rPr lang="pt-BR" dirty="0"/>
              <a:t>PASCAL (Delphi)</a:t>
            </a:r>
            <a:endParaRPr lang="pt-PT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7344816" cy="5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6292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PowerPoint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6122DDB-29A5-49A2-9495-AE133BD4F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601</Words>
  <Application>Microsoft Office PowerPoint</Application>
  <PresentationFormat>Apresentação na tela (4:3)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IntroducingPowerPoint2010</vt:lpstr>
      <vt:lpstr>Compiladores</vt:lpstr>
      <vt:lpstr>Por que estudar Compiladores?</vt:lpstr>
      <vt:lpstr>FORTRAN 1957</vt:lpstr>
      <vt:lpstr>FORTRAN 1957</vt:lpstr>
      <vt:lpstr>FORTRAN 1957</vt:lpstr>
      <vt:lpstr>ALGOL 1960</vt:lpstr>
      <vt:lpstr>PASCAL 1970</vt:lpstr>
      <vt:lpstr>PASCAL 1970</vt:lpstr>
      <vt:lpstr>PASCAL (Delphi)</vt:lpstr>
      <vt:lpstr>C++ 1983</vt:lpstr>
      <vt:lpstr>C++ 1983</vt:lpstr>
      <vt:lpstr>JAVA 1995</vt:lpstr>
      <vt:lpstr>PYTHON 1991</vt:lpstr>
      <vt:lpstr>OCAML 1996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2011-05-06T13:39:30Z</dcterms:created>
  <dcterms:modified xsi:type="dcterms:W3CDTF">2017-03-06T23:18:55Z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