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58" r:id="rId3"/>
    <p:sldId id="257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C94D1-74EE-49BA-9499-2F519BE7D190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2DB2C-55AF-4797-A8ED-F4D6D2890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28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6BA5786-6E5E-4922-84C3-38D1981CE06E}" type="slidenum">
              <a:rPr lang="pt-BR" altLang="pt-BR"/>
              <a:pPr eaLnBrk="1" hangingPunct="1">
                <a:spcBef>
                  <a:spcPct val="0"/>
                </a:spcBef>
              </a:pPr>
              <a:t>19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9130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86149B6-B32A-4F19-AE55-7163F500630F}" type="slidenum">
              <a:rPr lang="pt-BR" altLang="pt-BR"/>
              <a:pPr eaLnBrk="1" hangingPunct="1">
                <a:spcBef>
                  <a:spcPct val="0"/>
                </a:spcBef>
              </a:pPr>
              <a:t>20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08758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6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83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156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536163-2B1C-4876-ABB9-3EEFF0354857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11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96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30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05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41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28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11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9141A73-CA1B-4876-9436-DD84581915CE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25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41A73-CA1B-4876-9436-DD84581915CE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25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Compiladores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  <a:p>
            <a:r>
              <a:rPr lang="pt-BR" dirty="0"/>
              <a:t>Dr. </a:t>
            </a:r>
            <a:r>
              <a:rPr lang="pt-BR"/>
              <a:t>Nielsen Castelo Damasceno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4868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Compiladores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1" y="1268414"/>
            <a:ext cx="8367713" cy="540067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pt-BR" dirty="0"/>
          </a:p>
          <a:p>
            <a:pPr eaLnBrk="1" hangingPunct="1">
              <a:buFontTx/>
              <a:buNone/>
              <a:defRPr/>
            </a:pPr>
            <a:endParaRPr lang="pt-BR" dirty="0"/>
          </a:p>
          <a:p>
            <a:pPr eaLnBrk="1" hangingPunct="1">
              <a:buFontTx/>
              <a:buNone/>
              <a:defRPr/>
            </a:pPr>
            <a:endParaRPr lang="pt-BR" dirty="0"/>
          </a:p>
          <a:p>
            <a:pPr eaLnBrk="1" hangingPunct="1">
              <a:buFontTx/>
              <a:buNone/>
              <a:defRPr/>
            </a:pPr>
            <a:endParaRPr lang="pt-BR" dirty="0"/>
          </a:p>
          <a:p>
            <a:pPr eaLnBrk="1" hangingPunct="1">
              <a:buFontTx/>
              <a:buNone/>
              <a:defRPr/>
            </a:pPr>
            <a:endParaRPr lang="pt-BR" dirty="0"/>
          </a:p>
          <a:p>
            <a:pPr eaLnBrk="1" hangingPunct="1">
              <a:buFontTx/>
              <a:buNone/>
              <a:defRPr/>
            </a:pPr>
            <a:endParaRPr lang="pt-BR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dirty="0">
                <a:solidFill>
                  <a:schemeClr val="tx2"/>
                </a:solidFill>
              </a:rPr>
              <a:t>No compilador de uma passagem o programa alvo já é o produto final do compilador( o programa em linguagem de máquina desejado).</a:t>
            </a:r>
          </a:p>
          <a:p>
            <a:pPr eaLnBrk="1" hangingPunct="1">
              <a:buFontTx/>
              <a:buNone/>
              <a:defRPr/>
            </a:pPr>
            <a:endParaRPr lang="pt-BR" dirty="0"/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2428876" y="3068639"/>
            <a:ext cx="792163" cy="936625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if (x&gt;2)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y=4;</a:t>
            </a: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8266113" y="3068639"/>
            <a:ext cx="792162" cy="936625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00100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11101</a:t>
            </a: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4587875" y="2997201"/>
            <a:ext cx="2160588" cy="936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/>
              <a:t>compilador</a:t>
            </a: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3436938" y="3500438"/>
            <a:ext cx="1008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7037388" y="3500438"/>
            <a:ext cx="1008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417" name="Text Box 14"/>
          <p:cNvSpPr txBox="1">
            <a:spLocks noChangeArrowheads="1"/>
          </p:cNvSpPr>
          <p:nvPr/>
        </p:nvSpPr>
        <p:spPr bwMode="auto">
          <a:xfrm>
            <a:off x="2351089" y="2349501"/>
            <a:ext cx="1062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Programa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fonte</a:t>
            </a:r>
          </a:p>
        </p:txBody>
      </p:sp>
      <p:sp>
        <p:nvSpPr>
          <p:cNvPr id="17418" name="Text Box 15"/>
          <p:cNvSpPr txBox="1">
            <a:spLocks noChangeArrowheads="1"/>
          </p:cNvSpPr>
          <p:nvPr/>
        </p:nvSpPr>
        <p:spPr bwMode="auto">
          <a:xfrm>
            <a:off x="8293100" y="2492376"/>
            <a:ext cx="10604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Programa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alvo</a:t>
            </a:r>
          </a:p>
        </p:txBody>
      </p:sp>
    </p:spTree>
    <p:extLst>
      <p:ext uri="{BB962C8B-B14F-4D97-AF65-F5344CB8AC3E}">
        <p14:creationId xmlns:p14="http://schemas.microsoft.com/office/powerpoint/2010/main" val="10585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Compiladores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1" y="1268414"/>
            <a:ext cx="8367713" cy="540067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pt-BR" dirty="0"/>
          </a:p>
          <a:p>
            <a:pPr eaLnBrk="1" hangingPunct="1">
              <a:buFontTx/>
              <a:buNone/>
              <a:defRPr/>
            </a:pPr>
            <a:endParaRPr lang="pt-BR" dirty="0"/>
          </a:p>
          <a:p>
            <a:pPr eaLnBrk="1" hangingPunct="1">
              <a:buFontTx/>
              <a:buNone/>
              <a:defRPr/>
            </a:pPr>
            <a:endParaRPr lang="pt-BR" dirty="0"/>
          </a:p>
          <a:p>
            <a:pPr eaLnBrk="1" hangingPunct="1">
              <a:buFontTx/>
              <a:buNone/>
              <a:defRPr/>
            </a:pPr>
            <a:endParaRPr lang="pt-BR" dirty="0"/>
          </a:p>
          <a:p>
            <a:pPr eaLnBrk="1" hangingPunct="1">
              <a:buFontTx/>
              <a:buNone/>
              <a:defRPr/>
            </a:pPr>
            <a:endParaRPr lang="pt-BR" dirty="0"/>
          </a:p>
          <a:p>
            <a:pPr eaLnBrk="1" hangingPunct="1">
              <a:buFontTx/>
              <a:buNone/>
              <a:defRPr/>
            </a:pPr>
            <a:endParaRPr lang="pt-BR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dirty="0">
                <a:solidFill>
                  <a:schemeClr val="tx2"/>
                </a:solidFill>
              </a:rPr>
              <a:t>No compilador de múltiplas passagens, teremos programas objeto intermediários que serão o programa fonte do próximo passo.</a:t>
            </a:r>
          </a:p>
          <a:p>
            <a:pPr eaLnBrk="1" hangingPunct="1">
              <a:buFontTx/>
              <a:buNone/>
              <a:defRPr/>
            </a:pPr>
            <a:endParaRPr lang="pt-BR" dirty="0"/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1709738" y="3068639"/>
            <a:ext cx="792162" cy="936625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if (x&gt;2)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y=4;</a:t>
            </a: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9617076" y="3068639"/>
            <a:ext cx="792163" cy="936625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00100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11101</a:t>
            </a: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3143250" y="2997201"/>
            <a:ext cx="1652588" cy="936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200"/>
              <a:t>Compilador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200"/>
              <a:t>executando</a:t>
            </a: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2566989" y="3500438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4872039" y="3500438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441" name="Text Box 14"/>
          <p:cNvSpPr txBox="1">
            <a:spLocks noChangeArrowheads="1"/>
          </p:cNvSpPr>
          <p:nvPr/>
        </p:nvSpPr>
        <p:spPr bwMode="auto">
          <a:xfrm>
            <a:off x="1631950" y="2349501"/>
            <a:ext cx="10620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Programa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fonte</a:t>
            </a:r>
          </a:p>
        </p:txBody>
      </p:sp>
      <p:sp>
        <p:nvSpPr>
          <p:cNvPr id="18442" name="Text Box 15"/>
          <p:cNvSpPr txBox="1">
            <a:spLocks noChangeArrowheads="1"/>
          </p:cNvSpPr>
          <p:nvPr/>
        </p:nvSpPr>
        <p:spPr bwMode="auto">
          <a:xfrm>
            <a:off x="9644063" y="2492376"/>
            <a:ext cx="10604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Programa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alvo</a:t>
            </a:r>
          </a:p>
        </p:txBody>
      </p:sp>
      <p:sp>
        <p:nvSpPr>
          <p:cNvPr id="2" name="Rectangle 1"/>
          <p:cNvSpPr/>
          <p:nvPr/>
        </p:nvSpPr>
        <p:spPr>
          <a:xfrm>
            <a:off x="5443539" y="3121025"/>
            <a:ext cx="962025" cy="71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8444" name="TextBox 2"/>
          <p:cNvSpPr txBox="1">
            <a:spLocks noChangeArrowheads="1"/>
          </p:cNvSpPr>
          <p:nvPr/>
        </p:nvSpPr>
        <p:spPr bwMode="auto">
          <a:xfrm>
            <a:off x="5419726" y="3116263"/>
            <a:ext cx="11207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Programa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Objeto</a:t>
            </a:r>
          </a:p>
        </p:txBody>
      </p:sp>
      <p:sp>
        <p:nvSpPr>
          <p:cNvPr id="18445" name="Line 8"/>
          <p:cNvSpPr>
            <a:spLocks noChangeShapeType="1"/>
          </p:cNvSpPr>
          <p:nvPr/>
        </p:nvSpPr>
        <p:spPr bwMode="auto">
          <a:xfrm>
            <a:off x="8688389" y="3521075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446" name="Oval 6"/>
          <p:cNvSpPr>
            <a:spLocks noChangeArrowheads="1"/>
          </p:cNvSpPr>
          <p:nvPr/>
        </p:nvSpPr>
        <p:spPr bwMode="auto">
          <a:xfrm>
            <a:off x="6980239" y="3024189"/>
            <a:ext cx="1652587" cy="936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200"/>
              <a:t>Compilador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200"/>
              <a:t>executando</a:t>
            </a:r>
          </a:p>
        </p:txBody>
      </p:sp>
      <p:sp>
        <p:nvSpPr>
          <p:cNvPr id="18447" name="Line 7"/>
          <p:cNvSpPr>
            <a:spLocks noChangeShapeType="1"/>
          </p:cNvSpPr>
          <p:nvPr/>
        </p:nvSpPr>
        <p:spPr bwMode="auto">
          <a:xfrm>
            <a:off x="6456364" y="3500438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448" name="TextBox 3"/>
          <p:cNvSpPr txBox="1">
            <a:spLocks noChangeArrowheads="1"/>
          </p:cNvSpPr>
          <p:nvPr/>
        </p:nvSpPr>
        <p:spPr bwMode="auto">
          <a:xfrm>
            <a:off x="9120189" y="3038476"/>
            <a:ext cx="9096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400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15435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Compiladores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6437" y="1268415"/>
            <a:ext cx="10775852" cy="4232054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  <a:defRPr/>
            </a:pPr>
            <a:endParaRPr lang="pt-BR" sz="28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800" dirty="0">
                <a:solidFill>
                  <a:schemeClr val="tx2"/>
                </a:solidFill>
              </a:rPr>
              <a:t>A vantagem do compilador de múltiplas passagens é a menor utilização da memória do computador, já que cada parte terá apenas uma parte das funções de todo o compilador.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pt-BR" sz="2800" dirty="0">
              <a:solidFill>
                <a:schemeClr val="tx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800" dirty="0">
                <a:solidFill>
                  <a:schemeClr val="tx2"/>
                </a:solidFill>
              </a:rPr>
              <a:t>Também os projetos e implementações das várias partes do compilador são mais independentes.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95438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Compiladores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44062" y="1266092"/>
            <a:ext cx="10738337" cy="2799471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  <a:defRPr/>
            </a:pPr>
            <a:endParaRPr lang="pt-BR" sz="28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pt-BR" sz="2800" dirty="0">
              <a:solidFill>
                <a:schemeClr val="tx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800" dirty="0">
                <a:solidFill>
                  <a:schemeClr val="tx2"/>
                </a:solidFill>
              </a:rPr>
              <a:t>A desvantagem do compilador de múltiplas passagens é que em geral há aumento do tempo de compilação e aumento do projeto total.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975208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Compiladores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87791" y="1268415"/>
            <a:ext cx="10794609" cy="219223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  <a:defRPr/>
            </a:pPr>
            <a:endParaRPr lang="pt-BR" sz="28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pt-BR" sz="2800" dirty="0">
              <a:solidFill>
                <a:schemeClr val="tx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800" dirty="0">
                <a:solidFill>
                  <a:schemeClr val="tx2"/>
                </a:solidFill>
              </a:rPr>
              <a:t>O compilador é um programa bastante complexo, que pode ter de 10.000 a 1.000.000 de linhas de código.</a:t>
            </a:r>
          </a:p>
          <a:p>
            <a:pPr eaLnBrk="1" hangingPunct="1">
              <a:buFontTx/>
              <a:buNone/>
              <a:defRPr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46730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5422" y="1268415"/>
            <a:ext cx="11141612" cy="321918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dirty="0"/>
              <a:t>Escrever um compilador ou mesmo entender, não é uma tarefa simples.</a:t>
            </a:r>
          </a:p>
          <a:p>
            <a:pPr eaLnBrk="1" hangingPunct="1">
              <a:buFontTx/>
              <a:buNone/>
              <a:defRPr/>
            </a:pPr>
            <a:endParaRPr lang="pt-BR" sz="2800" dirty="0"/>
          </a:p>
          <a:p>
            <a:pPr>
              <a:defRPr/>
            </a:pPr>
            <a:r>
              <a:rPr lang="pt-BR" sz="2800" dirty="0"/>
              <a:t>A maioria dos profissionais de computação certamente não irão escrever um compilador completo.</a:t>
            </a:r>
          </a:p>
          <a:p>
            <a:pPr eaLnBrk="1" hangingPunct="1">
              <a:buFontTx/>
              <a:buNone/>
              <a:defRPr/>
            </a:pPr>
            <a:endParaRPr lang="pt-BR" sz="2800" dirty="0"/>
          </a:p>
          <a:p>
            <a:pPr eaLnBrk="1" hangingPunct="1">
              <a:buFontTx/>
              <a:buNone/>
              <a:defRPr/>
            </a:pPr>
            <a:r>
              <a:rPr lang="pt-B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817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Compiladores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7625" y="1557340"/>
            <a:ext cx="11422966" cy="307093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dirty="0"/>
              <a:t> Mais uma parte de  destes profissionais, desenvolverão interpretadores de comandos e programas de interface, que são “menores” que um compilador.</a:t>
            </a:r>
          </a:p>
          <a:p>
            <a:pPr>
              <a:defRPr/>
            </a:pPr>
            <a:r>
              <a:rPr lang="pt-BR" sz="2800" dirty="0"/>
              <a:t>Estes programas utilizam as mesmas técnicas de um compilador, logo é importante conhecer essas técnicas.</a:t>
            </a:r>
          </a:p>
        </p:txBody>
      </p:sp>
    </p:spTree>
    <p:extLst>
      <p:ext uri="{BB962C8B-B14F-4D97-AF65-F5344CB8AC3E}">
        <p14:creationId xmlns:p14="http://schemas.microsoft.com/office/powerpoint/2010/main" val="340725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557" y="1268415"/>
            <a:ext cx="11591778" cy="381002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sz="2800" dirty="0"/>
              <a:t>O que é Interpretador?</a:t>
            </a:r>
          </a:p>
          <a:p>
            <a:pPr eaLnBrk="1" hangingPunct="1">
              <a:buFontTx/>
              <a:buNone/>
              <a:defRPr/>
            </a:pPr>
            <a:endParaRPr lang="pt-BR" sz="2800" dirty="0"/>
          </a:p>
          <a:p>
            <a:pPr algn="just" eaLnBrk="1" hangingPunct="1">
              <a:buFontTx/>
              <a:buNone/>
              <a:defRPr/>
            </a:pPr>
            <a:r>
              <a:rPr lang="pt-BR" sz="2800" dirty="0"/>
              <a:t>		É um programa que lê um programa fonte em uma linguagem de alto nível e traduz e executa linha por linha para uma linguagem de baixo nível, não gerando nenhum programa. Este processo será repetido toda vez que rodar o programa.</a:t>
            </a:r>
          </a:p>
          <a:p>
            <a:pPr eaLnBrk="1" hangingPunct="1">
              <a:buFontTx/>
              <a:buNone/>
              <a:defRPr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651313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3717"/>
            <a:ext cx="10067777" cy="1871004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3600" dirty="0">
                <a:solidFill>
                  <a:schemeClr val="tx2"/>
                </a:solidFill>
              </a:rPr>
              <a:t>Compiladores são preferíveis caso a velocidade de execução seja importante.</a:t>
            </a:r>
          </a:p>
          <a:p>
            <a:pPr eaLnBrk="1" hangingPunct="1">
              <a:buFontTx/>
              <a:buNone/>
              <a:defRPr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27693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1984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Compiladores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1" y="1268414"/>
            <a:ext cx="8367713" cy="54006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endParaRPr lang="pt-BR" dirty="0">
              <a:solidFill>
                <a:schemeClr val="tx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pt-BR" dirty="0">
              <a:solidFill>
                <a:schemeClr val="tx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pt-BR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  <a:defRPr/>
            </a:pPr>
            <a:endParaRPr lang="pt-B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548639"/>
              </p:ext>
            </p:extLst>
          </p:nvPr>
        </p:nvGraphicFramePr>
        <p:xfrm>
          <a:off x="1641474" y="1268414"/>
          <a:ext cx="8642351" cy="316407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16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131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55" marR="91455" marT="45680" marB="456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Vantagens</a:t>
                      </a:r>
                      <a:endParaRPr lang="pt-BR" sz="2000" b="1" dirty="0"/>
                    </a:p>
                  </a:txBody>
                  <a:tcPr marL="91455" marR="91455" marT="45680" marB="456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Desvantagens</a:t>
                      </a:r>
                      <a:endParaRPr lang="pt-BR" sz="2000" b="1" dirty="0"/>
                    </a:p>
                  </a:txBody>
                  <a:tcPr marL="91455" marR="91455" marT="45680" marB="456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949">
                <a:tc rowSpan="3"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  <a:p>
                      <a:pPr algn="ctr"/>
                      <a:endParaRPr lang="pt-BR" sz="2400" dirty="0"/>
                    </a:p>
                    <a:p>
                      <a:pPr algn="ctr"/>
                      <a:endParaRPr lang="pt-BR" sz="2400" dirty="0"/>
                    </a:p>
                    <a:p>
                      <a:pPr algn="ctr"/>
                      <a:r>
                        <a:rPr lang="pt-BR" sz="2400" dirty="0"/>
                        <a:t>Compilador</a:t>
                      </a:r>
                      <a:endParaRPr lang="pt-BR" sz="2400" b="1" dirty="0"/>
                    </a:p>
                  </a:txBody>
                  <a:tcPr marL="91455" marR="91455" marT="45680" marB="45680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Execução mais rápida</a:t>
                      </a:r>
                      <a:endParaRPr lang="pt-BR" sz="1800" b="1" dirty="0"/>
                    </a:p>
                  </a:txBody>
                  <a:tcPr marL="91455" marR="91455" marT="45680" marB="456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Várias etapas de tradução</a:t>
                      </a:r>
                    </a:p>
                    <a:p>
                      <a:endParaRPr lang="pt-BR" sz="1800" dirty="0"/>
                    </a:p>
                  </a:txBody>
                  <a:tcPr marL="91455" marR="91455" marT="45680" marB="456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927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Permite estruturas de programação mais completas</a:t>
                      </a:r>
                    </a:p>
                  </a:txBody>
                  <a:tcPr marL="91455" marR="91455" marT="45680" marB="456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Programação mais complexa, com muitas, muitas...</a:t>
                      </a:r>
                      <a:r>
                        <a:rPr lang="pt-BR" sz="1800" baseline="0" dirty="0"/>
                        <a:t> linhas</a:t>
                      </a:r>
                      <a:r>
                        <a:rPr lang="pt-BR" sz="1800" dirty="0"/>
                        <a:t>.</a:t>
                      </a:r>
                    </a:p>
                    <a:p>
                      <a:endParaRPr lang="pt-BR" sz="1800" dirty="0"/>
                    </a:p>
                  </a:txBody>
                  <a:tcPr marL="91455" marR="91455" marT="45680" marB="456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5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Após</a:t>
                      </a:r>
                      <a:r>
                        <a:rPr lang="pt-BR" sz="1800" baseline="0" dirty="0"/>
                        <a:t> ser compilado não necessita mais do programa fonte. É gerado um programa executavél</a:t>
                      </a:r>
                      <a:endParaRPr lang="pt-BR" sz="1800" dirty="0"/>
                    </a:p>
                  </a:txBody>
                  <a:tcPr marL="91455" marR="91455" marT="45680" marB="456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Necessitada de mais memória para ser executado.</a:t>
                      </a:r>
                    </a:p>
                    <a:p>
                      <a:endParaRPr lang="pt-BR" sz="1800" dirty="0"/>
                    </a:p>
                    <a:p>
                      <a:endParaRPr lang="pt-BR" sz="1800" dirty="0"/>
                    </a:p>
                  </a:txBody>
                  <a:tcPr marL="91455" marR="91455" marT="45680" marB="456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69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68415"/>
            <a:ext cx="10972799" cy="3106638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pt-BR" sz="3200" dirty="0"/>
              <a:t>Linguagem de Programação:</a:t>
            </a:r>
          </a:p>
          <a:p>
            <a:pPr algn="just" eaLnBrk="1" hangingPunct="1">
              <a:buFontTx/>
              <a:buNone/>
              <a:defRPr/>
            </a:pPr>
            <a:endParaRPr lang="pt-BR" sz="3200" dirty="0"/>
          </a:p>
          <a:p>
            <a:pPr algn="just" eaLnBrk="1" hangingPunct="1">
              <a:buFontTx/>
              <a:buNone/>
              <a:defRPr/>
            </a:pPr>
            <a:r>
              <a:rPr lang="pt-BR" sz="3200" dirty="0"/>
              <a:t>		Serve como meio de comunicação entre o indivíduo que deseja resolver um determinado problema e o computador escolhido para ajudá-lo na solução.</a:t>
            </a:r>
          </a:p>
          <a:p>
            <a:pPr eaLnBrk="1" hangingPunct="1">
              <a:buFontTx/>
              <a:buNone/>
              <a:defRPr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689223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1984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Compiladores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1" y="1268414"/>
            <a:ext cx="8367713" cy="54006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endParaRPr lang="pt-BR" dirty="0">
              <a:solidFill>
                <a:schemeClr val="tx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pt-BR" dirty="0">
              <a:solidFill>
                <a:schemeClr val="tx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pt-BR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  <a:defRPr/>
            </a:pPr>
            <a:endParaRPr lang="pt-B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00835"/>
              </p:ext>
            </p:extLst>
          </p:nvPr>
        </p:nvGraphicFramePr>
        <p:xfrm>
          <a:off x="1310591" y="769938"/>
          <a:ext cx="8642351" cy="490229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16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18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55" marR="91455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Vantagens</a:t>
                      </a:r>
                      <a:endParaRPr lang="pt-BR" sz="2000" b="1" dirty="0"/>
                    </a:p>
                  </a:txBody>
                  <a:tcPr marL="91455" marR="91455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Desvantagens</a:t>
                      </a:r>
                      <a:endParaRPr lang="pt-BR" sz="2000" b="1" dirty="0"/>
                    </a:p>
                  </a:txBody>
                  <a:tcPr marL="91455" marR="91455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679">
                <a:tc rowSpan="4">
                  <a:txBody>
                    <a:bodyPr/>
                    <a:lstStyle/>
                    <a:p>
                      <a:pPr algn="ctr"/>
                      <a:endParaRPr lang="pt-BR" sz="2300" dirty="0"/>
                    </a:p>
                    <a:p>
                      <a:pPr algn="ctr"/>
                      <a:endParaRPr lang="pt-BR" sz="2300" dirty="0"/>
                    </a:p>
                    <a:p>
                      <a:pPr algn="ctr"/>
                      <a:endParaRPr lang="pt-BR" sz="2300" dirty="0"/>
                    </a:p>
                    <a:p>
                      <a:pPr algn="ctr"/>
                      <a:endParaRPr lang="pt-BR" sz="2300" dirty="0"/>
                    </a:p>
                    <a:p>
                      <a:pPr algn="ctr"/>
                      <a:endParaRPr lang="pt-BR" sz="2300" dirty="0"/>
                    </a:p>
                    <a:p>
                      <a:pPr algn="ctr"/>
                      <a:r>
                        <a:rPr lang="pt-BR" sz="2300" dirty="0"/>
                        <a:t>Interpretadores</a:t>
                      </a:r>
                      <a:endParaRPr lang="pt-BR" sz="2300" b="1" dirty="0"/>
                    </a:p>
                  </a:txBody>
                  <a:tcPr marL="91455" marR="91455" marT="45713" marB="45713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Permite a otimização do código fonte</a:t>
                      </a:r>
                      <a:endParaRPr lang="pt-BR" sz="1800" b="1" dirty="0"/>
                    </a:p>
                  </a:txBody>
                  <a:tcPr marL="91455" marR="91455"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Execução</a:t>
                      </a:r>
                      <a:r>
                        <a:rPr lang="pt-BR" sz="1800" baseline="0" dirty="0"/>
                        <a:t> do programa é mais lenta. Toda execução o processo de tradução é repetida</a:t>
                      </a:r>
                      <a:endParaRPr lang="pt-BR" sz="1800" dirty="0"/>
                    </a:p>
                    <a:p>
                      <a:endParaRPr lang="pt-BR" sz="1800" dirty="0"/>
                    </a:p>
                  </a:txBody>
                  <a:tcPr marL="91455" marR="91455"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994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Depuração</a:t>
                      </a:r>
                      <a:r>
                        <a:rPr lang="pt-BR" sz="1800" baseline="0" dirty="0"/>
                        <a:t> do programa mais simples</a:t>
                      </a:r>
                      <a:endParaRPr lang="pt-BR" sz="1800" dirty="0"/>
                    </a:p>
                  </a:txBody>
                  <a:tcPr marL="91455" marR="91455"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Processo</a:t>
                      </a:r>
                      <a:r>
                        <a:rPr lang="pt-BR" sz="1800" baseline="0" dirty="0"/>
                        <a:t> de correção de  erros e depuração é mais demorado</a:t>
                      </a:r>
                      <a:r>
                        <a:rPr lang="pt-BR" sz="1800" dirty="0"/>
                        <a:t>.</a:t>
                      </a:r>
                    </a:p>
                    <a:p>
                      <a:endParaRPr lang="pt-BR" sz="1800" dirty="0"/>
                    </a:p>
                  </a:txBody>
                  <a:tcPr marL="91455" marR="91455"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36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Necessitada de menos memória para ser executado.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55" marR="91455"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Estruturas de dados simples</a:t>
                      </a:r>
                    </a:p>
                  </a:txBody>
                  <a:tcPr marL="91455" marR="91455"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299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Programação mais fácil. Não existem fases distintas</a:t>
                      </a:r>
                    </a:p>
                    <a:p>
                      <a:endParaRPr lang="pt-BR" sz="18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/>
                    </a:p>
                  </a:txBody>
                  <a:tcPr marL="91455" marR="91455"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Necessário fornecer o programa fonte ao usuario. Não gera um programa executavél. Passa o tempo todo a ler e a traduzir o código</a:t>
                      </a:r>
                      <a:r>
                        <a:rPr lang="pt-BR" sz="1800" baseline="0" dirty="0"/>
                        <a:t> fonte.</a:t>
                      </a:r>
                      <a:endParaRPr lang="pt-BR" sz="1800" dirty="0"/>
                    </a:p>
                  </a:txBody>
                  <a:tcPr marL="91455" marR="91455"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45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47863" y="1773239"/>
            <a:ext cx="8367712" cy="5400675"/>
          </a:xfrm>
        </p:spPr>
        <p:txBody>
          <a:bodyPr/>
          <a:lstStyle/>
          <a:p>
            <a:pPr>
              <a:buFontTx/>
              <a:buNone/>
              <a:defRPr/>
            </a:pPr>
            <a:endParaRPr lang="pt-BR" dirty="0"/>
          </a:p>
          <a:p>
            <a:pPr>
              <a:buFontTx/>
              <a:buNone/>
              <a:defRPr/>
            </a:pPr>
            <a:endParaRPr lang="pt-BR" dirty="0"/>
          </a:p>
          <a:p>
            <a:pPr>
              <a:buFontTx/>
              <a:buNone/>
              <a:defRPr/>
            </a:pPr>
            <a:endParaRPr lang="pt-BR" dirty="0"/>
          </a:p>
          <a:p>
            <a:pPr>
              <a:buFontTx/>
              <a:buNone/>
              <a:defRPr/>
            </a:pPr>
            <a:endParaRPr lang="pt-BR" dirty="0"/>
          </a:p>
        </p:txBody>
      </p:sp>
      <p:grpSp>
        <p:nvGrpSpPr>
          <p:cNvPr id="4" name="Agrupar 3"/>
          <p:cNvGrpSpPr/>
          <p:nvPr/>
        </p:nvGrpSpPr>
        <p:grpSpPr>
          <a:xfrm>
            <a:off x="2887835" y="1257130"/>
            <a:ext cx="3527424" cy="3889375"/>
            <a:chOff x="3549016" y="2058989"/>
            <a:chExt cx="3527424" cy="3889375"/>
          </a:xfrm>
        </p:grpSpPr>
        <p:sp>
          <p:nvSpPr>
            <p:cNvPr id="28674" name="Line 24"/>
            <p:cNvSpPr>
              <a:spLocks noChangeShapeType="1"/>
            </p:cNvSpPr>
            <p:nvPr/>
          </p:nvSpPr>
          <p:spPr bwMode="auto">
            <a:xfrm flipV="1">
              <a:off x="4123690" y="3067051"/>
              <a:ext cx="0" cy="172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77" name="AutoShape 4"/>
            <p:cNvSpPr>
              <a:spLocks noChangeArrowheads="1"/>
            </p:cNvSpPr>
            <p:nvPr/>
          </p:nvSpPr>
          <p:spPr bwMode="auto">
            <a:xfrm>
              <a:off x="4772978" y="2851152"/>
              <a:ext cx="2303462" cy="358775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/>
            </a:p>
          </p:txBody>
        </p:sp>
        <p:sp>
          <p:nvSpPr>
            <p:cNvPr id="28678" name="AutoShape 5"/>
            <p:cNvSpPr>
              <a:spLocks noChangeArrowheads="1"/>
            </p:cNvSpPr>
            <p:nvPr/>
          </p:nvSpPr>
          <p:spPr bwMode="auto">
            <a:xfrm>
              <a:off x="4772978" y="3643314"/>
              <a:ext cx="2303462" cy="358775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/>
            </a:p>
          </p:txBody>
        </p:sp>
        <p:sp>
          <p:nvSpPr>
            <p:cNvPr id="28679" name="AutoShape 6"/>
            <p:cNvSpPr>
              <a:spLocks noChangeArrowheads="1"/>
            </p:cNvSpPr>
            <p:nvPr/>
          </p:nvSpPr>
          <p:spPr bwMode="auto">
            <a:xfrm>
              <a:off x="4701541" y="5588002"/>
              <a:ext cx="2303463" cy="358775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/>
            </a:p>
          </p:txBody>
        </p:sp>
        <p:sp>
          <p:nvSpPr>
            <p:cNvPr id="28680" name="AutoShape 8"/>
            <p:cNvSpPr>
              <a:spLocks noChangeArrowheads="1"/>
            </p:cNvSpPr>
            <p:nvPr/>
          </p:nvSpPr>
          <p:spPr bwMode="auto">
            <a:xfrm>
              <a:off x="5225416" y="4506914"/>
              <a:ext cx="1223963" cy="576263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/>
            </a:p>
          </p:txBody>
        </p: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>
              <a:off x="5852478" y="3209927"/>
              <a:ext cx="0" cy="433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82" name="Line 10"/>
            <p:cNvSpPr>
              <a:spLocks noChangeShapeType="1"/>
            </p:cNvSpPr>
            <p:nvPr/>
          </p:nvSpPr>
          <p:spPr bwMode="auto">
            <a:xfrm>
              <a:off x="5852478" y="4027488"/>
              <a:ext cx="0" cy="433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83" name="Line 11"/>
            <p:cNvSpPr>
              <a:spLocks noChangeShapeType="1"/>
            </p:cNvSpPr>
            <p:nvPr/>
          </p:nvSpPr>
          <p:spPr bwMode="auto">
            <a:xfrm>
              <a:off x="5852478" y="5114927"/>
              <a:ext cx="0" cy="433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84" name="AutoShape 16"/>
            <p:cNvSpPr>
              <a:spLocks noChangeArrowheads="1"/>
            </p:cNvSpPr>
            <p:nvPr/>
          </p:nvSpPr>
          <p:spPr bwMode="auto">
            <a:xfrm>
              <a:off x="3549016" y="3644902"/>
              <a:ext cx="1019175" cy="358775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/>
            </a:p>
          </p:txBody>
        </p:sp>
        <p:sp>
          <p:nvSpPr>
            <p:cNvPr id="28685" name="Text Box 17"/>
            <p:cNvSpPr txBox="1">
              <a:spLocks noChangeArrowheads="1"/>
            </p:cNvSpPr>
            <p:nvPr/>
          </p:nvSpPr>
          <p:spPr bwMode="auto">
            <a:xfrm>
              <a:off x="5276215" y="2873377"/>
              <a:ext cx="9969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600" b="1"/>
                <a:t>Compilar</a:t>
              </a:r>
            </a:p>
          </p:txBody>
        </p:sp>
        <p:sp>
          <p:nvSpPr>
            <p:cNvPr id="28686" name="Text Box 18"/>
            <p:cNvSpPr txBox="1">
              <a:spLocks noChangeArrowheads="1"/>
            </p:cNvSpPr>
            <p:nvPr/>
          </p:nvSpPr>
          <p:spPr bwMode="auto">
            <a:xfrm>
              <a:off x="5490528" y="3665538"/>
              <a:ext cx="7223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600" b="1"/>
                <a:t>Testar</a:t>
              </a:r>
            </a:p>
          </p:txBody>
        </p:sp>
        <p:sp>
          <p:nvSpPr>
            <p:cNvPr id="28687" name="Text Box 19"/>
            <p:cNvSpPr txBox="1">
              <a:spLocks noChangeArrowheads="1"/>
            </p:cNvSpPr>
            <p:nvPr/>
          </p:nvSpPr>
          <p:spPr bwMode="auto">
            <a:xfrm>
              <a:off x="5401628" y="4616451"/>
              <a:ext cx="80900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600" b="1"/>
                <a:t>Erros ?</a:t>
              </a:r>
            </a:p>
          </p:txBody>
        </p:sp>
        <p:sp>
          <p:nvSpPr>
            <p:cNvPr id="28688" name="Text Box 20"/>
            <p:cNvSpPr txBox="1">
              <a:spLocks noChangeArrowheads="1"/>
            </p:cNvSpPr>
            <p:nvPr/>
          </p:nvSpPr>
          <p:spPr bwMode="auto">
            <a:xfrm>
              <a:off x="5781040" y="5010152"/>
              <a:ext cx="3369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400" b="1"/>
                <a:t>N</a:t>
              </a:r>
            </a:p>
          </p:txBody>
        </p:sp>
        <p:sp>
          <p:nvSpPr>
            <p:cNvPr id="28689" name="Text Box 21"/>
            <p:cNvSpPr txBox="1">
              <a:spLocks noChangeArrowheads="1"/>
            </p:cNvSpPr>
            <p:nvPr/>
          </p:nvSpPr>
          <p:spPr bwMode="auto">
            <a:xfrm>
              <a:off x="4988878" y="4506914"/>
              <a:ext cx="2760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400" b="1"/>
                <a:t>S</a:t>
              </a:r>
            </a:p>
          </p:txBody>
        </p:sp>
        <p:sp>
          <p:nvSpPr>
            <p:cNvPr id="28690" name="Line 22"/>
            <p:cNvSpPr>
              <a:spLocks noChangeShapeType="1"/>
            </p:cNvSpPr>
            <p:nvPr/>
          </p:nvSpPr>
          <p:spPr bwMode="auto">
            <a:xfrm flipH="1">
              <a:off x="4123690" y="4794251"/>
              <a:ext cx="108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91" name="Line 25"/>
            <p:cNvSpPr>
              <a:spLocks noChangeShapeType="1"/>
            </p:cNvSpPr>
            <p:nvPr/>
          </p:nvSpPr>
          <p:spPr bwMode="auto">
            <a:xfrm>
              <a:off x="4123690" y="3067051"/>
              <a:ext cx="649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92" name="Text Box 26"/>
            <p:cNvSpPr txBox="1">
              <a:spLocks noChangeArrowheads="1"/>
            </p:cNvSpPr>
            <p:nvPr/>
          </p:nvSpPr>
          <p:spPr bwMode="auto">
            <a:xfrm>
              <a:off x="5123816" y="5610227"/>
              <a:ext cx="124142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600" b="1"/>
                <a:t>    Distribuir</a:t>
              </a:r>
            </a:p>
          </p:txBody>
        </p:sp>
        <p:sp>
          <p:nvSpPr>
            <p:cNvPr id="28693" name="Text Box 27"/>
            <p:cNvSpPr txBox="1">
              <a:spLocks noChangeArrowheads="1"/>
            </p:cNvSpPr>
            <p:nvPr/>
          </p:nvSpPr>
          <p:spPr bwMode="auto">
            <a:xfrm>
              <a:off x="3620453" y="3668713"/>
              <a:ext cx="8763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600" b="1"/>
                <a:t>Corrigir</a:t>
              </a:r>
            </a:p>
          </p:txBody>
        </p:sp>
        <p:sp>
          <p:nvSpPr>
            <p:cNvPr id="28694" name="AutoShape 4"/>
            <p:cNvSpPr>
              <a:spLocks noChangeArrowheads="1"/>
            </p:cNvSpPr>
            <p:nvPr/>
          </p:nvSpPr>
          <p:spPr bwMode="auto">
            <a:xfrm>
              <a:off x="4772978" y="2058989"/>
              <a:ext cx="2303462" cy="358775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/>
            </a:p>
          </p:txBody>
        </p:sp>
        <p:sp>
          <p:nvSpPr>
            <p:cNvPr id="28695" name="Text Box 17"/>
            <p:cNvSpPr txBox="1">
              <a:spLocks noChangeArrowheads="1"/>
            </p:cNvSpPr>
            <p:nvPr/>
          </p:nvSpPr>
          <p:spPr bwMode="auto">
            <a:xfrm>
              <a:off x="5490528" y="2079627"/>
              <a:ext cx="938212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600" b="1"/>
                <a:t>Escrever</a:t>
              </a:r>
            </a:p>
          </p:txBody>
        </p:sp>
        <p:sp>
          <p:nvSpPr>
            <p:cNvPr id="28696" name="Line 9"/>
            <p:cNvSpPr>
              <a:spLocks noChangeShapeType="1"/>
            </p:cNvSpPr>
            <p:nvPr/>
          </p:nvSpPr>
          <p:spPr bwMode="auto">
            <a:xfrm>
              <a:off x="5852478" y="2417763"/>
              <a:ext cx="0" cy="433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697" name="Line 9"/>
            <p:cNvSpPr>
              <a:spLocks noChangeShapeType="1"/>
            </p:cNvSpPr>
            <p:nvPr/>
          </p:nvSpPr>
          <p:spPr bwMode="auto">
            <a:xfrm flipV="1">
              <a:off x="4123690" y="4062413"/>
              <a:ext cx="0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8698" name="TextBox 30"/>
          <p:cNvSpPr txBox="1">
            <a:spLocks noChangeArrowheads="1"/>
          </p:cNvSpPr>
          <p:nvPr/>
        </p:nvSpPr>
        <p:spPr bwMode="auto">
          <a:xfrm flipH="1">
            <a:off x="1547191" y="293787"/>
            <a:ext cx="3722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3600" b="1" dirty="0"/>
              <a:t>Compilador</a:t>
            </a:r>
            <a:endParaRPr lang="pt-BR" altLang="pt-BR" sz="1800" dirty="0"/>
          </a:p>
        </p:txBody>
      </p:sp>
    </p:spTree>
    <p:extLst>
      <p:ext uri="{BB962C8B-B14F-4D97-AF65-F5344CB8AC3E}">
        <p14:creationId xmlns:p14="http://schemas.microsoft.com/office/powerpoint/2010/main" val="100162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3368334" y="1333941"/>
            <a:ext cx="3529013" cy="3889375"/>
            <a:chOff x="3143251" y="2276476"/>
            <a:chExt cx="3529013" cy="3889375"/>
          </a:xfrm>
        </p:grpSpPr>
        <p:sp>
          <p:nvSpPr>
            <p:cNvPr id="29698" name="Line 24"/>
            <p:cNvSpPr>
              <a:spLocks noChangeShapeType="1"/>
            </p:cNvSpPr>
            <p:nvPr/>
          </p:nvSpPr>
          <p:spPr bwMode="auto">
            <a:xfrm flipV="1">
              <a:off x="3717925" y="3282950"/>
              <a:ext cx="0" cy="172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701" name="AutoShape 4"/>
            <p:cNvSpPr>
              <a:spLocks noChangeArrowheads="1"/>
            </p:cNvSpPr>
            <p:nvPr/>
          </p:nvSpPr>
          <p:spPr bwMode="auto">
            <a:xfrm>
              <a:off x="4367213" y="3067051"/>
              <a:ext cx="2303462" cy="358775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/>
            </a:p>
          </p:txBody>
        </p:sp>
        <p:sp>
          <p:nvSpPr>
            <p:cNvPr id="29702" name="AutoShape 6"/>
            <p:cNvSpPr>
              <a:spLocks noChangeArrowheads="1"/>
            </p:cNvSpPr>
            <p:nvPr/>
          </p:nvSpPr>
          <p:spPr bwMode="auto">
            <a:xfrm>
              <a:off x="4295776" y="5803901"/>
              <a:ext cx="2303463" cy="358775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/>
            </a:p>
          </p:txBody>
        </p:sp>
        <p:sp>
          <p:nvSpPr>
            <p:cNvPr id="29703" name="AutoShape 8"/>
            <p:cNvSpPr>
              <a:spLocks noChangeArrowheads="1"/>
            </p:cNvSpPr>
            <p:nvPr/>
          </p:nvSpPr>
          <p:spPr bwMode="auto">
            <a:xfrm>
              <a:off x="4819651" y="4722813"/>
              <a:ext cx="1223963" cy="576262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/>
            </a:p>
          </p:txBody>
        </p:sp>
        <p:sp>
          <p:nvSpPr>
            <p:cNvPr id="29704" name="Line 9"/>
            <p:cNvSpPr>
              <a:spLocks noChangeShapeType="1"/>
            </p:cNvSpPr>
            <p:nvPr/>
          </p:nvSpPr>
          <p:spPr bwMode="auto">
            <a:xfrm>
              <a:off x="5446714" y="3425825"/>
              <a:ext cx="1587" cy="1296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705" name="Line 11"/>
            <p:cNvSpPr>
              <a:spLocks noChangeShapeType="1"/>
            </p:cNvSpPr>
            <p:nvPr/>
          </p:nvSpPr>
          <p:spPr bwMode="auto">
            <a:xfrm>
              <a:off x="5446713" y="5330825"/>
              <a:ext cx="0" cy="433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706" name="AutoShape 16"/>
            <p:cNvSpPr>
              <a:spLocks noChangeArrowheads="1"/>
            </p:cNvSpPr>
            <p:nvPr/>
          </p:nvSpPr>
          <p:spPr bwMode="auto">
            <a:xfrm>
              <a:off x="3143251" y="3860801"/>
              <a:ext cx="1020763" cy="358775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/>
            </a:p>
          </p:txBody>
        </p:sp>
        <p:sp>
          <p:nvSpPr>
            <p:cNvPr id="29707" name="Text Box 17"/>
            <p:cNvSpPr txBox="1">
              <a:spLocks noChangeArrowheads="1"/>
            </p:cNvSpPr>
            <p:nvPr/>
          </p:nvSpPr>
          <p:spPr bwMode="auto">
            <a:xfrm>
              <a:off x="5087938" y="3089276"/>
              <a:ext cx="722312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600" b="1" dirty="0"/>
                <a:t>Testar</a:t>
              </a:r>
            </a:p>
          </p:txBody>
        </p:sp>
        <p:sp>
          <p:nvSpPr>
            <p:cNvPr id="29708" name="Text Box 19"/>
            <p:cNvSpPr txBox="1">
              <a:spLocks noChangeArrowheads="1"/>
            </p:cNvSpPr>
            <p:nvPr/>
          </p:nvSpPr>
          <p:spPr bwMode="auto">
            <a:xfrm>
              <a:off x="4995863" y="4832350"/>
              <a:ext cx="80900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600" b="1"/>
                <a:t>Erros ?</a:t>
              </a:r>
            </a:p>
          </p:txBody>
        </p:sp>
        <p:sp>
          <p:nvSpPr>
            <p:cNvPr id="29709" name="Text Box 20"/>
            <p:cNvSpPr txBox="1">
              <a:spLocks noChangeArrowheads="1"/>
            </p:cNvSpPr>
            <p:nvPr/>
          </p:nvSpPr>
          <p:spPr bwMode="auto">
            <a:xfrm>
              <a:off x="5375275" y="5226051"/>
              <a:ext cx="3369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400" b="1"/>
                <a:t>N</a:t>
              </a:r>
            </a:p>
          </p:txBody>
        </p:sp>
        <p:sp>
          <p:nvSpPr>
            <p:cNvPr id="29710" name="Text Box 21"/>
            <p:cNvSpPr txBox="1">
              <a:spLocks noChangeArrowheads="1"/>
            </p:cNvSpPr>
            <p:nvPr/>
          </p:nvSpPr>
          <p:spPr bwMode="auto">
            <a:xfrm>
              <a:off x="4583113" y="4722814"/>
              <a:ext cx="2760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400" b="1"/>
                <a:t>S</a:t>
              </a:r>
            </a:p>
          </p:txBody>
        </p:sp>
        <p:sp>
          <p:nvSpPr>
            <p:cNvPr id="29711" name="Line 22"/>
            <p:cNvSpPr>
              <a:spLocks noChangeShapeType="1"/>
            </p:cNvSpPr>
            <p:nvPr/>
          </p:nvSpPr>
          <p:spPr bwMode="auto">
            <a:xfrm flipH="1">
              <a:off x="3717925" y="5010150"/>
              <a:ext cx="108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712" name="Line 25"/>
            <p:cNvSpPr>
              <a:spLocks noChangeShapeType="1"/>
            </p:cNvSpPr>
            <p:nvPr/>
          </p:nvSpPr>
          <p:spPr bwMode="auto">
            <a:xfrm>
              <a:off x="3717925" y="3282950"/>
              <a:ext cx="649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713" name="Text Box 26"/>
            <p:cNvSpPr txBox="1">
              <a:spLocks noChangeArrowheads="1"/>
            </p:cNvSpPr>
            <p:nvPr/>
          </p:nvSpPr>
          <p:spPr bwMode="auto">
            <a:xfrm>
              <a:off x="4718051" y="5826126"/>
              <a:ext cx="12414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600" b="1"/>
                <a:t>    Distribuir</a:t>
              </a:r>
            </a:p>
          </p:txBody>
        </p:sp>
        <p:sp>
          <p:nvSpPr>
            <p:cNvPr id="29714" name="Text Box 27"/>
            <p:cNvSpPr txBox="1">
              <a:spLocks noChangeArrowheads="1"/>
            </p:cNvSpPr>
            <p:nvPr/>
          </p:nvSpPr>
          <p:spPr bwMode="auto">
            <a:xfrm>
              <a:off x="3216276" y="3884614"/>
              <a:ext cx="8747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600" b="1"/>
                <a:t>Corrigir</a:t>
              </a:r>
            </a:p>
          </p:txBody>
        </p:sp>
        <p:sp>
          <p:nvSpPr>
            <p:cNvPr id="29715" name="AutoShape 4"/>
            <p:cNvSpPr>
              <a:spLocks noChangeArrowheads="1"/>
            </p:cNvSpPr>
            <p:nvPr/>
          </p:nvSpPr>
          <p:spPr bwMode="auto">
            <a:xfrm>
              <a:off x="4368801" y="2276476"/>
              <a:ext cx="2303463" cy="358775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/>
            </a:p>
          </p:txBody>
        </p:sp>
        <p:sp>
          <p:nvSpPr>
            <p:cNvPr id="29716" name="Text Box 17"/>
            <p:cNvSpPr txBox="1">
              <a:spLocks noChangeArrowheads="1"/>
            </p:cNvSpPr>
            <p:nvPr/>
          </p:nvSpPr>
          <p:spPr bwMode="auto">
            <a:xfrm>
              <a:off x="5084763" y="2295526"/>
              <a:ext cx="938212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600" b="1" dirty="0"/>
                <a:t>Escrever</a:t>
              </a:r>
            </a:p>
          </p:txBody>
        </p:sp>
        <p:sp>
          <p:nvSpPr>
            <p:cNvPr id="29717" name="Line 9"/>
            <p:cNvSpPr>
              <a:spLocks noChangeShapeType="1"/>
            </p:cNvSpPr>
            <p:nvPr/>
          </p:nvSpPr>
          <p:spPr bwMode="auto">
            <a:xfrm>
              <a:off x="5446713" y="2633664"/>
              <a:ext cx="0" cy="433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718" name="Line 9"/>
            <p:cNvSpPr>
              <a:spLocks noChangeShapeType="1"/>
            </p:cNvSpPr>
            <p:nvPr/>
          </p:nvSpPr>
          <p:spPr bwMode="auto">
            <a:xfrm flipV="1">
              <a:off x="3719513" y="4278314"/>
              <a:ext cx="0" cy="534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9719" name="TextBox 1"/>
          <p:cNvSpPr txBox="1">
            <a:spLocks noChangeArrowheads="1"/>
          </p:cNvSpPr>
          <p:nvPr/>
        </p:nvSpPr>
        <p:spPr bwMode="auto">
          <a:xfrm flipH="1">
            <a:off x="1220446" y="433034"/>
            <a:ext cx="3722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3600" b="1" dirty="0"/>
              <a:t>Interpretador</a:t>
            </a:r>
            <a:endParaRPr lang="pt-BR" altLang="pt-BR" sz="1800" dirty="0"/>
          </a:p>
        </p:txBody>
      </p:sp>
    </p:spTree>
    <p:extLst>
      <p:ext uri="{BB962C8B-B14F-4D97-AF65-F5344CB8AC3E}">
        <p14:creationId xmlns:p14="http://schemas.microsoft.com/office/powerpoint/2010/main" val="2005490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9829" y="1268414"/>
            <a:ext cx="11202572" cy="254393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sz="2800" dirty="0"/>
              <a:t>O que é Filtro?</a:t>
            </a:r>
          </a:p>
          <a:p>
            <a:pPr eaLnBrk="1" hangingPunct="1">
              <a:buFontTx/>
              <a:buNone/>
              <a:defRPr/>
            </a:pPr>
            <a:endParaRPr lang="pt-BR" sz="2800" dirty="0"/>
          </a:p>
          <a:p>
            <a:pPr algn="just" eaLnBrk="1" hangingPunct="1">
              <a:buFontTx/>
              <a:buNone/>
              <a:defRPr/>
            </a:pPr>
            <a:r>
              <a:rPr lang="pt-BR" sz="2800" dirty="0"/>
              <a:t>		É um programa que lê um programa fonte em uma linguagem ‘A’ de alto nível e traduz para uma linguagem ‘B’ de alto nível.</a:t>
            </a:r>
          </a:p>
          <a:p>
            <a:pPr eaLnBrk="1" hangingPunct="1">
              <a:buFontTx/>
              <a:buNone/>
              <a:defRPr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631383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31747" name="AutoShape 4"/>
          <p:cNvSpPr>
            <a:spLocks noChangeArrowheads="1"/>
          </p:cNvSpPr>
          <p:nvPr/>
        </p:nvSpPr>
        <p:spPr bwMode="auto">
          <a:xfrm>
            <a:off x="2319338" y="3068639"/>
            <a:ext cx="1079500" cy="936625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if (x&gt;2)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y=4;</a:t>
            </a:r>
          </a:p>
        </p:txBody>
      </p:sp>
      <p:sp>
        <p:nvSpPr>
          <p:cNvPr id="31748" name="AutoShape 5"/>
          <p:cNvSpPr>
            <a:spLocks noChangeArrowheads="1"/>
          </p:cNvSpPr>
          <p:nvPr/>
        </p:nvSpPr>
        <p:spPr bwMode="auto">
          <a:xfrm>
            <a:off x="8296275" y="3068639"/>
            <a:ext cx="1150938" cy="936625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if x&gt;2 then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y:=4;</a:t>
            </a:r>
          </a:p>
        </p:txBody>
      </p:sp>
      <p:sp>
        <p:nvSpPr>
          <p:cNvPr id="31749" name="Oval 6"/>
          <p:cNvSpPr>
            <a:spLocks noChangeArrowheads="1"/>
          </p:cNvSpPr>
          <p:nvPr/>
        </p:nvSpPr>
        <p:spPr bwMode="auto">
          <a:xfrm>
            <a:off x="4622800" y="2997201"/>
            <a:ext cx="2160588" cy="936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/>
              <a:t>Filtro</a:t>
            </a:r>
          </a:p>
        </p:txBody>
      </p:sp>
      <p:sp>
        <p:nvSpPr>
          <p:cNvPr id="31750" name="Line 7"/>
          <p:cNvSpPr>
            <a:spLocks noChangeShapeType="1"/>
          </p:cNvSpPr>
          <p:nvPr/>
        </p:nvSpPr>
        <p:spPr bwMode="auto">
          <a:xfrm>
            <a:off x="3471863" y="3500438"/>
            <a:ext cx="1008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1751" name="Line 8"/>
          <p:cNvSpPr>
            <a:spLocks noChangeShapeType="1"/>
          </p:cNvSpPr>
          <p:nvPr/>
        </p:nvSpPr>
        <p:spPr bwMode="auto">
          <a:xfrm>
            <a:off x="7072313" y="3500438"/>
            <a:ext cx="1008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1752" name="Text Box 9"/>
          <p:cNvSpPr txBox="1">
            <a:spLocks noChangeArrowheads="1"/>
          </p:cNvSpPr>
          <p:nvPr/>
        </p:nvSpPr>
        <p:spPr bwMode="auto">
          <a:xfrm>
            <a:off x="2174876" y="2492375"/>
            <a:ext cx="15464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Fonte em C++</a:t>
            </a:r>
          </a:p>
        </p:txBody>
      </p:sp>
      <p:sp>
        <p:nvSpPr>
          <p:cNvPr id="31753" name="Text Box 10"/>
          <p:cNvSpPr txBox="1">
            <a:spLocks noChangeArrowheads="1"/>
          </p:cNvSpPr>
          <p:nvPr/>
        </p:nvSpPr>
        <p:spPr bwMode="auto">
          <a:xfrm>
            <a:off x="8080376" y="2492375"/>
            <a:ext cx="16330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Fonte em pascal</a:t>
            </a:r>
          </a:p>
        </p:txBody>
      </p:sp>
    </p:spTree>
    <p:extLst>
      <p:ext uri="{BB962C8B-B14F-4D97-AF65-F5344CB8AC3E}">
        <p14:creationId xmlns:p14="http://schemas.microsoft.com/office/powerpoint/2010/main" val="4159034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68414"/>
            <a:ext cx="10972800" cy="343019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pt-BR" sz="2800" dirty="0"/>
              <a:t>O que é Pré-Processador?</a:t>
            </a:r>
          </a:p>
          <a:p>
            <a:pPr eaLnBrk="1" hangingPunct="1">
              <a:buFontTx/>
              <a:buNone/>
              <a:defRPr/>
            </a:pPr>
            <a:endParaRPr lang="pt-BR" sz="2800" dirty="0"/>
          </a:p>
          <a:p>
            <a:pPr algn="just" eaLnBrk="1" hangingPunct="1">
              <a:buFontTx/>
              <a:buNone/>
              <a:defRPr/>
            </a:pPr>
            <a:r>
              <a:rPr lang="pt-BR" sz="2800" dirty="0"/>
              <a:t>		É um programa que executa certas modificações no programa fonte, na sua forma de texto, ele é executado automaticamente  antes da compilação.</a:t>
            </a:r>
          </a:p>
          <a:p>
            <a:pPr algn="ctr" eaLnBrk="1" hangingPunct="1">
              <a:buFontTx/>
              <a:buNone/>
              <a:defRPr/>
            </a:pPr>
            <a:endParaRPr lang="pt-BR" sz="2800" dirty="0"/>
          </a:p>
          <a:p>
            <a:pPr eaLnBrk="1" hangingPunct="1">
              <a:buFontTx/>
              <a:buNone/>
              <a:defRPr/>
            </a:pPr>
            <a:r>
              <a:rPr lang="pt-BR" sz="2800" dirty="0"/>
              <a:t>Pode apagar comentários, incluir arquivos, fazer substituições.</a:t>
            </a:r>
          </a:p>
          <a:p>
            <a:pPr eaLnBrk="1" hangingPunct="1">
              <a:buFontTx/>
              <a:buNone/>
              <a:defRPr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9208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6437" y="1268415"/>
            <a:ext cx="11197883" cy="414764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sz="2800" dirty="0" err="1"/>
              <a:t>Pré</a:t>
            </a:r>
            <a:r>
              <a:rPr lang="pt-BR" sz="2800" dirty="0"/>
              <a:t>-Processador</a:t>
            </a:r>
          </a:p>
          <a:p>
            <a:pPr eaLnBrk="1" hangingPunct="1">
              <a:buFontTx/>
              <a:buNone/>
              <a:defRPr/>
            </a:pPr>
            <a:endParaRPr lang="pt-BR" sz="2800" dirty="0"/>
          </a:p>
          <a:p>
            <a:pPr algn="just" eaLnBrk="1" hangingPunct="1">
              <a:buFontTx/>
              <a:buNone/>
              <a:defRPr/>
            </a:pPr>
            <a:r>
              <a:rPr lang="pt-BR" sz="2800" dirty="0"/>
              <a:t>	As instruções para o </a:t>
            </a:r>
            <a:r>
              <a:rPr lang="pt-BR" sz="2800" dirty="0" err="1"/>
              <a:t>pré</a:t>
            </a:r>
            <a:r>
              <a:rPr lang="pt-BR" sz="2800" dirty="0"/>
              <a:t>-processador são chamadas de diretivas.</a:t>
            </a:r>
          </a:p>
          <a:p>
            <a:pPr algn="just" eaLnBrk="1" hangingPunct="1">
              <a:buFontTx/>
              <a:buNone/>
              <a:defRPr/>
            </a:pPr>
            <a:endParaRPr lang="pt-BR" sz="2800" dirty="0"/>
          </a:p>
          <a:p>
            <a:pPr algn="just" eaLnBrk="1" hangingPunct="1">
              <a:buFontTx/>
              <a:buNone/>
              <a:defRPr/>
            </a:pPr>
            <a:r>
              <a:rPr lang="pt-BR" sz="2800" dirty="0"/>
              <a:t>  Em C++ todas as diretivas são iniciadas   com o símbolo #</a:t>
            </a:r>
          </a:p>
        </p:txBody>
      </p:sp>
    </p:spTree>
    <p:extLst>
      <p:ext uri="{BB962C8B-B14F-4D97-AF65-F5344CB8AC3E}">
        <p14:creationId xmlns:p14="http://schemas.microsoft.com/office/powerpoint/2010/main" val="2978526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7453" y="1268415"/>
            <a:ext cx="10044332" cy="275494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  <a:defRPr/>
            </a:pPr>
            <a:r>
              <a:rPr lang="pt-BR" sz="2800" dirty="0"/>
              <a:t>Exemplos de </a:t>
            </a:r>
            <a:r>
              <a:rPr lang="pt-BR" sz="2800" dirty="0" err="1"/>
              <a:t>pré</a:t>
            </a:r>
            <a:r>
              <a:rPr lang="pt-BR" sz="2800" dirty="0"/>
              <a:t>-processador em C++</a:t>
            </a:r>
          </a:p>
          <a:p>
            <a:pPr eaLnBrk="1" hangingPunct="1">
              <a:buFontTx/>
              <a:buNone/>
              <a:defRPr/>
            </a:pPr>
            <a:endParaRPr lang="pt-BR" sz="2800" dirty="0"/>
          </a:p>
          <a:p>
            <a:pPr eaLnBrk="1" hangingPunct="1">
              <a:buFontTx/>
              <a:buNone/>
              <a:defRPr/>
            </a:pPr>
            <a:r>
              <a:rPr lang="pt-BR" sz="2800" dirty="0"/>
              <a:t>#include &lt;</a:t>
            </a:r>
            <a:r>
              <a:rPr lang="pt-BR" sz="2800" dirty="0" err="1"/>
              <a:t>iostream</a:t>
            </a:r>
            <a:r>
              <a:rPr lang="pt-BR" sz="2800" dirty="0"/>
              <a:t>&gt;</a:t>
            </a:r>
          </a:p>
          <a:p>
            <a:pPr eaLnBrk="1" hangingPunct="1">
              <a:buFontTx/>
              <a:buNone/>
              <a:defRPr/>
            </a:pPr>
            <a:r>
              <a:rPr lang="pt-BR" sz="2800" dirty="0"/>
              <a:t>#include &lt;</a:t>
            </a:r>
            <a:r>
              <a:rPr lang="pt-BR" sz="2800" dirty="0" err="1"/>
              <a:t>cstdlib</a:t>
            </a:r>
            <a:r>
              <a:rPr lang="pt-BR" sz="2800" dirty="0"/>
              <a:t>&gt;</a:t>
            </a:r>
          </a:p>
          <a:p>
            <a:pPr eaLnBrk="1" hangingPunct="1">
              <a:buFontTx/>
              <a:buNone/>
              <a:defRPr/>
            </a:pPr>
            <a:r>
              <a:rPr lang="pt-BR" sz="2800" dirty="0"/>
              <a:t>#define PI 3.14159</a:t>
            </a:r>
          </a:p>
        </p:txBody>
      </p:sp>
    </p:spTree>
    <p:extLst>
      <p:ext uri="{BB962C8B-B14F-4D97-AF65-F5344CB8AC3E}">
        <p14:creationId xmlns:p14="http://schemas.microsoft.com/office/powerpoint/2010/main" val="3136353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1230849"/>
            <a:ext cx="6603097" cy="440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78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84008"/>
            <a:ext cx="10972800" cy="4260189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  <a:defRPr/>
            </a:pPr>
            <a:endParaRPr lang="pt-BR" sz="2400" dirty="0"/>
          </a:p>
          <a:p>
            <a:pPr eaLnBrk="1" hangingPunct="1">
              <a:buFontTx/>
              <a:buNone/>
              <a:defRPr/>
            </a:pPr>
            <a:r>
              <a:rPr lang="pt-BR" sz="2400" dirty="0"/>
              <a:t>#define PI 3.14159</a:t>
            </a:r>
          </a:p>
          <a:p>
            <a:pPr eaLnBrk="1" hangingPunct="1">
              <a:buFontTx/>
              <a:buNone/>
              <a:defRPr/>
            </a:pPr>
            <a:endParaRPr lang="pt-BR" sz="2400" dirty="0"/>
          </a:p>
          <a:p>
            <a:pPr eaLnBrk="1" hangingPunct="1">
              <a:buFontTx/>
              <a:buNone/>
              <a:defRPr/>
            </a:pPr>
            <a:endParaRPr lang="pt-BR" sz="2400" dirty="0"/>
          </a:p>
          <a:p>
            <a:pPr eaLnBrk="1" hangingPunct="1">
              <a:buFontTx/>
              <a:buNone/>
              <a:defRPr/>
            </a:pPr>
            <a:r>
              <a:rPr lang="pt-BR" sz="2400" dirty="0"/>
              <a:t>Antes da compilação, o nosso programa fonte será modificado, sendo substituído PI por 3.14159. </a:t>
            </a:r>
          </a:p>
        </p:txBody>
      </p:sp>
    </p:spTree>
    <p:extLst>
      <p:ext uri="{BB962C8B-B14F-4D97-AF65-F5344CB8AC3E}">
        <p14:creationId xmlns:p14="http://schemas.microsoft.com/office/powerpoint/2010/main" val="2316214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2031" y="1268414"/>
            <a:ext cx="9850683" cy="54006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sz="2400" dirty="0"/>
              <a:t>Tipos de Linguagem de Programação:</a:t>
            </a:r>
          </a:p>
          <a:p>
            <a:pPr algn="just" eaLnBrk="1" hangingPunct="1">
              <a:buFontTx/>
              <a:buNone/>
              <a:defRPr/>
            </a:pPr>
            <a:endParaRPr lang="pt-BR" sz="3200" dirty="0"/>
          </a:p>
          <a:p>
            <a:pPr algn="just" eaLnBrk="1" hangingPunct="1">
              <a:buFontTx/>
              <a:buNone/>
              <a:defRPr/>
            </a:pPr>
            <a:r>
              <a:rPr lang="pt-BR" sz="3200" dirty="0"/>
              <a:t>		Baixo Nível ( linguagem de máquina )</a:t>
            </a:r>
          </a:p>
          <a:p>
            <a:pPr algn="just" eaLnBrk="1" hangingPunct="1">
              <a:buFontTx/>
              <a:buNone/>
              <a:defRPr/>
            </a:pPr>
            <a:endParaRPr lang="pt-BR" sz="3200" dirty="0"/>
          </a:p>
          <a:p>
            <a:pPr algn="just" eaLnBrk="1" hangingPunct="1">
              <a:buFontTx/>
              <a:buNone/>
              <a:defRPr/>
            </a:pPr>
            <a:r>
              <a:rPr lang="pt-BR" sz="3200" dirty="0"/>
              <a:t>		Alto Nível ( C++, Java, Delphi, </a:t>
            </a:r>
            <a:r>
              <a:rPr lang="pt-BR" sz="3200" dirty="0" err="1"/>
              <a:t>Python</a:t>
            </a:r>
            <a:r>
              <a:rPr lang="pt-BR" sz="3200" dirty="0"/>
              <a:t>, </a:t>
            </a:r>
            <a:r>
              <a:rPr lang="pt-BR" sz="3200" dirty="0" err="1"/>
              <a:t>Ruby</a:t>
            </a:r>
            <a:r>
              <a:rPr lang="pt-BR" sz="3200" dirty="0"/>
              <a:t> )</a:t>
            </a:r>
          </a:p>
          <a:p>
            <a:pPr algn="just" eaLnBrk="1" hangingPunct="1">
              <a:buFontTx/>
              <a:buNone/>
              <a:defRPr/>
            </a:pPr>
            <a:endParaRPr lang="pt-BR" sz="2400" dirty="0"/>
          </a:p>
          <a:p>
            <a:pPr eaLnBrk="1" hangingPunct="1">
              <a:buFontTx/>
              <a:buNone/>
              <a:defRPr/>
            </a:pPr>
            <a:endParaRPr lang="pt-BR" sz="2400" dirty="0"/>
          </a:p>
        </p:txBody>
      </p:sp>
      <p:sp>
        <p:nvSpPr>
          <p:cNvPr id="10244" name="AutoShape 4"/>
          <p:cNvSpPr>
            <a:spLocks/>
          </p:cNvSpPr>
          <p:nvPr/>
        </p:nvSpPr>
        <p:spPr bwMode="auto">
          <a:xfrm>
            <a:off x="808528" y="2411413"/>
            <a:ext cx="504825" cy="2188721"/>
          </a:xfrm>
          <a:prstGeom prst="leftBrace">
            <a:avLst>
              <a:gd name="adj1" fmla="val 308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</p:spTree>
    <p:extLst>
      <p:ext uri="{BB962C8B-B14F-4D97-AF65-F5344CB8AC3E}">
        <p14:creationId xmlns:p14="http://schemas.microsoft.com/office/powerpoint/2010/main" val="3961711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6098" y="1268414"/>
            <a:ext cx="10916529" cy="2783081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  <a:defRPr/>
            </a:pPr>
            <a:endParaRPr lang="pt-BR" sz="2800" dirty="0"/>
          </a:p>
          <a:p>
            <a:pPr eaLnBrk="1" hangingPunct="1">
              <a:buFontTx/>
              <a:buNone/>
              <a:defRPr/>
            </a:pPr>
            <a:r>
              <a:rPr lang="pt-BR" sz="2800" dirty="0"/>
              <a:t>#include &lt;</a:t>
            </a:r>
            <a:r>
              <a:rPr lang="pt-BR" sz="2800" dirty="0" err="1"/>
              <a:t>iostream</a:t>
            </a:r>
            <a:r>
              <a:rPr lang="pt-BR" sz="2800" dirty="0"/>
              <a:t>&gt;</a:t>
            </a:r>
          </a:p>
          <a:p>
            <a:pPr eaLnBrk="1" hangingPunct="1">
              <a:buFontTx/>
              <a:buNone/>
              <a:defRPr/>
            </a:pPr>
            <a:endParaRPr lang="pt-BR" sz="2800" dirty="0"/>
          </a:p>
          <a:p>
            <a:pPr eaLnBrk="1" hangingPunct="1">
              <a:buFontTx/>
              <a:buNone/>
              <a:defRPr/>
            </a:pPr>
            <a:r>
              <a:rPr lang="pt-BR" sz="2800" dirty="0"/>
              <a:t>Antes da compilação, o nosso programa fonte será modificado, e será incluído o arquivo </a:t>
            </a:r>
            <a:r>
              <a:rPr lang="pt-BR" sz="2800" dirty="0" err="1"/>
              <a:t>iostream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950934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7963" y="1412876"/>
            <a:ext cx="11352628" cy="3187259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  <a:defRPr/>
            </a:pPr>
            <a:r>
              <a:rPr lang="pt-BR" sz="2400" dirty="0"/>
              <a:t>   O arquivo </a:t>
            </a:r>
            <a:r>
              <a:rPr lang="pt-BR" sz="2400" dirty="0" err="1"/>
              <a:t>iostream</a:t>
            </a:r>
            <a:r>
              <a:rPr lang="pt-BR" sz="2400" dirty="0"/>
              <a:t> contém declarações necessárias para o uso de “</a:t>
            </a:r>
            <a:r>
              <a:rPr lang="pt-BR" sz="2400" dirty="0" err="1"/>
              <a:t>cout</a:t>
            </a:r>
            <a:r>
              <a:rPr lang="pt-BR" sz="2400" dirty="0"/>
              <a:t>” e “</a:t>
            </a:r>
            <a:r>
              <a:rPr lang="pt-BR" sz="2400" dirty="0" err="1"/>
              <a:t>cin</a:t>
            </a:r>
            <a:r>
              <a:rPr lang="pt-BR" sz="2400" dirty="0"/>
              <a:t>” e seus operadores &lt;&lt;, &gt;&gt; que permitem a saída e entrada de dados respectivamente </a:t>
            </a:r>
          </a:p>
          <a:p>
            <a:pPr eaLnBrk="1" hangingPunct="1">
              <a:buFontTx/>
              <a:buNone/>
              <a:defRPr/>
            </a:pPr>
            <a:r>
              <a:rPr lang="pt-BR" sz="2400" dirty="0"/>
              <a:t>  </a:t>
            </a:r>
          </a:p>
          <a:p>
            <a:pPr eaLnBrk="1" hangingPunct="1">
              <a:buFontTx/>
              <a:buNone/>
              <a:defRPr/>
            </a:pPr>
            <a:r>
              <a:rPr lang="pt-BR" sz="2400" dirty="0"/>
              <a:t>  Observe quantas linhas terá no final o seu programa ! </a:t>
            </a:r>
          </a:p>
        </p:txBody>
      </p:sp>
    </p:spTree>
    <p:extLst>
      <p:ext uri="{BB962C8B-B14F-4D97-AF65-F5344CB8AC3E}">
        <p14:creationId xmlns:p14="http://schemas.microsoft.com/office/powerpoint/2010/main" val="181313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Compiladores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76" y="1417638"/>
            <a:ext cx="11405648" cy="280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70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Compiladores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736868"/>
            <a:ext cx="747712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98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Compiladores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947" y="1060132"/>
            <a:ext cx="89820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13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872" y="846138"/>
            <a:ext cx="7763242" cy="524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39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1" y="1268414"/>
            <a:ext cx="8583613" cy="5400675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pt-BR" sz="2800" dirty="0"/>
              <a:t>Para que máquina gera o código</a:t>
            </a:r>
          </a:p>
          <a:p>
            <a:pPr marL="0" indent="0" algn="just">
              <a:buNone/>
              <a:defRPr/>
            </a:pPr>
            <a:endParaRPr lang="pt-BR" sz="2800" dirty="0"/>
          </a:p>
          <a:p>
            <a:pPr marL="0" indent="0" algn="just">
              <a:buNone/>
              <a:defRPr/>
            </a:pPr>
            <a:r>
              <a:rPr lang="pt-BR" sz="2800" dirty="0"/>
              <a:t>Compilador </a:t>
            </a:r>
            <a:r>
              <a:rPr lang="pt-BR" sz="2800" b="1" dirty="0"/>
              <a:t>cruzado</a:t>
            </a:r>
            <a:r>
              <a:rPr lang="pt-BR" sz="2800" dirty="0"/>
              <a:t>: roda em uma máquina e produz código para outra</a:t>
            </a:r>
          </a:p>
          <a:p>
            <a:pPr algn="just" eaLnBrk="1" hangingPunct="1">
              <a:buFontTx/>
              <a:buNone/>
              <a:defRPr/>
            </a:pPr>
            <a:endParaRPr lang="pt-BR" sz="2800" dirty="0"/>
          </a:p>
          <a:p>
            <a:pPr eaLnBrk="1" hangingPunct="1">
              <a:buFontTx/>
              <a:buNone/>
              <a:defRPr/>
            </a:pPr>
            <a:r>
              <a:rPr lang="pt-BR" sz="2800" dirty="0"/>
              <a:t>Traduz L para a máquina M, mas executa na máquina R</a:t>
            </a:r>
          </a:p>
          <a:p>
            <a:pPr eaLnBrk="1" hangingPunct="1">
              <a:buFontTx/>
              <a:buNone/>
              <a:defRPr/>
            </a:pPr>
            <a:endParaRPr lang="pt-BR" sz="2800" dirty="0"/>
          </a:p>
          <a:p>
            <a:pPr eaLnBrk="1" hangingPunct="1">
              <a:buFontTx/>
              <a:buNone/>
              <a:defRPr/>
            </a:pPr>
            <a:r>
              <a:rPr lang="pt-BR" sz="2800" dirty="0"/>
              <a:t>Obs- São três linguagem diferentes</a:t>
            </a:r>
          </a:p>
          <a:p>
            <a:pPr algn="just" eaLnBrk="1" hangingPunct="1">
              <a:buFontTx/>
              <a:buNone/>
              <a:defRPr/>
            </a:pPr>
            <a:r>
              <a:rPr lang="pt-BR" dirty="0"/>
              <a:t> </a:t>
            </a:r>
            <a:endParaRPr lang="pt-BR" sz="3100" dirty="0"/>
          </a:p>
        </p:txBody>
      </p:sp>
    </p:spTree>
    <p:extLst>
      <p:ext uri="{BB962C8B-B14F-4D97-AF65-F5344CB8AC3E}">
        <p14:creationId xmlns:p14="http://schemas.microsoft.com/office/powerpoint/2010/main" val="41548575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47850" y="1268414"/>
            <a:ext cx="8605838" cy="54006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400" dirty="0"/>
              <a:t>Para que máquina gera o código</a:t>
            </a:r>
          </a:p>
          <a:p>
            <a:pPr marL="0" indent="0">
              <a:buNone/>
              <a:defRPr/>
            </a:pPr>
            <a:endParaRPr lang="pt-BR" sz="2400" dirty="0"/>
          </a:p>
          <a:p>
            <a:pPr marL="0" indent="0" algn="just">
              <a:buNone/>
              <a:defRPr/>
            </a:pPr>
            <a:r>
              <a:rPr lang="pt-BR" sz="2400" dirty="0"/>
              <a:t>Compilador </a:t>
            </a:r>
            <a:r>
              <a:rPr lang="pt-BR" sz="2400" b="1" dirty="0"/>
              <a:t>auto-residente</a:t>
            </a:r>
            <a:r>
              <a:rPr lang="pt-BR" sz="2400" dirty="0"/>
              <a:t>: executado na mesma máquina para  a qual gerou código</a:t>
            </a:r>
          </a:p>
          <a:p>
            <a:pPr algn="just" eaLnBrk="1" hangingPunct="1">
              <a:buFontTx/>
              <a:buNone/>
              <a:defRPr/>
            </a:pPr>
            <a:endParaRPr lang="pt-BR" sz="2400" dirty="0"/>
          </a:p>
          <a:p>
            <a:pPr algn="just" eaLnBrk="1" hangingPunct="1">
              <a:buFontTx/>
              <a:buNone/>
              <a:defRPr/>
            </a:pPr>
            <a:r>
              <a:rPr lang="pt-BR" sz="2400" dirty="0"/>
              <a:t>Traduz L para a máquina M, executando na máquina M</a:t>
            </a:r>
          </a:p>
          <a:p>
            <a:pPr algn="just" eaLnBrk="1" hangingPunct="1">
              <a:buFontTx/>
              <a:buNone/>
              <a:defRPr/>
            </a:pPr>
            <a:r>
              <a:rPr lang="pt-BR" dirty="0"/>
              <a:t> </a:t>
            </a:r>
            <a:endParaRPr lang="pt-BR" sz="3100" dirty="0"/>
          </a:p>
        </p:txBody>
      </p:sp>
    </p:spTree>
    <p:extLst>
      <p:ext uri="{BB962C8B-B14F-4D97-AF65-F5344CB8AC3E}">
        <p14:creationId xmlns:p14="http://schemas.microsoft.com/office/powerpoint/2010/main" val="607324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268415"/>
            <a:ext cx="8477250" cy="413358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800" dirty="0"/>
              <a:t>Para que máquina gera o código</a:t>
            </a:r>
          </a:p>
          <a:p>
            <a:pPr marL="0" indent="0" algn="just">
              <a:buNone/>
              <a:defRPr/>
            </a:pPr>
            <a:endParaRPr lang="pt-BR" sz="2800" dirty="0"/>
          </a:p>
          <a:p>
            <a:pPr marL="0" indent="0" algn="just">
              <a:buNone/>
              <a:defRPr/>
            </a:pPr>
            <a:r>
              <a:rPr lang="pt-BR" sz="2800" dirty="0"/>
              <a:t>Compilador </a:t>
            </a:r>
            <a:r>
              <a:rPr lang="pt-BR" sz="2800" b="1" dirty="0"/>
              <a:t>auto-compilável</a:t>
            </a:r>
            <a:r>
              <a:rPr lang="pt-BR" sz="2800" dirty="0"/>
              <a:t>: compilador para uma linguagem L que é implementado na própria linguagem L</a:t>
            </a:r>
          </a:p>
          <a:p>
            <a:pPr algn="just" eaLnBrk="1" hangingPunct="1">
              <a:buFontTx/>
              <a:buNone/>
              <a:defRPr/>
            </a:pPr>
            <a:endParaRPr lang="pt-BR" sz="3000" dirty="0"/>
          </a:p>
          <a:p>
            <a:pPr algn="just" eaLnBrk="1" hangingPunct="1">
              <a:buFontTx/>
              <a:buNone/>
              <a:defRPr/>
            </a:pPr>
            <a:r>
              <a:rPr lang="pt-BR" sz="3000" dirty="0"/>
              <a:t>Traduz L para a máquina M, e é implementado em L</a:t>
            </a:r>
          </a:p>
          <a:p>
            <a:pPr algn="just" eaLnBrk="1" hangingPunct="1">
              <a:buFontTx/>
              <a:buNone/>
              <a:defRPr/>
            </a:pPr>
            <a:endParaRPr lang="pt-BR" sz="3100" dirty="0"/>
          </a:p>
        </p:txBody>
      </p:sp>
    </p:spTree>
    <p:extLst>
      <p:ext uri="{BB962C8B-B14F-4D97-AF65-F5344CB8AC3E}">
        <p14:creationId xmlns:p14="http://schemas.microsoft.com/office/powerpoint/2010/main" val="5139342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82776" y="1125539"/>
            <a:ext cx="8785225" cy="232727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pt-BR" dirty="0"/>
              <a:t>Diagramas-T</a:t>
            </a:r>
          </a:p>
          <a:p>
            <a:pPr eaLnBrk="1" hangingPunct="1">
              <a:buFontTx/>
              <a:buNone/>
              <a:defRPr/>
            </a:pPr>
            <a:r>
              <a:rPr lang="pt-BR" dirty="0"/>
              <a:t>Compilação de uma linguagem-fonte F para uma </a:t>
            </a:r>
          </a:p>
          <a:p>
            <a:pPr eaLnBrk="1" hangingPunct="1">
              <a:buFontTx/>
              <a:buNone/>
              <a:defRPr/>
            </a:pPr>
            <a:r>
              <a:rPr lang="pt-BR" dirty="0"/>
              <a:t>    linguagem-alvo A, com um compilador implementado na linguagem L,  será denotado pelo diagrama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5059803" y="3181354"/>
            <a:ext cx="1439862" cy="1122361"/>
            <a:chOff x="5087938" y="4005264"/>
            <a:chExt cx="1439862" cy="1122361"/>
          </a:xfrm>
        </p:grpSpPr>
        <p:grpSp>
          <p:nvGrpSpPr>
            <p:cNvPr id="11268" name="Group 26"/>
            <p:cNvGrpSpPr>
              <a:grpSpLocks/>
            </p:cNvGrpSpPr>
            <p:nvPr/>
          </p:nvGrpSpPr>
          <p:grpSpPr bwMode="auto">
            <a:xfrm>
              <a:off x="5087938" y="4005264"/>
              <a:ext cx="1325562" cy="1074737"/>
              <a:chOff x="1160796" y="4506406"/>
              <a:chExt cx="1326268" cy="1074817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1160796" y="4511168"/>
                <a:ext cx="1324680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1170326" y="4512756"/>
                <a:ext cx="0" cy="56836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483887" y="4506406"/>
                <a:ext cx="0" cy="60170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26510" y="5108113"/>
                <a:ext cx="360554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134451" y="5112876"/>
                <a:ext cx="0" cy="46834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564236" y="5579636"/>
                <a:ext cx="581334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173503" y="5076360"/>
                <a:ext cx="39549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575354" y="5076360"/>
                <a:ext cx="0" cy="504863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69" name="TextBox 27"/>
            <p:cNvSpPr txBox="1">
              <a:spLocks noChangeArrowheads="1"/>
            </p:cNvSpPr>
            <p:nvPr/>
          </p:nvSpPr>
          <p:spPr bwMode="auto">
            <a:xfrm>
              <a:off x="5087938" y="4064001"/>
              <a:ext cx="143986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2400" b="1" dirty="0"/>
                <a:t>F          A   </a:t>
              </a:r>
            </a:p>
          </p:txBody>
        </p:sp>
        <p:sp>
          <p:nvSpPr>
            <p:cNvPr id="11270" name="TextBox 30"/>
            <p:cNvSpPr txBox="1">
              <a:spLocks noChangeArrowheads="1"/>
            </p:cNvSpPr>
            <p:nvPr/>
          </p:nvSpPr>
          <p:spPr bwMode="auto">
            <a:xfrm>
              <a:off x="5611814" y="4665663"/>
              <a:ext cx="5413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2400" b="1"/>
                <a:t>L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731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39240" y="1240279"/>
            <a:ext cx="8477250" cy="4372731"/>
          </a:xfrm>
        </p:spPr>
        <p:txBody>
          <a:bodyPr/>
          <a:lstStyle/>
          <a:p>
            <a:pPr eaLnBrk="1" hangingPunct="1">
              <a:defRPr/>
            </a:pPr>
            <a:r>
              <a:rPr lang="pt-BR" sz="3600" dirty="0"/>
              <a:t>O que é um tradutor?</a:t>
            </a:r>
          </a:p>
          <a:p>
            <a:pPr algn="just" eaLnBrk="1" hangingPunct="1">
              <a:buFontTx/>
              <a:buNone/>
              <a:defRPr/>
            </a:pPr>
            <a:r>
              <a:rPr lang="pt-BR" sz="3600" dirty="0"/>
              <a:t>	</a:t>
            </a:r>
          </a:p>
          <a:p>
            <a:pPr algn="just" eaLnBrk="1" hangingPunct="1">
              <a:buFontTx/>
              <a:buNone/>
              <a:defRPr/>
            </a:pPr>
            <a:r>
              <a:rPr lang="pt-BR" sz="3600" dirty="0"/>
              <a:t>		É um sistema que converte ou modifica um programa escrito numa linguagem de programação.</a:t>
            </a:r>
          </a:p>
          <a:p>
            <a:pPr eaLnBrk="1" hangingPunct="1">
              <a:buFontTx/>
              <a:buNone/>
              <a:defRPr/>
            </a:pPr>
            <a:endParaRPr lang="pt-BR" sz="3100" dirty="0"/>
          </a:p>
        </p:txBody>
      </p:sp>
    </p:spTree>
    <p:extLst>
      <p:ext uri="{BB962C8B-B14F-4D97-AF65-F5344CB8AC3E}">
        <p14:creationId xmlns:p14="http://schemas.microsoft.com/office/powerpoint/2010/main" val="36576020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1" y="1268414"/>
            <a:ext cx="8583613" cy="54006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dirty="0"/>
              <a:t>Para que máquina gera o código</a:t>
            </a:r>
          </a:p>
          <a:p>
            <a:pPr marL="0" indent="0" algn="just">
              <a:buNone/>
              <a:defRPr/>
            </a:pPr>
            <a:endParaRPr lang="pt-BR" dirty="0"/>
          </a:p>
          <a:p>
            <a:pPr marL="0" indent="0" algn="just">
              <a:buNone/>
              <a:defRPr/>
            </a:pPr>
            <a:r>
              <a:rPr lang="pt-BR" dirty="0"/>
              <a:t>Compilador </a:t>
            </a:r>
            <a:r>
              <a:rPr lang="pt-BR" b="1" dirty="0"/>
              <a:t>cruzado</a:t>
            </a:r>
            <a:r>
              <a:rPr lang="pt-BR" dirty="0"/>
              <a:t>: roda em uma máquina e produz código para outra</a:t>
            </a:r>
          </a:p>
          <a:p>
            <a:pPr algn="just" eaLnBrk="1" hangingPunct="1">
              <a:buFontTx/>
              <a:buNone/>
              <a:defRPr/>
            </a:pPr>
            <a:endParaRPr lang="pt-BR" dirty="0"/>
          </a:p>
          <a:p>
            <a:pPr eaLnBrk="1" hangingPunct="1">
              <a:buFontTx/>
              <a:buNone/>
              <a:defRPr/>
            </a:pPr>
            <a:r>
              <a:rPr lang="pt-BR" sz="3000" dirty="0"/>
              <a:t>Traduz L para a máquina M, mas executa na máquina R</a:t>
            </a:r>
          </a:p>
          <a:p>
            <a:pPr algn="just" eaLnBrk="1" hangingPunct="1">
              <a:buFontTx/>
              <a:buNone/>
              <a:defRPr/>
            </a:pPr>
            <a:r>
              <a:rPr lang="pt-BR" dirty="0"/>
              <a:t> </a:t>
            </a:r>
            <a:endParaRPr lang="pt-BR" sz="3100" dirty="0"/>
          </a:p>
        </p:txBody>
      </p:sp>
      <p:grpSp>
        <p:nvGrpSpPr>
          <p:cNvPr id="2" name="Agrupar 1"/>
          <p:cNvGrpSpPr/>
          <p:nvPr/>
        </p:nvGrpSpPr>
        <p:grpSpPr>
          <a:xfrm>
            <a:off x="5218845" y="4340105"/>
            <a:ext cx="1439862" cy="1122361"/>
            <a:chOff x="4656138" y="5043489"/>
            <a:chExt cx="1439862" cy="1122361"/>
          </a:xfrm>
        </p:grpSpPr>
        <p:grpSp>
          <p:nvGrpSpPr>
            <p:cNvPr id="12292" name="Group 3"/>
            <p:cNvGrpSpPr>
              <a:grpSpLocks/>
            </p:cNvGrpSpPr>
            <p:nvPr/>
          </p:nvGrpSpPr>
          <p:grpSpPr bwMode="auto">
            <a:xfrm>
              <a:off x="4711700" y="5043489"/>
              <a:ext cx="1327150" cy="1074737"/>
              <a:chOff x="1160796" y="4506406"/>
              <a:chExt cx="1326268" cy="1074817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160796" y="4511168"/>
                <a:ext cx="1324682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1170315" y="4512756"/>
                <a:ext cx="0" cy="56836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2483891" y="4506406"/>
                <a:ext cx="0" cy="60170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126941" y="5108113"/>
                <a:ext cx="360123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134873" y="5112876"/>
                <a:ext cx="0" cy="46834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565340" y="5579636"/>
                <a:ext cx="580639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173488" y="5076360"/>
                <a:ext cx="396611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574859" y="5076360"/>
                <a:ext cx="0" cy="504863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93" name="TextBox 12"/>
            <p:cNvSpPr txBox="1">
              <a:spLocks noChangeArrowheads="1"/>
            </p:cNvSpPr>
            <p:nvPr/>
          </p:nvSpPr>
          <p:spPr bwMode="auto">
            <a:xfrm>
              <a:off x="4656138" y="5102226"/>
              <a:ext cx="143986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2400" b="1" dirty="0"/>
                <a:t>L          M   </a:t>
              </a:r>
            </a:p>
          </p:txBody>
        </p:sp>
        <p:sp>
          <p:nvSpPr>
            <p:cNvPr id="12294" name="TextBox 13"/>
            <p:cNvSpPr txBox="1">
              <a:spLocks noChangeArrowheads="1"/>
            </p:cNvSpPr>
            <p:nvPr/>
          </p:nvSpPr>
          <p:spPr bwMode="auto">
            <a:xfrm>
              <a:off x="5235576" y="5703888"/>
              <a:ext cx="5429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2400" b="1"/>
                <a:t>R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60347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74826" y="1268414"/>
            <a:ext cx="8607425" cy="3330575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pt-BR" dirty="0"/>
              <a:t>Para que máquina gera o código</a:t>
            </a:r>
          </a:p>
          <a:p>
            <a:pPr marL="0" indent="0">
              <a:buNone/>
              <a:defRPr/>
            </a:pPr>
            <a:endParaRPr lang="pt-BR" dirty="0"/>
          </a:p>
          <a:p>
            <a:pPr marL="0" indent="0" algn="just">
              <a:buNone/>
              <a:defRPr/>
            </a:pPr>
            <a:r>
              <a:rPr lang="pt-BR" dirty="0"/>
              <a:t>Compilador </a:t>
            </a:r>
            <a:r>
              <a:rPr lang="pt-BR" b="1" dirty="0"/>
              <a:t>auto-residente</a:t>
            </a:r>
            <a:r>
              <a:rPr lang="pt-BR" dirty="0"/>
              <a:t>: executado na mesma máquina para  a qual gerou código</a:t>
            </a:r>
          </a:p>
          <a:p>
            <a:pPr algn="just" eaLnBrk="1" hangingPunct="1">
              <a:buFontTx/>
              <a:buNone/>
              <a:defRPr/>
            </a:pPr>
            <a:endParaRPr lang="pt-BR" dirty="0"/>
          </a:p>
          <a:p>
            <a:pPr algn="just" eaLnBrk="1" hangingPunct="1">
              <a:buFontTx/>
              <a:buNone/>
              <a:defRPr/>
            </a:pPr>
            <a:r>
              <a:rPr lang="pt-BR" sz="3000" dirty="0"/>
              <a:t>Traduz L para a máquina M, executando na máquina M</a:t>
            </a:r>
          </a:p>
          <a:p>
            <a:pPr algn="just" eaLnBrk="1" hangingPunct="1">
              <a:buFontTx/>
              <a:buNone/>
              <a:defRPr/>
            </a:pPr>
            <a:r>
              <a:rPr lang="pt-BR" dirty="0"/>
              <a:t> </a:t>
            </a:r>
            <a:endParaRPr lang="pt-BR" sz="3100" dirty="0"/>
          </a:p>
        </p:txBody>
      </p:sp>
      <p:grpSp>
        <p:nvGrpSpPr>
          <p:cNvPr id="2" name="Agrupar 1"/>
          <p:cNvGrpSpPr/>
          <p:nvPr/>
        </p:nvGrpSpPr>
        <p:grpSpPr>
          <a:xfrm>
            <a:off x="5358607" y="4326037"/>
            <a:ext cx="1439862" cy="1122361"/>
            <a:chOff x="4656138" y="5043489"/>
            <a:chExt cx="1439862" cy="1122361"/>
          </a:xfrm>
        </p:grpSpPr>
        <p:grpSp>
          <p:nvGrpSpPr>
            <p:cNvPr id="13316" name="Group 3"/>
            <p:cNvGrpSpPr>
              <a:grpSpLocks/>
            </p:cNvGrpSpPr>
            <p:nvPr/>
          </p:nvGrpSpPr>
          <p:grpSpPr bwMode="auto">
            <a:xfrm>
              <a:off x="4711700" y="5043489"/>
              <a:ext cx="1327150" cy="1074737"/>
              <a:chOff x="1160796" y="4506406"/>
              <a:chExt cx="1326268" cy="1074817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160796" y="4511168"/>
                <a:ext cx="1324682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1170315" y="4512756"/>
                <a:ext cx="0" cy="56836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2483891" y="4506406"/>
                <a:ext cx="0" cy="60170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126941" y="5108113"/>
                <a:ext cx="360123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134873" y="5112876"/>
                <a:ext cx="0" cy="46834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565340" y="5579636"/>
                <a:ext cx="580639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173488" y="5076360"/>
                <a:ext cx="396611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574859" y="5076360"/>
                <a:ext cx="0" cy="504863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17" name="TextBox 12"/>
            <p:cNvSpPr txBox="1">
              <a:spLocks noChangeArrowheads="1"/>
            </p:cNvSpPr>
            <p:nvPr/>
          </p:nvSpPr>
          <p:spPr bwMode="auto">
            <a:xfrm>
              <a:off x="4656138" y="5102226"/>
              <a:ext cx="143986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2400" b="1" dirty="0"/>
                <a:t>L          M   </a:t>
              </a:r>
            </a:p>
          </p:txBody>
        </p:sp>
        <p:sp>
          <p:nvSpPr>
            <p:cNvPr id="13318" name="TextBox 13"/>
            <p:cNvSpPr txBox="1">
              <a:spLocks noChangeArrowheads="1"/>
            </p:cNvSpPr>
            <p:nvPr/>
          </p:nvSpPr>
          <p:spPr bwMode="auto">
            <a:xfrm>
              <a:off x="5235576" y="5703888"/>
              <a:ext cx="5429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2400" b="1"/>
                <a:t>M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21020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268414"/>
            <a:ext cx="8477250" cy="36544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dirty="0"/>
              <a:t>Para que máquina gera o código</a:t>
            </a:r>
          </a:p>
          <a:p>
            <a:pPr marL="0" indent="0" algn="just">
              <a:buNone/>
              <a:defRPr/>
            </a:pPr>
            <a:endParaRPr lang="pt-BR" dirty="0"/>
          </a:p>
          <a:p>
            <a:pPr marL="0" indent="0" algn="just">
              <a:buNone/>
              <a:defRPr/>
            </a:pPr>
            <a:r>
              <a:rPr lang="pt-BR" dirty="0"/>
              <a:t>Compilador </a:t>
            </a:r>
            <a:r>
              <a:rPr lang="pt-BR" b="1" dirty="0"/>
              <a:t>auto-compilável</a:t>
            </a:r>
            <a:r>
              <a:rPr lang="pt-BR" dirty="0"/>
              <a:t>: compilador para uma linguagem L que é implementado na própria linguagem L</a:t>
            </a:r>
          </a:p>
          <a:p>
            <a:pPr algn="just" eaLnBrk="1" hangingPunct="1">
              <a:buFontTx/>
              <a:buNone/>
              <a:defRPr/>
            </a:pPr>
            <a:endParaRPr lang="pt-BR" sz="3000" dirty="0"/>
          </a:p>
          <a:p>
            <a:pPr algn="just" eaLnBrk="1" hangingPunct="1">
              <a:buFontTx/>
              <a:buNone/>
              <a:defRPr/>
            </a:pPr>
            <a:r>
              <a:rPr lang="pt-BR" sz="3000" dirty="0"/>
              <a:t>Traduz L para a máquina M, e é implementado em L</a:t>
            </a:r>
          </a:p>
          <a:p>
            <a:pPr algn="just" eaLnBrk="1" hangingPunct="1">
              <a:buFontTx/>
              <a:buNone/>
              <a:defRPr/>
            </a:pPr>
            <a:endParaRPr lang="pt-BR" sz="3100" dirty="0"/>
          </a:p>
        </p:txBody>
      </p:sp>
      <p:grpSp>
        <p:nvGrpSpPr>
          <p:cNvPr id="3" name="Agrupar 2"/>
          <p:cNvGrpSpPr/>
          <p:nvPr/>
        </p:nvGrpSpPr>
        <p:grpSpPr>
          <a:xfrm>
            <a:off x="5423694" y="4922839"/>
            <a:ext cx="1439862" cy="1122361"/>
            <a:chOff x="4656138" y="5475289"/>
            <a:chExt cx="1439862" cy="1122361"/>
          </a:xfrm>
        </p:grpSpPr>
        <p:grpSp>
          <p:nvGrpSpPr>
            <p:cNvPr id="14340" name="Group 3"/>
            <p:cNvGrpSpPr>
              <a:grpSpLocks/>
            </p:cNvGrpSpPr>
            <p:nvPr/>
          </p:nvGrpSpPr>
          <p:grpSpPr bwMode="auto">
            <a:xfrm>
              <a:off x="4711700" y="5475289"/>
              <a:ext cx="1327150" cy="1074737"/>
              <a:chOff x="1160796" y="4506406"/>
              <a:chExt cx="1326268" cy="1074817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160796" y="4511168"/>
                <a:ext cx="1324682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1170315" y="4512756"/>
                <a:ext cx="0" cy="56836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2483891" y="4506406"/>
                <a:ext cx="0" cy="60170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126941" y="5108113"/>
                <a:ext cx="360123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134873" y="5112876"/>
                <a:ext cx="0" cy="46834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565340" y="5579636"/>
                <a:ext cx="580639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173488" y="5076360"/>
                <a:ext cx="396611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574859" y="5076360"/>
                <a:ext cx="0" cy="504863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41" name="TextBox 12"/>
            <p:cNvSpPr txBox="1">
              <a:spLocks noChangeArrowheads="1"/>
            </p:cNvSpPr>
            <p:nvPr/>
          </p:nvSpPr>
          <p:spPr bwMode="auto">
            <a:xfrm>
              <a:off x="4656138" y="5535614"/>
              <a:ext cx="1439862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2400" b="1" dirty="0"/>
                <a:t>L          M   </a:t>
              </a:r>
            </a:p>
          </p:txBody>
        </p:sp>
        <p:sp>
          <p:nvSpPr>
            <p:cNvPr id="14342" name="TextBox 13"/>
            <p:cNvSpPr txBox="1">
              <a:spLocks noChangeArrowheads="1"/>
            </p:cNvSpPr>
            <p:nvPr/>
          </p:nvSpPr>
          <p:spPr bwMode="auto">
            <a:xfrm>
              <a:off x="5235576" y="6135688"/>
              <a:ext cx="5429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2400" b="1"/>
                <a:t>L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1758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268415"/>
            <a:ext cx="8477250" cy="446405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dirty="0"/>
              <a:t>Esquemas de compiladores</a:t>
            </a:r>
          </a:p>
          <a:p>
            <a:pPr marL="0" indent="0">
              <a:buNone/>
              <a:defRPr/>
            </a:pPr>
            <a:endParaRPr lang="pt-BR" dirty="0"/>
          </a:p>
          <a:p>
            <a:pPr algn="just" eaLnBrk="1" hangingPunct="1">
              <a:buFontTx/>
              <a:buNone/>
              <a:defRPr/>
            </a:pPr>
            <a:r>
              <a:rPr lang="pt-BR" sz="3100" dirty="0"/>
              <a:t>                             =</a:t>
            </a:r>
          </a:p>
          <a:p>
            <a:pPr algn="just" eaLnBrk="1" hangingPunct="1">
              <a:buFontTx/>
              <a:buNone/>
              <a:defRPr/>
            </a:pPr>
            <a:endParaRPr lang="pt-BR" sz="3100" dirty="0"/>
          </a:p>
          <a:p>
            <a:pPr algn="just" eaLnBrk="1" hangingPunct="1">
              <a:buFontTx/>
              <a:buNone/>
              <a:defRPr/>
            </a:pPr>
            <a:endParaRPr lang="pt-BR" sz="3100" dirty="0"/>
          </a:p>
          <a:p>
            <a:pPr algn="just" eaLnBrk="1" hangingPunct="1">
              <a:buFontTx/>
              <a:buNone/>
              <a:defRPr/>
            </a:pPr>
            <a:r>
              <a:rPr lang="pt-BR" sz="3100" dirty="0"/>
              <a:t>                              = </a:t>
            </a:r>
          </a:p>
        </p:txBody>
      </p:sp>
      <p:grpSp>
        <p:nvGrpSpPr>
          <p:cNvPr id="15364" name="Group 3"/>
          <p:cNvGrpSpPr>
            <a:grpSpLocks/>
          </p:cNvGrpSpPr>
          <p:nvPr/>
        </p:nvGrpSpPr>
        <p:grpSpPr bwMode="auto">
          <a:xfrm>
            <a:off x="2263776" y="2349500"/>
            <a:ext cx="1325563" cy="1074738"/>
            <a:chOff x="1160796" y="4506406"/>
            <a:chExt cx="1326268" cy="1074817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160796" y="4511169"/>
              <a:ext cx="1324679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170326" y="4512756"/>
              <a:ext cx="0" cy="56836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483887" y="4506406"/>
              <a:ext cx="0" cy="60170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26509" y="5108113"/>
              <a:ext cx="36055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134452" y="5112876"/>
              <a:ext cx="0" cy="46834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64235" y="5579635"/>
              <a:ext cx="581334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73503" y="5076361"/>
              <a:ext cx="39549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75354" y="5076361"/>
              <a:ext cx="0" cy="50486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65" name="TextBox 12"/>
          <p:cNvSpPr txBox="1">
            <a:spLocks noChangeArrowheads="1"/>
          </p:cNvSpPr>
          <p:nvPr/>
        </p:nvSpPr>
        <p:spPr bwMode="auto">
          <a:xfrm>
            <a:off x="2208213" y="2408238"/>
            <a:ext cx="1439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/>
              <a:t>L          M   </a:t>
            </a:r>
          </a:p>
        </p:txBody>
      </p:sp>
      <p:sp>
        <p:nvSpPr>
          <p:cNvPr id="15366" name="TextBox 13"/>
          <p:cNvSpPr txBox="1">
            <a:spLocks noChangeArrowheads="1"/>
          </p:cNvSpPr>
          <p:nvPr/>
        </p:nvSpPr>
        <p:spPr bwMode="auto">
          <a:xfrm>
            <a:off x="2787651" y="3009901"/>
            <a:ext cx="542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/>
              <a:t>R  </a:t>
            </a:r>
          </a:p>
        </p:txBody>
      </p:sp>
      <p:grpSp>
        <p:nvGrpSpPr>
          <p:cNvPr id="15367" name="Group 14"/>
          <p:cNvGrpSpPr>
            <a:grpSpLocks/>
          </p:cNvGrpSpPr>
          <p:nvPr/>
        </p:nvGrpSpPr>
        <p:grpSpPr bwMode="auto">
          <a:xfrm>
            <a:off x="3632201" y="2349500"/>
            <a:ext cx="1325563" cy="1074738"/>
            <a:chOff x="1160796" y="4506406"/>
            <a:chExt cx="1326268" cy="1074817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160796" y="4511169"/>
              <a:ext cx="1324679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170326" y="4512756"/>
              <a:ext cx="0" cy="56836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483887" y="4506406"/>
              <a:ext cx="0" cy="60170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26509" y="5108113"/>
              <a:ext cx="36055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134452" y="5112876"/>
              <a:ext cx="0" cy="46834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64235" y="5579635"/>
              <a:ext cx="581334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73503" y="5076361"/>
              <a:ext cx="39549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75354" y="5076361"/>
              <a:ext cx="0" cy="50486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68" name="TextBox 23"/>
          <p:cNvSpPr txBox="1">
            <a:spLocks noChangeArrowheads="1"/>
          </p:cNvSpPr>
          <p:nvPr/>
        </p:nvSpPr>
        <p:spPr bwMode="auto">
          <a:xfrm>
            <a:off x="3575051" y="2408238"/>
            <a:ext cx="1584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/>
              <a:t>M          A   </a:t>
            </a:r>
          </a:p>
        </p:txBody>
      </p:sp>
      <p:sp>
        <p:nvSpPr>
          <p:cNvPr id="15369" name="TextBox 24"/>
          <p:cNvSpPr txBox="1">
            <a:spLocks noChangeArrowheads="1"/>
          </p:cNvSpPr>
          <p:nvPr/>
        </p:nvSpPr>
        <p:spPr bwMode="auto">
          <a:xfrm>
            <a:off x="4156075" y="3009901"/>
            <a:ext cx="5413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/>
              <a:t>R  </a:t>
            </a:r>
          </a:p>
        </p:txBody>
      </p:sp>
      <p:grpSp>
        <p:nvGrpSpPr>
          <p:cNvPr id="15370" name="Group 25"/>
          <p:cNvGrpSpPr>
            <a:grpSpLocks/>
          </p:cNvGrpSpPr>
          <p:nvPr/>
        </p:nvGrpSpPr>
        <p:grpSpPr bwMode="auto">
          <a:xfrm>
            <a:off x="5575300" y="2349500"/>
            <a:ext cx="1327150" cy="1074738"/>
            <a:chOff x="1160796" y="4506406"/>
            <a:chExt cx="1326268" cy="107481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160796" y="4511169"/>
              <a:ext cx="132468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170315" y="4512756"/>
              <a:ext cx="0" cy="56836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483891" y="4506406"/>
              <a:ext cx="0" cy="60170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126941" y="5108113"/>
              <a:ext cx="3601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134873" y="5112876"/>
              <a:ext cx="0" cy="46834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65340" y="5579635"/>
              <a:ext cx="580639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173488" y="5076361"/>
              <a:ext cx="396611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574859" y="5076361"/>
              <a:ext cx="0" cy="50486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71" name="TextBox 34"/>
          <p:cNvSpPr txBox="1">
            <a:spLocks noChangeArrowheads="1"/>
          </p:cNvSpPr>
          <p:nvPr/>
        </p:nvSpPr>
        <p:spPr bwMode="auto">
          <a:xfrm>
            <a:off x="5519738" y="2408238"/>
            <a:ext cx="1439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 dirty="0"/>
              <a:t>L          A   </a:t>
            </a:r>
          </a:p>
        </p:txBody>
      </p:sp>
      <p:sp>
        <p:nvSpPr>
          <p:cNvPr id="15372" name="TextBox 35"/>
          <p:cNvSpPr txBox="1">
            <a:spLocks noChangeArrowheads="1"/>
          </p:cNvSpPr>
          <p:nvPr/>
        </p:nvSpPr>
        <p:spPr bwMode="auto">
          <a:xfrm>
            <a:off x="6100764" y="3009901"/>
            <a:ext cx="5413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/>
              <a:t>R  </a:t>
            </a:r>
          </a:p>
        </p:txBody>
      </p:sp>
      <p:grpSp>
        <p:nvGrpSpPr>
          <p:cNvPr id="15373" name="Group 36"/>
          <p:cNvGrpSpPr>
            <a:grpSpLocks/>
          </p:cNvGrpSpPr>
          <p:nvPr/>
        </p:nvGrpSpPr>
        <p:grpSpPr bwMode="auto">
          <a:xfrm>
            <a:off x="2263776" y="3962400"/>
            <a:ext cx="1325563" cy="1074738"/>
            <a:chOff x="1160796" y="4506406"/>
            <a:chExt cx="1326268" cy="1074817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1160796" y="4511169"/>
              <a:ext cx="1324679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170326" y="4512756"/>
              <a:ext cx="0" cy="56836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483887" y="4506406"/>
              <a:ext cx="0" cy="60170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126509" y="5108113"/>
              <a:ext cx="36055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134452" y="5112876"/>
              <a:ext cx="0" cy="46834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64235" y="5579635"/>
              <a:ext cx="581334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173503" y="5076361"/>
              <a:ext cx="39549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75354" y="5076361"/>
              <a:ext cx="0" cy="50486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74" name="TextBox 45"/>
          <p:cNvSpPr txBox="1">
            <a:spLocks noChangeArrowheads="1"/>
          </p:cNvSpPr>
          <p:nvPr/>
        </p:nvSpPr>
        <p:spPr bwMode="auto">
          <a:xfrm>
            <a:off x="2208213" y="4022726"/>
            <a:ext cx="14398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/>
              <a:t>L          M   </a:t>
            </a:r>
          </a:p>
        </p:txBody>
      </p:sp>
      <p:sp>
        <p:nvSpPr>
          <p:cNvPr id="15375" name="TextBox 46"/>
          <p:cNvSpPr txBox="1">
            <a:spLocks noChangeArrowheads="1"/>
          </p:cNvSpPr>
          <p:nvPr/>
        </p:nvSpPr>
        <p:spPr bwMode="auto">
          <a:xfrm>
            <a:off x="2787651" y="4622801"/>
            <a:ext cx="542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/>
              <a:t>R  </a:t>
            </a:r>
          </a:p>
        </p:txBody>
      </p:sp>
      <p:grpSp>
        <p:nvGrpSpPr>
          <p:cNvPr id="15376" name="Group 47"/>
          <p:cNvGrpSpPr>
            <a:grpSpLocks/>
          </p:cNvGrpSpPr>
          <p:nvPr/>
        </p:nvGrpSpPr>
        <p:grpSpPr bwMode="auto">
          <a:xfrm>
            <a:off x="3271838" y="4611689"/>
            <a:ext cx="1325562" cy="1074737"/>
            <a:chOff x="1160796" y="4506406"/>
            <a:chExt cx="1326268" cy="1074817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1160796" y="4511168"/>
              <a:ext cx="132468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170326" y="4512756"/>
              <a:ext cx="0" cy="56836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483887" y="4506406"/>
              <a:ext cx="0" cy="60170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126510" y="5108113"/>
              <a:ext cx="360554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2134451" y="5112876"/>
              <a:ext cx="0" cy="46834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564236" y="5579636"/>
              <a:ext cx="581334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173503" y="5076360"/>
              <a:ext cx="39549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575354" y="5076360"/>
              <a:ext cx="0" cy="50486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77" name="TextBox 56"/>
          <p:cNvSpPr txBox="1">
            <a:spLocks noChangeArrowheads="1"/>
          </p:cNvSpPr>
          <p:nvPr/>
        </p:nvSpPr>
        <p:spPr bwMode="auto">
          <a:xfrm>
            <a:off x="3216276" y="4670426"/>
            <a:ext cx="1584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/>
              <a:t>R           A   </a:t>
            </a:r>
          </a:p>
        </p:txBody>
      </p:sp>
      <p:sp>
        <p:nvSpPr>
          <p:cNvPr id="15378" name="TextBox 57"/>
          <p:cNvSpPr txBox="1">
            <a:spLocks noChangeArrowheads="1"/>
          </p:cNvSpPr>
          <p:nvPr/>
        </p:nvSpPr>
        <p:spPr bwMode="auto">
          <a:xfrm>
            <a:off x="3795714" y="5272089"/>
            <a:ext cx="542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/>
              <a:t>S  </a:t>
            </a:r>
          </a:p>
        </p:txBody>
      </p:sp>
      <p:grpSp>
        <p:nvGrpSpPr>
          <p:cNvPr id="15379" name="Group 58"/>
          <p:cNvGrpSpPr>
            <a:grpSpLocks/>
          </p:cNvGrpSpPr>
          <p:nvPr/>
        </p:nvGrpSpPr>
        <p:grpSpPr bwMode="auto">
          <a:xfrm>
            <a:off x="5575300" y="3962400"/>
            <a:ext cx="1327150" cy="1074738"/>
            <a:chOff x="1160796" y="4506406"/>
            <a:chExt cx="1326268" cy="1074817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1160796" y="4511169"/>
              <a:ext cx="132468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170315" y="4512756"/>
              <a:ext cx="0" cy="56836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483891" y="4506406"/>
              <a:ext cx="0" cy="60170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126941" y="5108113"/>
              <a:ext cx="3601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134873" y="5112876"/>
              <a:ext cx="0" cy="46834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565340" y="5579635"/>
              <a:ext cx="580639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173488" y="5076361"/>
              <a:ext cx="396611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574859" y="5076361"/>
              <a:ext cx="0" cy="50486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80" name="TextBox 67"/>
          <p:cNvSpPr txBox="1">
            <a:spLocks noChangeArrowheads="1"/>
          </p:cNvSpPr>
          <p:nvPr/>
        </p:nvSpPr>
        <p:spPr bwMode="auto">
          <a:xfrm>
            <a:off x="5519738" y="4022726"/>
            <a:ext cx="14398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/>
              <a:t>L          M   </a:t>
            </a:r>
          </a:p>
        </p:txBody>
      </p:sp>
      <p:sp>
        <p:nvSpPr>
          <p:cNvPr id="15381" name="TextBox 68"/>
          <p:cNvSpPr txBox="1">
            <a:spLocks noChangeArrowheads="1"/>
          </p:cNvSpPr>
          <p:nvPr/>
        </p:nvSpPr>
        <p:spPr bwMode="auto">
          <a:xfrm>
            <a:off x="6100764" y="4622801"/>
            <a:ext cx="541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/>
              <a:t>A  </a:t>
            </a:r>
          </a:p>
        </p:txBody>
      </p:sp>
    </p:spTree>
    <p:extLst>
      <p:ext uri="{BB962C8B-B14F-4D97-AF65-F5344CB8AC3E}">
        <p14:creationId xmlns:p14="http://schemas.microsoft.com/office/powerpoint/2010/main" val="10304002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57375" y="1479905"/>
            <a:ext cx="8477250" cy="416171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pt-BR" sz="2800" dirty="0"/>
              <a:t>Esquemas de compiladores</a:t>
            </a:r>
          </a:p>
          <a:p>
            <a:pPr marL="0" indent="0">
              <a:buNone/>
              <a:defRPr/>
            </a:pPr>
            <a:r>
              <a:rPr lang="pt-BR" sz="2800" dirty="0"/>
              <a:t>   </a:t>
            </a:r>
          </a:p>
          <a:p>
            <a:pPr algn="just" eaLnBrk="1" hangingPunct="1">
              <a:buFontTx/>
              <a:buNone/>
              <a:defRPr/>
            </a:pPr>
            <a:endParaRPr lang="pt-BR" sz="2800" dirty="0"/>
          </a:p>
          <a:p>
            <a:pPr algn="just" eaLnBrk="1" hangingPunct="1">
              <a:buFontTx/>
              <a:buNone/>
              <a:defRPr/>
            </a:pPr>
            <a:r>
              <a:rPr lang="pt-BR" sz="2800" dirty="0"/>
              <a:t>                          = </a:t>
            </a:r>
          </a:p>
        </p:txBody>
      </p:sp>
      <p:grpSp>
        <p:nvGrpSpPr>
          <p:cNvPr id="16388" name="Group 36"/>
          <p:cNvGrpSpPr>
            <a:grpSpLocks/>
          </p:cNvGrpSpPr>
          <p:nvPr/>
        </p:nvGrpSpPr>
        <p:grpSpPr bwMode="auto">
          <a:xfrm>
            <a:off x="2263776" y="3500439"/>
            <a:ext cx="1325563" cy="1074737"/>
            <a:chOff x="1160796" y="4506406"/>
            <a:chExt cx="1326268" cy="1074817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1160796" y="4511168"/>
              <a:ext cx="1324679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170326" y="4512756"/>
              <a:ext cx="0" cy="56836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483887" y="4506406"/>
              <a:ext cx="0" cy="60170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126509" y="5108113"/>
              <a:ext cx="36055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134452" y="5112876"/>
              <a:ext cx="0" cy="46834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564235" y="5579636"/>
              <a:ext cx="581334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173503" y="5076360"/>
              <a:ext cx="39549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575354" y="5076360"/>
              <a:ext cx="0" cy="50486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89" name="TextBox 45"/>
          <p:cNvSpPr txBox="1">
            <a:spLocks noChangeArrowheads="1"/>
          </p:cNvSpPr>
          <p:nvPr/>
        </p:nvSpPr>
        <p:spPr bwMode="auto">
          <a:xfrm>
            <a:off x="2208213" y="3560763"/>
            <a:ext cx="1439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/>
              <a:t>L          M   </a:t>
            </a:r>
          </a:p>
        </p:txBody>
      </p:sp>
      <p:sp>
        <p:nvSpPr>
          <p:cNvPr id="16390" name="TextBox 46"/>
          <p:cNvSpPr txBox="1">
            <a:spLocks noChangeArrowheads="1"/>
          </p:cNvSpPr>
          <p:nvPr/>
        </p:nvSpPr>
        <p:spPr bwMode="auto">
          <a:xfrm>
            <a:off x="2787651" y="4160838"/>
            <a:ext cx="542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/>
              <a:t>R  </a:t>
            </a:r>
          </a:p>
        </p:txBody>
      </p:sp>
      <p:grpSp>
        <p:nvGrpSpPr>
          <p:cNvPr id="16391" name="Group 47"/>
          <p:cNvGrpSpPr>
            <a:grpSpLocks/>
          </p:cNvGrpSpPr>
          <p:nvPr/>
        </p:nvGrpSpPr>
        <p:grpSpPr bwMode="auto">
          <a:xfrm>
            <a:off x="3271838" y="4149725"/>
            <a:ext cx="1325562" cy="1074738"/>
            <a:chOff x="1160796" y="4506406"/>
            <a:chExt cx="1326268" cy="1074817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1160796" y="4511169"/>
              <a:ext cx="132468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170326" y="4512756"/>
              <a:ext cx="0" cy="56836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483887" y="4506406"/>
              <a:ext cx="0" cy="60170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126510" y="5108113"/>
              <a:ext cx="360554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2134451" y="5112876"/>
              <a:ext cx="0" cy="46834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564236" y="5579635"/>
              <a:ext cx="581334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173503" y="5076361"/>
              <a:ext cx="39549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575354" y="5076361"/>
              <a:ext cx="0" cy="50486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92" name="TextBox 56"/>
          <p:cNvSpPr txBox="1">
            <a:spLocks noChangeArrowheads="1"/>
          </p:cNvSpPr>
          <p:nvPr/>
        </p:nvSpPr>
        <p:spPr bwMode="auto">
          <a:xfrm>
            <a:off x="3216276" y="4208463"/>
            <a:ext cx="1584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/>
              <a:t>R          M   </a:t>
            </a:r>
          </a:p>
        </p:txBody>
      </p:sp>
      <p:sp>
        <p:nvSpPr>
          <p:cNvPr id="16393" name="TextBox 57"/>
          <p:cNvSpPr txBox="1">
            <a:spLocks noChangeArrowheads="1"/>
          </p:cNvSpPr>
          <p:nvPr/>
        </p:nvSpPr>
        <p:spPr bwMode="auto">
          <a:xfrm>
            <a:off x="3748089" y="4810126"/>
            <a:ext cx="5413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/>
              <a:t>M  </a:t>
            </a:r>
          </a:p>
        </p:txBody>
      </p:sp>
      <p:grpSp>
        <p:nvGrpSpPr>
          <p:cNvPr id="16394" name="Group 58"/>
          <p:cNvGrpSpPr>
            <a:grpSpLocks/>
          </p:cNvGrpSpPr>
          <p:nvPr/>
        </p:nvGrpSpPr>
        <p:grpSpPr bwMode="auto">
          <a:xfrm>
            <a:off x="5575300" y="3500439"/>
            <a:ext cx="1327150" cy="1074737"/>
            <a:chOff x="1160796" y="4506406"/>
            <a:chExt cx="1326268" cy="1074817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1160796" y="4511168"/>
              <a:ext cx="132468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170315" y="4512756"/>
              <a:ext cx="0" cy="56836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483891" y="4506406"/>
              <a:ext cx="0" cy="60170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126941" y="5108113"/>
              <a:ext cx="3601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134873" y="5112876"/>
              <a:ext cx="0" cy="46834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565340" y="5579636"/>
              <a:ext cx="580639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173488" y="5076360"/>
              <a:ext cx="396611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574859" y="5076360"/>
              <a:ext cx="0" cy="50486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95" name="TextBox 67"/>
          <p:cNvSpPr txBox="1">
            <a:spLocks noChangeArrowheads="1"/>
          </p:cNvSpPr>
          <p:nvPr/>
        </p:nvSpPr>
        <p:spPr bwMode="auto">
          <a:xfrm>
            <a:off x="5519738" y="3560763"/>
            <a:ext cx="1439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/>
              <a:t>L          M   </a:t>
            </a:r>
          </a:p>
        </p:txBody>
      </p:sp>
      <p:sp>
        <p:nvSpPr>
          <p:cNvPr id="16396" name="TextBox 68"/>
          <p:cNvSpPr txBox="1">
            <a:spLocks noChangeArrowheads="1"/>
          </p:cNvSpPr>
          <p:nvPr/>
        </p:nvSpPr>
        <p:spPr bwMode="auto">
          <a:xfrm>
            <a:off x="6043614" y="4160838"/>
            <a:ext cx="542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/>
              <a:t>M  </a:t>
            </a:r>
          </a:p>
        </p:txBody>
      </p:sp>
    </p:spTree>
    <p:extLst>
      <p:ext uri="{BB962C8B-B14F-4D97-AF65-F5344CB8AC3E}">
        <p14:creationId xmlns:p14="http://schemas.microsoft.com/office/powerpoint/2010/main" val="19967367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2031" y="1268414"/>
            <a:ext cx="9960219" cy="3261383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pt-BR" sz="3600" dirty="0" err="1"/>
              <a:t>Bootstrapping</a:t>
            </a:r>
            <a:r>
              <a:rPr lang="pt-BR" sz="3600" dirty="0"/>
              <a:t> – é uma técnica utilizada para escrever compiladores na mesma linguagem de programação que se vai compilar</a:t>
            </a:r>
          </a:p>
          <a:p>
            <a:pPr algn="just" eaLnBrk="1" hangingPunct="1">
              <a:buFontTx/>
              <a:buNone/>
              <a:defRPr/>
            </a:pPr>
            <a:endParaRPr lang="pt-BR" sz="3600" dirty="0"/>
          </a:p>
          <a:p>
            <a:pPr algn="just" eaLnBrk="1" hangingPunct="1">
              <a:buFontTx/>
              <a:buNone/>
              <a:defRPr/>
            </a:pPr>
            <a:r>
              <a:rPr lang="pt-BR" sz="3600" dirty="0"/>
              <a:t>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88421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68415"/>
            <a:ext cx="11221328" cy="468222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  <a:defRPr/>
            </a:pPr>
            <a:r>
              <a:rPr lang="pt-BR" sz="9600" dirty="0"/>
              <a:t>Suponhamos que uma nova linguagem L deva ser implementada na máquina M.</a:t>
            </a:r>
          </a:p>
          <a:p>
            <a:pPr marL="0" indent="0">
              <a:buNone/>
              <a:defRPr/>
            </a:pPr>
            <a:r>
              <a:rPr lang="pt-BR" sz="9600" dirty="0"/>
              <a:t>Como primeiro  passo, poderíamos escrever um pequeno compilador que traduzisse um subconjunto S de L no código alvo para M, isto é </a:t>
            </a:r>
          </a:p>
          <a:p>
            <a:pPr marL="0" indent="0">
              <a:buNone/>
              <a:defRPr/>
            </a:pPr>
            <a:endParaRPr lang="pt-BR" sz="9600" dirty="0"/>
          </a:p>
          <a:p>
            <a:pPr marL="0" indent="0">
              <a:buNone/>
              <a:defRPr/>
            </a:pPr>
            <a:r>
              <a:rPr lang="pt-BR" sz="9600" dirty="0"/>
              <a:t>   </a:t>
            </a:r>
          </a:p>
          <a:p>
            <a:pPr marL="0" indent="0">
              <a:buNone/>
              <a:defRPr/>
            </a:pPr>
            <a:endParaRPr lang="pt-BR" sz="9600" dirty="0"/>
          </a:p>
          <a:p>
            <a:pPr marL="0" indent="0">
              <a:buNone/>
              <a:defRPr/>
            </a:pPr>
            <a:r>
              <a:rPr lang="pt-BR" sz="9600" dirty="0"/>
              <a:t> Em seguida, usamos o subconjunto S para escrever um compilador </a:t>
            </a:r>
          </a:p>
          <a:p>
            <a:pPr marL="0" indent="0">
              <a:buNone/>
              <a:defRPr/>
            </a:pPr>
            <a:r>
              <a:rPr lang="pt-BR" sz="3100" dirty="0"/>
              <a:t>                             </a:t>
            </a:r>
          </a:p>
          <a:p>
            <a:pPr algn="just" eaLnBrk="1" hangingPunct="1">
              <a:buFontTx/>
              <a:buNone/>
              <a:defRPr/>
            </a:pPr>
            <a:endParaRPr lang="pt-BR" sz="3100" dirty="0"/>
          </a:p>
          <a:p>
            <a:pPr algn="just" eaLnBrk="1" hangingPunct="1">
              <a:buFontTx/>
              <a:buNone/>
              <a:defRPr/>
            </a:pPr>
            <a:r>
              <a:rPr lang="pt-BR" sz="3100" dirty="0"/>
              <a:t>                              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4368801" y="2672471"/>
            <a:ext cx="1439863" cy="1122364"/>
            <a:chOff x="8112126" y="3530600"/>
            <a:chExt cx="1439863" cy="1122364"/>
          </a:xfrm>
        </p:grpSpPr>
        <p:grpSp>
          <p:nvGrpSpPr>
            <p:cNvPr id="2" name="Group 69"/>
            <p:cNvGrpSpPr>
              <a:grpSpLocks/>
            </p:cNvGrpSpPr>
            <p:nvPr/>
          </p:nvGrpSpPr>
          <p:grpSpPr bwMode="auto">
            <a:xfrm>
              <a:off x="8167688" y="3530600"/>
              <a:ext cx="1327150" cy="1074738"/>
              <a:chOff x="1160796" y="4506406"/>
              <a:chExt cx="1326268" cy="1074817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1160796" y="4511169"/>
                <a:ext cx="1324681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170315" y="4512756"/>
                <a:ext cx="0" cy="56836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483891" y="4506406"/>
                <a:ext cx="0" cy="60170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126940" y="5108113"/>
                <a:ext cx="360124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134873" y="5112876"/>
                <a:ext cx="0" cy="46834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1565339" y="5579635"/>
                <a:ext cx="580639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1173488" y="5076361"/>
                <a:ext cx="396611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1574858" y="5076361"/>
                <a:ext cx="0" cy="504862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8112126" y="3590926"/>
              <a:ext cx="143986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2400" b="1" dirty="0"/>
                <a:t>S          M   </a:t>
              </a:r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8650289" y="4191001"/>
              <a:ext cx="5413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2400" b="1"/>
                <a:t>M  </a:t>
              </a:r>
            </a:p>
          </p:txBody>
        </p:sp>
      </p:grpSp>
      <p:grpSp>
        <p:nvGrpSpPr>
          <p:cNvPr id="5" name="Agrupar 4"/>
          <p:cNvGrpSpPr/>
          <p:nvPr/>
        </p:nvGrpSpPr>
        <p:grpSpPr>
          <a:xfrm>
            <a:off x="5177632" y="4720716"/>
            <a:ext cx="1439862" cy="1122364"/>
            <a:chOff x="4656138" y="5619750"/>
            <a:chExt cx="1439862" cy="1122364"/>
          </a:xfrm>
        </p:grpSpPr>
        <p:grpSp>
          <p:nvGrpSpPr>
            <p:cNvPr id="3" name="Group 80"/>
            <p:cNvGrpSpPr>
              <a:grpSpLocks/>
            </p:cNvGrpSpPr>
            <p:nvPr/>
          </p:nvGrpSpPr>
          <p:grpSpPr bwMode="auto">
            <a:xfrm>
              <a:off x="4711700" y="5619750"/>
              <a:ext cx="1327150" cy="1074738"/>
              <a:chOff x="1160796" y="4506406"/>
              <a:chExt cx="1326268" cy="1074817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>
                <a:off x="1160796" y="4511169"/>
                <a:ext cx="1324682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170315" y="4512756"/>
                <a:ext cx="0" cy="56836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2483891" y="4506406"/>
                <a:ext cx="0" cy="60170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2126941" y="5108113"/>
                <a:ext cx="360123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2134873" y="5112876"/>
                <a:ext cx="0" cy="46834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565340" y="5579635"/>
                <a:ext cx="580639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173488" y="5076361"/>
                <a:ext cx="396611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574859" y="5076361"/>
                <a:ext cx="0" cy="504862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4656138" y="5678488"/>
              <a:ext cx="1439862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2400" b="1" dirty="0"/>
                <a:t>L          M   </a:t>
              </a:r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5265739" y="6280151"/>
              <a:ext cx="5429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2400" b="1"/>
                <a:t>S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058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268414"/>
            <a:ext cx="8477250" cy="1844675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pt-BR" dirty="0"/>
          </a:p>
          <a:p>
            <a:pPr marL="0" indent="0">
              <a:buNone/>
              <a:defRPr/>
            </a:pPr>
            <a:r>
              <a:rPr lang="pt-BR" dirty="0"/>
              <a:t>Quando LSM é executado através de SMM, obtemos </a:t>
            </a:r>
          </a:p>
          <a:p>
            <a:pPr marL="0" indent="0">
              <a:buNone/>
              <a:defRPr/>
            </a:pPr>
            <a:endParaRPr lang="pt-BR" dirty="0"/>
          </a:p>
          <a:p>
            <a:pPr marL="0" indent="0">
              <a:buNone/>
              <a:defRPr/>
            </a:pPr>
            <a:r>
              <a:rPr lang="pt-BR" dirty="0"/>
              <a:t>                                 =</a:t>
            </a:r>
          </a:p>
          <a:p>
            <a:pPr marL="0" indent="0">
              <a:buNone/>
              <a:defRPr/>
            </a:pPr>
            <a:endParaRPr lang="pt-BR" dirty="0"/>
          </a:p>
          <a:p>
            <a:pPr marL="0" indent="0">
              <a:buNone/>
              <a:defRPr/>
            </a:pPr>
            <a:r>
              <a:rPr lang="pt-BR" dirty="0"/>
              <a:t> </a:t>
            </a:r>
          </a:p>
          <a:p>
            <a:pPr marL="0" indent="0">
              <a:buNone/>
              <a:defRPr/>
            </a:pPr>
            <a:r>
              <a:rPr lang="pt-BR" dirty="0"/>
              <a:t>                             </a:t>
            </a:r>
          </a:p>
          <a:p>
            <a:pPr algn="just" eaLnBrk="1" hangingPunct="1">
              <a:buFontTx/>
              <a:buNone/>
              <a:defRPr/>
            </a:pPr>
            <a:endParaRPr lang="pt-BR" dirty="0"/>
          </a:p>
          <a:p>
            <a:pPr algn="just" eaLnBrk="1" hangingPunct="1">
              <a:buFontTx/>
              <a:buNone/>
              <a:defRPr/>
            </a:pPr>
            <a:r>
              <a:rPr lang="pt-BR" dirty="0"/>
              <a:t>                              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1777206" y="2681286"/>
            <a:ext cx="2478088" cy="1757364"/>
            <a:chOff x="2495551" y="3616325"/>
            <a:chExt cx="2478088" cy="1757364"/>
          </a:xfrm>
        </p:grpSpPr>
        <p:grpSp>
          <p:nvGrpSpPr>
            <p:cNvPr id="19460" name="Group 69"/>
            <p:cNvGrpSpPr>
              <a:grpSpLocks/>
            </p:cNvGrpSpPr>
            <p:nvPr/>
          </p:nvGrpSpPr>
          <p:grpSpPr bwMode="auto">
            <a:xfrm>
              <a:off x="3589338" y="4251325"/>
              <a:ext cx="1327150" cy="1074738"/>
              <a:chOff x="1160796" y="4506406"/>
              <a:chExt cx="1326268" cy="1074817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1160796" y="4511169"/>
                <a:ext cx="1324681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170315" y="4512756"/>
                <a:ext cx="0" cy="56836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483891" y="4506406"/>
                <a:ext cx="0" cy="60170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126940" y="5108113"/>
                <a:ext cx="360124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134873" y="5112876"/>
                <a:ext cx="0" cy="46834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1565339" y="5579635"/>
                <a:ext cx="580639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1173488" y="5076361"/>
                <a:ext cx="396611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1574858" y="5076361"/>
                <a:ext cx="0" cy="504862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61" name="TextBox 78"/>
            <p:cNvSpPr txBox="1">
              <a:spLocks noChangeArrowheads="1"/>
            </p:cNvSpPr>
            <p:nvPr/>
          </p:nvSpPr>
          <p:spPr bwMode="auto">
            <a:xfrm>
              <a:off x="3533776" y="4311651"/>
              <a:ext cx="143986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2400" b="1"/>
                <a:t>S          M   </a:t>
              </a:r>
            </a:p>
          </p:txBody>
        </p:sp>
        <p:sp>
          <p:nvSpPr>
            <p:cNvPr id="19462" name="TextBox 79"/>
            <p:cNvSpPr txBox="1">
              <a:spLocks noChangeArrowheads="1"/>
            </p:cNvSpPr>
            <p:nvPr/>
          </p:nvSpPr>
          <p:spPr bwMode="auto">
            <a:xfrm>
              <a:off x="4071939" y="4911726"/>
              <a:ext cx="5413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2400" b="1"/>
                <a:t>M  </a:t>
              </a:r>
            </a:p>
          </p:txBody>
        </p:sp>
        <p:grpSp>
          <p:nvGrpSpPr>
            <p:cNvPr id="19463" name="Group 80"/>
            <p:cNvGrpSpPr>
              <a:grpSpLocks/>
            </p:cNvGrpSpPr>
            <p:nvPr/>
          </p:nvGrpSpPr>
          <p:grpSpPr bwMode="auto">
            <a:xfrm>
              <a:off x="2551113" y="3616325"/>
              <a:ext cx="1327150" cy="1074738"/>
              <a:chOff x="1160796" y="4506406"/>
              <a:chExt cx="1326268" cy="1074817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>
                <a:off x="1160796" y="4511169"/>
                <a:ext cx="1324681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170315" y="4512756"/>
                <a:ext cx="0" cy="56836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2483891" y="4506406"/>
                <a:ext cx="0" cy="60170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2126940" y="5108113"/>
                <a:ext cx="360124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2134873" y="5112876"/>
                <a:ext cx="0" cy="46834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565339" y="5579635"/>
                <a:ext cx="580639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173488" y="5076361"/>
                <a:ext cx="396611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574858" y="5076361"/>
                <a:ext cx="0" cy="504862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64" name="TextBox 89"/>
            <p:cNvSpPr txBox="1">
              <a:spLocks noChangeArrowheads="1"/>
            </p:cNvSpPr>
            <p:nvPr/>
          </p:nvSpPr>
          <p:spPr bwMode="auto">
            <a:xfrm>
              <a:off x="2495551" y="3675063"/>
              <a:ext cx="143986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2400" b="1"/>
                <a:t>L          M   </a:t>
              </a:r>
            </a:p>
          </p:txBody>
        </p:sp>
        <p:sp>
          <p:nvSpPr>
            <p:cNvPr id="19465" name="TextBox 90"/>
            <p:cNvSpPr txBox="1">
              <a:spLocks noChangeArrowheads="1"/>
            </p:cNvSpPr>
            <p:nvPr/>
          </p:nvSpPr>
          <p:spPr bwMode="auto">
            <a:xfrm>
              <a:off x="3105151" y="4276726"/>
              <a:ext cx="5429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2400" b="1"/>
                <a:t>S  </a:t>
              </a:r>
            </a:p>
          </p:txBody>
        </p:sp>
      </p:grpSp>
      <p:grpSp>
        <p:nvGrpSpPr>
          <p:cNvPr id="3" name="Agrupar 2"/>
          <p:cNvGrpSpPr/>
          <p:nvPr/>
        </p:nvGrpSpPr>
        <p:grpSpPr>
          <a:xfrm>
            <a:off x="5436662" y="2632072"/>
            <a:ext cx="1439862" cy="1122364"/>
            <a:chOff x="5951538" y="3616325"/>
            <a:chExt cx="1439862" cy="1122364"/>
          </a:xfrm>
        </p:grpSpPr>
        <p:grpSp>
          <p:nvGrpSpPr>
            <p:cNvPr id="19466" name="Group 25"/>
            <p:cNvGrpSpPr>
              <a:grpSpLocks/>
            </p:cNvGrpSpPr>
            <p:nvPr/>
          </p:nvGrpSpPr>
          <p:grpSpPr bwMode="auto">
            <a:xfrm>
              <a:off x="6007100" y="3616325"/>
              <a:ext cx="1327150" cy="1074738"/>
              <a:chOff x="1160796" y="4506406"/>
              <a:chExt cx="1326268" cy="1074817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1160796" y="4511169"/>
                <a:ext cx="1324682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170315" y="4512756"/>
                <a:ext cx="0" cy="56836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483891" y="4506406"/>
                <a:ext cx="0" cy="60170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126941" y="5108113"/>
                <a:ext cx="360123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134873" y="5112876"/>
                <a:ext cx="0" cy="46834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565340" y="5579635"/>
                <a:ext cx="580639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173488" y="5076361"/>
                <a:ext cx="396611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1574859" y="5076361"/>
                <a:ext cx="0" cy="504862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67" name="TextBox 34"/>
            <p:cNvSpPr txBox="1">
              <a:spLocks noChangeArrowheads="1"/>
            </p:cNvSpPr>
            <p:nvPr/>
          </p:nvSpPr>
          <p:spPr bwMode="auto">
            <a:xfrm>
              <a:off x="5951538" y="3676651"/>
              <a:ext cx="143986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2400" b="1"/>
                <a:t>L          M   </a:t>
              </a:r>
            </a:p>
          </p:txBody>
        </p:sp>
        <p:sp>
          <p:nvSpPr>
            <p:cNvPr id="19468" name="TextBox 35"/>
            <p:cNvSpPr txBox="1">
              <a:spLocks noChangeArrowheads="1"/>
            </p:cNvSpPr>
            <p:nvPr/>
          </p:nvSpPr>
          <p:spPr bwMode="auto">
            <a:xfrm>
              <a:off x="6489700" y="4276726"/>
              <a:ext cx="54133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2400" b="1" dirty="0"/>
                <a:t>M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41183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1" y="1268415"/>
            <a:ext cx="10785230" cy="3753752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  <a:defRPr/>
            </a:pPr>
            <a:r>
              <a:rPr lang="pt-BR" sz="2400" dirty="0"/>
              <a:t>A linguagem Pascal foi uma das primeiras a ser implementada escrevendo-se um compilador na própria linguagem Pascal.</a:t>
            </a:r>
          </a:p>
          <a:p>
            <a:pPr eaLnBrk="1" hangingPunct="1">
              <a:buFontTx/>
              <a:buNone/>
              <a:defRPr/>
            </a:pPr>
            <a:endParaRPr lang="pt-BR" sz="2400" dirty="0"/>
          </a:p>
          <a:p>
            <a:pPr eaLnBrk="1" hangingPunct="1">
              <a:buFontTx/>
              <a:buNone/>
              <a:defRPr/>
            </a:pPr>
            <a:r>
              <a:rPr lang="pt-BR" sz="2400" dirty="0"/>
              <a:t>Foi feito um compilador para subconjunto com 60% da linguagem original em uma linguagem de baixo nível.</a:t>
            </a:r>
          </a:p>
          <a:p>
            <a:pPr eaLnBrk="1" hangingPunct="1">
              <a:buFontTx/>
              <a:buNone/>
              <a:defRPr/>
            </a:pPr>
            <a:endParaRPr lang="pt-BR" sz="2400" dirty="0"/>
          </a:p>
          <a:p>
            <a:pPr eaLnBrk="1" hangingPunct="1">
              <a:buFontTx/>
              <a:buNone/>
              <a:defRPr/>
            </a:pPr>
            <a:r>
              <a:rPr lang="pt-BR" sz="2400" dirty="0"/>
              <a:t> </a:t>
            </a:r>
          </a:p>
          <a:p>
            <a:pPr eaLnBrk="1" hangingPunct="1">
              <a:buFontTx/>
              <a:buNone/>
              <a:defRPr/>
            </a:pPr>
            <a:endParaRPr lang="pt-BR" sz="2400" dirty="0"/>
          </a:p>
          <a:p>
            <a:pPr eaLnBrk="1" hangingPunct="1">
              <a:buFontTx/>
              <a:buNone/>
              <a:defRPr/>
            </a:pP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379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25415" y="1268414"/>
            <a:ext cx="9147299" cy="3936631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  <a:defRPr/>
            </a:pPr>
            <a:r>
              <a:rPr lang="pt-BR" sz="3200" dirty="0"/>
              <a:t>Principais Tradutores:</a:t>
            </a:r>
          </a:p>
          <a:p>
            <a:pPr eaLnBrk="1" hangingPunct="1">
              <a:buFontTx/>
              <a:buNone/>
              <a:defRPr/>
            </a:pPr>
            <a:endParaRPr lang="pt-BR" sz="3200" dirty="0"/>
          </a:p>
          <a:p>
            <a:pPr eaLnBrk="1" hangingPunct="1">
              <a:defRPr/>
            </a:pPr>
            <a:r>
              <a:rPr lang="pt-BR" sz="3200" dirty="0"/>
              <a:t>Compilador</a:t>
            </a:r>
          </a:p>
          <a:p>
            <a:pPr eaLnBrk="1" hangingPunct="1">
              <a:defRPr/>
            </a:pPr>
            <a:r>
              <a:rPr lang="pt-BR" sz="3200" dirty="0"/>
              <a:t>Interpretador </a:t>
            </a:r>
          </a:p>
          <a:p>
            <a:pPr eaLnBrk="1" hangingPunct="1">
              <a:defRPr/>
            </a:pPr>
            <a:r>
              <a:rPr lang="pt-BR" sz="3200" dirty="0"/>
              <a:t>Filtro</a:t>
            </a:r>
          </a:p>
          <a:p>
            <a:pPr eaLnBrk="1" hangingPunct="1">
              <a:defRPr/>
            </a:pPr>
            <a:r>
              <a:rPr lang="pt-BR" sz="3200" dirty="0" err="1"/>
              <a:t>Pré</a:t>
            </a:r>
            <a:r>
              <a:rPr lang="pt-BR" sz="3200" dirty="0"/>
              <a:t>-Processador</a:t>
            </a:r>
          </a:p>
          <a:p>
            <a:pPr eaLnBrk="1" hangingPunct="1">
              <a:buFontTx/>
              <a:buNone/>
              <a:defRPr/>
            </a:pPr>
            <a:endParaRPr lang="pt-BR" sz="3200" dirty="0"/>
          </a:p>
          <a:p>
            <a:pPr eaLnBrk="1" hangingPunct="1">
              <a:buFontTx/>
              <a:buNone/>
              <a:defRPr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09530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73723" y="1268414"/>
            <a:ext cx="9498991" cy="447120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sz="2800" dirty="0"/>
              <a:t>O que é Compilador?</a:t>
            </a:r>
          </a:p>
          <a:p>
            <a:pPr eaLnBrk="1" hangingPunct="1">
              <a:buFontTx/>
              <a:buNone/>
              <a:defRPr/>
            </a:pPr>
            <a:endParaRPr lang="pt-BR" sz="2800" dirty="0"/>
          </a:p>
          <a:p>
            <a:pPr algn="just" eaLnBrk="1" hangingPunct="1">
              <a:buFontTx/>
              <a:buNone/>
              <a:defRPr/>
            </a:pPr>
            <a:r>
              <a:rPr lang="pt-BR" sz="2800" dirty="0"/>
              <a:t>		É um programa que lê um programa fonte em uma linguagem de alto nível e traduz para uma linguagem de baixo nível (programa alvo), sendo este equivalente e independente do programa fonte podendo ser executado quantas vezes for necessário. </a:t>
            </a:r>
          </a:p>
          <a:p>
            <a:pPr eaLnBrk="1" hangingPunct="1">
              <a:buFontTx/>
              <a:buNone/>
              <a:defRPr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48819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Compiladores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6098" y="1268414"/>
            <a:ext cx="11146301" cy="388036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sz="2800" dirty="0"/>
              <a:t>O que é Compilador? (em termos de implementação)</a:t>
            </a:r>
          </a:p>
          <a:p>
            <a:pPr eaLnBrk="1" hangingPunct="1">
              <a:buFontTx/>
              <a:buNone/>
              <a:defRPr/>
            </a:pPr>
            <a:endParaRPr lang="pt-BR" sz="2800" dirty="0"/>
          </a:p>
          <a:p>
            <a:pPr algn="just">
              <a:buNone/>
              <a:defRPr/>
            </a:pPr>
            <a:r>
              <a:rPr lang="pt-BR" sz="2800" dirty="0"/>
              <a:t>		Um compilador é um programa que aceita como entrada um texto de programa em uma certa linguagem e produz como saída um texto de programa em outra linguagem, enquanto preserva o significado desse texto.</a:t>
            </a:r>
          </a:p>
        </p:txBody>
      </p:sp>
    </p:spTree>
    <p:extLst>
      <p:ext uri="{BB962C8B-B14F-4D97-AF65-F5344CB8AC3E}">
        <p14:creationId xmlns:p14="http://schemas.microsoft.com/office/powerpoint/2010/main" val="3538707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Compiladores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12143" y="1233488"/>
            <a:ext cx="8367713" cy="540067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pt-BR" dirty="0"/>
          </a:p>
          <a:p>
            <a:pPr eaLnBrk="1" hangingPunct="1">
              <a:buFontTx/>
              <a:buNone/>
              <a:defRPr/>
            </a:pPr>
            <a:endParaRPr lang="pt-BR" dirty="0"/>
          </a:p>
          <a:p>
            <a:pPr eaLnBrk="1" hangingPunct="1">
              <a:buFontTx/>
              <a:buNone/>
              <a:defRPr/>
            </a:pPr>
            <a:endParaRPr lang="pt-BR" dirty="0"/>
          </a:p>
          <a:p>
            <a:pPr eaLnBrk="1" hangingPunct="1">
              <a:buFontTx/>
              <a:buNone/>
              <a:defRPr/>
            </a:pPr>
            <a:endParaRPr lang="pt-BR" dirty="0"/>
          </a:p>
          <a:p>
            <a:pPr eaLnBrk="1" hangingPunct="1">
              <a:buFontTx/>
              <a:buNone/>
              <a:defRPr/>
            </a:pPr>
            <a:endParaRPr lang="pt-BR" dirty="0"/>
          </a:p>
          <a:p>
            <a:pPr eaLnBrk="1" hangingPunct="1">
              <a:buFontTx/>
              <a:buNone/>
              <a:defRPr/>
            </a:pPr>
            <a:endParaRPr lang="pt-BR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dirty="0">
                <a:solidFill>
                  <a:schemeClr val="tx2"/>
                </a:solidFill>
              </a:rPr>
              <a:t>A linguagem alvo pode ser uma outra linguagem de programação ou a linguagem de máquina de um tipo de processadores.</a:t>
            </a:r>
          </a:p>
          <a:p>
            <a:pPr eaLnBrk="1" hangingPunct="1">
              <a:buFontTx/>
              <a:buNone/>
              <a:defRPr/>
            </a:pPr>
            <a:endParaRPr lang="pt-BR" dirty="0"/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2428876" y="3068639"/>
            <a:ext cx="792163" cy="936625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if (x&gt;2)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y=4;</a:t>
            </a:r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8266113" y="3068639"/>
            <a:ext cx="792162" cy="936625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00100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11101</a:t>
            </a:r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4587875" y="2997201"/>
            <a:ext cx="2160588" cy="936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/>
              <a:t>compilador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3436938" y="3500438"/>
            <a:ext cx="1008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7037388" y="3500438"/>
            <a:ext cx="1008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369" name="Text Box 14"/>
          <p:cNvSpPr txBox="1">
            <a:spLocks noChangeArrowheads="1"/>
          </p:cNvSpPr>
          <p:nvPr/>
        </p:nvSpPr>
        <p:spPr bwMode="auto">
          <a:xfrm>
            <a:off x="2351089" y="2349501"/>
            <a:ext cx="1062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dirty="0"/>
              <a:t>Programa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dirty="0"/>
              <a:t>fonte</a:t>
            </a:r>
          </a:p>
        </p:txBody>
      </p:sp>
      <p:sp>
        <p:nvSpPr>
          <p:cNvPr id="15370" name="Text Box 15"/>
          <p:cNvSpPr txBox="1">
            <a:spLocks noChangeArrowheads="1"/>
          </p:cNvSpPr>
          <p:nvPr/>
        </p:nvSpPr>
        <p:spPr bwMode="auto">
          <a:xfrm>
            <a:off x="8293100" y="2492376"/>
            <a:ext cx="10604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Programa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alvo</a:t>
            </a:r>
          </a:p>
        </p:txBody>
      </p:sp>
    </p:spTree>
    <p:extLst>
      <p:ext uri="{BB962C8B-B14F-4D97-AF65-F5344CB8AC3E}">
        <p14:creationId xmlns:p14="http://schemas.microsoft.com/office/powerpoint/2010/main" val="39466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Compiladores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1" y="1268414"/>
            <a:ext cx="9663114" cy="326138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  <a:defRPr/>
            </a:pPr>
            <a:endParaRPr lang="pt-BR" sz="28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pt-BR" sz="2800" dirty="0">
              <a:solidFill>
                <a:schemeClr val="tx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800" dirty="0">
                <a:solidFill>
                  <a:schemeClr val="tx2"/>
                </a:solidFill>
              </a:rPr>
              <a:t>Os compiladores podem ser classificados como de uma passagem (um passo) ou de múltiplas passagens (n passos).</a:t>
            </a:r>
          </a:p>
          <a:p>
            <a:pPr eaLnBrk="1" hangingPunct="1">
              <a:buFontTx/>
              <a:buNone/>
              <a:defRPr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3164042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Galeria</Template>
  <TotalTime>244</TotalTime>
  <Words>1121</Words>
  <Application>Microsoft Office PowerPoint</Application>
  <PresentationFormat>Widescreen</PresentationFormat>
  <Paragraphs>352</Paragraphs>
  <Slides>48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4" baseType="lpstr">
      <vt:lpstr>Arial</vt:lpstr>
      <vt:lpstr>Calibri</vt:lpstr>
      <vt:lpstr>Garamond</vt:lpstr>
      <vt:lpstr>Gill Sans MT</vt:lpstr>
      <vt:lpstr>Wingdings</vt:lpstr>
      <vt:lpstr>Galeria</vt:lpstr>
      <vt:lpstr>Compiladores</vt:lpstr>
      <vt:lpstr>Compiladores</vt:lpstr>
      <vt:lpstr>Compiladores</vt:lpstr>
      <vt:lpstr>Compiladores</vt:lpstr>
      <vt:lpstr>Compiladores</vt:lpstr>
      <vt:lpstr>Compiladores</vt:lpstr>
      <vt:lpstr>Compiladores</vt:lpstr>
      <vt:lpstr>Compiladores</vt:lpstr>
      <vt:lpstr>Compiladores</vt:lpstr>
      <vt:lpstr>Compiladores</vt:lpstr>
      <vt:lpstr>Compiladores</vt:lpstr>
      <vt:lpstr>Compiladores</vt:lpstr>
      <vt:lpstr>Compiladores</vt:lpstr>
      <vt:lpstr>Compiladores</vt:lpstr>
      <vt:lpstr>Compiladores</vt:lpstr>
      <vt:lpstr>Compiladores</vt:lpstr>
      <vt:lpstr>Compiladores</vt:lpstr>
      <vt:lpstr>Compiladores</vt:lpstr>
      <vt:lpstr>Compiladores</vt:lpstr>
      <vt:lpstr>Compiladores</vt:lpstr>
      <vt:lpstr>Apresentação do PowerPoint</vt:lpstr>
      <vt:lpstr>Apresentação do PowerPoint</vt:lpstr>
      <vt:lpstr>Compiladores</vt:lpstr>
      <vt:lpstr>Compiladores</vt:lpstr>
      <vt:lpstr>Compiladores</vt:lpstr>
      <vt:lpstr>Compiladores</vt:lpstr>
      <vt:lpstr>Compiladores</vt:lpstr>
      <vt:lpstr>Compiladores</vt:lpstr>
      <vt:lpstr>Compiladores</vt:lpstr>
      <vt:lpstr>Compiladores</vt:lpstr>
      <vt:lpstr>Compiladores</vt:lpstr>
      <vt:lpstr>Compiladores</vt:lpstr>
      <vt:lpstr>Compiladores</vt:lpstr>
      <vt:lpstr>Compiladores</vt:lpstr>
      <vt:lpstr>Compiladores</vt:lpstr>
      <vt:lpstr>Compiladores</vt:lpstr>
      <vt:lpstr>Compiladores</vt:lpstr>
      <vt:lpstr>Compiladores</vt:lpstr>
      <vt:lpstr>Compiladores</vt:lpstr>
      <vt:lpstr>Compiladores</vt:lpstr>
      <vt:lpstr>Compiladores</vt:lpstr>
      <vt:lpstr>Compiladores</vt:lpstr>
      <vt:lpstr>Compiladores</vt:lpstr>
      <vt:lpstr>Compiladores</vt:lpstr>
      <vt:lpstr>Compiladores</vt:lpstr>
      <vt:lpstr>Compiladores</vt:lpstr>
      <vt:lpstr>Compiladores</vt:lpstr>
      <vt:lpstr>Compiladores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Compiladores</dc:title>
  <dc:creator>Nielsen C. Damasceno</dc:creator>
  <cp:lastModifiedBy>Nielsen C. Damasceno</cp:lastModifiedBy>
  <cp:revision>42</cp:revision>
  <dcterms:created xsi:type="dcterms:W3CDTF">2017-01-21T13:02:59Z</dcterms:created>
  <dcterms:modified xsi:type="dcterms:W3CDTF">2017-03-07T00:03:44Z</dcterms:modified>
</cp:coreProperties>
</file>