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94D1-74EE-49BA-9499-2F519BE7D190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2DB2C-55AF-4797-A8ED-F4D6D2890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28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9389FA-7B2C-4FED-95F2-1FD8B1099FF2}" type="slidenum">
              <a:rPr lang="pt-BR" altLang="pt-BR"/>
              <a:pPr>
                <a:spcBef>
                  <a:spcPct val="0"/>
                </a:spcBef>
              </a:pPr>
              <a:t>15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9088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6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3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5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F0424-B7DD-4897-B290-D616691ADB2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6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6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0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5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28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1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141A73-CA1B-4876-9436-DD84581915CE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5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1A73-CA1B-4876-9436-DD84581915CE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5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/>
              <a:t>Dr. </a:t>
            </a:r>
            <a:r>
              <a:rPr lang="pt-BR"/>
              <a:t>Nielsen Castelo Damasceno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486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95475" y="194556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Fases de um compilador</a:t>
            </a:r>
          </a:p>
        </p:txBody>
      </p:sp>
      <p:sp>
        <p:nvSpPr>
          <p:cNvPr id="228389" name="Rectangle 37"/>
          <p:cNvSpPr>
            <a:spLocks noChangeArrowheads="1"/>
          </p:cNvSpPr>
          <p:nvPr/>
        </p:nvSpPr>
        <p:spPr bwMode="auto">
          <a:xfrm>
            <a:off x="1725614" y="1700214"/>
            <a:ext cx="2606675" cy="433387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09728" tIns="54864" rIns="109728" bIns="54864" anchor="ctr"/>
          <a:lstStyle/>
          <a:p>
            <a:pPr algn="ctr" eaLnBrk="1" hangingPunct="1">
              <a:defRPr/>
            </a:pPr>
            <a:r>
              <a:rPr lang="pt-BR" sz="2000" b="1" dirty="0">
                <a:latin typeface="Segoe Semibold" pitchFamily="34" charset="0"/>
              </a:rPr>
              <a:t>Analisador Léxico</a:t>
            </a:r>
          </a:p>
        </p:txBody>
      </p:sp>
      <p:sp>
        <p:nvSpPr>
          <p:cNvPr id="228390" name="Rectangle 38"/>
          <p:cNvSpPr>
            <a:spLocks noChangeArrowheads="1"/>
          </p:cNvSpPr>
          <p:nvPr/>
        </p:nvSpPr>
        <p:spPr bwMode="auto">
          <a:xfrm>
            <a:off x="1708151" y="2406650"/>
            <a:ext cx="2606675" cy="477838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09728" tIns="54864" rIns="109728" bIns="54864" anchor="ctr"/>
          <a:lstStyle/>
          <a:p>
            <a:pPr algn="ctr" eaLnBrk="1" hangingPunct="1">
              <a:defRPr/>
            </a:pPr>
            <a:r>
              <a:rPr lang="pt-BR" sz="2000" b="1" dirty="0">
                <a:latin typeface="Segoe Semibold" pitchFamily="34" charset="0"/>
              </a:rPr>
              <a:t>Analisador Sintático</a:t>
            </a:r>
          </a:p>
        </p:txBody>
      </p:sp>
      <p:sp>
        <p:nvSpPr>
          <p:cNvPr id="228391" name="Rectangle 39"/>
          <p:cNvSpPr>
            <a:spLocks noChangeArrowheads="1"/>
          </p:cNvSpPr>
          <p:nvPr/>
        </p:nvSpPr>
        <p:spPr bwMode="auto">
          <a:xfrm>
            <a:off x="1708151" y="3113089"/>
            <a:ext cx="2606675" cy="452437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09728" tIns="54864" rIns="109728" bIns="54864" anchor="ctr"/>
          <a:lstStyle/>
          <a:p>
            <a:pPr algn="ctr" eaLnBrk="1" hangingPunct="1">
              <a:defRPr/>
            </a:pPr>
            <a:r>
              <a:rPr lang="pt-BR" sz="2000" b="1" dirty="0">
                <a:latin typeface="Segoe Semibold" pitchFamily="34" charset="0"/>
              </a:rPr>
              <a:t>Analisador Semântico</a:t>
            </a:r>
          </a:p>
        </p:txBody>
      </p:sp>
      <p:sp>
        <p:nvSpPr>
          <p:cNvPr id="228392" name="Rectangle 40"/>
          <p:cNvSpPr>
            <a:spLocks noChangeArrowheads="1"/>
          </p:cNvSpPr>
          <p:nvPr/>
        </p:nvSpPr>
        <p:spPr bwMode="auto">
          <a:xfrm>
            <a:off x="1708151" y="3773488"/>
            <a:ext cx="2606675" cy="588962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pt-BR" sz="2000" b="1" dirty="0">
                <a:latin typeface="Segoe Semibold" pitchFamily="34" charset="0"/>
              </a:rPr>
              <a:t>Gerador de código intermediário</a:t>
            </a:r>
          </a:p>
        </p:txBody>
      </p:sp>
      <p:sp>
        <p:nvSpPr>
          <p:cNvPr id="228393" name="Rectangle 41"/>
          <p:cNvSpPr>
            <a:spLocks noChangeArrowheads="1"/>
          </p:cNvSpPr>
          <p:nvPr/>
        </p:nvSpPr>
        <p:spPr bwMode="auto">
          <a:xfrm>
            <a:off x="1708151" y="4545013"/>
            <a:ext cx="2606675" cy="588962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09728" tIns="54864" rIns="109728" bIns="54864" anchor="ctr"/>
          <a:lstStyle/>
          <a:p>
            <a:pPr algn="ctr" eaLnBrk="1" hangingPunct="1">
              <a:defRPr/>
            </a:pPr>
            <a:r>
              <a:rPr lang="pt-BR" sz="2000" b="1" dirty="0" err="1">
                <a:latin typeface="Segoe Semibold" pitchFamily="34" charset="0"/>
              </a:rPr>
              <a:t>Otimizador</a:t>
            </a:r>
            <a:r>
              <a:rPr lang="pt-BR" sz="2000" b="1" dirty="0">
                <a:latin typeface="Segoe Semibold" pitchFamily="34" charset="0"/>
              </a:rPr>
              <a:t> de código</a:t>
            </a:r>
          </a:p>
        </p:txBody>
      </p:sp>
      <p:sp>
        <p:nvSpPr>
          <p:cNvPr id="228394" name="Rectangle 42"/>
          <p:cNvSpPr>
            <a:spLocks noChangeArrowheads="1"/>
          </p:cNvSpPr>
          <p:nvPr/>
        </p:nvSpPr>
        <p:spPr bwMode="auto">
          <a:xfrm>
            <a:off x="1708151" y="5299076"/>
            <a:ext cx="2606675" cy="588963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pt-BR" sz="2000" b="1" dirty="0">
                <a:latin typeface="Segoe Semibold" pitchFamily="34" charset="0"/>
              </a:rPr>
              <a:t>Gerador de código objeto</a:t>
            </a:r>
          </a:p>
        </p:txBody>
      </p:sp>
      <p:sp>
        <p:nvSpPr>
          <p:cNvPr id="17417" name="Line 46"/>
          <p:cNvSpPr>
            <a:spLocks noChangeShapeType="1"/>
          </p:cNvSpPr>
          <p:nvPr/>
        </p:nvSpPr>
        <p:spPr bwMode="auto">
          <a:xfrm>
            <a:off x="2938464" y="2219326"/>
            <a:ext cx="1587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9728" tIns="54864" rIns="109728" bIns="54864" anchor="ctr"/>
          <a:lstStyle/>
          <a:p>
            <a:endParaRPr lang="pt-BR"/>
          </a:p>
        </p:txBody>
      </p:sp>
      <p:sp>
        <p:nvSpPr>
          <p:cNvPr id="17418" name="Line 47"/>
          <p:cNvSpPr>
            <a:spLocks noChangeShapeType="1"/>
          </p:cNvSpPr>
          <p:nvPr/>
        </p:nvSpPr>
        <p:spPr bwMode="auto">
          <a:xfrm>
            <a:off x="2938464" y="2932114"/>
            <a:ext cx="1587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9728" tIns="54864" rIns="109728" bIns="54864" anchor="ctr"/>
          <a:lstStyle/>
          <a:p>
            <a:endParaRPr lang="pt-BR"/>
          </a:p>
        </p:txBody>
      </p:sp>
      <p:sp>
        <p:nvSpPr>
          <p:cNvPr id="17419" name="Line 48"/>
          <p:cNvSpPr>
            <a:spLocks noChangeShapeType="1"/>
          </p:cNvSpPr>
          <p:nvPr/>
        </p:nvSpPr>
        <p:spPr bwMode="auto">
          <a:xfrm>
            <a:off x="2938464" y="3614739"/>
            <a:ext cx="1587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9728" tIns="54864" rIns="109728" bIns="54864" anchor="ctr"/>
          <a:lstStyle/>
          <a:p>
            <a:endParaRPr lang="pt-BR"/>
          </a:p>
        </p:txBody>
      </p:sp>
      <p:sp>
        <p:nvSpPr>
          <p:cNvPr id="17420" name="Line 49"/>
          <p:cNvSpPr>
            <a:spLocks noChangeShapeType="1"/>
          </p:cNvSpPr>
          <p:nvPr/>
        </p:nvSpPr>
        <p:spPr bwMode="auto">
          <a:xfrm>
            <a:off x="2938464" y="4389439"/>
            <a:ext cx="1587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9728" tIns="54864" rIns="109728" bIns="54864" anchor="ctr"/>
          <a:lstStyle/>
          <a:p>
            <a:endParaRPr lang="pt-BR"/>
          </a:p>
        </p:txBody>
      </p:sp>
      <p:sp>
        <p:nvSpPr>
          <p:cNvPr id="17421" name="Line 50"/>
          <p:cNvSpPr>
            <a:spLocks noChangeShapeType="1"/>
          </p:cNvSpPr>
          <p:nvPr/>
        </p:nvSpPr>
        <p:spPr bwMode="auto">
          <a:xfrm>
            <a:off x="2952750" y="5160964"/>
            <a:ext cx="1588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9728" tIns="54864" rIns="109728" bIns="54864" anchor="ctr"/>
          <a:lstStyle/>
          <a:p>
            <a:endParaRPr lang="pt-BR"/>
          </a:p>
        </p:txBody>
      </p:sp>
      <p:sp>
        <p:nvSpPr>
          <p:cNvPr id="17422" name="Text Box 55"/>
          <p:cNvSpPr txBox="1">
            <a:spLocks noChangeArrowheads="1"/>
          </p:cNvSpPr>
          <p:nvPr/>
        </p:nvSpPr>
        <p:spPr bwMode="auto">
          <a:xfrm>
            <a:off x="1487488" y="6180138"/>
            <a:ext cx="32496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09728" tIns="54864" rIns="109728" bIns="54864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800" b="1"/>
              <a:t>Programa objeto</a:t>
            </a:r>
            <a:endParaRPr lang="pt-BR" altLang="pt-BR" sz="1800" b="1">
              <a:solidFill>
                <a:schemeClr val="tx2"/>
              </a:solidFill>
              <a:latin typeface="Segoe Semibold" pitchFamily="34" charset="0"/>
            </a:endParaRPr>
          </a:p>
        </p:txBody>
      </p:sp>
      <p:sp>
        <p:nvSpPr>
          <p:cNvPr id="17423" name="Text Box 67"/>
          <p:cNvSpPr txBox="1">
            <a:spLocks noChangeArrowheads="1"/>
          </p:cNvSpPr>
          <p:nvPr/>
        </p:nvSpPr>
        <p:spPr bwMode="auto">
          <a:xfrm>
            <a:off x="1895475" y="908050"/>
            <a:ext cx="1874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/>
              <a:t>Programa fonte</a:t>
            </a:r>
          </a:p>
        </p:txBody>
      </p:sp>
      <p:sp>
        <p:nvSpPr>
          <p:cNvPr id="228420" name="AutoShape 68"/>
          <p:cNvSpPr>
            <a:spLocks noChangeArrowheads="1"/>
          </p:cNvSpPr>
          <p:nvPr/>
        </p:nvSpPr>
        <p:spPr bwMode="auto">
          <a:xfrm>
            <a:off x="2759076" y="1344613"/>
            <a:ext cx="288925" cy="227012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09728" tIns="54864" rIns="109728" bIns="54864" anchor="ctr"/>
          <a:lstStyle/>
          <a:p>
            <a:pPr eaLnBrk="1" hangingPunct="1">
              <a:defRPr/>
            </a:pPr>
            <a:endParaRPr lang="pt-BR"/>
          </a:p>
        </p:txBody>
      </p:sp>
      <p:sp>
        <p:nvSpPr>
          <p:cNvPr id="228421" name="AutoShape 69"/>
          <p:cNvSpPr>
            <a:spLocks noChangeArrowheads="1"/>
          </p:cNvSpPr>
          <p:nvPr/>
        </p:nvSpPr>
        <p:spPr bwMode="auto">
          <a:xfrm>
            <a:off x="2816226" y="5949951"/>
            <a:ext cx="288925" cy="227013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09728" tIns="54864" rIns="109728" bIns="54864" anchor="ctr"/>
          <a:lstStyle/>
          <a:p>
            <a:pPr eaLnBrk="1" hangingPunct="1">
              <a:defRPr/>
            </a:pPr>
            <a:endParaRPr lang="pt-BR"/>
          </a:p>
        </p:txBody>
      </p:sp>
      <p:sp>
        <p:nvSpPr>
          <p:cNvPr id="17426" name="TextBox 1"/>
          <p:cNvSpPr txBox="1">
            <a:spLocks noChangeArrowheads="1"/>
          </p:cNvSpPr>
          <p:nvPr/>
        </p:nvSpPr>
        <p:spPr bwMode="auto">
          <a:xfrm>
            <a:off x="4367213" y="1628776"/>
            <a:ext cx="5384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200" b="1" dirty="0" err="1"/>
              <a:t>Scanning</a:t>
            </a:r>
            <a:r>
              <a:rPr lang="pt-BR" altLang="pt-BR" sz="2200" b="1" dirty="0"/>
              <a:t> do código fonte em </a:t>
            </a:r>
            <a:r>
              <a:rPr lang="pt-BR" altLang="pt-BR" sz="2200" b="1" dirty="0" err="1"/>
              <a:t>tokens</a:t>
            </a:r>
            <a:endParaRPr lang="pt-BR" altLang="pt-BR" sz="2200" b="1" dirty="0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367213" y="2243139"/>
            <a:ext cx="60198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200" b="1" dirty="0"/>
              <a:t>Agrupamento dos </a:t>
            </a:r>
            <a:r>
              <a:rPr lang="pt-BR" altLang="pt-BR" sz="2200" b="1" dirty="0" err="1"/>
              <a:t>tokens</a:t>
            </a:r>
            <a:r>
              <a:rPr lang="pt-BR" altLang="pt-BR" sz="2200" b="1" dirty="0"/>
              <a:t> do programa em árvore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200" b="1" dirty="0"/>
              <a:t>gramatical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367213" y="2997200"/>
            <a:ext cx="6553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100" b="1" dirty="0"/>
              <a:t>Utiliza a estrutura da análise sintática para identificar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100" b="1" dirty="0"/>
              <a:t>os operadores e operandos </a:t>
            </a:r>
            <a:r>
              <a:rPr lang="pt-BR" altLang="pt-BR" sz="2100" b="1" dirty="0" err="1"/>
              <a:t>compativeis</a:t>
            </a:r>
            <a:r>
              <a:rPr lang="pt-BR" altLang="pt-BR" sz="2100" b="1" dirty="0"/>
              <a:t>  com os tipos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367213" y="3667125"/>
            <a:ext cx="5384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200" b="1" dirty="0"/>
              <a:t>Gera um código mais fácil de traduzir para linguagem de máquina.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367213" y="4481513"/>
            <a:ext cx="53848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200" b="1" dirty="0"/>
              <a:t>Otimiza o código anterior para gerar um código de máquina rápido.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383088" y="5229225"/>
            <a:ext cx="5384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200" b="1" dirty="0"/>
              <a:t>O código intermediário é convertido para linguagem de máquina.</a:t>
            </a:r>
          </a:p>
        </p:txBody>
      </p:sp>
    </p:spTree>
    <p:extLst>
      <p:ext uri="{BB962C8B-B14F-4D97-AF65-F5344CB8AC3E}">
        <p14:creationId xmlns:p14="http://schemas.microsoft.com/office/powerpoint/2010/main" val="381943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357" y="296569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Compiladores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0843" y="1268414"/>
            <a:ext cx="10522634" cy="5400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b="1" dirty="0">
                <a:solidFill>
                  <a:schemeClr val="tx2"/>
                </a:solidFill>
              </a:rPr>
              <a:t>Depuradores: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400" dirty="0">
                <a:solidFill>
                  <a:schemeClr val="tx2"/>
                </a:solidFill>
              </a:rPr>
              <a:t>Programa que pode ser utilizado para determinar erros de execução em um programa compilado.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sz="2400" dirty="0">
              <a:solidFill>
                <a:schemeClr val="tx2"/>
              </a:solidFill>
            </a:endParaRPr>
          </a:p>
          <a:p>
            <a:pPr marL="0" indent="0" algn="just">
              <a:buClr>
                <a:schemeClr val="accent3"/>
              </a:buClr>
              <a:buNone/>
              <a:defRPr/>
            </a:pPr>
            <a:r>
              <a:rPr lang="pt-BR" sz="2400" dirty="0">
                <a:solidFill>
                  <a:schemeClr val="tx2"/>
                </a:solidFill>
              </a:rPr>
              <a:t>O depurador registra muita ou toda informação do código-fonte. (Ex: número de linhas, nomes e valores de variáveis, funções que foram ativadas).</a:t>
            </a:r>
          </a:p>
          <a:p>
            <a:pPr marL="274320" indent="-274320" algn="just">
              <a:buClr>
                <a:schemeClr val="accent3"/>
              </a:buClr>
              <a:buFont typeface="Wingdings 2"/>
              <a:buChar char=""/>
              <a:defRPr/>
            </a:pPr>
            <a:endParaRPr lang="pt-BR" sz="2400" dirty="0">
              <a:solidFill>
                <a:schemeClr val="tx2"/>
              </a:solidFill>
            </a:endParaRPr>
          </a:p>
          <a:p>
            <a:pPr marL="274320" indent="-274320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sz="2400" dirty="0">
                <a:solidFill>
                  <a:schemeClr val="tx2"/>
                </a:solidFill>
              </a:rPr>
              <a:t>Podem interromper a execução em pontos pré-estabelecidos(pontos de interrupção).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b="1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85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9995" y="1268414"/>
            <a:ext cx="10269414" cy="3359857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Tx/>
              <a:buNone/>
              <a:defRPr/>
            </a:pPr>
            <a:r>
              <a:rPr lang="pt-BR" sz="2800" b="1" dirty="0"/>
              <a:t>Erros:</a:t>
            </a:r>
          </a:p>
          <a:p>
            <a:pPr eaLnBrk="1" hangingPunct="1">
              <a:buFontTx/>
              <a:buNone/>
              <a:defRPr/>
            </a:pPr>
            <a:endParaRPr lang="pt-BR" sz="2800" b="1" dirty="0"/>
          </a:p>
          <a:p>
            <a:pPr eaLnBrk="1" hangingPunct="1">
              <a:buFontTx/>
              <a:buNone/>
              <a:defRPr/>
            </a:pPr>
            <a:r>
              <a:rPr lang="pt-BR" sz="2800" dirty="0"/>
              <a:t>Um compilador poderá limitar-se a rejeitar programas que não estejam formalmente corretos. </a:t>
            </a:r>
          </a:p>
        </p:txBody>
      </p:sp>
    </p:spTree>
    <p:extLst>
      <p:ext uri="{BB962C8B-B14F-4D97-AF65-F5344CB8AC3E}">
        <p14:creationId xmlns:p14="http://schemas.microsoft.com/office/powerpoint/2010/main" val="146738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1" y="1268415"/>
            <a:ext cx="10686756" cy="418985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Tx/>
              <a:buNone/>
              <a:defRPr/>
            </a:pPr>
            <a:r>
              <a:rPr lang="pt-BR" sz="2800" b="1" dirty="0"/>
              <a:t>Erros:</a:t>
            </a:r>
          </a:p>
          <a:p>
            <a:pPr eaLnBrk="1" hangingPunct="1">
              <a:buFontTx/>
              <a:buNone/>
              <a:defRPr/>
            </a:pPr>
            <a:endParaRPr lang="pt-BR" sz="2800" b="1" dirty="0"/>
          </a:p>
          <a:p>
            <a:pPr eaLnBrk="1" hangingPunct="1">
              <a:buFontTx/>
              <a:buNone/>
              <a:defRPr/>
            </a:pPr>
            <a:r>
              <a:rPr lang="pt-BR" sz="2800" dirty="0"/>
              <a:t>Nesse caso, o programador deveria, corrigir os erros e submeter o programa ao compilador novamente, até que não existisse mais erros...( ? )</a:t>
            </a:r>
          </a:p>
          <a:p>
            <a:pPr eaLnBrk="1" hangingPunct="1">
              <a:buFontTx/>
              <a:buNone/>
              <a:defRPr/>
            </a:pPr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5537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268414"/>
            <a:ext cx="10667999" cy="420391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pt-BR" sz="28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sz="2800" b="1" dirty="0"/>
              <a:t>Erros: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pt-BR" sz="28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sz="2800" dirty="0"/>
              <a:t>  Na realidade o compilador incorpora algoritmos capazes de efetuar a detecção dos erros e continua na análise do programa fonte a procura de mais erros.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pt-BR" sz="28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386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268415"/>
            <a:ext cx="11235397" cy="4766626"/>
          </a:xfrm>
        </p:spPr>
        <p:txBody>
          <a:bodyPr>
            <a:noAutofit/>
          </a:bodyPr>
          <a:lstStyle/>
          <a:p>
            <a:pPr algn="just" eaLnBrk="1" hangingPunct="1">
              <a:buFont typeface="Wingdings 2" pitchFamily="18" charset="2"/>
              <a:buNone/>
              <a:defRPr/>
            </a:pPr>
            <a:endParaRPr lang="pt-BR" sz="2400" u="sng" dirty="0">
              <a:solidFill>
                <a:schemeClr val="tx2"/>
              </a:solidFill>
            </a:endParaRPr>
          </a:p>
          <a:p>
            <a:pPr algn="just" eaLnBrk="1" hangingPunct="1">
              <a:buFont typeface="Wingdings 2" pitchFamily="18" charset="2"/>
              <a:buNone/>
              <a:defRPr/>
            </a:pPr>
            <a:r>
              <a:rPr lang="pt-BR" sz="2400" b="1" dirty="0">
                <a:solidFill>
                  <a:schemeClr val="tx2"/>
                </a:solidFill>
              </a:rPr>
              <a:t>Geradores de perfil: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pt-BR" sz="2400" dirty="0">
                <a:solidFill>
                  <a:schemeClr val="tx2"/>
                </a:solidFill>
              </a:rPr>
              <a:t>Programa que coleta dados estatísticas sobre o comportamento de um programa-objeto durante sua execução.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pt-BR" sz="2400" dirty="0">
              <a:solidFill>
                <a:schemeClr val="tx2"/>
              </a:solidFill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pt-BR" sz="2400" dirty="0">
                <a:solidFill>
                  <a:schemeClr val="tx2"/>
                </a:solidFill>
              </a:rPr>
              <a:t>Ex. Número de ativações de um procedimento (método) , tempo de execução dos procedimentos.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pt-BR" sz="24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pt-BR" sz="24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723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68415"/>
            <a:ext cx="11582400" cy="4035106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buFont typeface="Wingdings 2" pitchFamily="18" charset="2"/>
              <a:buNone/>
              <a:defRPr/>
            </a:pPr>
            <a:endParaRPr lang="pt-BR" sz="2800" u="sng" dirty="0">
              <a:solidFill>
                <a:schemeClr val="tx2"/>
              </a:solidFill>
            </a:endParaRPr>
          </a:p>
          <a:p>
            <a:pPr algn="just" eaLnBrk="1" hangingPunct="1">
              <a:buFont typeface="Wingdings 2" pitchFamily="18" charset="2"/>
              <a:buNone/>
              <a:defRPr/>
            </a:pPr>
            <a:r>
              <a:rPr lang="pt-BR" sz="2800" b="1" dirty="0">
                <a:solidFill>
                  <a:schemeClr val="tx2"/>
                </a:solidFill>
              </a:rPr>
              <a:t>Geradores de perfil: </a:t>
            </a:r>
          </a:p>
          <a:p>
            <a:pPr algn="just" eaLnBrk="1" hangingPunct="1">
              <a:defRPr/>
            </a:pPr>
            <a:endParaRPr lang="pt-BR" sz="2800" b="1" dirty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800" b="1" dirty="0">
                <a:solidFill>
                  <a:schemeClr val="tx2"/>
                </a:solidFill>
              </a:rPr>
              <a:t>Extremamente úteis para ajudar o programador a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800" b="1" dirty="0">
                <a:solidFill>
                  <a:schemeClr val="tx2"/>
                </a:solidFill>
              </a:rPr>
              <a:t>melhorar a velocidade de execução do programa.</a:t>
            </a:r>
          </a:p>
          <a:p>
            <a:pPr algn="just" eaLnBrk="1" hangingPunct="1">
              <a:defRPr/>
            </a:pPr>
            <a:endParaRPr lang="pt-BR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pt-BR" sz="28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425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5761" y="1268415"/>
            <a:ext cx="11563642" cy="4288324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pt-BR" sz="2800" b="1" dirty="0"/>
              <a:t>O Analisador Léxico </a:t>
            </a:r>
          </a:p>
          <a:p>
            <a:pPr algn="just" eaLnBrk="1" hangingPunct="1">
              <a:buFontTx/>
              <a:buNone/>
              <a:defRPr/>
            </a:pPr>
            <a:endParaRPr lang="pt-BR" sz="2800" b="1" dirty="0"/>
          </a:p>
          <a:p>
            <a:pPr algn="just" eaLnBrk="1" hangingPunct="1">
              <a:buFontTx/>
              <a:buNone/>
              <a:defRPr/>
            </a:pPr>
            <a:r>
              <a:rPr lang="pt-BR" sz="2800" b="1" dirty="0"/>
              <a:t>  </a:t>
            </a:r>
            <a:r>
              <a:rPr lang="pt-BR" sz="2800" dirty="0"/>
              <a:t>Também chamado de </a:t>
            </a:r>
            <a:r>
              <a:rPr lang="pt-BR" sz="2800" dirty="0">
                <a:solidFill>
                  <a:srgbClr val="FF0000"/>
                </a:solidFill>
              </a:rPr>
              <a:t>scanner,</a:t>
            </a:r>
            <a:r>
              <a:rPr lang="pt-BR" sz="2800" dirty="0"/>
              <a:t> ou </a:t>
            </a:r>
            <a:r>
              <a:rPr lang="pt-BR" sz="2800" dirty="0">
                <a:solidFill>
                  <a:srgbClr val="FF0000"/>
                </a:solidFill>
              </a:rPr>
              <a:t>análise linear</a:t>
            </a:r>
            <a:r>
              <a:rPr lang="pt-BR" sz="2800" dirty="0"/>
              <a:t>, examina o programa fonte caractere por caractere agrupando-os em conjuntos de símbolos léxicos também chamados de  </a:t>
            </a:r>
            <a:r>
              <a:rPr lang="pt-BR" sz="2800" dirty="0" err="1"/>
              <a:t>tokens</a:t>
            </a:r>
            <a:r>
              <a:rPr lang="pt-BR" sz="2800" dirty="0"/>
              <a:t> (átomos ou marcas).</a:t>
            </a:r>
          </a:p>
          <a:p>
            <a:pPr algn="just" eaLnBrk="1" hangingPunct="1">
              <a:buFontTx/>
              <a:buNone/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001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268415"/>
            <a:ext cx="8367713" cy="4133580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pt-BR" sz="3200" b="1" dirty="0" err="1"/>
              <a:t>Tokens</a:t>
            </a:r>
            <a:r>
              <a:rPr lang="pt-BR" sz="3200" b="1" dirty="0"/>
              <a:t> ( átomo ou marcas) </a:t>
            </a:r>
          </a:p>
          <a:p>
            <a:pPr algn="just" eaLnBrk="1" hangingPunct="1">
              <a:buFontTx/>
              <a:buNone/>
              <a:defRPr/>
            </a:pPr>
            <a:endParaRPr lang="pt-BR" sz="3200" dirty="0"/>
          </a:p>
          <a:p>
            <a:pPr algn="just" eaLnBrk="1" hangingPunct="1">
              <a:buFontTx/>
              <a:buNone/>
              <a:defRPr/>
            </a:pPr>
            <a:r>
              <a:rPr lang="pt-BR" sz="3200" b="1" dirty="0"/>
              <a:t>São as unidades básicas do texto do programa..</a:t>
            </a:r>
          </a:p>
          <a:p>
            <a:pPr algn="just" eaLnBrk="1" hangingPunct="1">
              <a:buFontTx/>
              <a:buNone/>
              <a:defRPr/>
            </a:pPr>
            <a:endParaRPr lang="pt-BR" sz="3200" dirty="0"/>
          </a:p>
          <a:p>
            <a:pPr algn="just" eaLnBrk="1" hangingPunct="1">
              <a:buFontTx/>
              <a:buNone/>
              <a:defRPr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09038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2971" y="395972"/>
            <a:ext cx="8786444" cy="5400675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pt-BR" sz="2800" dirty="0"/>
              <a:t>Tipos de tokens:</a:t>
            </a:r>
          </a:p>
          <a:p>
            <a:pPr>
              <a:defRPr/>
            </a:pPr>
            <a:r>
              <a:rPr lang="pt-BR" sz="2800" dirty="0"/>
              <a:t>Palavra reservadas</a:t>
            </a:r>
          </a:p>
          <a:p>
            <a:pPr>
              <a:defRPr/>
            </a:pPr>
            <a:r>
              <a:rPr lang="pt-BR" sz="2800" dirty="0"/>
              <a:t>Identificadores</a:t>
            </a:r>
          </a:p>
          <a:p>
            <a:pPr>
              <a:defRPr/>
            </a:pPr>
            <a:r>
              <a:rPr lang="pt-BR" sz="2800" dirty="0"/>
              <a:t>Constantes numéricas ( literal numérico )</a:t>
            </a:r>
          </a:p>
          <a:p>
            <a:pPr>
              <a:defRPr/>
            </a:pPr>
            <a:r>
              <a:rPr lang="pt-BR" sz="2800" dirty="0"/>
              <a:t>Cadeias de caracteres (String)</a:t>
            </a:r>
          </a:p>
          <a:p>
            <a:pPr>
              <a:defRPr/>
            </a:pPr>
            <a:r>
              <a:rPr lang="pt-BR" sz="2800" dirty="0"/>
              <a:t>Operador aritmético</a:t>
            </a:r>
          </a:p>
          <a:p>
            <a:pPr>
              <a:defRPr/>
            </a:pPr>
            <a:r>
              <a:rPr lang="pt-BR" sz="2800" dirty="0"/>
              <a:t>Operador lógico</a:t>
            </a:r>
          </a:p>
          <a:p>
            <a:pPr>
              <a:defRPr/>
            </a:pPr>
            <a:r>
              <a:rPr lang="pt-BR" sz="2800" dirty="0"/>
              <a:t>Operador relacional</a:t>
            </a:r>
          </a:p>
          <a:p>
            <a:pPr>
              <a:defRPr/>
            </a:pPr>
            <a:r>
              <a:rPr lang="pt-BR" sz="2800" dirty="0"/>
              <a:t>Atribuição</a:t>
            </a:r>
          </a:p>
          <a:p>
            <a:pPr>
              <a:defRPr/>
            </a:pPr>
            <a:r>
              <a:rPr lang="pt-BR" sz="2800" dirty="0"/>
              <a:t>Delimitadores (separadores)</a:t>
            </a:r>
          </a:p>
        </p:txBody>
      </p:sp>
    </p:spTree>
    <p:extLst>
      <p:ext uri="{BB962C8B-B14F-4D97-AF65-F5344CB8AC3E}">
        <p14:creationId xmlns:p14="http://schemas.microsoft.com/office/powerpoint/2010/main" val="188498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2" y="978730"/>
            <a:ext cx="11990376" cy="505630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100870" y="6271325"/>
            <a:ext cx="838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http://cmapspublic.ihmc.us/rid=1151495111500_1747217847_5583/Compiladores.cmap </a:t>
            </a:r>
          </a:p>
        </p:txBody>
      </p:sp>
    </p:spTree>
    <p:extLst>
      <p:ext uri="{BB962C8B-B14F-4D97-AF65-F5344CB8AC3E}">
        <p14:creationId xmlns:p14="http://schemas.microsoft.com/office/powerpoint/2010/main" val="3357659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268414"/>
            <a:ext cx="8367713" cy="5400675"/>
          </a:xfrm>
        </p:spPr>
        <p:txBody>
          <a:bodyPr/>
          <a:lstStyle/>
          <a:p>
            <a:pPr algn="just" eaLnBrk="1" hangingPunct="1">
              <a:defRPr/>
            </a:pPr>
            <a:r>
              <a:rPr lang="pt-BR" sz="2800" b="1" dirty="0" err="1"/>
              <a:t>Tokens</a:t>
            </a:r>
            <a:r>
              <a:rPr lang="pt-BR" sz="2800" b="1" dirty="0"/>
              <a:t> (ou átomo) </a:t>
            </a:r>
          </a:p>
          <a:p>
            <a:pPr algn="just" eaLnBrk="1" hangingPunct="1">
              <a:buFontTx/>
              <a:buNone/>
              <a:defRPr/>
            </a:pPr>
            <a:endParaRPr lang="pt-BR" sz="2800" dirty="0"/>
          </a:p>
          <a:p>
            <a:pPr lvl="1" eaLnBrk="1" hangingPunct="1">
              <a:defRPr/>
            </a:pPr>
            <a:r>
              <a:rPr lang="pt-BR" sz="2800" dirty="0"/>
              <a:t>palavras reservadas (if, else, while, int, etc), </a:t>
            </a:r>
          </a:p>
          <a:p>
            <a:pPr lvl="1" eaLnBrk="1" hangingPunct="1">
              <a:defRPr/>
            </a:pPr>
            <a:r>
              <a:rPr lang="pt-BR" sz="2800" dirty="0"/>
              <a:t>operadores aritmético (+, - , *, /, ^) </a:t>
            </a:r>
          </a:p>
          <a:p>
            <a:pPr lvl="1" eaLnBrk="1" hangingPunct="1">
              <a:defRPr/>
            </a:pPr>
            <a:r>
              <a:rPr lang="pt-BR" sz="2800" dirty="0"/>
              <a:t>constantes numérica (1, 1.0, </a:t>
            </a:r>
            <a:r>
              <a:rPr lang="pt-BR" sz="2800" dirty="0" err="1"/>
              <a:t>etc</a:t>
            </a:r>
            <a:r>
              <a:rPr lang="pt-BR" sz="2800" dirty="0"/>
              <a:t>) </a:t>
            </a:r>
          </a:p>
          <a:p>
            <a:pPr lvl="1" eaLnBrk="1" hangingPunct="1">
              <a:defRPr/>
            </a:pPr>
            <a:r>
              <a:rPr lang="pt-BR" sz="2800" dirty="0"/>
              <a:t>cadeia de caracteres (“Projeto </a:t>
            </a:r>
            <a:r>
              <a:rPr lang="pt-BR" sz="2800" dirty="0" err="1"/>
              <a:t>PescaSystem</a:t>
            </a:r>
            <a:r>
              <a:rPr lang="pt-BR" sz="2800" dirty="0"/>
              <a:t>”), </a:t>
            </a:r>
          </a:p>
          <a:p>
            <a:pPr lvl="1" eaLnBrk="1" hangingPunct="1">
              <a:defRPr/>
            </a:pPr>
            <a:r>
              <a:rPr lang="pt-BR" sz="2800" dirty="0"/>
              <a:t>Delimitadores (; , {, }, </a:t>
            </a:r>
            <a:r>
              <a:rPr lang="pt-BR" sz="2800" dirty="0" err="1"/>
              <a:t>etc</a:t>
            </a:r>
            <a:r>
              <a:rPr lang="pt-BR" sz="2800" dirty="0"/>
              <a:t>), </a:t>
            </a:r>
          </a:p>
          <a:p>
            <a:pPr algn="just" eaLnBrk="1" hangingPunct="1">
              <a:buFontTx/>
              <a:buNone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757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8129" y="1268415"/>
            <a:ext cx="10550769" cy="4119512"/>
          </a:xfrm>
        </p:spPr>
        <p:txBody>
          <a:bodyPr>
            <a:noAutofit/>
          </a:bodyPr>
          <a:lstStyle/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pt-BR" sz="2800" b="1" dirty="0" err="1"/>
              <a:t>Token</a:t>
            </a:r>
            <a:endParaRPr lang="pt-BR" sz="2800" b="1" u="sng" dirty="0">
              <a:solidFill>
                <a:schemeClr val="tx2"/>
              </a:solidFill>
            </a:endParaRPr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pt-BR" sz="2800" b="1" dirty="0">
              <a:solidFill>
                <a:schemeClr val="tx2"/>
              </a:solidFill>
            </a:endParaRP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pt-BR" sz="2800" dirty="0">
                <a:solidFill>
                  <a:schemeClr val="tx2"/>
                </a:solidFill>
              </a:rPr>
              <a:t>Ex: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pt-BR" sz="2800" dirty="0">
                <a:solidFill>
                  <a:schemeClr val="tx2"/>
                </a:solidFill>
              </a:rPr>
              <a:t>v1[ i ] = delta + 2;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pt-BR" sz="2800" dirty="0">
              <a:solidFill>
                <a:schemeClr val="tx2"/>
              </a:solidFill>
            </a:endParaRP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pt-BR" sz="2800" dirty="0">
                <a:solidFill>
                  <a:schemeClr val="tx2"/>
                </a:solidFill>
              </a:rPr>
              <a:t>Contém 20 caracteres (com os espaços),  mas somente 9 </a:t>
            </a:r>
            <a:r>
              <a:rPr lang="pt-BR" sz="2800" dirty="0" err="1">
                <a:solidFill>
                  <a:schemeClr val="tx2"/>
                </a:solidFill>
              </a:rPr>
              <a:t>tokens</a:t>
            </a:r>
            <a:r>
              <a:rPr lang="pt-BR" sz="2800" dirty="0">
                <a:solidFill>
                  <a:schemeClr val="tx2"/>
                </a:solidFill>
              </a:rPr>
              <a:t>.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5502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57" y="1268414"/>
            <a:ext cx="11258843" cy="381002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Tx/>
              <a:buNone/>
              <a:defRPr/>
            </a:pPr>
            <a:r>
              <a:rPr lang="pt-BR" sz="2800" b="1" dirty="0"/>
              <a:t>O Analisador Léxico </a:t>
            </a:r>
          </a:p>
          <a:p>
            <a:pPr eaLnBrk="1" hangingPunct="1">
              <a:buFontTx/>
              <a:buNone/>
              <a:defRPr/>
            </a:pPr>
            <a:endParaRPr lang="pt-BR" sz="2800" b="1" dirty="0"/>
          </a:p>
          <a:p>
            <a:pPr eaLnBrk="1" hangingPunct="1">
              <a:buFontTx/>
              <a:buNone/>
              <a:defRPr/>
            </a:pPr>
            <a:r>
              <a:rPr lang="pt-BR" sz="2800" dirty="0"/>
              <a:t>   Lê, o texto fonte, verificando se os caracteres lidos pertencem ao alfabeto da linguagem, identificando tokens, criando uma tabela de símbolos.</a:t>
            </a:r>
          </a:p>
        </p:txBody>
      </p:sp>
    </p:spTree>
    <p:extLst>
      <p:ext uri="{BB962C8B-B14F-4D97-AF65-F5344CB8AC3E}">
        <p14:creationId xmlns:p14="http://schemas.microsoft.com/office/powerpoint/2010/main" val="2184766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5927" y="1268414"/>
            <a:ext cx="10297550" cy="43586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pt-BR" sz="2800" b="1" dirty="0"/>
              <a:t>Funções do Analisador Léxico: </a:t>
            </a:r>
          </a:p>
          <a:p>
            <a:pPr eaLnBrk="1" hangingPunct="1">
              <a:buFontTx/>
              <a:buNone/>
              <a:defRPr/>
            </a:pPr>
            <a:endParaRPr lang="pt-BR" sz="2800" b="1" dirty="0"/>
          </a:p>
          <a:p>
            <a:pPr eaLnBrk="1" hangingPunct="1">
              <a:defRPr/>
            </a:pPr>
            <a:r>
              <a:rPr lang="pt-BR" sz="2800" dirty="0"/>
              <a:t>Retira os comentários</a:t>
            </a:r>
          </a:p>
          <a:p>
            <a:pPr eaLnBrk="1" hangingPunct="1">
              <a:defRPr/>
            </a:pPr>
            <a:r>
              <a:rPr lang="pt-BR" sz="2800" dirty="0"/>
              <a:t>Retira as linhas em branco</a:t>
            </a:r>
          </a:p>
          <a:p>
            <a:pPr eaLnBrk="1" hangingPunct="1">
              <a:defRPr/>
            </a:pPr>
            <a:r>
              <a:rPr lang="pt-BR" sz="2800" dirty="0"/>
              <a:t>Retira as tabulações</a:t>
            </a:r>
          </a:p>
          <a:p>
            <a:pPr eaLnBrk="1" hangingPunct="1">
              <a:defRPr/>
            </a:pPr>
            <a:r>
              <a:rPr lang="pt-BR" sz="2800" dirty="0"/>
              <a:t>Retira os brancos desnecessários</a:t>
            </a:r>
          </a:p>
          <a:p>
            <a:pPr eaLnBrk="1" hangingPunct="1">
              <a:defRPr/>
            </a:pPr>
            <a:r>
              <a:rPr lang="pt-BR" sz="2800" dirty="0"/>
              <a:t>Identifica os tokens e classifica-os</a:t>
            </a:r>
          </a:p>
          <a:p>
            <a:pPr eaLnBrk="1" hangingPunct="1">
              <a:defRPr/>
            </a:pPr>
            <a:r>
              <a:rPr lang="pt-BR" sz="2800" dirty="0"/>
              <a:t>Constrói a tabela de símbolos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61315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Compiladores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268414"/>
            <a:ext cx="8367713" cy="5400675"/>
          </a:xfrm>
        </p:spPr>
        <p:txBody>
          <a:bodyPr/>
          <a:lstStyle/>
          <a:p>
            <a:pPr>
              <a:buFontTx/>
              <a:buNone/>
              <a:defRPr/>
            </a:pPr>
            <a:endParaRPr lang="pt-BR" dirty="0"/>
          </a:p>
          <a:p>
            <a:pPr>
              <a:buFontTx/>
              <a:buNone/>
              <a:defRPr/>
            </a:pPr>
            <a:endParaRPr lang="pt-BR" dirty="0"/>
          </a:p>
          <a:p>
            <a:pPr>
              <a:buFontTx/>
              <a:buNone/>
              <a:defRPr/>
            </a:pPr>
            <a:r>
              <a:rPr lang="pt-BR" dirty="0"/>
              <a:t>                      </a:t>
            </a:r>
            <a:r>
              <a:rPr lang="pt-BR" sz="2800" dirty="0"/>
              <a:t>simples</a:t>
            </a:r>
          </a:p>
          <a:p>
            <a:pPr>
              <a:buFontTx/>
              <a:buNone/>
              <a:defRPr/>
            </a:pPr>
            <a:r>
              <a:rPr lang="pt-BR" sz="2800" dirty="0" err="1"/>
              <a:t>Tokens</a:t>
            </a:r>
            <a:endParaRPr lang="pt-BR" sz="2800" dirty="0"/>
          </a:p>
          <a:p>
            <a:pPr>
              <a:buFontTx/>
              <a:buNone/>
              <a:defRPr/>
            </a:pPr>
            <a:r>
              <a:rPr lang="pt-BR" sz="2800" dirty="0"/>
              <a:t>                com argumento</a:t>
            </a:r>
          </a:p>
          <a:p>
            <a:pPr>
              <a:buFontTx/>
              <a:buNone/>
              <a:defRPr/>
            </a:pPr>
            <a:endParaRPr lang="pt-BR" sz="2800" dirty="0"/>
          </a:p>
        </p:txBody>
      </p:sp>
      <p:sp>
        <p:nvSpPr>
          <p:cNvPr id="28676" name="AutoShape 4"/>
          <p:cNvSpPr>
            <a:spLocks/>
          </p:cNvSpPr>
          <p:nvPr/>
        </p:nvSpPr>
        <p:spPr bwMode="auto">
          <a:xfrm>
            <a:off x="3114676" y="2349501"/>
            <a:ext cx="288925" cy="1871663"/>
          </a:xfrm>
          <a:prstGeom prst="leftBrace">
            <a:avLst>
              <a:gd name="adj1" fmla="val 539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93699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Compiladores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68415"/>
            <a:ext cx="10972799" cy="3852226"/>
          </a:xfrm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endParaRPr lang="pt-BR" sz="3200" dirty="0"/>
          </a:p>
          <a:p>
            <a:pPr>
              <a:buFontTx/>
              <a:buNone/>
              <a:defRPr/>
            </a:pPr>
            <a:r>
              <a:rPr lang="pt-BR" sz="3200" dirty="0" err="1"/>
              <a:t>Tokens</a:t>
            </a:r>
            <a:r>
              <a:rPr lang="pt-BR" sz="3200" dirty="0"/>
              <a:t> simples são os </a:t>
            </a:r>
            <a:r>
              <a:rPr lang="pt-BR" sz="3200" dirty="0" err="1"/>
              <a:t>tokens</a:t>
            </a:r>
            <a:r>
              <a:rPr lang="pt-BR" sz="3200" dirty="0"/>
              <a:t> que não tem valor associado ( </a:t>
            </a:r>
            <a:r>
              <a:rPr lang="pt-BR" sz="3200" dirty="0" err="1"/>
              <a:t>ex</a:t>
            </a:r>
            <a:r>
              <a:rPr lang="pt-BR" sz="3200" dirty="0"/>
              <a:t> os operadores)</a:t>
            </a:r>
          </a:p>
          <a:p>
            <a:pPr>
              <a:buFontTx/>
              <a:buNone/>
              <a:defRPr/>
            </a:pPr>
            <a:endParaRPr lang="pt-BR" sz="3200" dirty="0"/>
          </a:p>
          <a:p>
            <a:pPr>
              <a:buFontTx/>
              <a:buNone/>
              <a:defRPr/>
            </a:pPr>
            <a:endParaRPr lang="pt-BR" sz="3200" dirty="0"/>
          </a:p>
          <a:p>
            <a:pPr>
              <a:buFontTx/>
              <a:buNone/>
              <a:defRPr/>
            </a:pPr>
            <a:r>
              <a:rPr lang="pt-BR" sz="3200" dirty="0" err="1"/>
              <a:t>Tokens</a:t>
            </a:r>
            <a:r>
              <a:rPr lang="pt-BR" sz="3200" dirty="0"/>
              <a:t> com argumentos são aqueles tem algum valor associado </a:t>
            </a:r>
          </a:p>
          <a:p>
            <a:pPr>
              <a:buFontTx/>
              <a:buNone/>
              <a:defRPr/>
            </a:pPr>
            <a:r>
              <a:rPr lang="pt-BR" sz="3200" dirty="0"/>
              <a:t>  ( </a:t>
            </a:r>
            <a:r>
              <a:rPr lang="pt-BR" sz="3200" dirty="0" err="1"/>
              <a:t>ex</a:t>
            </a:r>
            <a:r>
              <a:rPr lang="pt-BR" sz="3200" dirty="0"/>
              <a:t> identificadores, constantes numéricas )</a:t>
            </a:r>
          </a:p>
          <a:p>
            <a:pPr>
              <a:buFontTx/>
              <a:buNone/>
              <a:defRPr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7150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68414"/>
            <a:ext cx="10616417" cy="3711549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Tx/>
              <a:buNone/>
              <a:defRPr/>
            </a:pPr>
            <a:r>
              <a:rPr lang="pt-BR" sz="2800" b="1" dirty="0"/>
              <a:t>Fases do compilador:</a:t>
            </a:r>
          </a:p>
          <a:p>
            <a:pPr eaLnBrk="1" hangingPunct="1">
              <a:buFontTx/>
              <a:buNone/>
              <a:defRPr/>
            </a:pPr>
            <a:endParaRPr lang="pt-BR" sz="2800" b="1" dirty="0"/>
          </a:p>
          <a:p>
            <a:pPr eaLnBrk="1" hangingPunct="1">
              <a:buFontTx/>
              <a:buNone/>
              <a:defRPr/>
            </a:pPr>
            <a:r>
              <a:rPr lang="pt-BR" sz="2800" b="1" dirty="0"/>
              <a:t> </a:t>
            </a:r>
            <a:r>
              <a:rPr lang="pt-BR" sz="2800" dirty="0"/>
              <a:t>Os compiladores são divididos em duas partes.</a:t>
            </a:r>
          </a:p>
          <a:p>
            <a:pPr eaLnBrk="1" hangingPunct="1">
              <a:buFontTx/>
              <a:buNone/>
              <a:defRPr/>
            </a:pPr>
            <a:r>
              <a:rPr lang="pt-BR" sz="2800" dirty="0"/>
              <a:t> A primeira é a </a:t>
            </a:r>
            <a:r>
              <a:rPr lang="pt-BR" sz="2800" b="1" dirty="0">
                <a:solidFill>
                  <a:srgbClr val="FF0000"/>
                </a:solidFill>
              </a:rPr>
              <a:t>análise</a:t>
            </a:r>
            <a:r>
              <a:rPr lang="pt-BR" sz="2800" dirty="0"/>
              <a:t> e a segunda se denomina de </a:t>
            </a:r>
            <a:r>
              <a:rPr lang="pt-BR" sz="2800" b="1" dirty="0">
                <a:solidFill>
                  <a:srgbClr val="FF0000"/>
                </a:solidFill>
              </a:rPr>
              <a:t>síntese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505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9655" y="1268415"/>
            <a:ext cx="10353822" cy="37818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endParaRPr lang="pt-BR" sz="2400" dirty="0"/>
          </a:p>
          <a:p>
            <a:pPr eaLnBrk="1" hangingPunct="1">
              <a:buFontTx/>
              <a:buNone/>
              <a:defRPr/>
            </a:pPr>
            <a:r>
              <a:rPr lang="pt-BR" sz="2800" b="1" dirty="0"/>
              <a:t>Fases do compilador:</a:t>
            </a:r>
          </a:p>
          <a:p>
            <a:pPr eaLnBrk="1" hangingPunct="1">
              <a:buFontTx/>
              <a:buNone/>
              <a:defRPr/>
            </a:pPr>
            <a:endParaRPr lang="pt-BR" sz="28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800" b="1" dirty="0"/>
              <a:t> </a:t>
            </a:r>
            <a:r>
              <a:rPr lang="pt-BR" sz="2800" dirty="0">
                <a:solidFill>
                  <a:schemeClr val="tx2"/>
                </a:solidFill>
              </a:rPr>
              <a:t>Um compilador é constituído internamente por passos, ou fases, para operações lógicas distintas, e podem ser entendidas como peças separadas dentro do compilador.</a:t>
            </a:r>
          </a:p>
          <a:p>
            <a:pPr eaLnBrk="1" hangingPunct="1">
              <a:buFontTx/>
              <a:buNone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6603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9145" y="1268414"/>
            <a:ext cx="9203569" cy="3978835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Tx/>
              <a:buNone/>
              <a:defRPr/>
            </a:pPr>
            <a:r>
              <a:rPr lang="pt-BR" sz="2800" b="1" dirty="0"/>
              <a:t>Fases do compilador:</a:t>
            </a:r>
          </a:p>
          <a:p>
            <a:pPr eaLnBrk="1" hangingPunct="1">
              <a:buFontTx/>
              <a:buNone/>
              <a:defRPr/>
            </a:pPr>
            <a:endParaRPr lang="pt-BR" sz="2800" b="1" dirty="0"/>
          </a:p>
          <a:p>
            <a:pPr eaLnBrk="1" hangingPunct="1">
              <a:buFontTx/>
              <a:buNone/>
              <a:defRPr/>
            </a:pPr>
            <a:r>
              <a:rPr lang="pt-BR" sz="2800" dirty="0"/>
              <a:t> Na análise o programa fonte é fracionado, sendo criado um código intermediário também chamado de representação intermediária.</a:t>
            </a:r>
          </a:p>
        </p:txBody>
      </p:sp>
    </p:spTree>
    <p:extLst>
      <p:ext uri="{BB962C8B-B14F-4D97-AF65-F5344CB8AC3E}">
        <p14:creationId xmlns:p14="http://schemas.microsoft.com/office/powerpoint/2010/main" val="191715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268415"/>
            <a:ext cx="8367713" cy="4105444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r>
              <a:rPr lang="pt-BR" b="1" dirty="0"/>
              <a:t>Fases do compilador:</a:t>
            </a:r>
          </a:p>
          <a:p>
            <a:pPr eaLnBrk="1" hangingPunct="1">
              <a:buFontTx/>
              <a:buNone/>
              <a:defRPr/>
            </a:pPr>
            <a:endParaRPr lang="pt-BR" b="1" dirty="0"/>
          </a:p>
          <a:p>
            <a:pPr eaLnBrk="1" hangingPunct="1">
              <a:buFontTx/>
              <a:buNone/>
              <a:defRPr/>
            </a:pPr>
            <a:r>
              <a:rPr lang="pt-BR" b="1" dirty="0"/>
              <a:t>                       Léxica</a:t>
            </a:r>
          </a:p>
          <a:p>
            <a:pPr eaLnBrk="1" hangingPunct="1">
              <a:buFontTx/>
              <a:buNone/>
              <a:defRPr/>
            </a:pPr>
            <a:r>
              <a:rPr lang="pt-BR" b="1" dirty="0"/>
              <a:t>   Análise        Sintática</a:t>
            </a:r>
          </a:p>
          <a:p>
            <a:pPr eaLnBrk="1" hangingPunct="1">
              <a:buFontTx/>
              <a:buNone/>
              <a:defRPr/>
            </a:pPr>
            <a:r>
              <a:rPr lang="pt-BR" b="1" dirty="0"/>
              <a:t>(front-end)     Semântica</a:t>
            </a:r>
          </a:p>
        </p:txBody>
      </p:sp>
      <p:sp>
        <p:nvSpPr>
          <p:cNvPr id="13316" name="AutoShape 4"/>
          <p:cNvSpPr>
            <a:spLocks/>
          </p:cNvSpPr>
          <p:nvPr/>
        </p:nvSpPr>
        <p:spPr bwMode="auto">
          <a:xfrm>
            <a:off x="3288300" y="2528302"/>
            <a:ext cx="288925" cy="2159000"/>
          </a:xfrm>
          <a:prstGeom prst="leftBrace">
            <a:avLst>
              <a:gd name="adj1" fmla="val 6227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</p:spTree>
    <p:extLst>
      <p:ext uri="{BB962C8B-B14F-4D97-AF65-F5344CB8AC3E}">
        <p14:creationId xmlns:p14="http://schemas.microsoft.com/office/powerpoint/2010/main" val="347938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52025" y="1268415"/>
            <a:ext cx="9298744" cy="357087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endParaRPr lang="pt-BR" sz="2400" dirty="0"/>
          </a:p>
          <a:p>
            <a:pPr eaLnBrk="1" hangingPunct="1">
              <a:buFontTx/>
              <a:buNone/>
              <a:defRPr/>
            </a:pPr>
            <a:r>
              <a:rPr lang="pt-BR" sz="2400" b="1" dirty="0"/>
              <a:t>Fases do compilador:</a:t>
            </a:r>
          </a:p>
          <a:p>
            <a:pPr eaLnBrk="1" hangingPunct="1">
              <a:buFontTx/>
              <a:buNone/>
              <a:defRPr/>
            </a:pPr>
            <a:endParaRPr lang="pt-BR" sz="2400" b="1" dirty="0"/>
          </a:p>
          <a:p>
            <a:pPr eaLnBrk="1" hangingPunct="1">
              <a:buFontTx/>
              <a:buNone/>
              <a:defRPr/>
            </a:pPr>
            <a:r>
              <a:rPr lang="pt-BR" sz="2400" dirty="0"/>
              <a:t> Na síntese constrói o programa alvo desejado a partir da representação intermediária, nesta fase é necessário várias técnicas.</a:t>
            </a:r>
          </a:p>
        </p:txBody>
      </p:sp>
    </p:spTree>
    <p:extLst>
      <p:ext uri="{BB962C8B-B14F-4D97-AF65-F5344CB8AC3E}">
        <p14:creationId xmlns:p14="http://schemas.microsoft.com/office/powerpoint/2010/main" val="17442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268414"/>
            <a:ext cx="8367713" cy="540067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r>
              <a:rPr lang="pt-BR" b="1" dirty="0"/>
              <a:t>Fases do compilador:</a:t>
            </a:r>
          </a:p>
          <a:p>
            <a:pPr eaLnBrk="1" hangingPunct="1">
              <a:buFontTx/>
              <a:buNone/>
              <a:defRPr/>
            </a:pPr>
            <a:endParaRPr lang="pt-BR" b="1" dirty="0"/>
          </a:p>
          <a:p>
            <a:pPr eaLnBrk="1" hangingPunct="1">
              <a:buFontTx/>
              <a:buNone/>
              <a:defRPr/>
            </a:pPr>
            <a:r>
              <a:rPr lang="pt-BR" b="1" dirty="0"/>
              <a:t>                       </a:t>
            </a:r>
            <a:r>
              <a:rPr lang="pt-BR" sz="3000" b="1" dirty="0"/>
              <a:t>Gerador de código intermediário</a:t>
            </a:r>
          </a:p>
          <a:p>
            <a:pPr eaLnBrk="1" hangingPunct="1">
              <a:buFontTx/>
              <a:buNone/>
              <a:defRPr/>
            </a:pPr>
            <a:r>
              <a:rPr lang="pt-BR" sz="3000" b="1" dirty="0"/>
              <a:t> Síntese  </a:t>
            </a:r>
            <a:r>
              <a:rPr lang="pt-BR" sz="3000" b="1" dirty="0" err="1"/>
              <a:t>Otimizador</a:t>
            </a:r>
            <a:r>
              <a:rPr lang="pt-BR" sz="3000" b="1" dirty="0"/>
              <a:t> de código</a:t>
            </a:r>
          </a:p>
          <a:p>
            <a:pPr eaLnBrk="1" hangingPunct="1">
              <a:buFontTx/>
              <a:buNone/>
              <a:defRPr/>
            </a:pPr>
            <a:r>
              <a:rPr lang="pt-BR" b="1" dirty="0"/>
              <a:t>(back-end)     </a:t>
            </a:r>
            <a:r>
              <a:rPr lang="pt-BR" sz="3000" b="1" dirty="0"/>
              <a:t>Gerador de código objeto</a:t>
            </a:r>
          </a:p>
          <a:p>
            <a:pPr eaLnBrk="1" hangingPunct="1">
              <a:buFontTx/>
              <a:buNone/>
              <a:defRPr/>
            </a:pPr>
            <a:endParaRPr lang="pt-BR" b="1" dirty="0"/>
          </a:p>
        </p:txBody>
      </p:sp>
      <p:sp>
        <p:nvSpPr>
          <p:cNvPr id="15364" name="AutoShape 4"/>
          <p:cNvSpPr>
            <a:spLocks/>
          </p:cNvSpPr>
          <p:nvPr/>
        </p:nvSpPr>
        <p:spPr bwMode="auto">
          <a:xfrm>
            <a:off x="3303468" y="2571384"/>
            <a:ext cx="288925" cy="2159000"/>
          </a:xfrm>
          <a:prstGeom prst="leftBrace">
            <a:avLst>
              <a:gd name="adj1" fmla="val 6227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</p:spTree>
    <p:extLst>
      <p:ext uri="{BB962C8B-B14F-4D97-AF65-F5344CB8AC3E}">
        <p14:creationId xmlns:p14="http://schemas.microsoft.com/office/powerpoint/2010/main" val="58870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58144" y="179389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Fases de um compilador</a:t>
            </a:r>
          </a:p>
        </p:txBody>
      </p:sp>
      <p:sp>
        <p:nvSpPr>
          <p:cNvPr id="228389" name="Rectangle 37"/>
          <p:cNvSpPr>
            <a:spLocks noChangeArrowheads="1"/>
          </p:cNvSpPr>
          <p:nvPr/>
        </p:nvSpPr>
        <p:spPr bwMode="auto">
          <a:xfrm>
            <a:off x="4340226" y="1700214"/>
            <a:ext cx="2606675" cy="433387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09728" tIns="54864" rIns="109728" bIns="54864" anchor="ctr"/>
          <a:lstStyle/>
          <a:p>
            <a:pPr algn="ctr" eaLnBrk="1" hangingPunct="1">
              <a:defRPr/>
            </a:pPr>
            <a:r>
              <a:rPr lang="pt-BR" sz="2000" b="1" dirty="0">
                <a:latin typeface="Segoe Semibold" pitchFamily="34" charset="0"/>
              </a:rPr>
              <a:t>Analisador Léxico</a:t>
            </a:r>
          </a:p>
        </p:txBody>
      </p:sp>
      <p:sp>
        <p:nvSpPr>
          <p:cNvPr id="228390" name="Rectangle 38"/>
          <p:cNvSpPr>
            <a:spLocks noChangeArrowheads="1"/>
          </p:cNvSpPr>
          <p:nvPr/>
        </p:nvSpPr>
        <p:spPr bwMode="auto">
          <a:xfrm>
            <a:off x="4322764" y="2406650"/>
            <a:ext cx="2606675" cy="477838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09728" tIns="54864" rIns="109728" bIns="54864" anchor="ctr"/>
          <a:lstStyle/>
          <a:p>
            <a:pPr algn="ctr" eaLnBrk="1" hangingPunct="1">
              <a:defRPr/>
            </a:pPr>
            <a:r>
              <a:rPr lang="pt-BR" sz="2000" b="1" dirty="0">
                <a:latin typeface="Segoe Semibold" pitchFamily="34" charset="0"/>
              </a:rPr>
              <a:t>Analisador Sintático</a:t>
            </a:r>
          </a:p>
        </p:txBody>
      </p:sp>
      <p:sp>
        <p:nvSpPr>
          <p:cNvPr id="228391" name="Rectangle 39"/>
          <p:cNvSpPr>
            <a:spLocks noChangeArrowheads="1"/>
          </p:cNvSpPr>
          <p:nvPr/>
        </p:nvSpPr>
        <p:spPr bwMode="auto">
          <a:xfrm>
            <a:off x="4322764" y="3113089"/>
            <a:ext cx="2606675" cy="452437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09728" tIns="54864" rIns="109728" bIns="54864" anchor="ctr"/>
          <a:lstStyle/>
          <a:p>
            <a:pPr algn="ctr" eaLnBrk="1" hangingPunct="1">
              <a:defRPr/>
            </a:pPr>
            <a:r>
              <a:rPr lang="pt-BR" sz="2000" b="1" dirty="0">
                <a:latin typeface="Segoe Semibold" pitchFamily="34" charset="0"/>
              </a:rPr>
              <a:t>Analisador Semântico</a:t>
            </a:r>
          </a:p>
        </p:txBody>
      </p:sp>
      <p:sp>
        <p:nvSpPr>
          <p:cNvPr id="228392" name="Rectangle 40"/>
          <p:cNvSpPr>
            <a:spLocks noChangeArrowheads="1"/>
          </p:cNvSpPr>
          <p:nvPr/>
        </p:nvSpPr>
        <p:spPr bwMode="auto">
          <a:xfrm>
            <a:off x="4322764" y="3773488"/>
            <a:ext cx="2606675" cy="588962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pt-BR" sz="2000" b="1" dirty="0">
                <a:latin typeface="Segoe Semibold" pitchFamily="34" charset="0"/>
              </a:rPr>
              <a:t>Gerador de código intermediário</a:t>
            </a:r>
          </a:p>
        </p:txBody>
      </p:sp>
      <p:sp>
        <p:nvSpPr>
          <p:cNvPr id="228393" name="Rectangle 41"/>
          <p:cNvSpPr>
            <a:spLocks noChangeArrowheads="1"/>
          </p:cNvSpPr>
          <p:nvPr/>
        </p:nvSpPr>
        <p:spPr bwMode="auto">
          <a:xfrm>
            <a:off x="4322764" y="4545013"/>
            <a:ext cx="2606675" cy="588962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09728" tIns="54864" rIns="109728" bIns="54864" anchor="ctr"/>
          <a:lstStyle/>
          <a:p>
            <a:pPr algn="ctr" eaLnBrk="1" hangingPunct="1">
              <a:defRPr/>
            </a:pPr>
            <a:r>
              <a:rPr lang="pt-BR" sz="2000" b="1" dirty="0" err="1">
                <a:latin typeface="Segoe Semibold" pitchFamily="34" charset="0"/>
              </a:rPr>
              <a:t>Otimizador</a:t>
            </a:r>
            <a:r>
              <a:rPr lang="pt-BR" sz="2000" b="1" dirty="0">
                <a:latin typeface="Segoe Semibold" pitchFamily="34" charset="0"/>
              </a:rPr>
              <a:t> de código</a:t>
            </a:r>
          </a:p>
        </p:txBody>
      </p:sp>
      <p:sp>
        <p:nvSpPr>
          <p:cNvPr id="228394" name="Rectangle 42"/>
          <p:cNvSpPr>
            <a:spLocks noChangeArrowheads="1"/>
          </p:cNvSpPr>
          <p:nvPr/>
        </p:nvSpPr>
        <p:spPr bwMode="auto">
          <a:xfrm>
            <a:off x="4322764" y="5299076"/>
            <a:ext cx="2606675" cy="588963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pt-BR" sz="2000" b="1" dirty="0">
                <a:latin typeface="Segoe Semibold" pitchFamily="34" charset="0"/>
              </a:rPr>
              <a:t>Gerador de código objeto</a:t>
            </a:r>
          </a:p>
        </p:txBody>
      </p:sp>
      <p:sp>
        <p:nvSpPr>
          <p:cNvPr id="228397" name="Rectangle 45"/>
          <p:cNvSpPr>
            <a:spLocks noChangeArrowheads="1"/>
          </p:cNvSpPr>
          <p:nvPr/>
        </p:nvSpPr>
        <p:spPr bwMode="auto">
          <a:xfrm>
            <a:off x="7578726" y="2260600"/>
            <a:ext cx="1890713" cy="546100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pt-BR" sz="2000" b="1" dirty="0">
                <a:latin typeface="Segoe Semibold" pitchFamily="34" charset="0"/>
              </a:rPr>
              <a:t>Tratador de erros</a:t>
            </a:r>
          </a:p>
        </p:txBody>
      </p:sp>
      <p:sp>
        <p:nvSpPr>
          <p:cNvPr id="16394" name="Line 46"/>
          <p:cNvSpPr>
            <a:spLocks noChangeShapeType="1"/>
          </p:cNvSpPr>
          <p:nvPr/>
        </p:nvSpPr>
        <p:spPr bwMode="auto">
          <a:xfrm>
            <a:off x="5553075" y="2219326"/>
            <a:ext cx="1588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9728" tIns="54864" rIns="109728" bIns="54864" anchor="ctr"/>
          <a:lstStyle/>
          <a:p>
            <a:endParaRPr lang="pt-BR"/>
          </a:p>
        </p:txBody>
      </p:sp>
      <p:sp>
        <p:nvSpPr>
          <p:cNvPr id="16395" name="Line 47"/>
          <p:cNvSpPr>
            <a:spLocks noChangeShapeType="1"/>
          </p:cNvSpPr>
          <p:nvPr/>
        </p:nvSpPr>
        <p:spPr bwMode="auto">
          <a:xfrm>
            <a:off x="5553075" y="2932114"/>
            <a:ext cx="1588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9728" tIns="54864" rIns="109728" bIns="54864" anchor="ctr"/>
          <a:lstStyle/>
          <a:p>
            <a:endParaRPr lang="pt-BR"/>
          </a:p>
        </p:txBody>
      </p:sp>
      <p:sp>
        <p:nvSpPr>
          <p:cNvPr id="16396" name="Line 48"/>
          <p:cNvSpPr>
            <a:spLocks noChangeShapeType="1"/>
          </p:cNvSpPr>
          <p:nvPr/>
        </p:nvSpPr>
        <p:spPr bwMode="auto">
          <a:xfrm>
            <a:off x="5553075" y="3614739"/>
            <a:ext cx="1588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9728" tIns="54864" rIns="109728" bIns="54864" anchor="ctr"/>
          <a:lstStyle/>
          <a:p>
            <a:endParaRPr lang="pt-BR"/>
          </a:p>
        </p:txBody>
      </p:sp>
      <p:sp>
        <p:nvSpPr>
          <p:cNvPr id="16397" name="Line 49"/>
          <p:cNvSpPr>
            <a:spLocks noChangeShapeType="1"/>
          </p:cNvSpPr>
          <p:nvPr/>
        </p:nvSpPr>
        <p:spPr bwMode="auto">
          <a:xfrm>
            <a:off x="5553075" y="4389439"/>
            <a:ext cx="1588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9728" tIns="54864" rIns="109728" bIns="54864" anchor="ctr"/>
          <a:lstStyle/>
          <a:p>
            <a:endParaRPr lang="pt-BR"/>
          </a:p>
        </p:txBody>
      </p:sp>
      <p:sp>
        <p:nvSpPr>
          <p:cNvPr id="16398" name="Line 50"/>
          <p:cNvSpPr>
            <a:spLocks noChangeShapeType="1"/>
          </p:cNvSpPr>
          <p:nvPr/>
        </p:nvSpPr>
        <p:spPr bwMode="auto">
          <a:xfrm>
            <a:off x="5567364" y="5160964"/>
            <a:ext cx="1587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9728" tIns="54864" rIns="109728" bIns="54864" anchor="ctr"/>
          <a:lstStyle/>
          <a:p>
            <a:endParaRPr lang="pt-BR"/>
          </a:p>
        </p:txBody>
      </p:sp>
      <p:sp>
        <p:nvSpPr>
          <p:cNvPr id="16399" name="AutoShape 51"/>
          <p:cNvSpPr>
            <a:spLocks/>
          </p:cNvSpPr>
          <p:nvPr/>
        </p:nvSpPr>
        <p:spPr bwMode="auto">
          <a:xfrm>
            <a:off x="9409114" y="1385888"/>
            <a:ext cx="307975" cy="2271712"/>
          </a:xfrm>
          <a:prstGeom prst="rightBracket">
            <a:avLst>
              <a:gd name="adj" fmla="val 6146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9728" tIns="54864" rIns="109728" bIns="54864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6400" name="Text Box 52"/>
          <p:cNvSpPr txBox="1">
            <a:spLocks noChangeArrowheads="1"/>
          </p:cNvSpPr>
          <p:nvPr/>
        </p:nvSpPr>
        <p:spPr bwMode="auto">
          <a:xfrm>
            <a:off x="9720263" y="1366839"/>
            <a:ext cx="334962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09728" tIns="54864" rIns="109728" bIns="54864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000" b="1">
                <a:solidFill>
                  <a:schemeClr val="tx2"/>
                </a:solidFill>
                <a:latin typeface="Segoe Semibold" pitchFamily="34" charset="0"/>
              </a:rPr>
              <a:t>ANÁLISE</a:t>
            </a:r>
          </a:p>
        </p:txBody>
      </p:sp>
      <p:sp>
        <p:nvSpPr>
          <p:cNvPr id="16401" name="AutoShape 53"/>
          <p:cNvSpPr>
            <a:spLocks/>
          </p:cNvSpPr>
          <p:nvPr/>
        </p:nvSpPr>
        <p:spPr bwMode="auto">
          <a:xfrm>
            <a:off x="9412289" y="3783013"/>
            <a:ext cx="307975" cy="2271712"/>
          </a:xfrm>
          <a:prstGeom prst="rightBracket">
            <a:avLst>
              <a:gd name="adj" fmla="val 6146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9728" tIns="54864" rIns="109728" bIns="54864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6402" name="Text Box 54"/>
          <p:cNvSpPr txBox="1">
            <a:spLocks noChangeArrowheads="1"/>
          </p:cNvSpPr>
          <p:nvPr/>
        </p:nvSpPr>
        <p:spPr bwMode="auto">
          <a:xfrm>
            <a:off x="9720263" y="3763964"/>
            <a:ext cx="334962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09728" tIns="54864" rIns="109728" bIns="54864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000" b="1">
                <a:solidFill>
                  <a:schemeClr val="tx2"/>
                </a:solidFill>
                <a:latin typeface="Segoe Semibold" pitchFamily="34" charset="0"/>
              </a:rPr>
              <a:t>SÍNTESE</a:t>
            </a:r>
          </a:p>
        </p:txBody>
      </p:sp>
      <p:sp>
        <p:nvSpPr>
          <p:cNvPr id="16403" name="Text Box 55"/>
          <p:cNvSpPr txBox="1">
            <a:spLocks noChangeArrowheads="1"/>
          </p:cNvSpPr>
          <p:nvPr/>
        </p:nvSpPr>
        <p:spPr bwMode="auto">
          <a:xfrm>
            <a:off x="4003676" y="6180138"/>
            <a:ext cx="32496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09728" tIns="54864" rIns="109728" bIns="54864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800" b="1"/>
              <a:t>Programa objeto</a:t>
            </a:r>
            <a:endParaRPr lang="pt-BR" altLang="pt-BR" sz="1800" b="1">
              <a:solidFill>
                <a:schemeClr val="tx2"/>
              </a:solidFill>
              <a:latin typeface="Segoe Semibold" pitchFamily="34" charset="0"/>
            </a:endParaRPr>
          </a:p>
        </p:txBody>
      </p:sp>
      <p:sp>
        <p:nvSpPr>
          <p:cNvPr id="228409" name="Rectangle 57"/>
          <p:cNvSpPr>
            <a:spLocks noChangeArrowheads="1"/>
          </p:cNvSpPr>
          <p:nvPr/>
        </p:nvSpPr>
        <p:spPr bwMode="auto">
          <a:xfrm>
            <a:off x="1774826" y="3417888"/>
            <a:ext cx="1547813" cy="546100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pt-BR" sz="2000" b="1" dirty="0">
                <a:latin typeface="Segoe Semibold" pitchFamily="34" charset="0"/>
              </a:rPr>
              <a:t>Tabelas de</a:t>
            </a:r>
          </a:p>
          <a:p>
            <a:pPr algn="ctr" eaLnBrk="1" hangingPunct="1">
              <a:defRPr/>
            </a:pPr>
            <a:r>
              <a:rPr lang="pt-BR" sz="2000" b="1" dirty="0">
                <a:latin typeface="Segoe Semibold" pitchFamily="34" charset="0"/>
              </a:rPr>
              <a:t>símbolos</a:t>
            </a:r>
          </a:p>
        </p:txBody>
      </p:sp>
      <p:cxnSp>
        <p:nvCxnSpPr>
          <p:cNvPr id="16405" name="AutoShape 58"/>
          <p:cNvCxnSpPr>
            <a:cxnSpLocks noChangeShapeType="1"/>
            <a:stCxn id="228409" idx="3"/>
            <a:endCxn id="228389" idx="1"/>
          </p:cNvCxnSpPr>
          <p:nvPr/>
        </p:nvCxnSpPr>
        <p:spPr bwMode="auto">
          <a:xfrm flipV="1">
            <a:off x="3322639" y="1917700"/>
            <a:ext cx="1017587" cy="17732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59"/>
          <p:cNvCxnSpPr>
            <a:cxnSpLocks noChangeShapeType="1"/>
            <a:stCxn id="228409" idx="3"/>
            <a:endCxn id="228390" idx="1"/>
          </p:cNvCxnSpPr>
          <p:nvPr/>
        </p:nvCxnSpPr>
        <p:spPr bwMode="auto">
          <a:xfrm flipV="1">
            <a:off x="3322639" y="2646364"/>
            <a:ext cx="1000125" cy="10445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60"/>
          <p:cNvCxnSpPr>
            <a:cxnSpLocks noChangeShapeType="1"/>
            <a:stCxn id="228409" idx="3"/>
            <a:endCxn id="228391" idx="1"/>
          </p:cNvCxnSpPr>
          <p:nvPr/>
        </p:nvCxnSpPr>
        <p:spPr bwMode="auto">
          <a:xfrm flipV="1">
            <a:off x="3322639" y="3338514"/>
            <a:ext cx="1000125" cy="3524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AutoShape 61"/>
          <p:cNvCxnSpPr>
            <a:cxnSpLocks noChangeShapeType="1"/>
            <a:stCxn id="228409" idx="3"/>
            <a:endCxn id="228392" idx="1"/>
          </p:cNvCxnSpPr>
          <p:nvPr/>
        </p:nvCxnSpPr>
        <p:spPr bwMode="auto">
          <a:xfrm>
            <a:off x="3322639" y="3690939"/>
            <a:ext cx="1000125" cy="377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62"/>
          <p:cNvCxnSpPr>
            <a:cxnSpLocks noChangeShapeType="1"/>
            <a:stCxn id="228409" idx="3"/>
            <a:endCxn id="228393" idx="1"/>
          </p:cNvCxnSpPr>
          <p:nvPr/>
        </p:nvCxnSpPr>
        <p:spPr bwMode="auto">
          <a:xfrm>
            <a:off x="3322639" y="3690938"/>
            <a:ext cx="1000125" cy="1149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AutoShape 63"/>
          <p:cNvCxnSpPr>
            <a:cxnSpLocks noChangeShapeType="1"/>
            <a:stCxn id="228409" idx="3"/>
            <a:endCxn id="228394" idx="1"/>
          </p:cNvCxnSpPr>
          <p:nvPr/>
        </p:nvCxnSpPr>
        <p:spPr bwMode="auto">
          <a:xfrm>
            <a:off x="3322639" y="3690938"/>
            <a:ext cx="1000125" cy="19034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64"/>
          <p:cNvCxnSpPr>
            <a:cxnSpLocks noChangeShapeType="1"/>
            <a:stCxn id="228397" idx="1"/>
            <a:endCxn id="228389" idx="3"/>
          </p:cNvCxnSpPr>
          <p:nvPr/>
        </p:nvCxnSpPr>
        <p:spPr bwMode="auto">
          <a:xfrm flipH="1" flipV="1">
            <a:off x="6946901" y="1917700"/>
            <a:ext cx="631825" cy="615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AutoShape 65"/>
          <p:cNvCxnSpPr>
            <a:cxnSpLocks noChangeShapeType="1"/>
            <a:stCxn id="228397" idx="1"/>
            <a:endCxn id="228390" idx="3"/>
          </p:cNvCxnSpPr>
          <p:nvPr/>
        </p:nvCxnSpPr>
        <p:spPr bwMode="auto">
          <a:xfrm rot="10800000" flipV="1">
            <a:off x="6929439" y="2533651"/>
            <a:ext cx="649287" cy="1127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3" name="AutoShape 66"/>
          <p:cNvCxnSpPr>
            <a:cxnSpLocks noChangeShapeType="1"/>
            <a:stCxn id="228397" idx="1"/>
            <a:endCxn id="228391" idx="3"/>
          </p:cNvCxnSpPr>
          <p:nvPr/>
        </p:nvCxnSpPr>
        <p:spPr bwMode="auto">
          <a:xfrm rot="10800000" flipV="1">
            <a:off x="6929439" y="2533651"/>
            <a:ext cx="649287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4" name="Text Box 67"/>
          <p:cNvSpPr txBox="1">
            <a:spLocks noChangeArrowheads="1"/>
          </p:cNvSpPr>
          <p:nvPr/>
        </p:nvSpPr>
        <p:spPr bwMode="auto">
          <a:xfrm>
            <a:off x="4510089" y="908050"/>
            <a:ext cx="1874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/>
              <a:t>Programa fonte</a:t>
            </a:r>
          </a:p>
        </p:txBody>
      </p:sp>
      <p:sp>
        <p:nvSpPr>
          <p:cNvPr id="228420" name="AutoShape 68"/>
          <p:cNvSpPr>
            <a:spLocks noChangeArrowheads="1"/>
          </p:cNvSpPr>
          <p:nvPr/>
        </p:nvSpPr>
        <p:spPr bwMode="auto">
          <a:xfrm>
            <a:off x="5373689" y="1344613"/>
            <a:ext cx="288925" cy="227012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09728" tIns="54864" rIns="109728" bIns="54864" anchor="ctr"/>
          <a:lstStyle/>
          <a:p>
            <a:pPr eaLnBrk="1" hangingPunct="1">
              <a:defRPr/>
            </a:pPr>
            <a:endParaRPr lang="pt-BR"/>
          </a:p>
        </p:txBody>
      </p:sp>
      <p:sp>
        <p:nvSpPr>
          <p:cNvPr id="228421" name="AutoShape 69"/>
          <p:cNvSpPr>
            <a:spLocks noChangeArrowheads="1"/>
          </p:cNvSpPr>
          <p:nvPr/>
        </p:nvSpPr>
        <p:spPr bwMode="auto">
          <a:xfrm>
            <a:off x="5430839" y="5949951"/>
            <a:ext cx="288925" cy="227013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09728" tIns="54864" rIns="109728" bIns="54864" anchor="ctr"/>
          <a:lstStyle/>
          <a:p>
            <a:pPr eaLnBrk="1" hangingPunct="1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15839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Galeria</Template>
  <TotalTime>221</TotalTime>
  <Words>750</Words>
  <Application>Microsoft Office PowerPoint</Application>
  <PresentationFormat>Widescreen</PresentationFormat>
  <Paragraphs>175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Garamond</vt:lpstr>
      <vt:lpstr>Gill Sans MT</vt:lpstr>
      <vt:lpstr>Segoe Semibold</vt:lpstr>
      <vt:lpstr>Wingdings</vt:lpstr>
      <vt:lpstr>Wingdings 2</vt:lpstr>
      <vt:lpstr>Galeria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Fases de um compilador</vt:lpstr>
      <vt:lpstr>Fases de um compilador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Apresentação do PowerPoint</vt:lpstr>
      <vt:lpstr>Compiladores</vt:lpstr>
      <vt:lpstr>Compiladores</vt:lpstr>
      <vt:lpstr>Compiladores</vt:lpstr>
      <vt:lpstr>Compiladores</vt:lpstr>
      <vt:lpstr>Compiladores</vt:lpstr>
      <vt:lpstr>Compiladores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</dc:title>
  <dc:creator>Nielsen C. Damasceno</dc:creator>
  <cp:lastModifiedBy>Nielsen C. Damasceno</cp:lastModifiedBy>
  <cp:revision>72</cp:revision>
  <dcterms:created xsi:type="dcterms:W3CDTF">2017-01-21T13:02:59Z</dcterms:created>
  <dcterms:modified xsi:type="dcterms:W3CDTF">2017-02-22T00:08:06Z</dcterms:modified>
</cp:coreProperties>
</file>