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307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96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7" r:id="rId29"/>
    <p:sldId id="298" r:id="rId30"/>
    <p:sldId id="299" r:id="rId31"/>
    <p:sldId id="300" r:id="rId32"/>
    <p:sldId id="308" r:id="rId33"/>
    <p:sldId id="309" r:id="rId34"/>
    <p:sldId id="310" r:id="rId35"/>
    <p:sldId id="311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312" r:id="rId44"/>
    <p:sldId id="301" r:id="rId45"/>
    <p:sldId id="302" r:id="rId46"/>
    <p:sldId id="303" r:id="rId47"/>
    <p:sldId id="304" r:id="rId48"/>
    <p:sldId id="305" r:id="rId49"/>
    <p:sldId id="306" r:id="rId50"/>
    <p:sldId id="313" r:id="rId51"/>
    <p:sldId id="314" r:id="rId52"/>
    <p:sldId id="31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94D1-74EE-49BA-9499-2F519BE7D190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DB2C-55AF-4797-A8ED-F4D6D289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6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98C73E-B85E-48C6-AA91-59DBFF0F97C8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38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0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8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5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  <a:p>
            <a:r>
              <a:rPr lang="pt-BR" dirty="0"/>
              <a:t>Dr. Nielsen Castelo Damasceno</a:t>
            </a:r>
          </a:p>
        </p:txBody>
      </p:sp>
    </p:spTree>
    <p:extLst>
      <p:ext uri="{BB962C8B-B14F-4D97-AF65-F5344CB8AC3E}">
        <p14:creationId xmlns:p14="http://schemas.microsoft.com/office/powerpoint/2010/main" val="224486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de expressão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Como você escreve um programa ou algoritmo que tomará como entrada uma </a:t>
            </a:r>
            <a:r>
              <a:rPr lang="pt-BR" sz="3600" dirty="0" err="1"/>
              <a:t>string</a:t>
            </a:r>
            <a:r>
              <a:rPr lang="pt-BR" sz="3600" dirty="0"/>
              <a:t> contendo uma expressão numérica, como (10-5)*3 e calcula a resposta adequada?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21479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de expressão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407" y="2324833"/>
            <a:ext cx="7770735" cy="25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0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de expressão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Desafio: como criar um programa que dá a resposta correta para qualquer expressão arbitrária.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4159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de expressão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7782"/>
          </a:xfrm>
        </p:spPr>
        <p:txBody>
          <a:bodyPr>
            <a:normAutofit/>
          </a:bodyPr>
          <a:lstStyle/>
          <a:p>
            <a:r>
              <a:rPr lang="pt-BR" sz="3600" dirty="0"/>
              <a:t>Exemplo</a:t>
            </a:r>
          </a:p>
          <a:p>
            <a:pPr lvl="1"/>
            <a:r>
              <a:rPr lang="pt-BR" sz="2800" dirty="0"/>
              <a:t>10+5*B</a:t>
            </a:r>
          </a:p>
          <a:p>
            <a:pPr lvl="1"/>
            <a:r>
              <a:rPr lang="pt-BR" sz="2800" dirty="0"/>
              <a:t>2 termos: 10 e 5* B</a:t>
            </a:r>
          </a:p>
          <a:p>
            <a:pPr lvl="1"/>
            <a:r>
              <a:rPr lang="pt-BR" sz="2800" dirty="0"/>
              <a:t>2º termos contém dois fatores: 5 e B esses fatores consistem em um número e uma variável.</a:t>
            </a:r>
          </a:p>
        </p:txBody>
      </p:sp>
    </p:spTree>
    <p:extLst>
      <p:ext uri="{BB962C8B-B14F-4D97-AF65-F5344CB8AC3E}">
        <p14:creationId xmlns:p14="http://schemas.microsoft.com/office/powerpoint/2010/main" val="249700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de expressão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7782"/>
          </a:xfrm>
        </p:spPr>
        <p:txBody>
          <a:bodyPr>
            <a:normAutofit/>
          </a:bodyPr>
          <a:lstStyle/>
          <a:p>
            <a:r>
              <a:rPr lang="pt-BR" sz="3600" dirty="0"/>
              <a:t>Exemplo</a:t>
            </a:r>
          </a:p>
          <a:p>
            <a:pPr lvl="1"/>
            <a:r>
              <a:rPr lang="pt-BR" sz="2800" dirty="0"/>
              <a:t>14*(7-C)</a:t>
            </a:r>
          </a:p>
          <a:p>
            <a:pPr lvl="1"/>
            <a:r>
              <a:rPr lang="pt-BR" sz="2800" dirty="0"/>
              <a:t>2 termos: 14 e (7-C)</a:t>
            </a:r>
          </a:p>
          <a:p>
            <a:pPr lvl="1"/>
            <a:r>
              <a:rPr lang="pt-BR" sz="2800" dirty="0"/>
              <a:t>A expressão entre parêntese contém 2 termos: um número e uma variável.</a:t>
            </a:r>
          </a:p>
        </p:txBody>
      </p:sp>
    </p:spTree>
    <p:extLst>
      <p:ext uri="{BB962C8B-B14F-4D97-AF65-F5344CB8AC3E}">
        <p14:creationId xmlns:p14="http://schemas.microsoft.com/office/powerpoint/2010/main" val="392364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de expressão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7782"/>
          </a:xfrm>
        </p:spPr>
        <p:txBody>
          <a:bodyPr>
            <a:normAutofit fontScale="92500" lnSpcReduction="10000"/>
          </a:bodyPr>
          <a:lstStyle/>
          <a:p>
            <a:r>
              <a:rPr lang="pt-BR" sz="3600" dirty="0"/>
              <a:t>9/3 –(100 + 56)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/>
              <a:t>Obtenha o primeiro termo, 9/3.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/>
              <a:t>Obtenha cada fator e divida os inteiros. O valor resultante é 3.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/>
              <a:t>Obtenha o 2º termo, (100+56). Neste ponto, inicie recursivamente para analisar essa </a:t>
            </a:r>
            <a:r>
              <a:rPr lang="pt-BR" sz="2800" dirty="0" err="1"/>
              <a:t>subexpressões</a:t>
            </a:r>
            <a:r>
              <a:rPr lang="pt-BR" sz="28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/>
              <a:t>Obtenha cada termo e adicione. O valor resultante é 156.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/>
              <a:t>Retorne da avaliação recursiva do segundo termo.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/>
              <a:t>Subtraia 156 de 3. A resposta é -153.</a:t>
            </a:r>
          </a:p>
        </p:txBody>
      </p:sp>
    </p:spTree>
    <p:extLst>
      <p:ext uri="{BB962C8B-B14F-4D97-AF65-F5344CB8AC3E}">
        <p14:creationId xmlns:p14="http://schemas.microsoft.com/office/powerpoint/2010/main" val="349300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Identificar </a:t>
            </a:r>
            <a:r>
              <a:rPr lang="pt-BR" dirty="0" err="1"/>
              <a:t>token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7782"/>
          </a:xfrm>
        </p:spPr>
        <p:txBody>
          <a:bodyPr>
            <a:normAutofit/>
          </a:bodyPr>
          <a:lstStyle/>
          <a:p>
            <a:r>
              <a:rPr lang="pt-BR" sz="3200" dirty="0"/>
              <a:t>Precisamos implementar uma função que sequencialmente retorne cada </a:t>
            </a:r>
            <a:r>
              <a:rPr lang="pt-BR" sz="3200" dirty="0" err="1"/>
              <a:t>token</a:t>
            </a:r>
            <a:r>
              <a:rPr lang="pt-BR" sz="3200" dirty="0"/>
              <a:t> na expressão individualmente, movendo do inicio ao fim.</a:t>
            </a:r>
          </a:p>
          <a:p>
            <a:r>
              <a:rPr lang="pt-BR" sz="3200" dirty="0"/>
              <a:t>O método deve ser capaz de determinar o tipo de um </a:t>
            </a:r>
            <a:r>
              <a:rPr lang="pt-BR" sz="3200" dirty="0" err="1"/>
              <a:t>token</a:t>
            </a:r>
            <a:r>
              <a:rPr lang="pt-BR" sz="3200" dirty="0"/>
              <a:t> e detectar o fim da expressão.</a:t>
            </a:r>
          </a:p>
          <a:p>
            <a:r>
              <a:rPr lang="pt-BR" sz="3200" dirty="0"/>
              <a:t>Vamos implementar um método chamado </a:t>
            </a:r>
            <a:r>
              <a:rPr lang="pt-BR" sz="3200" dirty="0" err="1"/>
              <a:t>getToken</a:t>
            </a:r>
            <a:r>
              <a:rPr lang="pt-BR" sz="3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4236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analisador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303" y="1962003"/>
            <a:ext cx="5652999" cy="403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6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analisador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93" y="2259988"/>
            <a:ext cx="9190946" cy="15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15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analisador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Verificar se o </a:t>
            </a:r>
            <a:r>
              <a:rPr lang="pt-BR" dirty="0" err="1"/>
              <a:t>caracter</a:t>
            </a:r>
            <a:r>
              <a:rPr lang="pt-BR" dirty="0"/>
              <a:t> é um DELIMITADOR: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26" y="2825700"/>
            <a:ext cx="6599850" cy="19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2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Fases:</a:t>
            </a:r>
          </a:p>
          <a:p>
            <a:pPr lvl="1"/>
            <a:r>
              <a:rPr lang="pt-BR" sz="3200" dirty="0"/>
              <a:t>Análise </a:t>
            </a:r>
            <a:r>
              <a:rPr lang="pt-BR" sz="3200" dirty="0" err="1"/>
              <a:t>Lexica</a:t>
            </a:r>
            <a:r>
              <a:rPr lang="pt-BR" sz="3200" dirty="0"/>
              <a:t> (scanner)</a:t>
            </a:r>
          </a:p>
          <a:p>
            <a:pPr lvl="1"/>
            <a:r>
              <a:rPr lang="pt-BR" sz="3200" dirty="0"/>
              <a:t>Análise Sintática (</a:t>
            </a:r>
            <a:r>
              <a:rPr lang="pt-BR" sz="3200" dirty="0" err="1"/>
              <a:t>parser</a:t>
            </a:r>
            <a:r>
              <a:rPr lang="pt-BR" sz="3200" dirty="0"/>
              <a:t>)</a:t>
            </a:r>
          </a:p>
          <a:p>
            <a:pPr lvl="1"/>
            <a:r>
              <a:rPr lang="pt-BR" sz="3200" dirty="0"/>
              <a:t>Análise Semântica</a:t>
            </a:r>
          </a:p>
        </p:txBody>
      </p:sp>
    </p:spTree>
    <p:extLst>
      <p:ext uri="{BB962C8B-B14F-4D97-AF65-F5344CB8AC3E}">
        <p14:creationId xmlns:p14="http://schemas.microsoft.com/office/powerpoint/2010/main" val="159837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analisador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899" y="1967426"/>
            <a:ext cx="7666813" cy="41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2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analisador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54" y="1954894"/>
            <a:ext cx="5934254" cy="41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0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analisador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49" y="1853754"/>
            <a:ext cx="75152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75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analisador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908" y="1564810"/>
            <a:ext cx="4565406" cy="52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75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analisador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78" y="1853754"/>
            <a:ext cx="5507208" cy="42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65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analisador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46" y="1972481"/>
            <a:ext cx="6449397" cy="40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9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analisador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540" y="2037910"/>
            <a:ext cx="5541060" cy="38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21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analisador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65" y="1853754"/>
            <a:ext cx="5851577" cy="42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10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recursivo de expressão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Vamos analisar a expressão: 10-3*2</a:t>
            </a:r>
          </a:p>
          <a:p>
            <a:r>
              <a:rPr lang="pt-BR" sz="2800" dirty="0"/>
              <a:t>O ponto de entrada é </a:t>
            </a:r>
            <a:r>
              <a:rPr lang="pt-BR" sz="2800" dirty="0" err="1"/>
              <a:t>avaluate</a:t>
            </a:r>
            <a:r>
              <a:rPr lang="pt-BR" sz="2800" dirty="0"/>
              <a:t>.</a:t>
            </a:r>
          </a:p>
          <a:p>
            <a:r>
              <a:rPr lang="pt-BR" sz="2800" dirty="0"/>
              <a:t>Token = 10; chama evalExp2() – evalExp3() – evalExp4() – evalExp5().</a:t>
            </a:r>
          </a:p>
          <a:p>
            <a:r>
              <a:rPr lang="pt-BR" sz="2800" dirty="0"/>
              <a:t>evalExp5() verifica se é ‘-’ ou ‘+’. Então, chama evalExp6().</a:t>
            </a:r>
          </a:p>
        </p:txBody>
      </p:sp>
    </p:spTree>
    <p:extLst>
      <p:ext uri="{BB962C8B-B14F-4D97-AF65-F5344CB8AC3E}">
        <p14:creationId xmlns:p14="http://schemas.microsoft.com/office/powerpoint/2010/main" val="3329381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recursivo de expressão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Neste ponto, evalExp6() chamaria evalExp2().</a:t>
            </a:r>
          </a:p>
          <a:p>
            <a:r>
              <a:rPr lang="pt-BR" sz="2800" dirty="0"/>
              <a:t>Como não é parêntese chama-se o </a:t>
            </a:r>
            <a:r>
              <a:rPr lang="pt-BR" sz="2800" dirty="0" err="1"/>
              <a:t>atom</a:t>
            </a:r>
            <a:r>
              <a:rPr lang="pt-BR" sz="2800" dirty="0"/>
              <a:t> para retornar 10.</a:t>
            </a:r>
          </a:p>
          <a:p>
            <a:r>
              <a:rPr lang="pt-BR" sz="2800" dirty="0"/>
              <a:t>Em seguida, outro </a:t>
            </a:r>
            <a:r>
              <a:rPr lang="pt-BR" sz="2800" dirty="0" err="1"/>
              <a:t>token</a:t>
            </a:r>
            <a:r>
              <a:rPr lang="pt-BR" sz="2800" dirty="0"/>
              <a:t> e recuperado, neste caso,  o ‘-’. E os métodos retorna até evalExp2().</a:t>
            </a:r>
          </a:p>
        </p:txBody>
      </p:sp>
    </p:spTree>
    <p:extLst>
      <p:ext uri="{BB962C8B-B14F-4D97-AF65-F5344CB8AC3E}">
        <p14:creationId xmlns:p14="http://schemas.microsoft.com/office/powerpoint/2010/main" val="31651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600" dirty="0"/>
              <a:t>Conhecida como scanner.</a:t>
            </a:r>
          </a:p>
          <a:p>
            <a:r>
              <a:rPr lang="pt-BR" sz="3600" dirty="0"/>
              <a:t>Ler o código fonte, </a:t>
            </a:r>
            <a:r>
              <a:rPr lang="pt-BR" sz="3600" dirty="0" err="1"/>
              <a:t>caracter</a:t>
            </a:r>
            <a:r>
              <a:rPr lang="pt-BR" sz="3600" dirty="0"/>
              <a:t> a </a:t>
            </a:r>
            <a:r>
              <a:rPr lang="pt-BR" sz="3600" dirty="0" err="1"/>
              <a:t>caracter</a:t>
            </a:r>
            <a:r>
              <a:rPr lang="pt-BR" sz="3600" dirty="0"/>
              <a:t>, buscando uma separação e identificação dos elementos componentes do programa fonte, chamados de </a:t>
            </a:r>
            <a:r>
              <a:rPr lang="pt-BR" sz="3600" dirty="0" err="1"/>
              <a:t>tokens</a:t>
            </a:r>
            <a:r>
              <a:rPr lang="pt-BR" sz="3600" dirty="0"/>
              <a:t> ou símbolos léxicos.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6668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recursivo de expressão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Como o </a:t>
            </a:r>
            <a:r>
              <a:rPr lang="pt-BR" sz="2800" dirty="0" err="1"/>
              <a:t>token</a:t>
            </a:r>
            <a:r>
              <a:rPr lang="pt-BR" sz="2800" dirty="0"/>
              <a:t> é ‘-’ ele é salvo em op.</a:t>
            </a:r>
          </a:p>
          <a:p>
            <a:r>
              <a:rPr lang="pt-BR" sz="2800" dirty="0"/>
              <a:t>Obtém o próximo </a:t>
            </a:r>
            <a:r>
              <a:rPr lang="pt-BR" sz="2800" dirty="0" err="1"/>
              <a:t>token</a:t>
            </a:r>
            <a:r>
              <a:rPr lang="pt-BR" sz="2800" dirty="0"/>
              <a:t> que é 3. O 3 é atribuído em result.</a:t>
            </a:r>
          </a:p>
          <a:p>
            <a:r>
              <a:rPr lang="pt-BR" sz="2800" dirty="0"/>
              <a:t>E o próximo </a:t>
            </a:r>
            <a:r>
              <a:rPr lang="pt-BR" sz="2800" dirty="0" err="1"/>
              <a:t>token</a:t>
            </a:r>
            <a:r>
              <a:rPr lang="pt-BR" sz="2800" dirty="0"/>
              <a:t> lido é o ‘*’.</a:t>
            </a:r>
          </a:p>
          <a:p>
            <a:r>
              <a:rPr lang="pt-BR" sz="2800" dirty="0"/>
              <a:t>Isso faz com que um retorno retroceda na cadeia até evalExp3(), onde o </a:t>
            </a:r>
            <a:r>
              <a:rPr lang="pt-BR" sz="2800" dirty="0" err="1"/>
              <a:t>token</a:t>
            </a:r>
            <a:r>
              <a:rPr lang="pt-BR" sz="2800" dirty="0"/>
              <a:t> final 2 é lido.</a:t>
            </a:r>
          </a:p>
        </p:txBody>
      </p:sp>
    </p:spTree>
    <p:extLst>
      <p:ext uri="{BB962C8B-B14F-4D97-AF65-F5344CB8AC3E}">
        <p14:creationId xmlns:p14="http://schemas.microsoft.com/office/powerpoint/2010/main" val="1678307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recursivo de expressão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Neste ponto, a primeira operação aritmética ocorre – a multiplicação de 2 e 3.</a:t>
            </a:r>
          </a:p>
          <a:p>
            <a:r>
              <a:rPr lang="pt-BR" sz="2800" dirty="0"/>
              <a:t>O resultado é retornado para evalExp2() e a subtração é realizada.</a:t>
            </a:r>
          </a:p>
          <a:p>
            <a:r>
              <a:rPr lang="pt-BR" sz="2800" dirty="0"/>
              <a:t>A subtração fornece a resposta 4.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66738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Compiladores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4"/>
            <a:ext cx="8367713" cy="540067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dirty="0"/>
              <a:t>  Reconhecimento de identificadores</a:t>
            </a:r>
          </a:p>
          <a:p>
            <a:pPr>
              <a:buFontTx/>
              <a:buNone/>
              <a:defRPr/>
            </a:pPr>
            <a:endParaRPr lang="pt-BR" dirty="0"/>
          </a:p>
          <a:p>
            <a:pPr>
              <a:buFontTx/>
              <a:buNone/>
              <a:defRPr/>
            </a:pPr>
            <a:endParaRPr lang="pt-BR" dirty="0"/>
          </a:p>
          <a:p>
            <a:pPr>
              <a:buFontTx/>
              <a:buNone/>
              <a:defRPr/>
            </a:pPr>
            <a:endParaRPr lang="pt-BR" dirty="0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1988728" y="3038622"/>
            <a:ext cx="938622" cy="80185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/>
            <a:r>
              <a:rPr lang="pt-BR" altLang="pt-BR" sz="2400"/>
              <a:t>inicio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2927351" y="34290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sz="2400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151313" y="3141664"/>
            <a:ext cx="647700" cy="5746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4800601" y="34290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sz="2400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3043108" y="3074316"/>
            <a:ext cx="965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2000" b="1" dirty="0" err="1"/>
              <a:t>C_letra</a:t>
            </a:r>
            <a:endParaRPr lang="pt-BR" altLang="pt-BR" sz="2000" b="1" dirty="0"/>
          </a:p>
        </p:txBody>
      </p:sp>
      <p:sp>
        <p:nvSpPr>
          <p:cNvPr id="27657" name="Line 14"/>
          <p:cNvSpPr>
            <a:spLocks noChangeShapeType="1"/>
          </p:cNvSpPr>
          <p:nvPr/>
        </p:nvSpPr>
        <p:spPr bwMode="auto">
          <a:xfrm flipV="1">
            <a:off x="4656138" y="2492375"/>
            <a:ext cx="2159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sz="2400"/>
          </a:p>
        </p:txBody>
      </p:sp>
      <p:sp>
        <p:nvSpPr>
          <p:cNvPr id="27658" name="Line 15"/>
          <p:cNvSpPr>
            <a:spLocks noChangeShapeType="1"/>
          </p:cNvSpPr>
          <p:nvPr/>
        </p:nvSpPr>
        <p:spPr bwMode="auto">
          <a:xfrm flipH="1">
            <a:off x="4224338" y="24923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sz="2400"/>
          </a:p>
        </p:txBody>
      </p:sp>
      <p:sp>
        <p:nvSpPr>
          <p:cNvPr id="27659" name="Line 16"/>
          <p:cNvSpPr>
            <a:spLocks noChangeShapeType="1"/>
          </p:cNvSpPr>
          <p:nvPr/>
        </p:nvSpPr>
        <p:spPr bwMode="auto">
          <a:xfrm>
            <a:off x="4224339" y="2492375"/>
            <a:ext cx="7143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sz="2400"/>
          </a:p>
        </p:txBody>
      </p:sp>
      <p:sp>
        <p:nvSpPr>
          <p:cNvPr id="27660" name="Text Box 19"/>
          <p:cNvSpPr txBox="1">
            <a:spLocks noChangeArrowheads="1"/>
          </p:cNvSpPr>
          <p:nvPr/>
        </p:nvSpPr>
        <p:spPr bwMode="auto">
          <a:xfrm>
            <a:off x="4743451" y="2205038"/>
            <a:ext cx="21723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2000" b="1"/>
              <a:t>C_letra | C_digito</a:t>
            </a:r>
          </a:p>
        </p:txBody>
      </p:sp>
      <p:sp>
        <p:nvSpPr>
          <p:cNvPr id="27661" name="Text Box 20"/>
          <p:cNvSpPr txBox="1">
            <a:spLocks noChangeArrowheads="1"/>
          </p:cNvSpPr>
          <p:nvPr/>
        </p:nvSpPr>
        <p:spPr bwMode="auto">
          <a:xfrm>
            <a:off x="6038850" y="3236913"/>
            <a:ext cx="15664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2000" b="1"/>
              <a:t>identificador</a:t>
            </a:r>
          </a:p>
        </p:txBody>
      </p:sp>
    </p:spTree>
    <p:extLst>
      <p:ext uri="{BB962C8B-B14F-4D97-AF65-F5344CB8AC3E}">
        <p14:creationId xmlns:p14="http://schemas.microsoft.com/office/powerpoint/2010/main" val="377881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Compiladores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4"/>
            <a:ext cx="8367713" cy="898011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dirty="0"/>
              <a:t>  Reconhecimento da Atribuição</a:t>
            </a:r>
          </a:p>
          <a:p>
            <a:pPr>
              <a:buFontTx/>
              <a:buNone/>
              <a:defRPr/>
            </a:pPr>
            <a:endParaRPr lang="pt-BR" dirty="0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2279650" y="3141664"/>
            <a:ext cx="647700" cy="5746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/>
            <a:r>
              <a:rPr lang="pt-BR" altLang="pt-BR"/>
              <a:t>inicio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2927351" y="34290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4143375" y="3141664"/>
            <a:ext cx="647700" cy="5746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4800601" y="34290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333875" y="3213100"/>
            <a:ext cx="2519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2000" b="1"/>
              <a:t>:</a:t>
            </a:r>
          </a:p>
        </p:txBody>
      </p:sp>
      <p:sp>
        <p:nvSpPr>
          <p:cNvPr id="29705" name="Text Box 12"/>
          <p:cNvSpPr txBox="1">
            <a:spLocks noChangeArrowheads="1"/>
          </p:cNvSpPr>
          <p:nvPr/>
        </p:nvSpPr>
        <p:spPr bwMode="auto">
          <a:xfrm>
            <a:off x="7464425" y="3213100"/>
            <a:ext cx="4235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2000" b="1"/>
              <a:t>:=</a:t>
            </a:r>
          </a:p>
        </p:txBody>
      </p:sp>
      <p:sp>
        <p:nvSpPr>
          <p:cNvPr id="29706" name="Oval 16"/>
          <p:cNvSpPr>
            <a:spLocks noChangeArrowheads="1"/>
          </p:cNvSpPr>
          <p:nvPr/>
        </p:nvSpPr>
        <p:spPr bwMode="auto">
          <a:xfrm>
            <a:off x="6024563" y="3141664"/>
            <a:ext cx="647700" cy="5746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7" name="Text Box 17"/>
          <p:cNvSpPr txBox="1">
            <a:spLocks noChangeArrowheads="1"/>
          </p:cNvSpPr>
          <p:nvPr/>
        </p:nvSpPr>
        <p:spPr bwMode="auto">
          <a:xfrm>
            <a:off x="6096000" y="321310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2000" b="1"/>
              <a:t> =</a:t>
            </a:r>
          </a:p>
        </p:txBody>
      </p:sp>
      <p:sp>
        <p:nvSpPr>
          <p:cNvPr id="29708" name="Line 18"/>
          <p:cNvSpPr>
            <a:spLocks noChangeShapeType="1"/>
          </p:cNvSpPr>
          <p:nvPr/>
        </p:nvSpPr>
        <p:spPr bwMode="auto">
          <a:xfrm>
            <a:off x="6672264" y="34290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321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Compiladores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4"/>
            <a:ext cx="8367713" cy="540067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/>
              <a:t>  Reconhecimento de Operadores</a:t>
            </a:r>
          </a:p>
          <a:p>
            <a:pPr>
              <a:buFontTx/>
              <a:buNone/>
              <a:defRPr/>
            </a:pPr>
            <a:endParaRPr lang="pt-BR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2279650" y="3141664"/>
            <a:ext cx="647700" cy="5746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/>
            <a:r>
              <a:rPr lang="pt-BR" altLang="pt-BR"/>
              <a:t>inicio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2927351" y="34290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4151313" y="3141664"/>
            <a:ext cx="647700" cy="5746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4800601" y="34290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295775" y="3213100"/>
            <a:ext cx="356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2000" b="1"/>
              <a:t>&lt;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600826" y="4243388"/>
            <a:ext cx="5277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2000" b="1"/>
              <a:t>&lt;=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038850" y="3213100"/>
            <a:ext cx="356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2000" b="1"/>
              <a:t>&lt;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4440238" y="3716338"/>
            <a:ext cx="0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4440239" y="44370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5159375" y="4149726"/>
            <a:ext cx="647700" cy="5746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232400" y="4256088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2000" b="1"/>
              <a:t> =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5808664" y="44370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4427539" y="514508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5159375" y="4870451"/>
            <a:ext cx="647700" cy="5746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303838" y="4941888"/>
            <a:ext cx="356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2000" b="1"/>
              <a:t>&gt;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808664" y="515778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6600826" y="4976813"/>
            <a:ext cx="5277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2000" b="1"/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1570516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Compiladores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4"/>
            <a:ext cx="8367713" cy="540067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/>
              <a:t>  Reconhecimento de números inteiros</a:t>
            </a:r>
          </a:p>
          <a:p>
            <a:pPr>
              <a:buFontTx/>
              <a:buNone/>
              <a:defRPr/>
            </a:pPr>
            <a:endParaRPr lang="pt-BR"/>
          </a:p>
          <a:p>
            <a:pPr>
              <a:buFontTx/>
              <a:buNone/>
              <a:defRPr/>
            </a:pPr>
            <a:endParaRPr lang="pt-BR"/>
          </a:p>
          <a:p>
            <a:pPr>
              <a:buFontTx/>
              <a:buNone/>
              <a:defRPr/>
            </a:pPr>
            <a:endParaRPr lang="pt-BR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279650" y="3141664"/>
            <a:ext cx="647700" cy="5746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/>
            <a:r>
              <a:rPr lang="pt-BR" altLang="pt-BR"/>
              <a:t>inicio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2927351" y="34290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4151313" y="3141664"/>
            <a:ext cx="647700" cy="5746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4800601" y="34290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051175" y="3163888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1600" b="1"/>
              <a:t>digito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V="1">
            <a:off x="4656138" y="2492375"/>
            <a:ext cx="2159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>
            <a:off x="4224338" y="24923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4224339" y="2492375"/>
            <a:ext cx="7143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4295775" y="2205038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1600" b="1"/>
              <a:t>digito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038850" y="3236913"/>
            <a:ext cx="23551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pt-BR" altLang="pt-BR" sz="1600" b="1"/>
              <a:t>Literal numérico  inteiro </a:t>
            </a:r>
          </a:p>
        </p:txBody>
      </p:sp>
    </p:spTree>
    <p:extLst>
      <p:ext uri="{BB962C8B-B14F-4D97-AF65-F5344CB8AC3E}">
        <p14:creationId xmlns:p14="http://schemas.microsoft.com/office/powerpoint/2010/main" val="2330194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 com tabelas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 FONTE</a:t>
            </a:r>
          </a:p>
          <a:p>
            <a:pPr lvl="1"/>
            <a:r>
              <a:rPr lang="pt-BR" dirty="0"/>
              <a:t>X = Y + 100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75331"/>
              </p:ext>
            </p:extLst>
          </p:nvPr>
        </p:nvGraphicFramePr>
        <p:xfrm>
          <a:off x="1806916" y="3370198"/>
          <a:ext cx="8128000" cy="93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057701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6026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286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0351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5597202"/>
                    </a:ext>
                  </a:extLst>
                </a:gridCol>
              </a:tblGrid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cod_atrib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cod_mais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ctenum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56161"/>
                  </a:ext>
                </a:extLst>
              </a:tr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702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 com tabelas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 FONTE</a:t>
            </a:r>
          </a:p>
          <a:p>
            <a:pPr lvl="1"/>
            <a:r>
              <a:rPr lang="pt-BR" dirty="0"/>
              <a:t>X = Y - 50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08284"/>
              </p:ext>
            </p:extLst>
          </p:nvPr>
        </p:nvGraphicFramePr>
        <p:xfrm>
          <a:off x="1806916" y="3370198"/>
          <a:ext cx="8128000" cy="93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057701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6026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286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0351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5597202"/>
                    </a:ext>
                  </a:extLst>
                </a:gridCol>
              </a:tblGrid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cod_atrib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cod_menos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ctenum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56161"/>
                  </a:ext>
                </a:extLst>
              </a:tr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000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 com tabelas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 FONTE</a:t>
            </a:r>
          </a:p>
          <a:p>
            <a:pPr lvl="1"/>
            <a:r>
              <a:rPr lang="pt-BR" dirty="0"/>
              <a:t>X = Y + Z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279155"/>
              </p:ext>
            </p:extLst>
          </p:nvPr>
        </p:nvGraphicFramePr>
        <p:xfrm>
          <a:off x="1806916" y="3370198"/>
          <a:ext cx="8128000" cy="93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057701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6026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286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0351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5597202"/>
                    </a:ext>
                  </a:extLst>
                </a:gridCol>
              </a:tblGrid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cod_atrib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cod_mais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56161"/>
                  </a:ext>
                </a:extLst>
              </a:tr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711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 com tabelas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pt-BR" sz="3200" dirty="0"/>
              <a:t>Tabela de Símbolos</a:t>
            </a:r>
          </a:p>
          <a:p>
            <a:pPr>
              <a:buFontTx/>
              <a:buNone/>
              <a:defRPr/>
            </a:pPr>
            <a:endParaRPr lang="pt-BR" sz="3200" dirty="0"/>
          </a:p>
          <a:p>
            <a:pPr>
              <a:buFontTx/>
              <a:buNone/>
              <a:defRPr/>
            </a:pPr>
            <a:r>
              <a:rPr lang="pt-BR" sz="3200" dirty="0"/>
              <a:t>É um estrutura de dados gerada pelo compilador com o objetivo de armazenar informações sobre os </a:t>
            </a:r>
            <a:r>
              <a:rPr lang="pt-BR" sz="3200" dirty="0" err="1"/>
              <a:t>tokens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3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9488" y="1853754"/>
            <a:ext cx="11493305" cy="3725617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pt-BR" sz="2400" dirty="0"/>
              <a:t>Funções do Analisador Léxico: </a:t>
            </a:r>
          </a:p>
          <a:p>
            <a:pPr>
              <a:defRPr/>
            </a:pPr>
            <a:r>
              <a:rPr lang="pt-BR" sz="2400" dirty="0"/>
              <a:t>Retira os comentários</a:t>
            </a:r>
          </a:p>
          <a:p>
            <a:pPr>
              <a:defRPr/>
            </a:pPr>
            <a:r>
              <a:rPr lang="pt-BR" sz="2400" dirty="0"/>
              <a:t>Retira as linhas </a:t>
            </a:r>
            <a:r>
              <a:rPr lang="pt-BR" sz="2400"/>
              <a:t>em branco</a:t>
            </a:r>
            <a:endParaRPr lang="pt-BR" sz="2400" dirty="0"/>
          </a:p>
          <a:p>
            <a:pPr>
              <a:defRPr/>
            </a:pPr>
            <a:r>
              <a:rPr lang="pt-BR" sz="2400" dirty="0"/>
              <a:t>Retira as tabulações</a:t>
            </a:r>
          </a:p>
          <a:p>
            <a:pPr>
              <a:defRPr/>
            </a:pPr>
            <a:r>
              <a:rPr lang="pt-BR" sz="2400" dirty="0"/>
              <a:t>Retira os brancos desnecessários</a:t>
            </a:r>
          </a:p>
          <a:p>
            <a:pPr>
              <a:defRPr/>
            </a:pPr>
            <a:r>
              <a:rPr lang="pt-BR" sz="2400" dirty="0"/>
              <a:t>Identifica os </a:t>
            </a:r>
            <a:r>
              <a:rPr lang="pt-BR" sz="2400" dirty="0" err="1"/>
              <a:t>tokens</a:t>
            </a:r>
            <a:r>
              <a:rPr lang="pt-BR" sz="2400" dirty="0"/>
              <a:t> e classifica   </a:t>
            </a:r>
          </a:p>
          <a:p>
            <a:pPr>
              <a:defRPr/>
            </a:pPr>
            <a:r>
              <a:rPr lang="pt-BR" sz="2400" dirty="0"/>
              <a:t>Constrói a tabela de símbolos    </a:t>
            </a:r>
          </a:p>
          <a:p>
            <a:pPr>
              <a:defRPr/>
            </a:pPr>
            <a:r>
              <a:rPr lang="pt-BR" sz="2400" dirty="0"/>
              <a:t>Listar os tokens que não fazem  parte da linguagem </a:t>
            </a:r>
          </a:p>
          <a:p>
            <a:pPr>
              <a:defRPr/>
            </a:pPr>
            <a:endParaRPr lang="pt-BR" sz="2400" dirty="0"/>
          </a:p>
          <a:p>
            <a:pPr>
              <a:buFontTx/>
              <a:buNone/>
              <a:defRPr/>
            </a:pPr>
            <a:endParaRPr lang="pt-BR" sz="24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Análise léxica</a:t>
            </a:r>
          </a:p>
        </p:txBody>
      </p:sp>
    </p:spTree>
    <p:extLst>
      <p:ext uri="{BB962C8B-B14F-4D97-AF65-F5344CB8AC3E}">
        <p14:creationId xmlns:p14="http://schemas.microsoft.com/office/powerpoint/2010/main" val="3012215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 com tabelas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pt-BR" sz="3200" dirty="0"/>
              <a:t>Tabela de Símbolos</a:t>
            </a:r>
          </a:p>
          <a:p>
            <a:pPr>
              <a:buFontTx/>
              <a:buNone/>
              <a:defRPr/>
            </a:pPr>
            <a:endParaRPr lang="pt-BR" sz="3200" dirty="0"/>
          </a:p>
          <a:p>
            <a:pPr>
              <a:buFontTx/>
              <a:buNone/>
              <a:defRPr/>
            </a:pPr>
            <a:r>
              <a:rPr lang="pt-BR" sz="3200" dirty="0"/>
              <a:t>É importante que o compilador possa variar dinamicamente a tamanho da tabela de símbolo (use lista lineares)</a:t>
            </a:r>
          </a:p>
        </p:txBody>
      </p:sp>
    </p:spTree>
    <p:extLst>
      <p:ext uri="{BB962C8B-B14F-4D97-AF65-F5344CB8AC3E}">
        <p14:creationId xmlns:p14="http://schemas.microsoft.com/office/powerpoint/2010/main" val="1534718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 com tabelas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pt-BR" sz="3200" dirty="0"/>
              <a:t>Tabela de Símbolos</a:t>
            </a:r>
          </a:p>
          <a:p>
            <a:pPr>
              <a:buFontTx/>
              <a:buNone/>
              <a:defRPr/>
            </a:pPr>
            <a:endParaRPr lang="pt-BR" sz="3200" dirty="0"/>
          </a:p>
          <a:p>
            <a:pPr>
              <a:buFontTx/>
              <a:buNone/>
              <a:defRPr/>
            </a:pPr>
            <a:r>
              <a:rPr lang="pt-BR" sz="3200" dirty="0"/>
              <a:t>Se tamanho for fixo, este deve ser grande o suficiente para permitir a análise de qualquer programa.</a:t>
            </a:r>
          </a:p>
        </p:txBody>
      </p:sp>
    </p:spTree>
    <p:extLst>
      <p:ext uri="{BB962C8B-B14F-4D97-AF65-F5344CB8AC3E}">
        <p14:creationId xmlns:p14="http://schemas.microsoft.com/office/powerpoint/2010/main" val="1676500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 com tabelas</a:t>
            </a:r>
          </a:p>
        </p:txBody>
      </p:sp>
      <p:graphicFrame>
        <p:nvGraphicFramePr>
          <p:cNvPr id="6" name="Group 46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75225175"/>
              </p:ext>
            </p:extLst>
          </p:nvPr>
        </p:nvGraphicFramePr>
        <p:xfrm>
          <a:off x="6959137" y="1853754"/>
          <a:ext cx="2736850" cy="487997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Token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tipo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if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palavra reservada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Identificador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opreador relacional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literal númerico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then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palavra reservada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Identificador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:=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atribuição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Identificador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Else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palavra reservada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Identificador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:=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atribuição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Identificador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operador aritmetico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literal númerico</a:t>
                      </a:r>
                      <a:endParaRPr kumimoji="0" 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;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delimitador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1172626" y="2676429"/>
            <a:ext cx="42856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pt-BR" sz="3200" dirty="0" err="1"/>
              <a:t>If</a:t>
            </a:r>
            <a:r>
              <a:rPr lang="pt-BR" sz="3200" dirty="0"/>
              <a:t> x&gt;0 </a:t>
            </a:r>
            <a:r>
              <a:rPr lang="pt-BR" sz="3200" dirty="0" err="1"/>
              <a:t>then</a:t>
            </a:r>
            <a:endParaRPr lang="pt-BR" sz="3200" dirty="0"/>
          </a:p>
          <a:p>
            <a:pPr>
              <a:buFontTx/>
              <a:buNone/>
              <a:defRPr/>
            </a:pPr>
            <a:r>
              <a:rPr lang="pt-BR" sz="3200" dirty="0"/>
              <a:t>     y:=z</a:t>
            </a:r>
          </a:p>
          <a:p>
            <a:pPr>
              <a:buFontTx/>
              <a:buNone/>
              <a:defRPr/>
            </a:pPr>
            <a:r>
              <a:rPr lang="pt-BR" sz="3200" dirty="0" err="1"/>
              <a:t>else</a:t>
            </a:r>
            <a:endParaRPr lang="pt-BR" sz="3200" dirty="0"/>
          </a:p>
          <a:p>
            <a:pPr>
              <a:buFontTx/>
              <a:buNone/>
              <a:defRPr/>
            </a:pPr>
            <a:r>
              <a:rPr lang="pt-BR" sz="3200" dirty="0"/>
              <a:t>     y:=z+2;</a:t>
            </a:r>
          </a:p>
        </p:txBody>
      </p:sp>
    </p:spTree>
    <p:extLst>
      <p:ext uri="{BB962C8B-B14F-4D97-AF65-F5344CB8AC3E}">
        <p14:creationId xmlns:p14="http://schemas.microsoft.com/office/powerpoint/2010/main" val="2014902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19200"/>
            <a:ext cx="8367713" cy="5334000"/>
          </a:xfrm>
        </p:spPr>
        <p:txBody>
          <a:bodyPr/>
          <a:lstStyle/>
          <a:p>
            <a:pPr marL="609600" indent="-609600">
              <a:buNone/>
              <a:defRPr/>
            </a:pPr>
            <a:endParaRPr lang="pt-BR" sz="2900" dirty="0">
              <a:sym typeface="Wingdings" pitchFamily="2" charset="2"/>
            </a:endParaRPr>
          </a:p>
          <a:p>
            <a:pPr marL="609600" indent="-609600">
              <a:buNone/>
              <a:defRPr/>
            </a:pPr>
            <a:endParaRPr lang="pt-BR" sz="2900" b="1" dirty="0">
              <a:sym typeface="Wingdings" pitchFamily="2" charset="2"/>
            </a:endParaRPr>
          </a:p>
          <a:p>
            <a:pPr marL="609600" indent="-609600">
              <a:buNone/>
              <a:defRPr/>
            </a:pPr>
            <a:r>
              <a:rPr lang="pt-BR" sz="2800" dirty="0">
                <a:sym typeface="Wingdings" pitchFamily="2" charset="2"/>
              </a:rPr>
              <a:t>   </a:t>
            </a:r>
          </a:p>
          <a:p>
            <a:pPr marL="609600" indent="-609600">
              <a:buNone/>
              <a:defRPr/>
            </a:pPr>
            <a:endParaRPr lang="pt-BR" sz="2800" dirty="0">
              <a:sym typeface="Wingdings" pitchFamily="2" charset="2"/>
            </a:endParaRPr>
          </a:p>
        </p:txBody>
      </p:sp>
      <p:sp>
        <p:nvSpPr>
          <p:cNvPr id="17412" name="Retângulo 3"/>
          <p:cNvSpPr>
            <a:spLocks noChangeArrowheads="1"/>
          </p:cNvSpPr>
          <p:nvPr/>
        </p:nvSpPr>
        <p:spPr bwMode="auto">
          <a:xfrm>
            <a:off x="1628777" y="1001714"/>
            <a:ext cx="8643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pt-BR" altLang="pt-BR" sz="2400" b="1" dirty="0"/>
              <a:t>Faça o programa abaixo</a:t>
            </a: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21" y="1417638"/>
            <a:ext cx="4579938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 com tabelas</a:t>
            </a:r>
          </a:p>
        </p:txBody>
      </p:sp>
    </p:spTree>
    <p:extLst>
      <p:ext uri="{BB962C8B-B14F-4D97-AF65-F5344CB8AC3E}">
        <p14:creationId xmlns:p14="http://schemas.microsoft.com/office/powerpoint/2010/main" val="329372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VARIÁVEIS AO ANALISADOR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pt-BR" sz="3600" dirty="0"/>
              <a:t>Utilizaremos letras de A </a:t>
            </a:r>
            <a:r>
              <a:rPr lang="pt-BR" sz="3600" dirty="0" err="1"/>
              <a:t>a</a:t>
            </a:r>
            <a:r>
              <a:rPr lang="pt-BR" sz="3600" dirty="0"/>
              <a:t> Z.</a:t>
            </a:r>
          </a:p>
          <a:p>
            <a:pPr>
              <a:defRPr/>
            </a:pPr>
            <a:r>
              <a:rPr lang="pt-BR" sz="3600" dirty="0"/>
              <a:t>As variáveis devem ser armazenada dentro de uma </a:t>
            </a:r>
            <a:r>
              <a:rPr lang="pt-BR" sz="3600" dirty="0" err="1"/>
              <a:t>array</a:t>
            </a:r>
            <a:r>
              <a:rPr lang="pt-BR" sz="3600" dirty="0"/>
              <a:t> na classe Analisador.</a:t>
            </a:r>
          </a:p>
          <a:p>
            <a:pPr>
              <a:defRPr/>
            </a:pPr>
            <a:r>
              <a:rPr lang="pt-BR" sz="3600" dirty="0"/>
              <a:t>Cada variável utiliza uma localização de </a:t>
            </a:r>
            <a:r>
              <a:rPr lang="pt-BR" sz="3600" dirty="0" err="1"/>
              <a:t>array</a:t>
            </a:r>
            <a:r>
              <a:rPr lang="pt-BR" sz="3600" dirty="0"/>
              <a:t> em um </a:t>
            </a:r>
            <a:r>
              <a:rPr lang="pt-BR" sz="3600" dirty="0" err="1"/>
              <a:t>array</a:t>
            </a:r>
            <a:r>
              <a:rPr lang="pt-BR" sz="3600" dirty="0"/>
              <a:t> de 26 elementos.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07490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VARIÁVEIS AO ANALISADOR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pt-BR" sz="3600" dirty="0"/>
              <a:t>Precisa implementar um método para localizar uma determinada variável.</a:t>
            </a:r>
          </a:p>
          <a:p>
            <a:pPr>
              <a:defRPr/>
            </a:pPr>
            <a:r>
              <a:rPr lang="pt-BR" sz="3600" dirty="0"/>
              <a:t>Como elas são nomeadas de A </a:t>
            </a:r>
            <a:r>
              <a:rPr lang="pt-BR" sz="3600" dirty="0" err="1"/>
              <a:t>a</a:t>
            </a:r>
            <a:r>
              <a:rPr lang="pt-BR" sz="3600" dirty="0"/>
              <a:t> Z, elas podem facilmente ser utilizadas para indexar o </a:t>
            </a:r>
            <a:r>
              <a:rPr lang="pt-BR" sz="3600" dirty="0" err="1"/>
              <a:t>array</a:t>
            </a:r>
            <a:r>
              <a:rPr lang="pt-BR" sz="3600" dirty="0"/>
              <a:t> </a:t>
            </a:r>
            <a:r>
              <a:rPr lang="pt-BR" sz="3600" dirty="0" err="1"/>
              <a:t>subtratindo-se</a:t>
            </a:r>
            <a:r>
              <a:rPr lang="pt-BR" sz="3600" dirty="0"/>
              <a:t> o valor ASCII para A do nome variável.</a:t>
            </a:r>
          </a:p>
          <a:p>
            <a:pPr>
              <a:defRPr/>
            </a:pPr>
            <a:r>
              <a:rPr lang="pt-BR" sz="3600" dirty="0"/>
              <a:t>Implemente um método chamado </a:t>
            </a:r>
            <a:r>
              <a:rPr lang="pt-BR" sz="3600" dirty="0" err="1"/>
              <a:t>findVar</a:t>
            </a:r>
            <a:r>
              <a:rPr lang="pt-BR" sz="3600" dirty="0"/>
              <a:t>().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68431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VARIÁVEIS AO ANALISADOR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38" y="2148254"/>
            <a:ext cx="9921968" cy="25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68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VARIÁVEIS AO ANALISADOR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Devemos modificar o método </a:t>
            </a:r>
            <a:r>
              <a:rPr lang="pt-BR" sz="3200" dirty="0" err="1"/>
              <a:t>atom</a:t>
            </a:r>
            <a:r>
              <a:rPr lang="pt-BR" sz="3200" dirty="0"/>
              <a:t>().</a:t>
            </a:r>
          </a:p>
          <a:p>
            <a:r>
              <a:rPr lang="pt-BR" sz="3200" dirty="0"/>
              <a:t>Ele deve tratar números e variáveis.</a:t>
            </a:r>
          </a:p>
          <a:p>
            <a:r>
              <a:rPr lang="pt-BR" sz="3200" dirty="0"/>
              <a:t>Também o analisador deve ser capaz de tratar o operador de atribuição, que é ‘=’.</a:t>
            </a:r>
          </a:p>
          <a:p>
            <a:r>
              <a:rPr lang="pt-BR" sz="3200" dirty="0"/>
              <a:t>Vamos adicionar o método evalExp1().</a:t>
            </a:r>
          </a:p>
        </p:txBody>
      </p:sp>
    </p:spTree>
    <p:extLst>
      <p:ext uri="{BB962C8B-B14F-4D97-AF65-F5344CB8AC3E}">
        <p14:creationId xmlns:p14="http://schemas.microsoft.com/office/powerpoint/2010/main" val="576621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VARIÁVEIS AO ANALISADOR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571" y="1853754"/>
            <a:ext cx="5152585" cy="46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52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VARIÁVEIS AO ANALISADOR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195" y="1603717"/>
            <a:ext cx="48672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9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Entrada: Fluxo de caracteres</a:t>
            </a:r>
          </a:p>
          <a:p>
            <a:r>
              <a:rPr lang="pt-BR" sz="3600" dirty="0"/>
              <a:t>Saída: Flux de caracteres</a:t>
            </a:r>
          </a:p>
          <a:p>
            <a:r>
              <a:rPr lang="pt-BR" sz="3600" dirty="0"/>
              <a:t>Um mesmo </a:t>
            </a:r>
            <a:r>
              <a:rPr lang="pt-BR" sz="3600" dirty="0" err="1"/>
              <a:t>token</a:t>
            </a:r>
            <a:r>
              <a:rPr lang="pt-BR" sz="3600" dirty="0"/>
              <a:t> pode ser produzido por várias cadeias de entradas.</a:t>
            </a:r>
          </a:p>
        </p:txBody>
      </p:sp>
    </p:spTree>
    <p:extLst>
      <p:ext uri="{BB962C8B-B14F-4D97-AF65-F5344CB8AC3E}">
        <p14:creationId xmlns:p14="http://schemas.microsoft.com/office/powerpoint/2010/main" val="1807308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analisador com regras de produção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3"/>
                <a:ext cx="9603275" cy="2542200"/>
              </a:xfrm>
            </p:spPr>
            <p:txBody>
              <a:bodyPr>
                <a:normAutofit/>
              </a:bodyPr>
              <a:lstStyle/>
              <a:p>
                <a:r>
                  <a:rPr lang="pt-BR" sz="3200" dirty="0"/>
                  <a:t>Expressão </a:t>
                </a:r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3200" dirty="0"/>
                  <a:t> termo [+ termo] [-termo]</a:t>
                </a:r>
              </a:p>
              <a:p>
                <a:r>
                  <a:rPr lang="pt-BR" sz="3200" dirty="0"/>
                  <a:t>termo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3200" dirty="0"/>
                  <a:t> fator [* fator] [/ fator]</a:t>
                </a:r>
              </a:p>
              <a:p>
                <a:r>
                  <a:rPr lang="pt-BR" sz="3200" dirty="0"/>
                  <a:t>fator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3200" dirty="0"/>
                  <a:t> variável, número ou (expressão)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3"/>
                <a:ext cx="9603275" cy="2542200"/>
              </a:xfrm>
              <a:blipFill>
                <a:blip r:embed="rId2"/>
                <a:stretch>
                  <a:fillRect l="-1460" t="-11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204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analisador com regras de produção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542200"/>
          </a:xfrm>
        </p:spPr>
        <p:txBody>
          <a:bodyPr>
            <a:normAutofit/>
          </a:bodyPr>
          <a:lstStyle/>
          <a:p>
            <a:r>
              <a:rPr lang="pt-BR" sz="3200" dirty="0"/>
              <a:t>10+5*B</a:t>
            </a:r>
          </a:p>
          <a:p>
            <a:pPr lvl="1"/>
            <a:r>
              <a:rPr lang="pt-BR" sz="3000" dirty="0"/>
              <a:t>2 termos. O segundo termo possui 2 fatores.</a:t>
            </a:r>
          </a:p>
          <a:p>
            <a:r>
              <a:rPr lang="pt-BR" sz="3200" dirty="0"/>
              <a:t>10 * (</a:t>
            </a:r>
            <a:r>
              <a:rPr lang="pt-BR" sz="3200"/>
              <a:t>7-C)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459265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um analisador Léxico</a:t>
            </a:r>
            <a:br>
              <a:rPr lang="pt-BR" b="1" dirty="0"/>
            </a:br>
            <a:endParaRPr lang="pt-BR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pt-BR" sz="3600" dirty="0"/>
              <a:t>1- Definir o alfabeto</a:t>
            </a:r>
          </a:p>
          <a:p>
            <a:pPr marL="0" indent="0">
              <a:buNone/>
              <a:defRPr/>
            </a:pPr>
            <a:r>
              <a:rPr lang="pt-BR" sz="3600" dirty="0"/>
              <a:t>2- Listar os Tokens necessários</a:t>
            </a:r>
          </a:p>
          <a:p>
            <a:pPr marL="0" indent="0">
              <a:buNone/>
              <a:defRPr/>
            </a:pPr>
            <a:r>
              <a:rPr lang="pt-BR" sz="3600" dirty="0"/>
              <a:t>3- Especificar os Tokens por meio de </a:t>
            </a:r>
          </a:p>
          <a:p>
            <a:pPr marL="0" indent="0">
              <a:buNone/>
              <a:defRPr/>
            </a:pPr>
            <a:r>
              <a:rPr lang="pt-BR" sz="3600" dirty="0"/>
              <a:t>     expressões regulares</a:t>
            </a:r>
          </a:p>
          <a:p>
            <a:pPr marL="0" indent="0">
              <a:buNone/>
              <a:defRPr/>
            </a:pPr>
            <a:r>
              <a:rPr lang="pt-BR" sz="3600" dirty="0"/>
              <a:t>4- Reconhecer os Tokens</a:t>
            </a:r>
          </a:p>
          <a:p>
            <a:pPr marL="0" indent="0">
              <a:buNone/>
              <a:defRPr/>
            </a:pPr>
            <a:r>
              <a:rPr lang="pt-BR" sz="3600" dirty="0"/>
              <a:t>5- Implementar o analisador léxico</a:t>
            </a:r>
          </a:p>
        </p:txBody>
      </p:sp>
    </p:spTree>
    <p:extLst>
      <p:ext uri="{BB962C8B-B14F-4D97-AF65-F5344CB8AC3E}">
        <p14:creationId xmlns:p14="http://schemas.microsoft.com/office/powerpoint/2010/main" val="167805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600" dirty="0"/>
              <a:t>A única possibilidade de ocorrer um erro é aparecer um </a:t>
            </a:r>
            <a:r>
              <a:rPr lang="pt-BR" sz="3600" dirty="0" err="1"/>
              <a:t>caracter</a:t>
            </a:r>
            <a:r>
              <a:rPr lang="pt-BR" sz="3600" dirty="0"/>
              <a:t> que não pertença ao alfabeto.</a:t>
            </a:r>
          </a:p>
          <a:p>
            <a:r>
              <a:rPr lang="pt-BR" sz="3600" dirty="0"/>
              <a:t>Na ocorrência de erros, o analisador pode parar ou entrar em um laço infinito.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3695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600" dirty="0"/>
              <a:t>Recuperar erros: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3400" dirty="0"/>
              <a:t>remover caracteres estranhos;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3400" dirty="0"/>
              <a:t>Inserir caracteres que faltam;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3400" dirty="0"/>
              <a:t>Substituir caracteres incorretos por corretos;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3400" dirty="0"/>
              <a:t>Trocar dois caracteres adjacentes.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5918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de expressão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Projetar um analisador sintático de expressão descendente recursivo.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86814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de expressão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Como você escreve um programa que tomará como entrada uma </a:t>
            </a:r>
            <a:r>
              <a:rPr lang="pt-BR" sz="3600" dirty="0" err="1"/>
              <a:t>string</a:t>
            </a:r>
            <a:r>
              <a:rPr lang="pt-BR" sz="3600" dirty="0"/>
              <a:t> contendo uma expressão numérica, como (10-5)*3 e calcula a resposta adequada?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31447436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663</TotalTime>
  <Words>1193</Words>
  <Application>Microsoft Office PowerPoint</Application>
  <PresentationFormat>Widescreen</PresentationFormat>
  <Paragraphs>247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Cambria Math</vt:lpstr>
      <vt:lpstr>Garamond</vt:lpstr>
      <vt:lpstr>Gill Sans MT</vt:lpstr>
      <vt:lpstr>Times New Roman</vt:lpstr>
      <vt:lpstr>Wingdings</vt:lpstr>
      <vt:lpstr>Galeria</vt:lpstr>
      <vt:lpstr>Compiladores</vt:lpstr>
      <vt:lpstr>Revisão</vt:lpstr>
      <vt:lpstr>Análise léxica</vt:lpstr>
      <vt:lpstr>Análise léxica</vt:lpstr>
      <vt:lpstr>Análise léxica</vt:lpstr>
      <vt:lpstr>Análise léxica</vt:lpstr>
      <vt:lpstr>Análise léxica</vt:lpstr>
      <vt:lpstr>Analisador sintático de expressão</vt:lpstr>
      <vt:lpstr>Analisador sintático de expressão</vt:lpstr>
      <vt:lpstr>Analisador sintático de expressão</vt:lpstr>
      <vt:lpstr>Analisador sintático de expressão</vt:lpstr>
      <vt:lpstr>Analisador sintático de expressão</vt:lpstr>
      <vt:lpstr>Analisador sintático de expressão</vt:lpstr>
      <vt:lpstr>Analisador sintático de expressão</vt:lpstr>
      <vt:lpstr>Analisador sintático de expressão</vt:lpstr>
      <vt:lpstr>Identificar token</vt:lpstr>
      <vt:lpstr>Classe analisador</vt:lpstr>
      <vt:lpstr>Classe analisador</vt:lpstr>
      <vt:lpstr>Classe analisador</vt:lpstr>
      <vt:lpstr>Classe analisador</vt:lpstr>
      <vt:lpstr>Classe analisador</vt:lpstr>
      <vt:lpstr>Classe analisador</vt:lpstr>
      <vt:lpstr>Classe analisador</vt:lpstr>
      <vt:lpstr>Classe analisador</vt:lpstr>
      <vt:lpstr>Classe analisador</vt:lpstr>
      <vt:lpstr>Classe analisador</vt:lpstr>
      <vt:lpstr>Classe analisador</vt:lpstr>
      <vt:lpstr>Analisador recursivo de expressão</vt:lpstr>
      <vt:lpstr>Analisador recursivo de expressão</vt:lpstr>
      <vt:lpstr>Analisador recursivo de expressão</vt:lpstr>
      <vt:lpstr>Analisador recursivo de expressão</vt:lpstr>
      <vt:lpstr>Compiladores</vt:lpstr>
      <vt:lpstr>Compiladores</vt:lpstr>
      <vt:lpstr>Compiladores</vt:lpstr>
      <vt:lpstr>Compiladores</vt:lpstr>
      <vt:lpstr>Análise léxica com tabelas</vt:lpstr>
      <vt:lpstr>Análise léxica com tabelas</vt:lpstr>
      <vt:lpstr>Análise léxica com tabelas</vt:lpstr>
      <vt:lpstr>Análise léxica com tabelas</vt:lpstr>
      <vt:lpstr>Análise léxica com tabelas</vt:lpstr>
      <vt:lpstr>Análise léxica com tabelas</vt:lpstr>
      <vt:lpstr>Análise léxica com tabelas</vt:lpstr>
      <vt:lpstr>Análise léxica com tabelas</vt:lpstr>
      <vt:lpstr>ADICIONANDO VARIÁVEIS AO ANALISADOR</vt:lpstr>
      <vt:lpstr>ADICIONANDO VARIÁVEIS AO ANALISADOR</vt:lpstr>
      <vt:lpstr>ADICIONANDO VARIÁVEIS AO ANALISADOR</vt:lpstr>
      <vt:lpstr>ADICIONANDO VARIÁVEIS AO ANALISADOR</vt:lpstr>
      <vt:lpstr>ADICIONANDO VARIÁVEIS AO ANALISADOR</vt:lpstr>
      <vt:lpstr>ADICIONANDO VARIÁVEIS AO ANALISADOR</vt:lpstr>
      <vt:lpstr>O analisador com regras de produção</vt:lpstr>
      <vt:lpstr>O analisador com regras de produção</vt:lpstr>
      <vt:lpstr>Projeto de um analisador Léxico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Nielsen C. Damasceno</dc:creator>
  <cp:lastModifiedBy>Nielsen C. Damasceno</cp:lastModifiedBy>
  <cp:revision>176</cp:revision>
  <dcterms:created xsi:type="dcterms:W3CDTF">2017-01-21T13:02:59Z</dcterms:created>
  <dcterms:modified xsi:type="dcterms:W3CDTF">2017-04-17T15:33:39Z</dcterms:modified>
</cp:coreProperties>
</file>