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94D1-74EE-49BA-9499-2F519BE7D190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DB2C-55AF-4797-A8ED-F4D6D289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A5BA9-703C-4D28-916E-C15F208A657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  <a:p>
            <a:r>
              <a:rPr lang="pt-BR" dirty="0"/>
              <a:t>Dr. Nielsen 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22448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1175" y="2015732"/>
            <a:ext cx="9563679" cy="34506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Para repetir n vezes, coloca-se o</a:t>
            </a:r>
            <a:r>
              <a:rPr lang="pt-BR" sz="4000" b="1" dirty="0"/>
              <a:t> n </a:t>
            </a:r>
            <a:r>
              <a:rPr lang="pt-BR" sz="4000" dirty="0"/>
              <a:t>dentro das chaves {}. </a:t>
            </a:r>
          </a:p>
          <a:p>
            <a:pPr>
              <a:lnSpc>
                <a:spcPct val="80000"/>
              </a:lnSpc>
              <a:buNone/>
              <a:defRPr/>
            </a:pPr>
            <a:endParaRPr lang="pt-BR" sz="40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 Para repetir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                   [A-Z][A-Z][A-Z]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  deve ser representado como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                   [A-Z]{3}</a:t>
            </a:r>
          </a:p>
        </p:txBody>
      </p:sp>
    </p:spTree>
    <p:extLst>
      <p:ext uri="{BB962C8B-B14F-4D97-AF65-F5344CB8AC3E}">
        <p14:creationId xmlns:p14="http://schemas.microsoft.com/office/powerpoint/2010/main" val="416892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1175" y="2015732"/>
            <a:ext cx="9563679" cy="34506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Podemos usar as chaves {} para definir uma faixa: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   {3}   significa exatamente 3 vezes</a:t>
            </a:r>
          </a:p>
          <a:p>
            <a:pPr>
              <a:lnSpc>
                <a:spcPct val="80000"/>
              </a:lnSpc>
              <a:buNone/>
              <a:defRPr/>
            </a:pPr>
            <a:endParaRPr lang="pt-BR" sz="40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   {3,}, significa no mínimo 3 vezes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   {3,5} repetição entre 3 a 5 vezes.</a:t>
            </a:r>
          </a:p>
        </p:txBody>
      </p:sp>
    </p:spTree>
    <p:extLst>
      <p:ext uri="{BB962C8B-B14F-4D97-AF65-F5344CB8AC3E}">
        <p14:creationId xmlns:p14="http://schemas.microsoft.com/office/powerpoint/2010/main" val="164113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47092" y="2028068"/>
            <a:ext cx="8367713" cy="5400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dirty="0"/>
              <a:t>Expressão	      Significado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dirty="0"/>
              <a:t>[</a:t>
            </a:r>
            <a:r>
              <a:rPr lang="pt-BR" dirty="0" err="1"/>
              <a:t>x,y</a:t>
            </a:r>
            <a:r>
              <a:rPr lang="pt-BR" dirty="0"/>
              <a:t>] ou </a:t>
            </a:r>
            <a:r>
              <a:rPr lang="pt-BR" dirty="0" err="1"/>
              <a:t>x|y</a:t>
            </a:r>
            <a:r>
              <a:rPr lang="pt-BR" dirty="0"/>
              <a:t> ou [</a:t>
            </a:r>
            <a:r>
              <a:rPr lang="pt-BR" dirty="0" err="1"/>
              <a:t>xy</a:t>
            </a:r>
            <a:r>
              <a:rPr lang="pt-BR" dirty="0"/>
              <a:t>]    Caractere x ou y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dirty="0"/>
              <a:t>[x-y]	                   Caracteres entre x e y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dirty="0"/>
              <a:t>[^x]	                   Todos caracteres exceto x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dirty="0"/>
              <a:t>.	                            Qualquer caractere exceto '\n'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dirty="0"/>
              <a:t>x*	                            Repetido 0 ou mais vezes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dirty="0"/>
              <a:t>x+                             x repetido 1 ou mais vezes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dirty="0"/>
              <a:t>x{n}                          Repetição de x  n vezes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dirty="0"/>
              <a:t>x{</a:t>
            </a:r>
            <a:r>
              <a:rPr lang="pt-BR" dirty="0" err="1"/>
              <a:t>n,m</a:t>
            </a:r>
            <a:r>
              <a:rPr lang="pt-BR" dirty="0"/>
              <a:t>}                      Repetição de x  n a m vezes	</a:t>
            </a:r>
            <a:endParaRPr lang="pt-BR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dirty="0"/>
              <a:t>   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dirty="0"/>
              <a:t> </a:t>
            </a:r>
            <a:r>
              <a:rPr lang="pt-BR" sz="4800" dirty="0"/>
              <a:t>  </a:t>
            </a:r>
            <a:r>
              <a:rPr lang="pt-BR" dirty="0"/>
              <a:t> 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849004" y="1747300"/>
            <a:ext cx="0" cy="3744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88416" y="2348962"/>
            <a:ext cx="741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23647" y="1873324"/>
            <a:ext cx="8367713" cy="418985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400" dirty="0"/>
              <a:t> Expressão        Significado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400" dirty="0"/>
              <a:t>$                       Fim de linha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400" dirty="0"/>
              <a:t>\n	                     Nova linha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400" dirty="0"/>
              <a:t>\b	                     Inicio ou fim da palavra 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400" dirty="0"/>
              <a:t>\0                      Caractere </a:t>
            </a:r>
            <a:r>
              <a:rPr lang="pt-BR" sz="2400" dirty="0" err="1"/>
              <a:t>null</a:t>
            </a:r>
            <a:r>
              <a:rPr lang="pt-BR" sz="2400" dirty="0"/>
              <a:t> ( ASCII 0 )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400" dirty="0"/>
              <a:t>x?	                     Caractere  x  é opcional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400" dirty="0"/>
              <a:t>(</a:t>
            </a:r>
            <a:r>
              <a:rPr lang="pt-BR" sz="2400" dirty="0" err="1"/>
              <a:t>xyz</a:t>
            </a:r>
            <a:r>
              <a:rPr lang="pt-BR" sz="2400" dirty="0"/>
              <a:t>)                  </a:t>
            </a:r>
            <a:r>
              <a:rPr lang="pt-BR" sz="2400" dirty="0" err="1"/>
              <a:t>xyz</a:t>
            </a:r>
            <a:r>
              <a:rPr lang="pt-BR" sz="2400" dirty="0"/>
              <a:t> devem aparecer juntos</a:t>
            </a:r>
            <a:r>
              <a:rPr lang="pt-BR" sz="2400" dirty="0">
                <a:solidFill>
                  <a:srgbClr val="000000"/>
                </a:solidFill>
              </a:rPr>
              <a:t>                       </a:t>
            </a:r>
            <a:endParaRPr lang="pt-BR" sz="24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400" dirty="0"/>
              <a:t>“x”  ou \x         Caractere x	(</a:t>
            </a:r>
            <a:r>
              <a:rPr lang="pt-BR" sz="2400" dirty="0" err="1"/>
              <a:t>metacaracter</a:t>
            </a:r>
            <a:r>
              <a:rPr lang="pt-BR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dirty="0"/>
              <a:t> </a:t>
            </a:r>
            <a:r>
              <a:rPr lang="pt-BR" sz="5400" dirty="0"/>
              <a:t>  </a:t>
            </a:r>
            <a:r>
              <a:rPr lang="pt-BR" sz="2400" dirty="0"/>
              <a:t> 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338585" y="1873324"/>
            <a:ext cx="0" cy="3744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482090" y="2246068"/>
            <a:ext cx="741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Expressão regulares</a:t>
            </a:r>
          </a:p>
        </p:txBody>
      </p:sp>
    </p:spTree>
    <p:extLst>
      <p:ext uri="{BB962C8B-B14F-4D97-AF65-F5344CB8AC3E}">
        <p14:creationId xmlns:p14="http://schemas.microsoft.com/office/powerpoint/2010/main" val="8189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Exemplos       significado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[0-9]               Um caractere  0 a 9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[a,b,c]	            Um caractere : a ou b ou c 	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[A-Z]              Um caractere de A </a:t>
            </a:r>
            <a:r>
              <a:rPr lang="pt-BR" sz="2800" dirty="0" err="1"/>
              <a:t>a</a:t>
            </a:r>
            <a:r>
              <a:rPr lang="pt-BR" sz="2800" dirty="0"/>
              <a:t> Z 	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[</a:t>
            </a:r>
            <a:r>
              <a:rPr lang="pt-BR" sz="2800" dirty="0" err="1"/>
              <a:t>^A</a:t>
            </a:r>
            <a:r>
              <a:rPr lang="pt-BR" sz="2800" dirty="0"/>
              <a:t>-Z]            Um Caractere diferente  de A </a:t>
            </a:r>
            <a:r>
              <a:rPr lang="pt-BR" sz="2800" dirty="0" err="1"/>
              <a:t>a</a:t>
            </a:r>
            <a:r>
              <a:rPr lang="pt-BR" sz="2800" dirty="0"/>
              <a:t> Z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[</a:t>
            </a:r>
            <a:r>
              <a:rPr lang="pt-BR" sz="2800" dirty="0" err="1"/>
              <a:t>A-Za</a:t>
            </a:r>
            <a:r>
              <a:rPr lang="pt-BR" sz="2800" dirty="0"/>
              <a:t>-z0-9]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719513" y="2420938"/>
            <a:ext cx="0" cy="3744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703388" y="2924175"/>
            <a:ext cx="741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Expressão regulares</a:t>
            </a:r>
          </a:p>
        </p:txBody>
      </p:sp>
    </p:spTree>
    <p:extLst>
      <p:ext uri="{BB962C8B-B14F-4D97-AF65-F5344CB8AC3E}">
        <p14:creationId xmlns:p14="http://schemas.microsoft.com/office/powerpoint/2010/main" val="25795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36189" y="1853754"/>
            <a:ext cx="8367713" cy="4358663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4800" dirty="0"/>
              <a:t>ama[r!]?</a:t>
            </a:r>
            <a:r>
              <a:rPr lang="pt-BR" sz="2800" dirty="0"/>
              <a:t>        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pt-BR" dirty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dirty="0"/>
              <a:t>       </a:t>
            </a:r>
            <a:r>
              <a:rPr lang="pt-BR" sz="4800" dirty="0"/>
              <a:t>ama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4800" dirty="0"/>
              <a:t>   amar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4800" dirty="0"/>
              <a:t>   ama!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pt-BR" sz="2400" dirty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2400" dirty="0" err="1"/>
              <a:t>Obs</a:t>
            </a:r>
            <a:r>
              <a:rPr lang="pt-BR" sz="2400" dirty="0"/>
              <a:t>  x?  </a:t>
            </a:r>
            <a:r>
              <a:rPr lang="pt-BR" sz="2400" dirty="0">
                <a:sym typeface="Wingdings" pitchFamily="2" charset="2"/>
              </a:rPr>
              <a:t> x é opcional</a:t>
            </a:r>
            <a:endParaRPr lang="pt-BR" sz="2400" dirty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2400" dirty="0"/>
              <a:t>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2400" dirty="0"/>
              <a:t> </a:t>
            </a:r>
            <a:r>
              <a:rPr lang="pt-BR" sz="4000" dirty="0"/>
              <a:t>  </a:t>
            </a:r>
            <a:r>
              <a:rPr lang="pt-BR" sz="1600" dirty="0"/>
              <a:t> 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Expressão regulares</a:t>
            </a:r>
          </a:p>
        </p:txBody>
      </p:sp>
    </p:spTree>
    <p:extLst>
      <p:ext uri="{BB962C8B-B14F-4D97-AF65-F5344CB8AC3E}">
        <p14:creationId xmlns:p14="http://schemas.microsoft.com/office/powerpoint/2010/main" val="190852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93986" y="2168748"/>
            <a:ext cx="8367713" cy="4330528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6000" dirty="0"/>
              <a:t>7*0</a:t>
            </a:r>
            <a:r>
              <a:rPr lang="pt-BR" dirty="0"/>
              <a:t>        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2800" dirty="0"/>
              <a:t>        </a:t>
            </a:r>
            <a:r>
              <a:rPr lang="pt-BR" sz="6000" dirty="0"/>
              <a:t>0, 70, 770, 7770...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pt-BR" sz="6000" dirty="0"/>
          </a:p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6000" dirty="0"/>
              <a:t> 7</a:t>
            </a:r>
            <a:r>
              <a:rPr lang="pt-BR" sz="6000" baseline="30000" dirty="0"/>
              <a:t>+</a:t>
            </a:r>
            <a:r>
              <a:rPr lang="pt-BR" sz="6000" dirty="0"/>
              <a:t>0</a:t>
            </a:r>
          </a:p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6000" dirty="0"/>
              <a:t>70, 770, 7770...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dirty="0"/>
              <a:t>           </a:t>
            </a:r>
            <a:r>
              <a:rPr lang="pt-BR" sz="4800" dirty="0"/>
              <a:t>  </a:t>
            </a:r>
            <a:r>
              <a:rPr lang="pt-BR" dirty="0"/>
              <a:t> 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Expressão regulares</a:t>
            </a:r>
          </a:p>
        </p:txBody>
      </p:sp>
    </p:spTree>
    <p:extLst>
      <p:ext uri="{BB962C8B-B14F-4D97-AF65-F5344CB8AC3E}">
        <p14:creationId xmlns:p14="http://schemas.microsoft.com/office/powerpoint/2010/main" val="411253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23647" y="1853754"/>
            <a:ext cx="8367713" cy="4246121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4800" dirty="0"/>
              <a:t>bi*p</a:t>
            </a:r>
            <a:r>
              <a:rPr lang="pt-BR" sz="2800" dirty="0"/>
              <a:t>        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dirty="0"/>
              <a:t>                     </a:t>
            </a:r>
            <a:r>
              <a:rPr lang="pt-BR" sz="4200" dirty="0" err="1"/>
              <a:t>bp</a:t>
            </a:r>
            <a:r>
              <a:rPr lang="pt-BR" sz="4200" dirty="0"/>
              <a:t>, bip, </a:t>
            </a:r>
            <a:r>
              <a:rPr lang="pt-BR" sz="4200" dirty="0" err="1"/>
              <a:t>biip</a:t>
            </a:r>
            <a:r>
              <a:rPr lang="pt-BR" sz="4200" dirty="0"/>
              <a:t> , </a:t>
            </a:r>
            <a:r>
              <a:rPr lang="pt-BR" sz="4200" dirty="0" err="1"/>
              <a:t>biiip</a:t>
            </a:r>
            <a:r>
              <a:rPr lang="pt-BR" sz="4200" dirty="0"/>
              <a:t>...</a:t>
            </a:r>
          </a:p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4800" dirty="0"/>
              <a:t> </a:t>
            </a:r>
          </a:p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pt-BR" sz="4800" dirty="0"/>
          </a:p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4800" dirty="0"/>
              <a:t>b[</a:t>
            </a:r>
            <a:r>
              <a:rPr lang="pt-BR" sz="4800" dirty="0" err="1"/>
              <a:t>ip</a:t>
            </a:r>
            <a:r>
              <a:rPr lang="pt-BR" sz="4800" dirty="0"/>
              <a:t>]*</a:t>
            </a:r>
          </a:p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sz="4200" dirty="0"/>
              <a:t>b,bi,bip,</a:t>
            </a:r>
            <a:r>
              <a:rPr lang="pt-BR" sz="4200" dirty="0" err="1"/>
              <a:t>biipp</a:t>
            </a:r>
            <a:r>
              <a:rPr lang="pt-BR" sz="4200" dirty="0"/>
              <a:t>,</a:t>
            </a:r>
            <a:r>
              <a:rPr lang="pt-BR" sz="4200" dirty="0" err="1"/>
              <a:t>bpp</a:t>
            </a:r>
            <a:r>
              <a:rPr lang="pt-BR" sz="4200" dirty="0"/>
              <a:t>,</a:t>
            </a:r>
            <a:r>
              <a:rPr lang="pt-BR" sz="4200" dirty="0" err="1"/>
              <a:t>bii</a:t>
            </a:r>
            <a:r>
              <a:rPr lang="pt-BR" sz="4200" dirty="0"/>
              <a:t>, </a:t>
            </a:r>
            <a:r>
              <a:rPr lang="pt-BR" sz="4200" dirty="0" err="1"/>
              <a:t>bp</a:t>
            </a:r>
            <a:r>
              <a:rPr lang="pt-BR" sz="4200" dirty="0"/>
              <a:t>,</a:t>
            </a:r>
            <a:r>
              <a:rPr lang="pt-BR" sz="4200" dirty="0" err="1"/>
              <a:t>biiiiip</a:t>
            </a:r>
            <a:r>
              <a:rPr lang="pt-BR" sz="4200" dirty="0"/>
              <a:t>, </a:t>
            </a:r>
            <a:r>
              <a:rPr lang="pt-BR" sz="4200" dirty="0" err="1"/>
              <a:t>bpipipi</a:t>
            </a:r>
            <a:r>
              <a:rPr lang="pt-BR" sz="4200" dirty="0"/>
              <a:t>...</a:t>
            </a:r>
            <a:r>
              <a:rPr lang="pt-BR" sz="2400" dirty="0"/>
              <a:t>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2400" dirty="0"/>
              <a:t> </a:t>
            </a:r>
            <a:r>
              <a:rPr lang="pt-BR" sz="4000" dirty="0"/>
              <a:t>  </a:t>
            </a:r>
            <a:r>
              <a:rPr lang="pt-BR" sz="1600" dirty="0"/>
              <a:t> 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Expressão regulares</a:t>
            </a:r>
          </a:p>
        </p:txBody>
      </p:sp>
    </p:spTree>
    <p:extLst>
      <p:ext uri="{BB962C8B-B14F-4D97-AF65-F5344CB8AC3E}">
        <p14:creationId xmlns:p14="http://schemas.microsoft.com/office/powerpoint/2010/main" val="1325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7801707" cy="4597814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 typeface="Monotype Sorts" pitchFamily="2" charset="2"/>
              <a:buNone/>
              <a:defRPr/>
            </a:pPr>
            <a:r>
              <a:rPr lang="pt-BR" sz="4800" dirty="0"/>
              <a:t>Exercícios 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sz="4800" dirty="0"/>
              <a:t>Defina a expressão regular para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sz="4800" dirty="0"/>
              <a:t>1- Placas de carros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sz="4800" dirty="0"/>
              <a:t>2- CEP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sz="4800" dirty="0"/>
              <a:t>3- Endereços IP válidos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sz="4800" dirty="0"/>
              <a:t>4- No de matricula da UnP</a:t>
            </a:r>
            <a:r>
              <a:rPr lang="pt-BR" sz="3300" dirty="0"/>
              <a:t>      </a:t>
            </a:r>
            <a:endParaRPr lang="pt-BR" dirty="0"/>
          </a:p>
          <a:p>
            <a:pPr eaLnBrk="1" hangingPunct="1">
              <a:buFontTx/>
              <a:buNone/>
              <a:defRPr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49540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pt-BR" sz="4400"/>
              <a:t>Outros geradores</a:t>
            </a:r>
          </a:p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pt-BR" sz="440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pt-BR" sz="4400"/>
              <a:t>Tply-TP Lex ( gera em Pascal)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pt-BR" sz="4400"/>
              <a:t>JavaCC ( p/ Java)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pt-BR" sz="4400"/>
              <a:t>Flex++ ( p/ C++)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pt-BR" sz="4400"/>
              <a:t>Flexx    ( p/C++)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pt-BR" sz="4400"/>
          </a:p>
        </p:txBody>
      </p:sp>
    </p:spTree>
    <p:extLst>
      <p:ext uri="{BB962C8B-B14F-4D97-AF65-F5344CB8AC3E}">
        <p14:creationId xmlns:p14="http://schemas.microsoft.com/office/powerpoint/2010/main" val="70074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Fases:</a:t>
            </a:r>
          </a:p>
          <a:p>
            <a:pPr lvl="1"/>
            <a:r>
              <a:rPr lang="pt-BR" sz="3200" dirty="0"/>
              <a:t>Análise </a:t>
            </a:r>
            <a:r>
              <a:rPr lang="pt-BR" sz="3200" dirty="0" err="1"/>
              <a:t>Lexica</a:t>
            </a:r>
            <a:r>
              <a:rPr lang="pt-BR" sz="3200" dirty="0"/>
              <a:t> (scanner)</a:t>
            </a:r>
          </a:p>
          <a:p>
            <a:pPr lvl="1"/>
            <a:r>
              <a:rPr lang="pt-BR" sz="3200" dirty="0"/>
              <a:t>Análise Sintática (</a:t>
            </a:r>
            <a:r>
              <a:rPr lang="pt-BR" sz="3200" dirty="0" err="1"/>
              <a:t>parser</a:t>
            </a:r>
            <a:r>
              <a:rPr lang="pt-BR" sz="3200" dirty="0"/>
              <a:t>)</a:t>
            </a:r>
          </a:p>
          <a:p>
            <a:pPr lvl="1"/>
            <a:r>
              <a:rPr lang="pt-BR" sz="3200" dirty="0"/>
              <a:t>Análise Semântica</a:t>
            </a:r>
          </a:p>
        </p:txBody>
      </p:sp>
    </p:spTree>
    <p:extLst>
      <p:ext uri="{BB962C8B-B14F-4D97-AF65-F5344CB8AC3E}">
        <p14:creationId xmlns:p14="http://schemas.microsoft.com/office/powerpoint/2010/main" val="159837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88" y="1853754"/>
            <a:ext cx="6404220" cy="481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08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2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0" y="1853754"/>
            <a:ext cx="8653908" cy="43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0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Rectangle 4"/>
          <p:cNvSpPr>
            <a:spLocks noChangeArrowheads="1"/>
          </p:cNvSpPr>
          <p:nvPr/>
        </p:nvSpPr>
        <p:spPr bwMode="auto">
          <a:xfrm>
            <a:off x="1631950" y="2387035"/>
            <a:ext cx="914400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pt-BR" sz="2400" b="1" dirty="0"/>
              <a:t>Redução do código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pt-BR" sz="2400" b="1" dirty="0"/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pt-BR" sz="2400" b="1" dirty="0"/>
              <a:t>Facilidade de manutenção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pt-BR" sz="2400" b="1" dirty="0"/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pt-BR" sz="2400" b="1" dirty="0"/>
              <a:t>Rapidez na busca e substituição em um editor de texto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pt-BR" sz="2400" b="1" dirty="0"/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pt-BR" sz="2400" b="1" dirty="0"/>
              <a:t>Facilidade de aprendizagem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que usar Expressões Regulares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75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1175" y="2015732"/>
            <a:ext cx="9563679" cy="34506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Uma expressão regular é uma sequencia de caracteres que  tenta encontrar semelhanças (um padrão) em outra sequencia de caracteres. 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9876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1175" y="2015732"/>
            <a:ext cx="9563679" cy="3450613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pt-BR" sz="4000" dirty="0"/>
              <a:t>É um método formal de se especificar um padrão de texto. Por meios de símbolos chamados de meta-caracteres.</a:t>
            </a:r>
          </a:p>
          <a:p>
            <a:pPr>
              <a:buNone/>
              <a:defRPr/>
            </a:pPr>
            <a:endParaRPr lang="pt-BR" sz="4000" dirty="0"/>
          </a:p>
          <a:p>
            <a:pPr>
              <a:buNone/>
              <a:defRPr/>
            </a:pPr>
            <a:r>
              <a:rPr lang="pt-BR" sz="4400" b="1" dirty="0"/>
              <a:t>                     ([{\^-$|]})?*+.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17852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1175" y="2015732"/>
            <a:ext cx="9563679" cy="34506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pt-BR" sz="4000" dirty="0"/>
              <a:t>Serve para dizer algo abrangente de forma simples e compacta.</a:t>
            </a:r>
            <a:endParaRPr lang="pt-BR" sz="3600" dirty="0"/>
          </a:p>
          <a:p>
            <a:pPr>
              <a:lnSpc>
                <a:spcPct val="80000"/>
              </a:lnSpc>
              <a:defRPr/>
            </a:pPr>
            <a:r>
              <a:rPr lang="pt-BR" sz="3600" dirty="0"/>
              <a:t>São primordiais para processamento de um texto, flexível e eficiente.</a:t>
            </a:r>
            <a:r>
              <a:rPr lang="pt-BR" sz="3200" dirty="0"/>
              <a:t> </a:t>
            </a:r>
          </a:p>
          <a:p>
            <a:pPr>
              <a:lnSpc>
                <a:spcPct val="80000"/>
              </a:lnSpc>
              <a:buNone/>
              <a:defRPr/>
            </a:pPr>
            <a:endParaRPr lang="pt-BR" sz="36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1650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1175" y="2015732"/>
            <a:ext cx="9563679" cy="3450613"/>
          </a:xfrm>
        </p:spPr>
        <p:txBody>
          <a:bodyPr>
            <a:normAutofit fontScale="85000" lnSpcReduction="10000"/>
          </a:bodyPr>
          <a:lstStyle/>
          <a:p>
            <a:pPr>
              <a:buNone/>
              <a:defRPr/>
            </a:pPr>
            <a:r>
              <a:rPr lang="pt-BR" sz="4000" dirty="0"/>
              <a:t>Os colchetes [   ] permitem especificar um grupo de caracteres nos quais </a:t>
            </a:r>
            <a:r>
              <a:rPr lang="pt-BR" sz="4000" dirty="0">
                <a:solidFill>
                  <a:srgbClr val="FF0000"/>
                </a:solidFill>
              </a:rPr>
              <a:t>uma </a:t>
            </a:r>
            <a:r>
              <a:rPr lang="pt-BR" sz="4000" dirty="0"/>
              <a:t>similaridade ocorre.</a:t>
            </a:r>
          </a:p>
          <a:p>
            <a:pPr>
              <a:buNone/>
              <a:defRPr/>
            </a:pPr>
            <a:endParaRPr lang="pt-BR" sz="4000" dirty="0"/>
          </a:p>
          <a:p>
            <a:pPr>
              <a:buNone/>
              <a:defRPr/>
            </a:pPr>
            <a:r>
              <a:rPr lang="pt-BR" sz="4000" b="1" dirty="0" err="1"/>
              <a:t>fa</a:t>
            </a:r>
            <a:r>
              <a:rPr lang="pt-BR" sz="4000" b="1" dirty="0"/>
              <a:t>[</a:t>
            </a:r>
            <a:r>
              <a:rPr lang="pt-BR" sz="4000" b="1" dirty="0" err="1"/>
              <a:t>cd</a:t>
            </a:r>
            <a:r>
              <a:rPr lang="pt-BR" sz="4000" b="1" dirty="0"/>
              <a:t>]a</a:t>
            </a:r>
            <a:endParaRPr lang="pt-BR" sz="4000" dirty="0"/>
          </a:p>
          <a:p>
            <a:pPr>
              <a:buNone/>
              <a:defRPr/>
            </a:pPr>
            <a:r>
              <a:rPr lang="pt-BR" sz="4400" b="1" dirty="0"/>
              <a:t>                     </a:t>
            </a:r>
          </a:p>
          <a:p>
            <a:pPr>
              <a:lnSpc>
                <a:spcPct val="80000"/>
              </a:lnSpc>
              <a:buNone/>
              <a:defRPr/>
            </a:pPr>
            <a:endParaRPr lang="pt-BR" sz="3600" dirty="0"/>
          </a:p>
          <a:p>
            <a:endParaRPr lang="pt-BR" sz="4000" dirty="0"/>
          </a:p>
        </p:txBody>
      </p:sp>
      <p:cxnSp>
        <p:nvCxnSpPr>
          <p:cNvPr id="4" name="Conector de seta reta 5"/>
          <p:cNvCxnSpPr/>
          <p:nvPr/>
        </p:nvCxnSpPr>
        <p:spPr>
          <a:xfrm flipV="1">
            <a:off x="3071813" y="3947746"/>
            <a:ext cx="714375" cy="285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7"/>
          <p:cNvCxnSpPr/>
          <p:nvPr/>
        </p:nvCxnSpPr>
        <p:spPr>
          <a:xfrm>
            <a:off x="3071813" y="4410788"/>
            <a:ext cx="714375" cy="1428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857626" y="3716764"/>
            <a:ext cx="74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400" b="1" dirty="0"/>
              <a:t>fada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3786188" y="4359702"/>
            <a:ext cx="74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400" b="1"/>
              <a:t>faca</a:t>
            </a:r>
          </a:p>
        </p:txBody>
      </p:sp>
    </p:spTree>
    <p:extLst>
      <p:ext uri="{BB962C8B-B14F-4D97-AF65-F5344CB8AC3E}">
        <p14:creationId xmlns:p14="http://schemas.microsoft.com/office/powerpoint/2010/main" val="420037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1175" y="2015732"/>
            <a:ext cx="9563679" cy="3450613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pt-BR" sz="4000" dirty="0"/>
              <a:t>Os colchetes [</a:t>
            </a:r>
            <a:r>
              <a:rPr lang="pt-BR" sz="4000" dirty="0" err="1"/>
              <a:t>a-z</a:t>
            </a:r>
            <a:r>
              <a:rPr lang="pt-BR" sz="4000" dirty="0"/>
              <a:t>] permitem especificar uma faixa de caracteres.</a:t>
            </a:r>
          </a:p>
          <a:p>
            <a:pPr>
              <a:buNone/>
              <a:defRPr/>
            </a:pPr>
            <a:r>
              <a:rPr lang="pt-BR" sz="4000" dirty="0"/>
              <a:t>[0-9]   </a:t>
            </a:r>
          </a:p>
          <a:p>
            <a:pPr>
              <a:buNone/>
              <a:defRPr/>
            </a:pPr>
            <a:r>
              <a:rPr lang="pt-BR" sz="4000" dirty="0"/>
              <a:t>[A-</a:t>
            </a:r>
            <a:r>
              <a:rPr lang="pt-BR" sz="4000" dirty="0" err="1"/>
              <a:t>Za</a:t>
            </a:r>
            <a:r>
              <a:rPr lang="pt-BR" sz="4000" dirty="0"/>
              <a:t>-z] </a:t>
            </a:r>
          </a:p>
          <a:p>
            <a:pPr>
              <a:buNone/>
              <a:defRPr/>
            </a:pPr>
            <a:r>
              <a:rPr lang="pt-BR" sz="4000" dirty="0"/>
              <a:t>B[0-9]</a:t>
            </a:r>
          </a:p>
          <a:p>
            <a:pPr>
              <a:buNone/>
              <a:defRPr/>
            </a:pP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40664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1175" y="2015732"/>
            <a:ext cx="9563679" cy="3450613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pt-BR" sz="4000" dirty="0"/>
              <a:t>Podemos também usar :</a:t>
            </a:r>
          </a:p>
          <a:p>
            <a:pPr>
              <a:buNone/>
              <a:defRPr/>
            </a:pPr>
            <a:endParaRPr lang="pt-BR" sz="4000" dirty="0"/>
          </a:p>
          <a:p>
            <a:pPr>
              <a:buNone/>
              <a:defRPr/>
            </a:pPr>
            <a:r>
              <a:rPr lang="pt-BR" sz="4000" dirty="0"/>
              <a:t>*  para representar zero ou mais vezes</a:t>
            </a:r>
          </a:p>
          <a:p>
            <a:pPr>
              <a:buNone/>
              <a:defRPr/>
            </a:pPr>
            <a:r>
              <a:rPr lang="pt-BR" sz="4000" dirty="0"/>
              <a:t>+ para representar uma ou mais vezes</a:t>
            </a:r>
          </a:p>
          <a:p>
            <a:pPr>
              <a:buNone/>
              <a:defRPr/>
            </a:pPr>
            <a:r>
              <a:rPr lang="pt-BR" sz="4000" dirty="0"/>
              <a:t>?  Apenas uma ou nenhuma vez  </a:t>
            </a:r>
          </a:p>
          <a:p>
            <a:pPr>
              <a:buNone/>
              <a:defRPr/>
            </a:pP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211196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1175" y="2015732"/>
            <a:ext cx="9563679" cy="34506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Por exemplo: definir quais são as possíveis formas de se escrever uma variável.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4000" dirty="0"/>
              <a:t>           [a-</a:t>
            </a:r>
            <a:r>
              <a:rPr lang="pt-BR" sz="4000" dirty="0" err="1"/>
              <a:t>zA</a:t>
            </a:r>
            <a:r>
              <a:rPr lang="pt-BR" sz="4000" dirty="0"/>
              <a:t>-Z][a-zA-Z0-9]*</a:t>
            </a:r>
          </a:p>
        </p:txBody>
      </p:sp>
    </p:spTree>
    <p:extLst>
      <p:ext uri="{BB962C8B-B14F-4D97-AF65-F5344CB8AC3E}">
        <p14:creationId xmlns:p14="http://schemas.microsoft.com/office/powerpoint/2010/main" val="176487978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799</TotalTime>
  <Words>460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Garamond</vt:lpstr>
      <vt:lpstr>Gill Sans MT</vt:lpstr>
      <vt:lpstr>Monotype Sorts</vt:lpstr>
      <vt:lpstr>Wingdings</vt:lpstr>
      <vt:lpstr>Galeria</vt:lpstr>
      <vt:lpstr>Compiladores</vt:lpstr>
      <vt:lpstr>Revisão</vt:lpstr>
      <vt:lpstr>Expressão regulares</vt:lpstr>
      <vt:lpstr>Expressão regulares</vt:lpstr>
      <vt:lpstr>Expressão regulares</vt:lpstr>
      <vt:lpstr>Expressão regulares</vt:lpstr>
      <vt:lpstr>Expressão regulares</vt:lpstr>
      <vt:lpstr>Expressão regulares</vt:lpstr>
      <vt:lpstr>Expressão regulares</vt:lpstr>
      <vt:lpstr>Expressão regulares</vt:lpstr>
      <vt:lpstr>Expressão regulares</vt:lpstr>
      <vt:lpstr>Expressão regulares</vt:lpstr>
      <vt:lpstr>Expressão regulares</vt:lpstr>
      <vt:lpstr>Expressão regulares</vt:lpstr>
      <vt:lpstr>Expressão regulares</vt:lpstr>
      <vt:lpstr>Expressão regulares</vt:lpstr>
      <vt:lpstr>Expressão regulares</vt:lpstr>
      <vt:lpstr>Apresentação do PowerPoint</vt:lpstr>
      <vt:lpstr>Apresentação do PowerPoint</vt:lpstr>
      <vt:lpstr>Atividade 1</vt:lpstr>
      <vt:lpstr>Atividade 2</vt:lpstr>
      <vt:lpstr>Por que usar Expressões Regulares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Nielsen C. Damasceno</dc:creator>
  <cp:lastModifiedBy>Nielsen C. Damasceno</cp:lastModifiedBy>
  <cp:revision>206</cp:revision>
  <cp:lastPrinted>2017-04-17T23:21:33Z</cp:lastPrinted>
  <dcterms:created xsi:type="dcterms:W3CDTF">2017-01-21T13:02:59Z</dcterms:created>
  <dcterms:modified xsi:type="dcterms:W3CDTF">2017-04-17T23:46:58Z</dcterms:modified>
</cp:coreProperties>
</file>