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94D1-74EE-49BA-9499-2F519BE7D190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2DB2C-55AF-4797-A8ED-F4D6D289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8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6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3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5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57CE40-8CC5-495D-8CD4-31E8D2967790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7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6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0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5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28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1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141A73-CA1B-4876-9436-DD84581915C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5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1A73-CA1B-4876-9436-DD84581915CE}" type="datetimeFigureOut">
              <a:rPr lang="pt-BR" smtClean="0"/>
              <a:t>29/05/2017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5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000" dirty="0"/>
              <a:t>Alfabetos e linguagem</a:t>
            </a:r>
          </a:p>
          <a:p>
            <a:r>
              <a:rPr lang="pt-BR" sz="2000" dirty="0"/>
              <a:t>Dr. Nielsen Castelo Damasceno</a:t>
            </a:r>
          </a:p>
        </p:txBody>
      </p:sp>
    </p:spTree>
    <p:extLst>
      <p:ext uri="{BB962C8B-B14F-4D97-AF65-F5344CB8AC3E}">
        <p14:creationId xmlns:p14="http://schemas.microsoft.com/office/powerpoint/2010/main" val="224486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19288" y="1268414"/>
            <a:ext cx="8367712" cy="54006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pt-BR" dirty="0"/>
              <a:t>  </a:t>
            </a:r>
          </a:p>
          <a:p>
            <a:pPr eaLnBrk="1" hangingPunct="1">
              <a:buFontTx/>
              <a:buNone/>
              <a:defRPr/>
            </a:pPr>
            <a:r>
              <a:rPr lang="pt-BR" sz="4000" dirty="0"/>
              <a:t>   Uma palavra (cadeia)  que contém apenas um símbolo será chamado de elementar</a:t>
            </a:r>
            <a:r>
              <a:rPr lang="pt-BR" sz="4000" dirty="0">
                <a:cs typeface="Arial" charset="0"/>
              </a:rPr>
              <a:t>.</a:t>
            </a:r>
          </a:p>
          <a:p>
            <a:pPr eaLnBrk="1" hangingPunct="1">
              <a:buFontTx/>
              <a:buNone/>
              <a:defRPr/>
            </a:pPr>
            <a:r>
              <a:rPr lang="pt-BR" sz="4000" dirty="0">
                <a:cs typeface="Arial" charset="0"/>
              </a:rPr>
              <a:t>Exemplos:</a:t>
            </a:r>
          </a:p>
          <a:p>
            <a:pPr eaLnBrk="1" hangingPunct="1">
              <a:buFontTx/>
              <a:buNone/>
              <a:defRPr/>
            </a:pPr>
            <a:r>
              <a:rPr lang="pt-BR" sz="4000" dirty="0">
                <a:cs typeface="Arial" charset="0"/>
              </a:rPr>
              <a:t>             </a:t>
            </a:r>
            <a:r>
              <a:rPr lang="el-GR" sz="4000" dirty="0">
                <a:cs typeface="Arial" charset="0"/>
              </a:rPr>
              <a:t>Φ</a:t>
            </a:r>
            <a:r>
              <a:rPr lang="pt-BR" sz="4000" dirty="0">
                <a:cs typeface="Arial" charset="0"/>
              </a:rPr>
              <a:t>=1   ,   </a:t>
            </a:r>
            <a:r>
              <a:rPr lang="el-GR" sz="4000" dirty="0">
                <a:cs typeface="Arial" charset="0"/>
              </a:rPr>
              <a:t>Φ</a:t>
            </a:r>
            <a:r>
              <a:rPr lang="pt-BR" sz="4000" dirty="0">
                <a:cs typeface="Arial" charset="0"/>
              </a:rPr>
              <a:t>= a</a:t>
            </a:r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Aspectos formais das linguagens de programação.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64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95512" y="199269"/>
            <a:ext cx="8367713" cy="5400675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  <a:defRPr/>
            </a:pPr>
            <a:r>
              <a:rPr lang="pt-BR" sz="3200" dirty="0"/>
              <a:t>Exemplos:</a:t>
            </a:r>
          </a:p>
          <a:p>
            <a:pPr eaLnBrk="1" hangingPunct="1">
              <a:buFontTx/>
              <a:buNone/>
              <a:defRPr/>
            </a:pPr>
            <a:endParaRPr lang="pt-BR" sz="3200" dirty="0"/>
          </a:p>
          <a:p>
            <a:pPr eaLnBrk="1" hangingPunct="1">
              <a:buFontTx/>
              <a:buNone/>
              <a:defRPr/>
            </a:pPr>
            <a:r>
              <a:rPr lang="pt-BR" sz="3200" dirty="0">
                <a:latin typeface="Monotype Corsiva" pitchFamily="66" charset="0"/>
              </a:rPr>
              <a:t>A1=</a:t>
            </a:r>
            <a:r>
              <a:rPr lang="pt-BR" sz="3200" dirty="0"/>
              <a:t> { palavras da língua portuguesa }</a:t>
            </a:r>
          </a:p>
          <a:p>
            <a:pPr eaLnBrk="1" hangingPunct="1">
              <a:buFontTx/>
              <a:buNone/>
              <a:defRPr/>
            </a:pPr>
            <a:r>
              <a:rPr lang="pt-BR" sz="3200" dirty="0">
                <a:latin typeface="Monotype Corsiva" pitchFamily="66" charset="0"/>
              </a:rPr>
              <a:t>A3=</a:t>
            </a:r>
            <a:r>
              <a:rPr lang="pt-BR" sz="3200" dirty="0"/>
              <a:t> { </a:t>
            </a:r>
            <a:r>
              <a:rPr lang="pt-BR" sz="3200" dirty="0" err="1"/>
              <a:t>a,b,c,d</a:t>
            </a:r>
            <a:r>
              <a:rPr lang="pt-BR" sz="3200" dirty="0"/>
              <a:t>,......,z }</a:t>
            </a:r>
          </a:p>
          <a:p>
            <a:pPr eaLnBrk="1" hangingPunct="1">
              <a:buFontTx/>
              <a:buNone/>
              <a:defRPr/>
            </a:pPr>
            <a:endParaRPr lang="pt-BR" sz="3200" dirty="0"/>
          </a:p>
          <a:p>
            <a:pPr eaLnBrk="1" hangingPunct="1">
              <a:buFontTx/>
              <a:buNone/>
              <a:defRPr/>
            </a:pPr>
            <a:r>
              <a:rPr lang="pt-BR" sz="3200" dirty="0"/>
              <a:t> </a:t>
            </a:r>
            <a:r>
              <a:rPr lang="el-GR" sz="3200" dirty="0">
                <a:cs typeface="Arial" charset="0"/>
              </a:rPr>
              <a:t>α</a:t>
            </a:r>
            <a:r>
              <a:rPr lang="pt-BR" sz="3200" dirty="0">
                <a:cs typeface="Arial" charset="0"/>
              </a:rPr>
              <a:t>= maria </a:t>
            </a:r>
          </a:p>
          <a:p>
            <a:pPr eaLnBrk="1" hangingPunct="1">
              <a:buFontTx/>
              <a:buNone/>
              <a:defRPr/>
            </a:pPr>
            <a:r>
              <a:rPr lang="pt-BR" sz="3200" dirty="0">
                <a:cs typeface="Arial" charset="0"/>
              </a:rPr>
              <a:t>      É uma palavra elementar para </a:t>
            </a:r>
            <a:r>
              <a:rPr lang="pt-BR" sz="3200" dirty="0">
                <a:latin typeface="Monotype Corsiva" pitchFamily="66" charset="0"/>
              </a:rPr>
              <a:t>A1</a:t>
            </a:r>
          </a:p>
          <a:p>
            <a:pPr eaLnBrk="1" hangingPunct="1">
              <a:buFontTx/>
              <a:buNone/>
              <a:defRPr/>
            </a:pPr>
            <a:r>
              <a:rPr lang="pt-BR" sz="3200" dirty="0">
                <a:latin typeface="Monotype Corsiva" pitchFamily="66" charset="0"/>
              </a:rPr>
              <a:t>       </a:t>
            </a:r>
            <a:r>
              <a:rPr lang="pt-BR" sz="3200" dirty="0"/>
              <a:t>mas não para </a:t>
            </a:r>
            <a:r>
              <a:rPr lang="pt-BR" sz="3200" dirty="0">
                <a:latin typeface="Monotype Corsiva" pitchFamily="66" charset="0"/>
              </a:rPr>
              <a:t>A3.</a:t>
            </a:r>
          </a:p>
        </p:txBody>
      </p:sp>
    </p:spTree>
    <p:extLst>
      <p:ext uri="{BB962C8B-B14F-4D97-AF65-F5344CB8AC3E}">
        <p14:creationId xmlns:p14="http://schemas.microsoft.com/office/powerpoint/2010/main" val="211381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73481" y="297743"/>
            <a:ext cx="8367713" cy="540067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pt-BR" sz="3200" dirty="0"/>
          </a:p>
          <a:p>
            <a:pPr>
              <a:lnSpc>
                <a:spcPct val="90000"/>
              </a:lnSpc>
              <a:buNone/>
              <a:defRPr/>
            </a:pPr>
            <a:r>
              <a:rPr lang="pt-BR" sz="3200" dirty="0"/>
              <a:t>    O comprimento de uma palavra é o número de símbolos desta palavra será representado por | </a:t>
            </a:r>
            <a:r>
              <a:rPr lang="el-GR" sz="3200" dirty="0">
                <a:cs typeface="Arial" charset="0"/>
              </a:rPr>
              <a:t>λ</a:t>
            </a:r>
            <a:r>
              <a:rPr lang="pt-BR" sz="3200" dirty="0"/>
              <a:t> |.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pt-BR" sz="32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sz="3200" dirty="0"/>
              <a:t>Exemplo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sz="3200" dirty="0"/>
              <a:t>     </a:t>
            </a:r>
            <a:r>
              <a:rPr lang="pt-BR" sz="3200" dirty="0">
                <a:latin typeface="Monotype Corsiva" pitchFamily="66" charset="0"/>
              </a:rPr>
              <a:t>A2=</a:t>
            </a:r>
            <a:r>
              <a:rPr lang="pt-BR" sz="3200" dirty="0"/>
              <a:t> { 0,1,2,3,4,5,6,7,8,9}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sz="3200" dirty="0"/>
              <a:t>    </a:t>
            </a:r>
            <a:r>
              <a:rPr lang="pt-BR" sz="3200" dirty="0">
                <a:cs typeface="Arial" charset="0"/>
              </a:rPr>
              <a:t> </a:t>
            </a:r>
            <a:r>
              <a:rPr lang="el-GR" sz="3200" dirty="0">
                <a:cs typeface="Arial" charset="0"/>
              </a:rPr>
              <a:t>λ</a:t>
            </a:r>
            <a:r>
              <a:rPr lang="pt-BR" sz="3200" dirty="0">
                <a:cs typeface="Arial" charset="0"/>
              </a:rPr>
              <a:t>=345121   logo   | </a:t>
            </a:r>
            <a:r>
              <a:rPr lang="el-GR" sz="3200" dirty="0">
                <a:cs typeface="Arial" charset="0"/>
              </a:rPr>
              <a:t>λ</a:t>
            </a:r>
            <a:r>
              <a:rPr lang="pt-BR" sz="3200" dirty="0">
                <a:cs typeface="Arial" charset="0"/>
              </a:rPr>
              <a:t> | = 6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sz="3200" dirty="0"/>
              <a:t>    é claro que   | </a:t>
            </a:r>
            <a:r>
              <a:rPr lang="ru-RU" sz="3200" dirty="0">
                <a:cs typeface="Arial" charset="0"/>
              </a:rPr>
              <a:t>Є</a:t>
            </a:r>
            <a:r>
              <a:rPr lang="pt-BR" sz="3200" dirty="0">
                <a:cs typeface="Arial" charset="0"/>
              </a:rPr>
              <a:t> | = 0</a:t>
            </a:r>
            <a:endParaRPr lang="pt-BR" sz="32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pt-BR" sz="32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pt-BR" sz="32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pt-BR" sz="3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979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67378" y="325878"/>
            <a:ext cx="8367713" cy="5400675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Tx/>
              <a:buNone/>
              <a:defRPr/>
            </a:pPr>
            <a:r>
              <a:rPr lang="pt-BR" sz="2800" dirty="0"/>
              <a:t>Duas palavras </a:t>
            </a:r>
            <a:r>
              <a:rPr lang="el-GR" sz="2800" dirty="0">
                <a:cs typeface="Arial" charset="0"/>
              </a:rPr>
              <a:t>α</a:t>
            </a:r>
            <a:r>
              <a:rPr lang="pt-BR" sz="2800" dirty="0"/>
              <a:t> e </a:t>
            </a:r>
            <a:r>
              <a:rPr lang="el-GR" sz="2800" dirty="0">
                <a:cs typeface="Arial" charset="0"/>
              </a:rPr>
              <a:t>β</a:t>
            </a:r>
            <a:r>
              <a:rPr lang="pt-BR" sz="2800" dirty="0">
                <a:cs typeface="Arial" charset="0"/>
              </a:rPr>
              <a:t>,</a:t>
            </a:r>
            <a:r>
              <a:rPr lang="pt-BR" sz="2800" dirty="0"/>
              <a:t> de um mesmo alfabeto, podem ser combinados para formar uma terceira, pela operação de </a:t>
            </a:r>
            <a:r>
              <a:rPr lang="pt-BR" sz="2800" u="sng" dirty="0"/>
              <a:t>concatenação</a:t>
            </a:r>
            <a:r>
              <a:rPr lang="pt-BR" sz="2800" dirty="0"/>
              <a:t>, será denotada por </a:t>
            </a:r>
            <a:r>
              <a:rPr lang="el-GR" sz="2800" dirty="0">
                <a:cs typeface="Arial" charset="0"/>
              </a:rPr>
              <a:t>α</a:t>
            </a:r>
            <a:r>
              <a:rPr lang="pt-BR" sz="2800" dirty="0">
                <a:cs typeface="Arial" charset="0"/>
              </a:rPr>
              <a:t>.</a:t>
            </a:r>
            <a:r>
              <a:rPr lang="el-GR" sz="2800" dirty="0">
                <a:cs typeface="Arial" charset="0"/>
              </a:rPr>
              <a:t>β</a:t>
            </a:r>
            <a:r>
              <a:rPr lang="pt-BR" sz="2800" dirty="0">
                <a:cs typeface="Arial" charset="0"/>
              </a:rPr>
              <a:t>   ou </a:t>
            </a:r>
            <a:r>
              <a:rPr lang="el-GR" sz="2800" dirty="0">
                <a:cs typeface="Arial" charset="0"/>
              </a:rPr>
              <a:t>αβ</a:t>
            </a:r>
            <a:endParaRPr lang="pt-BR" sz="28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Tx/>
              <a:buNone/>
              <a:defRPr/>
            </a:pPr>
            <a:r>
              <a:rPr lang="pt-BR" sz="2800" dirty="0"/>
              <a:t>Exemplo</a:t>
            </a:r>
          </a:p>
          <a:p>
            <a:pPr eaLnBrk="1" hangingPunct="1">
              <a:buFontTx/>
              <a:buNone/>
              <a:defRPr/>
            </a:pPr>
            <a:r>
              <a:rPr lang="pt-BR" sz="2800" dirty="0"/>
              <a:t>     </a:t>
            </a:r>
            <a:r>
              <a:rPr lang="pt-BR" sz="2800" dirty="0">
                <a:latin typeface="Monotype Corsiva" pitchFamily="66" charset="0"/>
              </a:rPr>
              <a:t>A2=</a:t>
            </a:r>
            <a:r>
              <a:rPr lang="pt-BR" sz="2800" dirty="0"/>
              <a:t> { 0,1,2,3,4,5,6,7,8,9}</a:t>
            </a:r>
          </a:p>
          <a:p>
            <a:pPr eaLnBrk="1" hangingPunct="1">
              <a:buFontTx/>
              <a:buNone/>
              <a:defRPr/>
            </a:pPr>
            <a:r>
              <a:rPr lang="pt-BR" sz="2800" dirty="0"/>
              <a:t> </a:t>
            </a:r>
            <a:r>
              <a:rPr lang="el-GR" sz="2800" dirty="0">
                <a:cs typeface="Arial" charset="0"/>
              </a:rPr>
              <a:t>α</a:t>
            </a:r>
            <a:r>
              <a:rPr lang="pt-BR" sz="2800" dirty="0"/>
              <a:t>=4567      </a:t>
            </a:r>
            <a:r>
              <a:rPr lang="el-GR" sz="2800" dirty="0">
                <a:cs typeface="Arial" charset="0"/>
              </a:rPr>
              <a:t>β</a:t>
            </a:r>
            <a:r>
              <a:rPr lang="pt-BR" sz="2800" dirty="0">
                <a:cs typeface="Arial" charset="0"/>
              </a:rPr>
              <a:t>= 012     </a:t>
            </a:r>
            <a:r>
              <a:rPr lang="pt-BR" sz="2800" dirty="0">
                <a:cs typeface="Arial" charset="0"/>
                <a:sym typeface="Wingdings" pitchFamily="2" charset="2"/>
              </a:rPr>
              <a:t> </a:t>
            </a:r>
            <a:r>
              <a:rPr lang="el-GR" sz="2800" dirty="0">
                <a:cs typeface="Arial" charset="0"/>
              </a:rPr>
              <a:t>αβ</a:t>
            </a:r>
            <a:r>
              <a:rPr lang="pt-BR" sz="2800" dirty="0">
                <a:cs typeface="Arial" charset="0"/>
              </a:rPr>
              <a:t>=4567012</a:t>
            </a:r>
            <a:endParaRPr lang="pt-BR" sz="2800" dirty="0"/>
          </a:p>
          <a:p>
            <a:pPr eaLnBrk="1" hangingPunct="1">
              <a:buFontTx/>
              <a:buNone/>
              <a:defRPr/>
            </a:pPr>
            <a:r>
              <a:rPr lang="pt-BR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11011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29751" y="255541"/>
            <a:ext cx="8367713" cy="54006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pt-BR" sz="2800" dirty="0"/>
              <a:t>Obs.:</a:t>
            </a:r>
          </a:p>
          <a:p>
            <a:pPr eaLnBrk="1" hangingPunct="1">
              <a:buFontTx/>
              <a:buNone/>
              <a:defRPr/>
            </a:pPr>
            <a:r>
              <a:rPr lang="pt-BR" sz="2800" dirty="0"/>
              <a:t>1- Em geral </a:t>
            </a:r>
            <a:r>
              <a:rPr lang="el-GR" sz="2800" dirty="0">
                <a:cs typeface="Arial" charset="0"/>
              </a:rPr>
              <a:t>αβ</a:t>
            </a:r>
            <a:r>
              <a:rPr lang="pt-BR" sz="2800" dirty="0">
                <a:cs typeface="Arial" charset="0"/>
              </a:rPr>
              <a:t> é diferente de </a:t>
            </a:r>
            <a:r>
              <a:rPr lang="el-GR" sz="2800" dirty="0">
                <a:cs typeface="Arial" charset="0"/>
              </a:rPr>
              <a:t>βα</a:t>
            </a:r>
            <a:r>
              <a:rPr lang="pt-BR" sz="2800" dirty="0">
                <a:cs typeface="Arial" charset="0"/>
              </a:rPr>
              <a:t> ( esta operação não é comutativa )</a:t>
            </a:r>
          </a:p>
          <a:p>
            <a:pPr eaLnBrk="1" hangingPunct="1">
              <a:buFontTx/>
              <a:buNone/>
              <a:defRPr/>
            </a:pPr>
            <a:endParaRPr lang="pt-BR" sz="28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pt-BR" sz="2800" dirty="0">
                <a:cs typeface="Arial" charset="0"/>
              </a:rPr>
              <a:t>2- Mas esta operação é associativa</a:t>
            </a:r>
          </a:p>
          <a:p>
            <a:pPr eaLnBrk="1" hangingPunct="1">
              <a:buFontTx/>
              <a:buNone/>
              <a:defRPr/>
            </a:pPr>
            <a:r>
              <a:rPr lang="pt-BR" sz="2800" dirty="0">
                <a:cs typeface="Arial" charset="0"/>
              </a:rPr>
              <a:t>                </a:t>
            </a:r>
            <a:r>
              <a:rPr lang="el-GR" sz="2800" dirty="0">
                <a:cs typeface="Arial" charset="0"/>
              </a:rPr>
              <a:t>α</a:t>
            </a:r>
            <a:r>
              <a:rPr lang="pt-BR" sz="2800" dirty="0">
                <a:cs typeface="Arial" charset="0"/>
              </a:rPr>
              <a:t> (</a:t>
            </a:r>
            <a:r>
              <a:rPr lang="el-GR" sz="2800" dirty="0">
                <a:cs typeface="Arial" charset="0"/>
              </a:rPr>
              <a:t>βφ</a:t>
            </a:r>
            <a:r>
              <a:rPr lang="pt-BR" sz="2800" dirty="0">
                <a:cs typeface="Arial" charset="0"/>
              </a:rPr>
              <a:t>)  = (</a:t>
            </a:r>
            <a:r>
              <a:rPr lang="el-GR" sz="2800" dirty="0">
                <a:cs typeface="Arial" charset="0"/>
              </a:rPr>
              <a:t>αβ</a:t>
            </a:r>
            <a:r>
              <a:rPr lang="pt-BR" sz="2800" dirty="0">
                <a:cs typeface="Arial" charset="0"/>
              </a:rPr>
              <a:t>)</a:t>
            </a:r>
            <a:r>
              <a:rPr lang="el-GR" sz="2800" dirty="0">
                <a:cs typeface="Arial" charset="0"/>
              </a:rPr>
              <a:t>φ</a:t>
            </a:r>
            <a:r>
              <a:rPr lang="pt-BR" sz="2800" dirty="0">
                <a:cs typeface="Arial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pt-BR" sz="28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pt-BR" sz="2800" dirty="0">
                <a:cs typeface="Arial" charset="0"/>
              </a:rPr>
              <a:t>3- Seja </a:t>
            </a:r>
            <a:r>
              <a:rPr lang="pt-BR" sz="2800" dirty="0"/>
              <a:t> </a:t>
            </a:r>
            <a:r>
              <a:rPr lang="pt-BR" sz="2800" dirty="0">
                <a:cs typeface="Arial" charset="0"/>
              </a:rPr>
              <a:t> </a:t>
            </a:r>
            <a:r>
              <a:rPr lang="el-GR" sz="2800" dirty="0">
                <a:cs typeface="Arial" charset="0"/>
              </a:rPr>
              <a:t>λ</a:t>
            </a:r>
            <a:r>
              <a:rPr lang="pt-BR" sz="2800" dirty="0">
                <a:cs typeface="Arial" charset="0"/>
              </a:rPr>
              <a:t>= </a:t>
            </a:r>
            <a:r>
              <a:rPr lang="el-GR" sz="2800" dirty="0">
                <a:cs typeface="Arial" charset="0"/>
              </a:rPr>
              <a:t>αβ</a:t>
            </a:r>
            <a:r>
              <a:rPr lang="pt-BR" sz="2800" dirty="0">
                <a:cs typeface="Arial" charset="0"/>
              </a:rPr>
              <a:t>   </a:t>
            </a:r>
            <a:r>
              <a:rPr lang="pt-BR" sz="2800" dirty="0">
                <a:cs typeface="Arial" charset="0"/>
                <a:sym typeface="Wingdings" pitchFamily="2" charset="2"/>
              </a:rPr>
              <a:t>   | </a:t>
            </a:r>
            <a:r>
              <a:rPr lang="el-GR" sz="2800" dirty="0">
                <a:cs typeface="Arial" charset="0"/>
              </a:rPr>
              <a:t>λ</a:t>
            </a:r>
            <a:r>
              <a:rPr lang="pt-BR" sz="2800" dirty="0">
                <a:cs typeface="Arial" charset="0"/>
              </a:rPr>
              <a:t>|= |</a:t>
            </a:r>
            <a:r>
              <a:rPr lang="el-GR" sz="2800" dirty="0">
                <a:cs typeface="Arial" charset="0"/>
              </a:rPr>
              <a:t>α</a:t>
            </a:r>
            <a:r>
              <a:rPr lang="pt-BR" sz="2800" dirty="0">
                <a:cs typeface="Arial" charset="0"/>
              </a:rPr>
              <a:t>| + |</a:t>
            </a:r>
            <a:r>
              <a:rPr lang="el-GR" sz="2800" dirty="0">
                <a:cs typeface="Arial" charset="0"/>
              </a:rPr>
              <a:t>β</a:t>
            </a:r>
            <a:r>
              <a:rPr lang="pt-BR" sz="2800" dirty="0">
                <a:cs typeface="Arial" charset="0"/>
              </a:rPr>
              <a:t>| </a:t>
            </a:r>
          </a:p>
          <a:p>
            <a:pPr eaLnBrk="1" hangingPunct="1">
              <a:buFontTx/>
              <a:buNone/>
              <a:defRPr/>
            </a:pPr>
            <a:endParaRPr lang="pt-BR" sz="2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3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7548" y="114864"/>
            <a:ext cx="8763000" cy="54006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pt-BR" sz="3000" dirty="0"/>
          </a:p>
          <a:p>
            <a:pPr eaLnBrk="1" hangingPunct="1">
              <a:buFontTx/>
              <a:buNone/>
              <a:defRPr/>
            </a:pPr>
            <a:endParaRPr lang="pt-BR" sz="3000" dirty="0"/>
          </a:p>
          <a:p>
            <a:pPr eaLnBrk="1" hangingPunct="1">
              <a:buFontTx/>
              <a:buNone/>
              <a:defRPr/>
            </a:pPr>
            <a:r>
              <a:rPr lang="pt-BR" sz="4000" dirty="0"/>
              <a:t>Duas palavras </a:t>
            </a:r>
            <a:r>
              <a:rPr lang="el-GR" sz="4000" dirty="0">
                <a:cs typeface="Arial" charset="0"/>
              </a:rPr>
              <a:t>α</a:t>
            </a:r>
            <a:r>
              <a:rPr lang="pt-BR" sz="4000" dirty="0"/>
              <a:t> e </a:t>
            </a:r>
            <a:r>
              <a:rPr lang="el-GR" sz="4000" dirty="0">
                <a:cs typeface="Arial" charset="0"/>
              </a:rPr>
              <a:t>β</a:t>
            </a:r>
            <a:r>
              <a:rPr lang="pt-BR" sz="4000" dirty="0">
                <a:cs typeface="Arial" charset="0"/>
              </a:rPr>
              <a:t>,</a:t>
            </a:r>
            <a:r>
              <a:rPr lang="pt-BR" sz="4000" dirty="0"/>
              <a:t> de um mesmo alfabeto</a:t>
            </a:r>
          </a:p>
          <a:p>
            <a:pPr eaLnBrk="1" hangingPunct="1">
              <a:buFontTx/>
              <a:buNone/>
              <a:defRPr/>
            </a:pPr>
            <a:r>
              <a:rPr lang="pt-BR" sz="4000" dirty="0"/>
              <a:t>   </a:t>
            </a:r>
            <a:r>
              <a:rPr lang="pt-BR" sz="4000" dirty="0">
                <a:cs typeface="Arial" charset="0"/>
                <a:sym typeface="Wingdings" pitchFamily="2" charset="2"/>
              </a:rPr>
              <a:t>diremos que </a:t>
            </a:r>
            <a:r>
              <a:rPr lang="el-GR" sz="4000" dirty="0">
                <a:cs typeface="Arial" charset="0"/>
              </a:rPr>
              <a:t>α</a:t>
            </a:r>
            <a:r>
              <a:rPr lang="pt-BR" sz="4000" dirty="0">
                <a:cs typeface="Arial" charset="0"/>
              </a:rPr>
              <a:t> é prefixo de </a:t>
            </a:r>
            <a:r>
              <a:rPr lang="el-GR" sz="4000" dirty="0">
                <a:cs typeface="Arial" charset="0"/>
              </a:rPr>
              <a:t>αβ</a:t>
            </a:r>
            <a:r>
              <a:rPr lang="pt-BR" sz="4000" dirty="0">
                <a:cs typeface="Arial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pt-BR" sz="4000" dirty="0">
                <a:cs typeface="Arial" charset="0"/>
              </a:rPr>
              <a:t>   </a:t>
            </a:r>
            <a:r>
              <a:rPr lang="pt-BR" sz="4000" dirty="0">
                <a:cs typeface="Arial" charset="0"/>
                <a:sym typeface="Wingdings" pitchFamily="2" charset="2"/>
              </a:rPr>
              <a:t>diremos que </a:t>
            </a:r>
            <a:r>
              <a:rPr lang="el-GR" sz="4000" dirty="0">
                <a:cs typeface="Arial" charset="0"/>
              </a:rPr>
              <a:t>β</a:t>
            </a:r>
            <a:r>
              <a:rPr lang="pt-BR" sz="4000" dirty="0">
                <a:cs typeface="Arial" charset="0"/>
              </a:rPr>
              <a:t> é sufixo de </a:t>
            </a:r>
            <a:r>
              <a:rPr lang="el-GR" sz="4000" dirty="0">
                <a:cs typeface="Arial" charset="0"/>
              </a:rPr>
              <a:t>αβ</a:t>
            </a:r>
            <a:endParaRPr lang="pt-BR" sz="40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718888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7548" y="114863"/>
            <a:ext cx="8763000" cy="5400675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  <a:defRPr/>
            </a:pPr>
            <a:endParaRPr lang="pt-BR" sz="3200" dirty="0"/>
          </a:p>
          <a:p>
            <a:pPr eaLnBrk="1" hangingPunct="1">
              <a:buFontTx/>
              <a:buNone/>
              <a:defRPr/>
            </a:pPr>
            <a:endParaRPr lang="pt-BR" sz="3200" dirty="0"/>
          </a:p>
          <a:p>
            <a:pPr eaLnBrk="1" hangingPunct="1">
              <a:buFontTx/>
              <a:buNone/>
              <a:defRPr/>
            </a:pPr>
            <a:r>
              <a:rPr lang="pt-BR" sz="3200" dirty="0"/>
              <a:t>  </a:t>
            </a:r>
            <a:r>
              <a:rPr lang="pt-BR" sz="3200" b="1" dirty="0"/>
              <a:t>Um </a:t>
            </a:r>
            <a:r>
              <a:rPr lang="pt-BR" sz="3200" b="1" dirty="0" err="1"/>
              <a:t>substring</a:t>
            </a:r>
            <a:r>
              <a:rPr lang="pt-BR" sz="3200" b="1" dirty="0"/>
              <a:t> é obtida retirando um prefixo</a:t>
            </a:r>
          </a:p>
          <a:p>
            <a:pPr eaLnBrk="1" hangingPunct="1">
              <a:buFontTx/>
              <a:buNone/>
              <a:defRPr/>
            </a:pPr>
            <a:r>
              <a:rPr lang="pt-BR" sz="3200" b="1" dirty="0"/>
              <a:t>  ( podendo ser vazia ) e um sufixo ( podendo ser vazia ) de uma string inicial.</a:t>
            </a:r>
          </a:p>
          <a:p>
            <a:pPr eaLnBrk="1" hangingPunct="1">
              <a:buFontTx/>
              <a:buNone/>
              <a:defRPr/>
            </a:pPr>
            <a:endParaRPr lang="pt-BR" sz="3200" dirty="0"/>
          </a:p>
          <a:p>
            <a:pPr eaLnBrk="1" hangingPunct="1">
              <a:buFontTx/>
              <a:buNone/>
              <a:defRPr/>
            </a:pPr>
            <a:r>
              <a:rPr lang="pt-BR" sz="3200" b="1" dirty="0"/>
              <a:t>Como o prefixo e sufixo podem ser vazia, então todo string é uma </a:t>
            </a:r>
            <a:r>
              <a:rPr lang="pt-BR" sz="3200" b="1" dirty="0" err="1"/>
              <a:t>substring</a:t>
            </a:r>
            <a:r>
              <a:rPr lang="pt-BR" sz="3200" b="1" dirty="0"/>
              <a:t> dela própria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59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89075" y="-379828"/>
            <a:ext cx="8367713" cy="5400675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Tx/>
              <a:buNone/>
              <a:defRPr/>
            </a:pPr>
            <a:r>
              <a:rPr lang="pt-BR" sz="2800" dirty="0"/>
              <a:t>Seja o alfabeto </a:t>
            </a:r>
            <a:r>
              <a:rPr lang="pt-BR" sz="2800" dirty="0">
                <a:latin typeface="Monotype Corsiva" pitchFamily="66" charset="0"/>
              </a:rPr>
              <a:t>A3=</a:t>
            </a:r>
            <a:r>
              <a:rPr lang="pt-BR" sz="2800" dirty="0"/>
              <a:t> { a,b,c,d,......,z }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Tx/>
              <a:buNone/>
              <a:defRPr/>
            </a:pPr>
            <a:r>
              <a:rPr lang="pt-BR" sz="2800" dirty="0"/>
              <a:t>   </a:t>
            </a:r>
            <a:r>
              <a:rPr lang="pt-BR" sz="2800" dirty="0">
                <a:cs typeface="Arial" charset="0"/>
              </a:rPr>
              <a:t> </a:t>
            </a:r>
            <a:r>
              <a:rPr lang="el-GR" sz="2800" dirty="0">
                <a:cs typeface="Arial" charset="0"/>
              </a:rPr>
              <a:t>α</a:t>
            </a:r>
            <a:r>
              <a:rPr lang="pt-BR" sz="2800" dirty="0">
                <a:cs typeface="Arial" charset="0"/>
              </a:rPr>
              <a:t>= </a:t>
            </a:r>
            <a:r>
              <a:rPr lang="pt-BR" sz="2800" dirty="0" err="1">
                <a:cs typeface="Arial" charset="0"/>
              </a:rPr>
              <a:t>abbc</a:t>
            </a:r>
            <a:r>
              <a:rPr lang="pt-BR" sz="2800" dirty="0">
                <a:cs typeface="Arial" charset="0"/>
              </a:rPr>
              <a:t> então </a:t>
            </a:r>
            <a:r>
              <a:rPr lang="el-GR" sz="2800" dirty="0">
                <a:cs typeface="Arial" charset="0"/>
              </a:rPr>
              <a:t>β</a:t>
            </a:r>
            <a:r>
              <a:rPr lang="pt-BR" sz="2800" dirty="0">
                <a:cs typeface="Arial" charset="0"/>
              </a:rPr>
              <a:t>=</a:t>
            </a:r>
            <a:r>
              <a:rPr lang="pt-BR" sz="2800" dirty="0" err="1">
                <a:cs typeface="Arial" charset="0"/>
              </a:rPr>
              <a:t>bb</a:t>
            </a:r>
            <a:r>
              <a:rPr lang="pt-BR" sz="2800" dirty="0">
                <a:cs typeface="Arial" charset="0"/>
              </a:rPr>
              <a:t> é uma </a:t>
            </a:r>
            <a:r>
              <a:rPr lang="pt-BR" sz="2800" dirty="0" err="1">
                <a:cs typeface="Arial" charset="0"/>
              </a:rPr>
              <a:t>substring</a:t>
            </a:r>
            <a:r>
              <a:rPr lang="pt-BR" sz="2800" dirty="0">
                <a:cs typeface="Arial" charset="0"/>
              </a:rPr>
              <a:t> de  </a:t>
            </a:r>
            <a:r>
              <a:rPr lang="el-GR" sz="2800" dirty="0">
                <a:cs typeface="Arial" charset="0"/>
              </a:rPr>
              <a:t>α</a:t>
            </a:r>
            <a:endParaRPr lang="pt-BR" sz="28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pt-BR" sz="2800" dirty="0" err="1">
                <a:cs typeface="Arial" charset="0"/>
              </a:rPr>
              <a:t>Obs</a:t>
            </a:r>
            <a:r>
              <a:rPr lang="pt-BR" sz="2800" dirty="0">
                <a:cs typeface="Arial" charset="0"/>
              </a:rPr>
              <a:t> 1:</a:t>
            </a:r>
          </a:p>
          <a:p>
            <a:pPr eaLnBrk="1" hangingPunct="1">
              <a:buFontTx/>
              <a:buNone/>
              <a:defRPr/>
            </a:pPr>
            <a:r>
              <a:rPr lang="pt-BR" sz="2800" dirty="0">
                <a:cs typeface="Arial" charset="0"/>
              </a:rPr>
              <a:t>    Uma string </a:t>
            </a:r>
            <a:r>
              <a:rPr lang="el-GR" sz="2800" dirty="0">
                <a:cs typeface="Arial" charset="0"/>
              </a:rPr>
              <a:t>β</a:t>
            </a:r>
            <a:r>
              <a:rPr lang="pt-BR" sz="2800" dirty="0">
                <a:cs typeface="Arial" charset="0"/>
              </a:rPr>
              <a:t> é uma </a:t>
            </a:r>
            <a:r>
              <a:rPr lang="pt-BR" sz="2800" dirty="0" err="1">
                <a:cs typeface="Arial" charset="0"/>
              </a:rPr>
              <a:t>substring</a:t>
            </a:r>
            <a:r>
              <a:rPr lang="pt-BR" sz="2800" dirty="0">
                <a:cs typeface="Arial" charset="0"/>
              </a:rPr>
              <a:t> de uma string </a:t>
            </a:r>
            <a:r>
              <a:rPr lang="el-GR" sz="2800" dirty="0">
                <a:cs typeface="Arial" charset="0"/>
              </a:rPr>
              <a:t>α</a:t>
            </a:r>
            <a:r>
              <a:rPr lang="pt-BR" sz="2800" dirty="0">
                <a:cs typeface="Arial" charset="0"/>
              </a:rPr>
              <a:t>, de um alfabeto </a:t>
            </a:r>
            <a:r>
              <a:rPr lang="pt-BR" sz="2800" dirty="0">
                <a:latin typeface="Monotype Corsiva" pitchFamily="66" charset="0"/>
              </a:rPr>
              <a:t>A, </a:t>
            </a:r>
            <a:r>
              <a:rPr lang="pt-BR" sz="2800" dirty="0"/>
              <a:t>se existem strings </a:t>
            </a:r>
            <a:r>
              <a:rPr lang="el-GR" sz="2800" dirty="0">
                <a:cs typeface="Arial" charset="0"/>
              </a:rPr>
              <a:t>μ</a:t>
            </a:r>
            <a:r>
              <a:rPr lang="pt-BR" sz="2800" dirty="0">
                <a:cs typeface="Arial" charset="0"/>
              </a:rPr>
              <a:t> ,</a:t>
            </a:r>
            <a:r>
              <a:rPr lang="el-GR" sz="2800" dirty="0">
                <a:cs typeface="Arial" charset="0"/>
              </a:rPr>
              <a:t>ψ</a:t>
            </a:r>
            <a:r>
              <a:rPr lang="pt-BR" sz="2800" dirty="0">
                <a:cs typeface="Arial" charset="0"/>
              </a:rPr>
              <a:t> de </a:t>
            </a:r>
            <a:r>
              <a:rPr lang="pt-BR" sz="2800" dirty="0">
                <a:latin typeface="Monotype Corsiva" pitchFamily="66" charset="0"/>
              </a:rPr>
              <a:t>A, </a:t>
            </a:r>
            <a:r>
              <a:rPr lang="pt-BR" sz="2800" dirty="0"/>
              <a:t>tal que </a:t>
            </a:r>
          </a:p>
          <a:p>
            <a:pPr eaLnBrk="1" hangingPunct="1">
              <a:buFontTx/>
              <a:buNone/>
              <a:defRPr/>
            </a:pPr>
            <a:r>
              <a:rPr lang="pt-BR" sz="2800" dirty="0">
                <a:cs typeface="Arial" charset="0"/>
              </a:rPr>
              <a:t>   </a:t>
            </a:r>
            <a:r>
              <a:rPr lang="el-GR" sz="2800" dirty="0">
                <a:cs typeface="Arial" charset="0"/>
              </a:rPr>
              <a:t>α</a:t>
            </a:r>
            <a:r>
              <a:rPr lang="pt-BR" sz="2800" dirty="0">
                <a:cs typeface="Arial" charset="0"/>
              </a:rPr>
              <a:t> = </a:t>
            </a:r>
            <a:r>
              <a:rPr lang="el-GR" sz="2800" dirty="0">
                <a:cs typeface="Arial" charset="0"/>
              </a:rPr>
              <a:t>μβψ</a:t>
            </a:r>
            <a:r>
              <a:rPr lang="pt-BR" sz="2800" dirty="0">
                <a:cs typeface="Arial" charset="0"/>
              </a:rPr>
              <a:t> .</a:t>
            </a:r>
          </a:p>
          <a:p>
            <a:pPr eaLnBrk="1" hangingPunct="1">
              <a:buFontTx/>
              <a:buNone/>
              <a:defRPr/>
            </a:pPr>
            <a:endParaRPr lang="pt-BR" sz="28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pt-BR" sz="2800" dirty="0">
                <a:cs typeface="Arial" charset="0"/>
              </a:rPr>
              <a:t>      No exemplo anterior temos </a:t>
            </a:r>
            <a:r>
              <a:rPr lang="el-GR" sz="2800" dirty="0">
                <a:cs typeface="Arial" charset="0"/>
              </a:rPr>
              <a:t>μ</a:t>
            </a:r>
            <a:r>
              <a:rPr lang="pt-BR" sz="2800" dirty="0">
                <a:cs typeface="Arial" charset="0"/>
              </a:rPr>
              <a:t>=a    e  </a:t>
            </a:r>
            <a:r>
              <a:rPr lang="el-GR" sz="2800" dirty="0">
                <a:cs typeface="Arial" charset="0"/>
              </a:rPr>
              <a:t>ψ</a:t>
            </a:r>
            <a:r>
              <a:rPr lang="pt-BR" sz="2800" dirty="0">
                <a:cs typeface="Arial" charset="0"/>
              </a:rPr>
              <a:t>=c</a:t>
            </a:r>
          </a:p>
        </p:txBody>
      </p:sp>
    </p:spTree>
    <p:extLst>
      <p:ext uri="{BB962C8B-B14F-4D97-AF65-F5344CB8AC3E}">
        <p14:creationId xmlns:p14="http://schemas.microsoft.com/office/powerpoint/2010/main" val="39996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71955" y="382149"/>
            <a:ext cx="8367713" cy="5400675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pt-BR" sz="2800" dirty="0" err="1">
                <a:cs typeface="Arial" charset="0"/>
              </a:rPr>
              <a:t>Obs</a:t>
            </a:r>
            <a:r>
              <a:rPr lang="pt-BR" sz="2800" dirty="0">
                <a:cs typeface="Arial" charset="0"/>
              </a:rPr>
              <a:t> 2:</a:t>
            </a:r>
          </a:p>
          <a:p>
            <a:pPr eaLnBrk="1" hangingPunct="1">
              <a:buFontTx/>
              <a:buNone/>
              <a:defRPr/>
            </a:pPr>
            <a:r>
              <a:rPr lang="pt-BR" sz="2800" dirty="0">
                <a:cs typeface="Arial" charset="0"/>
              </a:rPr>
              <a:t>Se </a:t>
            </a:r>
            <a:r>
              <a:rPr lang="el-GR" sz="2800" dirty="0">
                <a:cs typeface="Arial" charset="0"/>
              </a:rPr>
              <a:t>α</a:t>
            </a:r>
            <a:r>
              <a:rPr lang="pt-BR" sz="2800" dirty="0">
                <a:cs typeface="Arial" charset="0"/>
              </a:rPr>
              <a:t> = abc então</a:t>
            </a:r>
          </a:p>
          <a:p>
            <a:pPr eaLnBrk="1" hangingPunct="1">
              <a:buFontTx/>
              <a:buNone/>
              <a:defRPr/>
            </a:pPr>
            <a:endParaRPr lang="pt-BR" sz="28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el-GR" sz="2800" dirty="0">
                <a:cs typeface="Arial" charset="0"/>
              </a:rPr>
              <a:t>α</a:t>
            </a:r>
            <a:r>
              <a:rPr lang="pt-BR" sz="2800" baseline="30000" dirty="0">
                <a:cs typeface="Arial" charset="0"/>
              </a:rPr>
              <a:t>n</a:t>
            </a:r>
            <a:r>
              <a:rPr lang="pt-BR" sz="2800" dirty="0">
                <a:cs typeface="Arial" charset="0"/>
              </a:rPr>
              <a:t>= </a:t>
            </a:r>
            <a:r>
              <a:rPr lang="pt-BR" sz="2800" dirty="0" err="1">
                <a:cs typeface="Arial" charset="0"/>
              </a:rPr>
              <a:t>abcabcabc</a:t>
            </a:r>
            <a:r>
              <a:rPr lang="pt-BR" sz="2800" dirty="0">
                <a:cs typeface="Arial" charset="0"/>
              </a:rPr>
              <a:t>............abc</a:t>
            </a:r>
          </a:p>
          <a:p>
            <a:pPr eaLnBrk="1" hangingPunct="1">
              <a:buFontTx/>
              <a:buNone/>
              <a:defRPr/>
            </a:pPr>
            <a:r>
              <a:rPr lang="el-GR" sz="2800" dirty="0">
                <a:cs typeface="Arial" charset="0"/>
              </a:rPr>
              <a:t>α</a:t>
            </a:r>
            <a:r>
              <a:rPr lang="pt-BR" sz="2800" baseline="30000" dirty="0">
                <a:cs typeface="Arial" charset="0"/>
              </a:rPr>
              <a:t>3</a:t>
            </a:r>
            <a:r>
              <a:rPr lang="pt-BR" sz="2800" dirty="0">
                <a:cs typeface="Arial" charset="0"/>
              </a:rPr>
              <a:t>= </a:t>
            </a:r>
            <a:r>
              <a:rPr lang="pt-BR" sz="2800" dirty="0" err="1">
                <a:cs typeface="Arial" charset="0"/>
              </a:rPr>
              <a:t>abcabcabc</a:t>
            </a:r>
            <a:endParaRPr lang="pt-BR" sz="28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el-GR" sz="2800" dirty="0">
                <a:cs typeface="Arial" charset="0"/>
              </a:rPr>
              <a:t>α</a:t>
            </a:r>
            <a:r>
              <a:rPr lang="pt-BR" sz="2800" baseline="30000" dirty="0">
                <a:cs typeface="Arial" charset="0"/>
              </a:rPr>
              <a:t>2 </a:t>
            </a:r>
            <a:r>
              <a:rPr lang="pt-BR" sz="2800" dirty="0">
                <a:cs typeface="Arial" charset="0"/>
              </a:rPr>
              <a:t>= </a:t>
            </a:r>
            <a:r>
              <a:rPr lang="pt-BR" sz="2800" dirty="0" err="1">
                <a:cs typeface="Arial" charset="0"/>
              </a:rPr>
              <a:t>abcabc</a:t>
            </a:r>
            <a:endParaRPr lang="pt-BR" sz="28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el-GR" sz="2800" dirty="0">
                <a:cs typeface="Arial" charset="0"/>
              </a:rPr>
              <a:t>α</a:t>
            </a:r>
            <a:r>
              <a:rPr lang="pt-BR" sz="2800" baseline="30000" dirty="0">
                <a:cs typeface="Arial" charset="0"/>
              </a:rPr>
              <a:t>1 </a:t>
            </a:r>
            <a:r>
              <a:rPr lang="pt-BR" sz="2800" dirty="0">
                <a:cs typeface="Arial" charset="0"/>
              </a:rPr>
              <a:t>= abc = </a:t>
            </a:r>
            <a:r>
              <a:rPr lang="el-GR" sz="2800" dirty="0">
                <a:cs typeface="Arial" charset="0"/>
              </a:rPr>
              <a:t>α</a:t>
            </a:r>
            <a:endParaRPr lang="pt-BR" sz="28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el-GR" sz="2800" dirty="0">
                <a:cs typeface="Arial" charset="0"/>
              </a:rPr>
              <a:t>α</a:t>
            </a:r>
            <a:r>
              <a:rPr lang="pt-BR" sz="2800" baseline="30000" dirty="0">
                <a:cs typeface="Arial" charset="0"/>
              </a:rPr>
              <a:t>0 </a:t>
            </a:r>
            <a:r>
              <a:rPr lang="pt-BR" sz="2800" dirty="0">
                <a:cs typeface="Arial" charset="0"/>
              </a:rPr>
              <a:t>= </a:t>
            </a:r>
            <a:r>
              <a:rPr lang="ru-RU" sz="2800" dirty="0">
                <a:cs typeface="Arial" charset="0"/>
              </a:rPr>
              <a:t>Є</a:t>
            </a:r>
            <a:endParaRPr lang="pt-BR" sz="28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endParaRPr lang="pt-BR" sz="2800" dirty="0">
              <a:cs typeface="Arial" charset="0"/>
            </a:endParaRPr>
          </a:p>
        </p:txBody>
      </p:sp>
      <p:sp>
        <p:nvSpPr>
          <p:cNvPr id="25604" name="AutoShape 4"/>
          <p:cNvSpPr>
            <a:spLocks/>
          </p:cNvSpPr>
          <p:nvPr/>
        </p:nvSpPr>
        <p:spPr bwMode="auto">
          <a:xfrm rot="5400000">
            <a:off x="3799107" y="380783"/>
            <a:ext cx="215900" cy="3816350"/>
          </a:xfrm>
          <a:prstGeom prst="leftBracket">
            <a:avLst>
              <a:gd name="adj" fmla="val 14730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293795" y="1842454"/>
            <a:ext cx="8107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dirty="0"/>
              <a:t>n vezes</a:t>
            </a:r>
          </a:p>
        </p:txBody>
      </p:sp>
    </p:spTree>
    <p:extLst>
      <p:ext uri="{BB962C8B-B14F-4D97-AF65-F5344CB8AC3E}">
        <p14:creationId xmlns:p14="http://schemas.microsoft.com/office/powerpoint/2010/main" val="2963074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43820" y="171134"/>
            <a:ext cx="8367713" cy="5400675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endParaRPr lang="pt-BR" sz="32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pt-BR" sz="3200" dirty="0" err="1">
                <a:cs typeface="Arial" charset="0"/>
              </a:rPr>
              <a:t>Obs</a:t>
            </a:r>
            <a:r>
              <a:rPr lang="pt-BR" sz="3200" dirty="0">
                <a:cs typeface="Arial" charset="0"/>
              </a:rPr>
              <a:t> 3:</a:t>
            </a:r>
          </a:p>
          <a:p>
            <a:pPr eaLnBrk="1" hangingPunct="1">
              <a:buFontTx/>
              <a:buNone/>
              <a:defRPr/>
            </a:pPr>
            <a:endParaRPr lang="pt-BR" sz="32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pt-BR" sz="3200" dirty="0">
                <a:cs typeface="Arial" charset="0"/>
              </a:rPr>
              <a:t>O conjunto de todos os strings, incluindo </a:t>
            </a:r>
            <a:r>
              <a:rPr lang="pt-BR" sz="3200" dirty="0">
                <a:latin typeface="Monotype Corsiva" pitchFamily="66" charset="0"/>
              </a:rPr>
              <a:t>A</a:t>
            </a:r>
            <a:r>
              <a:rPr lang="pt-BR" sz="3200" dirty="0">
                <a:cs typeface="Arial" charset="0"/>
              </a:rPr>
              <a:t> ,será denotado por </a:t>
            </a:r>
            <a:r>
              <a:rPr lang="pt-BR" sz="3200" dirty="0">
                <a:latin typeface="Monotype Corsiva" pitchFamily="66" charset="0"/>
              </a:rPr>
              <a:t>A*</a:t>
            </a:r>
            <a:r>
              <a:rPr lang="pt-BR" sz="3200" dirty="0"/>
              <a:t>, então se </a:t>
            </a:r>
            <a:r>
              <a:rPr lang="pt-BR" sz="3200" dirty="0">
                <a:cs typeface="Arial" charset="0"/>
              </a:rPr>
              <a:t> </a:t>
            </a:r>
            <a:r>
              <a:rPr lang="el-GR" sz="3200" dirty="0">
                <a:cs typeface="Arial" charset="0"/>
              </a:rPr>
              <a:t>α</a:t>
            </a:r>
            <a:r>
              <a:rPr lang="pt-BR" sz="3200" dirty="0">
                <a:cs typeface="Arial" charset="0"/>
              </a:rPr>
              <a:t> é uma string podemos dizer que  </a:t>
            </a:r>
            <a:r>
              <a:rPr lang="el-GR" sz="3200" dirty="0">
                <a:cs typeface="Arial" charset="0"/>
              </a:rPr>
              <a:t>α</a:t>
            </a:r>
            <a:r>
              <a:rPr lang="pt-BR" sz="3200" dirty="0">
                <a:cs typeface="Arial" charset="0"/>
              </a:rPr>
              <a:t> pertence a  </a:t>
            </a:r>
            <a:r>
              <a:rPr lang="pt-BR" sz="3200" dirty="0" err="1">
                <a:latin typeface="Monotype Corsiva" pitchFamily="66" charset="0"/>
              </a:rPr>
              <a:t>A</a:t>
            </a:r>
            <a:r>
              <a:rPr lang="pt-BR" sz="3200" dirty="0">
                <a:latin typeface="Monotype Corsiva" pitchFamily="66" charset="0"/>
              </a:rPr>
              <a:t>*</a:t>
            </a:r>
            <a:endParaRPr lang="pt-BR" sz="32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pt-BR" sz="3200" dirty="0"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871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Aspectos formais das linguagens de programação.</a:t>
            </a:r>
            <a:br>
              <a:rPr lang="pt-BR" dirty="0"/>
            </a:br>
            <a:endParaRPr lang="pt-B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pt-BR" sz="3200" dirty="0"/>
              <a:t>  </a:t>
            </a:r>
          </a:p>
          <a:p>
            <a:pPr eaLnBrk="1" hangingPunct="1">
              <a:buFontTx/>
              <a:buNone/>
              <a:defRPr/>
            </a:pPr>
            <a:r>
              <a:rPr lang="pt-BR" sz="3200" dirty="0"/>
              <a:t>Alfabeto = é um conjunto de símbolos </a:t>
            </a:r>
            <a:r>
              <a:rPr lang="pt-BR" sz="3200" u="sng" dirty="0"/>
              <a:t>finito</a:t>
            </a:r>
            <a:r>
              <a:rPr lang="pt-BR" sz="3200" dirty="0"/>
              <a:t> e </a:t>
            </a:r>
            <a:r>
              <a:rPr lang="pt-BR" sz="3200" u="sng" dirty="0"/>
              <a:t>não vazio</a:t>
            </a:r>
            <a:r>
              <a:rPr lang="pt-BR" sz="3200" dirty="0"/>
              <a:t>.</a:t>
            </a:r>
          </a:p>
          <a:p>
            <a:pPr eaLnBrk="1" hangingPunct="1">
              <a:buFontTx/>
              <a:buNone/>
              <a:defRPr/>
            </a:pPr>
            <a:endParaRPr lang="pt-BR" sz="3200" dirty="0"/>
          </a:p>
          <a:p>
            <a:pPr eaLnBrk="1" hangingPunct="1">
              <a:buFontTx/>
              <a:buNone/>
              <a:defRPr/>
            </a:pPr>
            <a:r>
              <a:rPr lang="pt-BR" sz="3200" dirty="0"/>
              <a:t>       Será denotado por </a:t>
            </a:r>
            <a:r>
              <a:rPr lang="pt-BR" sz="3200" dirty="0">
                <a:latin typeface="Monotype Corsiva" pitchFamily="66" charset="0"/>
              </a:rPr>
              <a:t>A </a:t>
            </a:r>
            <a:r>
              <a:rPr lang="pt-BR" sz="3200" dirty="0"/>
              <a:t>ou Σ</a:t>
            </a:r>
          </a:p>
        </p:txBody>
      </p:sp>
    </p:spTree>
    <p:extLst>
      <p:ext uri="{BB962C8B-B14F-4D97-AF65-F5344CB8AC3E}">
        <p14:creationId xmlns:p14="http://schemas.microsoft.com/office/powerpoint/2010/main" val="2296067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42293" y="241473"/>
            <a:ext cx="8367713" cy="5400675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endParaRPr lang="pt-BR" sz="32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pt-BR" sz="3200" dirty="0">
                <a:cs typeface="Arial" charset="0"/>
              </a:rPr>
              <a:t>Linguagem</a:t>
            </a:r>
          </a:p>
          <a:p>
            <a:pPr eaLnBrk="1" hangingPunct="1">
              <a:buFontTx/>
              <a:buNone/>
              <a:defRPr/>
            </a:pPr>
            <a:r>
              <a:rPr lang="pt-BR" sz="3200" dirty="0">
                <a:cs typeface="Arial" charset="0"/>
              </a:rPr>
              <a:t>   </a:t>
            </a:r>
          </a:p>
          <a:p>
            <a:pPr eaLnBrk="1" hangingPunct="1">
              <a:buFontTx/>
              <a:buNone/>
              <a:defRPr/>
            </a:pPr>
            <a:r>
              <a:rPr lang="pt-BR" sz="3200" dirty="0">
                <a:cs typeface="Arial" charset="0"/>
              </a:rPr>
              <a:t>   É uma coleção de </a:t>
            </a:r>
            <a:r>
              <a:rPr lang="pt-BR" sz="3200" dirty="0" err="1">
                <a:cs typeface="Arial" charset="0"/>
              </a:rPr>
              <a:t>string</a:t>
            </a:r>
            <a:r>
              <a:rPr lang="pt-BR" sz="3200" dirty="0">
                <a:cs typeface="Arial" charset="0"/>
              </a:rPr>
              <a:t> de um alfabeto, isto é, um subconjunto de </a:t>
            </a:r>
            <a:r>
              <a:rPr lang="pt-BR" sz="3200" dirty="0">
                <a:latin typeface="Monotype Corsiva" pitchFamily="66" charset="0"/>
              </a:rPr>
              <a:t>A*</a:t>
            </a:r>
          </a:p>
          <a:p>
            <a:pPr eaLnBrk="1" hangingPunct="1">
              <a:buFontTx/>
              <a:buNone/>
              <a:defRPr/>
            </a:pPr>
            <a:endParaRPr lang="pt-BR" sz="3200" dirty="0">
              <a:latin typeface="Monotype Corsiva" pitchFamily="66" charset="0"/>
            </a:endParaRPr>
          </a:p>
          <a:p>
            <a:pPr eaLnBrk="1" hangingPunct="1">
              <a:buFontTx/>
              <a:buNone/>
              <a:defRPr/>
            </a:pPr>
            <a:r>
              <a:rPr lang="pt-BR" sz="3200" dirty="0">
                <a:latin typeface="Monotype Corsiva" pitchFamily="66" charset="0"/>
              </a:rPr>
              <a:t>   </a:t>
            </a:r>
            <a:r>
              <a:rPr lang="pt-BR" sz="3200" dirty="0"/>
              <a:t>Será denotada por </a:t>
            </a:r>
            <a:r>
              <a:rPr lang="pt-BR" sz="3200" dirty="0">
                <a:latin typeface="Monotype Corsiva" pitchFamily="66" charset="0"/>
              </a:rPr>
              <a:t>L</a:t>
            </a:r>
            <a:endParaRPr lang="pt-BR" sz="32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pt-BR" sz="3200" dirty="0"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8266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36188" y="593165"/>
            <a:ext cx="8367713" cy="5400675"/>
          </a:xfrm>
        </p:spPr>
        <p:txBody>
          <a:bodyPr>
            <a:normAutofit/>
          </a:bodyPr>
          <a:lstStyle/>
          <a:p>
            <a:pPr marL="609600" indent="-609600">
              <a:buNone/>
              <a:defRPr/>
            </a:pPr>
            <a:r>
              <a:rPr lang="pt-BR" sz="3200" dirty="0">
                <a:latin typeface="Monotype Corsiva" pitchFamily="66" charset="0"/>
              </a:rPr>
              <a:t>A4=</a:t>
            </a:r>
            <a:r>
              <a:rPr lang="pt-BR" sz="3200" dirty="0"/>
              <a:t> { 0,1}</a:t>
            </a:r>
          </a:p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Exemplo de linguagem de </a:t>
            </a:r>
            <a:r>
              <a:rPr lang="pt-BR" sz="3200" dirty="0">
                <a:latin typeface="Monotype Corsiva" pitchFamily="66" charset="0"/>
              </a:rPr>
              <a:t>A4</a:t>
            </a: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/>
              <a:t>a) </a:t>
            </a:r>
            <a:r>
              <a:rPr lang="pt-BR" sz="3200" dirty="0">
                <a:latin typeface="Monotype Corsiva" pitchFamily="66" charset="0"/>
              </a:rPr>
              <a:t>L1</a:t>
            </a:r>
            <a:r>
              <a:rPr lang="pt-BR" sz="3200" dirty="0"/>
              <a:t> ={0} </a:t>
            </a: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b) </a:t>
            </a:r>
            <a:r>
              <a:rPr lang="pt-BR" sz="3200" dirty="0">
                <a:latin typeface="Monotype Corsiva" pitchFamily="66" charset="0"/>
              </a:rPr>
              <a:t>L2</a:t>
            </a:r>
            <a:r>
              <a:rPr lang="pt-BR" sz="3200" dirty="0"/>
              <a:t> ={00, 01, 10, 11} </a:t>
            </a: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6646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82971" y="311811"/>
            <a:ext cx="8367713" cy="5400675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      A maioria das linguagem de interesse são infinitas, de modo que não é possível  listar todos seus strings.</a:t>
            </a:r>
          </a:p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Exemplo</a:t>
            </a:r>
          </a:p>
          <a:p>
            <a:pPr marL="609600" indent="-609600">
              <a:buNone/>
              <a:defRPr/>
            </a:pPr>
            <a:r>
              <a:rPr lang="pt-BR" sz="3200" dirty="0">
                <a:latin typeface="Monotype Corsiva" pitchFamily="66" charset="0"/>
              </a:rPr>
              <a:t>L3</a:t>
            </a:r>
            <a:r>
              <a:rPr lang="pt-BR" sz="3200" dirty="0"/>
              <a:t> ={0, 01, 011, 0111, 01111, 011111........}</a:t>
            </a: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3564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59413" y="368082"/>
            <a:ext cx="8913055" cy="5400675"/>
          </a:xfrm>
        </p:spPr>
        <p:txBody>
          <a:bodyPr>
            <a:normAutofit fontScale="92500"/>
          </a:bodyPr>
          <a:lstStyle/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De modo geral , devemos especificar as linguagens infinitas por meio de suas propriedades.</a:t>
            </a:r>
          </a:p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latin typeface="Monotype Corsiva" pitchFamily="66" charset="0"/>
              </a:rPr>
              <a:t>L</a:t>
            </a:r>
            <a:r>
              <a:rPr lang="pt-BR" sz="3200" dirty="0"/>
              <a:t> </a:t>
            </a:r>
            <a:r>
              <a:rPr lang="pt-BR" sz="4000" dirty="0"/>
              <a:t>={</a:t>
            </a:r>
            <a:r>
              <a:rPr lang="el-GR" sz="4000" dirty="0">
                <a:cs typeface="Arial" charset="0"/>
              </a:rPr>
              <a:t>α</a:t>
            </a:r>
            <a:r>
              <a:rPr lang="pt-BR" sz="4000" dirty="0"/>
              <a:t> pertence </a:t>
            </a:r>
            <a:r>
              <a:rPr lang="pt-BR" sz="4000" dirty="0">
                <a:latin typeface="Monotype Corsiva" pitchFamily="66" charset="0"/>
              </a:rPr>
              <a:t>A* | </a:t>
            </a:r>
            <a:r>
              <a:rPr lang="el-GR" sz="4000" dirty="0">
                <a:cs typeface="Arial" charset="0"/>
              </a:rPr>
              <a:t>α</a:t>
            </a:r>
            <a:r>
              <a:rPr lang="pt-BR" sz="4000" dirty="0">
                <a:cs typeface="Arial" charset="0"/>
              </a:rPr>
              <a:t> tem a propriedade P</a:t>
            </a:r>
            <a:r>
              <a:rPr lang="pt-BR" sz="4000" dirty="0"/>
              <a:t>}</a:t>
            </a:r>
            <a:endParaRPr lang="pt-BR" sz="4000" dirty="0">
              <a:cs typeface="Arial" charset="0"/>
            </a:endParaRPr>
          </a:p>
          <a:p>
            <a:pPr marL="609600" indent="-609600">
              <a:buNone/>
              <a:defRPr/>
            </a:pPr>
            <a:endParaRPr lang="pt-BR" sz="40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2031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40768" y="635367"/>
            <a:ext cx="8367713" cy="5400675"/>
          </a:xfrm>
        </p:spPr>
        <p:txBody>
          <a:bodyPr>
            <a:normAutofit/>
          </a:bodyPr>
          <a:lstStyle/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/>
              <a:t>Sejam </a:t>
            </a:r>
            <a:r>
              <a:rPr lang="pt-BR" sz="3200" dirty="0">
                <a:latin typeface="Monotype Corsiva" pitchFamily="66" charset="0"/>
              </a:rPr>
              <a:t>L1</a:t>
            </a:r>
            <a:r>
              <a:rPr lang="pt-BR" sz="3200" dirty="0"/>
              <a:t> e</a:t>
            </a:r>
            <a:r>
              <a:rPr lang="pt-BR" sz="3200" dirty="0">
                <a:latin typeface="Monotype Corsiva" pitchFamily="66" charset="0"/>
              </a:rPr>
              <a:t> L2</a:t>
            </a:r>
            <a:r>
              <a:rPr lang="pt-BR" sz="3200" dirty="0"/>
              <a:t> e duas linguagens de </a:t>
            </a:r>
            <a:r>
              <a:rPr lang="pt-BR" sz="3200" dirty="0">
                <a:latin typeface="Monotype Corsiva" pitchFamily="66" charset="0"/>
              </a:rPr>
              <a:t>A</a:t>
            </a:r>
            <a:r>
              <a:rPr lang="pt-BR" sz="3200" dirty="0"/>
              <a:t> , então </a:t>
            </a:r>
          </a:p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latin typeface="Monotype Corsiva" pitchFamily="66" charset="0"/>
              </a:rPr>
              <a:t>     L1</a:t>
            </a:r>
            <a:r>
              <a:rPr lang="pt-BR" sz="3200" dirty="0"/>
              <a:t> </a:t>
            </a:r>
            <a:r>
              <a:rPr lang="pt-BR" sz="4000" dirty="0">
                <a:latin typeface="Franklin Gothic Medium" pitchFamily="34" charset="0"/>
              </a:rPr>
              <a:t>U</a:t>
            </a:r>
            <a:r>
              <a:rPr lang="pt-BR" sz="3200" dirty="0">
                <a:latin typeface="Monotype Corsiva" pitchFamily="66" charset="0"/>
              </a:rPr>
              <a:t> L2 ,   L1</a:t>
            </a:r>
            <a:r>
              <a:rPr lang="pt-BR" sz="3200" dirty="0"/>
              <a:t> </a:t>
            </a:r>
            <a:r>
              <a:rPr lang="pt-BR" sz="3200" dirty="0">
                <a:latin typeface="Monotype Corsiva" pitchFamily="66" charset="0"/>
              </a:rPr>
              <a:t> ∩ L2    e     L1</a:t>
            </a:r>
            <a:r>
              <a:rPr lang="pt-BR" sz="3200" dirty="0"/>
              <a:t> </a:t>
            </a:r>
            <a:r>
              <a:rPr lang="pt-BR" sz="3200" dirty="0">
                <a:latin typeface="Monotype Corsiva" pitchFamily="66" charset="0"/>
              </a:rPr>
              <a:t> - L2  </a:t>
            </a:r>
          </a:p>
          <a:p>
            <a:pPr marL="609600" indent="-609600">
              <a:buNone/>
              <a:defRPr/>
            </a:pPr>
            <a:r>
              <a:rPr lang="pt-BR" sz="3200" dirty="0">
                <a:latin typeface="Monotype Corsiva" pitchFamily="66" charset="0"/>
              </a:rPr>
              <a:t>     </a:t>
            </a:r>
            <a:r>
              <a:rPr lang="pt-BR" sz="3200" dirty="0"/>
              <a:t>são também linguagens de </a:t>
            </a:r>
            <a:r>
              <a:rPr lang="pt-BR" sz="3200" dirty="0">
                <a:latin typeface="Monotype Corsiva" pitchFamily="66" charset="0"/>
              </a:rPr>
              <a:t>A.</a:t>
            </a:r>
            <a:endParaRPr lang="pt-BR" sz="40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1230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73481" y="368081"/>
            <a:ext cx="8367713" cy="5400675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     Pense em você próprio como um processador de linguagem.</a:t>
            </a:r>
          </a:p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      Você pode reconhecer uma sentença valida em português, quando ouve:</a:t>
            </a:r>
          </a:p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     “ O gato correu para o quintal.”</a:t>
            </a: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8111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11106" y="339946"/>
            <a:ext cx="8367713" cy="5400675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     “ O gato correu para o quintal.”</a:t>
            </a:r>
          </a:p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      A sentença tem sentido, e é sintaticamente correta. </a:t>
            </a: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      Pode até ser falsa.</a:t>
            </a:r>
          </a:p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029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36189" y="283676"/>
            <a:ext cx="8367713" cy="5400675"/>
          </a:xfrm>
        </p:spPr>
        <p:txBody>
          <a:bodyPr>
            <a:noAutofit/>
          </a:bodyPr>
          <a:lstStyle/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     “ O quintal para o correu gato.”</a:t>
            </a:r>
          </a:p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        A sentença não tem sentido.</a:t>
            </a:r>
          </a:p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      Para garantir que uma sentença não tem sentido, devemos observar as regras para as sentenças.</a:t>
            </a: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002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11106" y="550962"/>
            <a:ext cx="8367713" cy="5400675"/>
          </a:xfrm>
        </p:spPr>
        <p:txBody>
          <a:bodyPr>
            <a:normAutofit/>
          </a:bodyPr>
          <a:lstStyle/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      Nesta situação você está atuando como um reconhecedor de linguagem, isto é, um dispositivo que reconhece sentenças válidas.</a:t>
            </a:r>
          </a:p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     Os autômatos finitos tem esta finalidade.</a:t>
            </a: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013307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40767" y="297743"/>
            <a:ext cx="8367713" cy="5400675"/>
          </a:xfrm>
        </p:spPr>
        <p:txBody>
          <a:bodyPr>
            <a:normAutofit/>
          </a:bodyPr>
          <a:lstStyle/>
          <a:p>
            <a:pPr marL="609600" indent="-609600">
              <a:buNone/>
              <a:defRPr/>
            </a:pPr>
            <a:endParaRPr lang="pt-BR" sz="28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2800" dirty="0">
                <a:cs typeface="Arial" charset="0"/>
              </a:rPr>
              <a:t>     Você produz sentenças válidas em português</a:t>
            </a:r>
          </a:p>
          <a:p>
            <a:pPr marL="609600" indent="-609600">
              <a:buNone/>
              <a:defRPr/>
            </a:pPr>
            <a:r>
              <a:rPr lang="pt-BR" sz="2800" dirty="0">
                <a:cs typeface="Arial" charset="0"/>
              </a:rPr>
              <a:t>     ( falando o escrevendo ), em geral elas estão sintaticamente corretas, então você está atuando como gerador de sentenças.</a:t>
            </a:r>
          </a:p>
          <a:p>
            <a:pPr marL="609600" indent="-609600">
              <a:buNone/>
              <a:defRPr/>
            </a:pPr>
            <a:endParaRPr lang="pt-BR" sz="28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2800" dirty="0">
                <a:cs typeface="Arial" charset="0"/>
              </a:rPr>
              <a:t>      Consequentemente gerando linguagens.     </a:t>
            </a:r>
          </a:p>
        </p:txBody>
      </p:sp>
    </p:spTree>
    <p:extLst>
      <p:ext uri="{BB962C8B-B14F-4D97-AF65-F5344CB8AC3E}">
        <p14:creationId xmlns:p14="http://schemas.microsoft.com/office/powerpoint/2010/main" val="202980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51579" y="1853754"/>
            <a:ext cx="9141393" cy="3894429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pt-BR" sz="2800" dirty="0"/>
              <a:t>  Alfabeto = é um conjunto de símbolos </a:t>
            </a:r>
            <a:r>
              <a:rPr lang="pt-BR" sz="2800" u="sng" dirty="0"/>
              <a:t>finito</a:t>
            </a:r>
            <a:r>
              <a:rPr lang="pt-BR" sz="2800" dirty="0"/>
              <a:t> e </a:t>
            </a:r>
            <a:r>
              <a:rPr lang="pt-BR" sz="2800" u="sng" dirty="0"/>
              <a:t>não vazio</a:t>
            </a:r>
            <a:r>
              <a:rPr lang="pt-BR" sz="2800" dirty="0"/>
              <a:t>.</a:t>
            </a:r>
          </a:p>
          <a:p>
            <a:pPr eaLnBrk="1" hangingPunct="1">
              <a:buFontTx/>
              <a:buNone/>
              <a:defRPr/>
            </a:pPr>
            <a:r>
              <a:rPr lang="pt-BR" sz="2800" dirty="0"/>
              <a:t>Exemplos:</a:t>
            </a:r>
          </a:p>
          <a:p>
            <a:pPr eaLnBrk="1" hangingPunct="1">
              <a:buFontTx/>
              <a:buNone/>
              <a:defRPr/>
            </a:pPr>
            <a:r>
              <a:rPr lang="pt-BR" sz="2800" dirty="0">
                <a:latin typeface="Monotype Corsiva" pitchFamily="66" charset="0"/>
              </a:rPr>
              <a:t>A1=</a:t>
            </a:r>
            <a:r>
              <a:rPr lang="pt-BR" sz="2800" dirty="0"/>
              <a:t> { palavras da língua portuguesa }</a:t>
            </a:r>
          </a:p>
          <a:p>
            <a:pPr eaLnBrk="1" hangingPunct="1">
              <a:buFontTx/>
              <a:buNone/>
              <a:defRPr/>
            </a:pPr>
            <a:r>
              <a:rPr lang="pt-BR" sz="2800" dirty="0">
                <a:latin typeface="Monotype Corsiva" pitchFamily="66" charset="0"/>
              </a:rPr>
              <a:t>A2=</a:t>
            </a:r>
            <a:r>
              <a:rPr lang="pt-BR" sz="2800" dirty="0"/>
              <a:t> { 0,1,2,3,4,5,6,7,8,9}</a:t>
            </a:r>
          </a:p>
          <a:p>
            <a:pPr eaLnBrk="1" hangingPunct="1">
              <a:buFontTx/>
              <a:buNone/>
              <a:defRPr/>
            </a:pPr>
            <a:r>
              <a:rPr lang="pt-BR" sz="2800" dirty="0">
                <a:latin typeface="Monotype Corsiva" pitchFamily="66" charset="0"/>
              </a:rPr>
              <a:t>A3=</a:t>
            </a:r>
            <a:r>
              <a:rPr lang="pt-BR" sz="2800" dirty="0"/>
              <a:t> { a,b,c,d,......,z }</a:t>
            </a:r>
          </a:p>
          <a:p>
            <a:pPr eaLnBrk="1" hangingPunct="1">
              <a:buFontTx/>
              <a:buNone/>
              <a:defRPr/>
            </a:pPr>
            <a:r>
              <a:rPr lang="pt-BR" sz="2800" dirty="0">
                <a:latin typeface="Monotype Corsiva" pitchFamily="66" charset="0"/>
              </a:rPr>
              <a:t>A4=</a:t>
            </a:r>
            <a:r>
              <a:rPr lang="pt-BR" sz="2800" dirty="0"/>
              <a:t> { 0,1}</a:t>
            </a:r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Aspectos formais das linguagens de programação.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895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14157" y="283676"/>
            <a:ext cx="8367713" cy="5400675"/>
          </a:xfrm>
        </p:spPr>
        <p:txBody>
          <a:bodyPr>
            <a:normAutofit/>
          </a:bodyPr>
          <a:lstStyle/>
          <a:p>
            <a:pPr marL="609600" indent="-609600">
              <a:buNone/>
              <a:defRPr/>
            </a:pPr>
            <a:endParaRPr lang="pt-BR" sz="28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2800" dirty="0">
                <a:cs typeface="Arial" charset="0"/>
              </a:rPr>
              <a:t>     Vamos estudar certos tipos de gerador de linguagens formais.</a:t>
            </a:r>
          </a:p>
          <a:p>
            <a:pPr marL="609600" indent="-609600">
              <a:buNone/>
              <a:defRPr/>
            </a:pPr>
            <a:endParaRPr lang="pt-BR" sz="28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2800" dirty="0">
                <a:cs typeface="Arial" charset="0"/>
              </a:rPr>
              <a:t>      Um dispositivo como esse começa quando algum dado inicial gera outras strings a partir de um conjunto de regras.</a:t>
            </a:r>
          </a:p>
        </p:txBody>
      </p:sp>
    </p:spTree>
    <p:extLst>
      <p:ext uri="{BB962C8B-B14F-4D97-AF65-F5344CB8AC3E}">
        <p14:creationId xmlns:p14="http://schemas.microsoft.com/office/powerpoint/2010/main" val="20238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67376" y="211015"/>
            <a:ext cx="8367713" cy="4629274"/>
          </a:xfrm>
        </p:spPr>
        <p:txBody>
          <a:bodyPr>
            <a:normAutofit lnSpcReduction="10000"/>
          </a:bodyPr>
          <a:lstStyle/>
          <a:p>
            <a:pPr marL="609600" indent="-609600">
              <a:buNone/>
              <a:defRPr/>
            </a:pPr>
            <a:endParaRPr lang="pt-BR" sz="2800" dirty="0">
              <a:cs typeface="Arial" charset="0"/>
            </a:endParaRPr>
          </a:p>
          <a:p>
            <a:pPr marL="609600" indent="-609600">
              <a:buNone/>
              <a:defRPr/>
            </a:pPr>
            <a:endParaRPr lang="pt-BR" sz="28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2800" dirty="0">
                <a:cs typeface="Arial" charset="0"/>
              </a:rPr>
              <a:t>     Um reconhecedor ou gerador para idiomas não é uma tarefa fácil de construir, por isto, estudaremos as linguagens livre de contexto (*).</a:t>
            </a:r>
          </a:p>
          <a:p>
            <a:pPr marL="609600" indent="-609600">
              <a:buNone/>
              <a:defRPr/>
            </a:pPr>
            <a:endParaRPr lang="pt-BR" sz="28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2800" dirty="0">
                <a:cs typeface="Arial" charset="0"/>
              </a:rPr>
              <a:t>(*)  </a:t>
            </a:r>
            <a:r>
              <a:rPr lang="pt-BR" sz="2800" dirty="0"/>
              <a:t>que podem ser produzidas a partir das regras de produções.</a:t>
            </a:r>
            <a:endParaRPr lang="pt-BR" sz="2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05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11106" y="311811"/>
            <a:ext cx="9391356" cy="5400675"/>
          </a:xfrm>
        </p:spPr>
        <p:txBody>
          <a:bodyPr>
            <a:normAutofit/>
          </a:bodyPr>
          <a:lstStyle/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Gramática:</a:t>
            </a:r>
          </a:p>
          <a:p>
            <a:pPr marL="609600" indent="-609600">
              <a:buNone/>
              <a:defRPr/>
            </a:pPr>
            <a:endParaRPr lang="pt-BR" sz="32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200" dirty="0">
                <a:cs typeface="Arial" charset="0"/>
              </a:rPr>
              <a:t>É um dispositivo ( ou mecanismo ) para gerar as sentenças de uma linguagem</a:t>
            </a:r>
          </a:p>
        </p:txBody>
      </p:sp>
    </p:spTree>
    <p:extLst>
      <p:ext uri="{BB962C8B-B14F-4D97-AF65-F5344CB8AC3E}">
        <p14:creationId xmlns:p14="http://schemas.microsoft.com/office/powerpoint/2010/main" val="3408309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20261" y="0"/>
            <a:ext cx="9546101" cy="5400675"/>
          </a:xfrm>
        </p:spPr>
        <p:txBody>
          <a:bodyPr/>
          <a:lstStyle/>
          <a:p>
            <a:pPr marL="609600" indent="-609600">
              <a:buNone/>
              <a:defRPr/>
            </a:pPr>
            <a:r>
              <a:rPr lang="pt-BR" sz="3100" dirty="0">
                <a:cs typeface="Arial" charset="0"/>
              </a:rPr>
              <a:t>Definição de gramática:</a:t>
            </a:r>
          </a:p>
          <a:p>
            <a:pPr marL="609600" indent="-609600">
              <a:buNone/>
              <a:defRPr/>
            </a:pPr>
            <a:r>
              <a:rPr lang="pt-BR" sz="3100" dirty="0">
                <a:cs typeface="Arial" charset="0"/>
              </a:rPr>
              <a:t>   G = ( N , T , P, S )</a:t>
            </a:r>
          </a:p>
          <a:p>
            <a:pPr marL="609600" indent="-609600">
              <a:buNone/>
              <a:defRPr/>
            </a:pPr>
            <a:endParaRPr lang="pt-BR" sz="31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000" dirty="0">
                <a:cs typeface="Arial" charset="0"/>
              </a:rPr>
              <a:t>N é um conjunto de símbolos não terminais (variáveis).</a:t>
            </a:r>
          </a:p>
          <a:p>
            <a:pPr marL="609600" indent="-609600">
              <a:buNone/>
              <a:defRPr/>
            </a:pPr>
            <a:endParaRPr lang="pt-BR" sz="30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000" dirty="0">
                <a:cs typeface="Arial" charset="0"/>
              </a:rPr>
              <a:t>T é um conjunto de símbolos terminais (constantes).</a:t>
            </a:r>
          </a:p>
          <a:p>
            <a:pPr marL="609600" indent="-609600">
              <a:buNone/>
              <a:defRPr/>
            </a:pPr>
            <a:endParaRPr lang="pt-BR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18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40564" y="354353"/>
            <a:ext cx="9603275" cy="1049235"/>
          </a:xfrm>
        </p:spPr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64121" y="878970"/>
            <a:ext cx="8477250" cy="5400675"/>
          </a:xfrm>
        </p:spPr>
        <p:txBody>
          <a:bodyPr>
            <a:normAutofit/>
          </a:bodyPr>
          <a:lstStyle/>
          <a:p>
            <a:pPr marL="609600" indent="-609600">
              <a:buNone/>
              <a:defRPr/>
            </a:pPr>
            <a:r>
              <a:rPr lang="pt-BR" sz="3100" dirty="0">
                <a:cs typeface="Arial" charset="0"/>
              </a:rPr>
              <a:t>Definição de gramática:</a:t>
            </a:r>
          </a:p>
          <a:p>
            <a:pPr marL="609600" indent="-609600">
              <a:buNone/>
              <a:defRPr/>
            </a:pPr>
            <a:r>
              <a:rPr lang="pt-BR" sz="3100" dirty="0">
                <a:cs typeface="Arial" charset="0"/>
              </a:rPr>
              <a:t>   G = ( N , T , P, S )</a:t>
            </a:r>
          </a:p>
          <a:p>
            <a:pPr marL="609600" indent="-609600">
              <a:buNone/>
              <a:defRPr/>
            </a:pPr>
            <a:endParaRPr lang="pt-BR" sz="3100" dirty="0">
              <a:cs typeface="Arial" charset="0"/>
            </a:endParaRPr>
          </a:p>
          <a:p>
            <a:pPr marL="609600" indent="-609600">
              <a:buNone/>
              <a:defRPr/>
            </a:pPr>
            <a:r>
              <a:rPr lang="pt-BR" sz="3100" dirty="0">
                <a:cs typeface="Arial" charset="0"/>
              </a:rPr>
              <a:t>     P é um conjunto de regras utilizadas pela gramática</a:t>
            </a:r>
          </a:p>
          <a:p>
            <a:pPr marL="609600" indent="-609600">
              <a:buNone/>
              <a:defRPr/>
            </a:pPr>
            <a:r>
              <a:rPr lang="pt-BR" sz="3100" dirty="0">
                <a:cs typeface="Arial" charset="0"/>
              </a:rPr>
              <a:t>     ( chamadas de regras de produção ). Na realidade são as regras sintáticas.</a:t>
            </a:r>
          </a:p>
          <a:p>
            <a:pPr marL="609600" indent="-609600">
              <a:buNone/>
              <a:defRPr/>
            </a:pPr>
            <a:r>
              <a:rPr lang="pt-BR" sz="3100" dirty="0">
                <a:cs typeface="Arial" charset="0"/>
              </a:rPr>
              <a:t>     S é um  símbolo inicial da gramática.</a:t>
            </a:r>
            <a:endParaRPr lang="pt-BR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7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05001" y="1268415"/>
            <a:ext cx="8367713" cy="376782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pt-BR" dirty="0"/>
              <a:t>  </a:t>
            </a:r>
          </a:p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r>
              <a:rPr lang="pt-BR" sz="4000" dirty="0"/>
              <a:t>   Do ponto de vista formal um alfabeto é simplesmente um conjunto finito de qualquer tipo. </a:t>
            </a:r>
          </a:p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endParaRPr lang="pt-BR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Aspectos formais das linguagens de programação.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01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05001" y="1268414"/>
            <a:ext cx="8367713" cy="54006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r>
              <a:rPr lang="pt-BR" sz="4000" dirty="0"/>
              <a:t>   Para simplificar nossos exemplos, em geral, usaremos letras, numerais e outros caracteres, como elementos do nosso alfabeto.</a:t>
            </a:r>
          </a:p>
          <a:p>
            <a:pPr eaLnBrk="1" hangingPunct="1">
              <a:buFontTx/>
              <a:buNone/>
              <a:defRPr/>
            </a:pPr>
            <a:endParaRPr lang="pt-BR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Aspectos formais das linguagens de programação.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80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42294" y="1727145"/>
            <a:ext cx="8367713" cy="4161715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  <a:defRPr/>
            </a:pPr>
            <a:r>
              <a:rPr lang="pt-BR" sz="2800" dirty="0">
                <a:latin typeface="Monotype Corsiva" pitchFamily="66" charset="0"/>
              </a:rPr>
              <a:t>A1=</a:t>
            </a:r>
            <a:r>
              <a:rPr lang="pt-BR" sz="2800" dirty="0"/>
              <a:t> { palavras da língua portuguesa }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Tx/>
              <a:buNone/>
              <a:defRPr/>
            </a:pPr>
            <a:r>
              <a:rPr lang="pt-BR" sz="2800" dirty="0"/>
              <a:t>     maria, fazer  -  são </a:t>
            </a:r>
            <a:r>
              <a:rPr lang="pt-BR" sz="2800" dirty="0" err="1"/>
              <a:t>string</a:t>
            </a:r>
            <a:r>
              <a:rPr lang="pt-BR" sz="2800" dirty="0"/>
              <a:t> de </a:t>
            </a:r>
            <a:r>
              <a:rPr lang="pt-BR" sz="2800" dirty="0">
                <a:latin typeface="Monotype Corsiva" pitchFamily="66" charset="0"/>
              </a:rPr>
              <a:t>A1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Tx/>
              <a:buNone/>
              <a:defRPr/>
            </a:pPr>
            <a:r>
              <a:rPr lang="pt-BR" sz="2800" dirty="0">
                <a:latin typeface="Monotype Corsiva" pitchFamily="66" charset="0"/>
              </a:rPr>
              <a:t>A2=</a:t>
            </a:r>
            <a:r>
              <a:rPr lang="pt-BR" sz="2800" dirty="0"/>
              <a:t> { 0,1,2,3,4,5,6,7,8,9}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Tx/>
              <a:buNone/>
              <a:defRPr/>
            </a:pPr>
            <a:r>
              <a:rPr lang="pt-BR" sz="2800" dirty="0"/>
              <a:t>       123444, 6789, 00001 são </a:t>
            </a:r>
            <a:r>
              <a:rPr lang="pt-BR" sz="2800" dirty="0" err="1"/>
              <a:t>string</a:t>
            </a:r>
            <a:r>
              <a:rPr lang="pt-BR" sz="2800" dirty="0"/>
              <a:t> de </a:t>
            </a:r>
            <a:r>
              <a:rPr lang="pt-BR" sz="2800" dirty="0">
                <a:latin typeface="Monotype Corsiva" pitchFamily="66" charset="0"/>
              </a:rPr>
              <a:t>A2</a:t>
            </a:r>
            <a:endParaRPr lang="pt-BR" sz="2800" dirty="0"/>
          </a:p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Tx/>
              <a:buNone/>
              <a:defRPr/>
            </a:pPr>
            <a:endParaRPr lang="pt-BR" sz="2800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Aspectos formais das linguagens de programação.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351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42293" y="1850573"/>
            <a:ext cx="8367713" cy="407730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pt-BR" sz="2800" dirty="0">
                <a:latin typeface="Monotype Corsiva" pitchFamily="66" charset="0"/>
              </a:rPr>
              <a:t>A3=</a:t>
            </a:r>
            <a:r>
              <a:rPr lang="pt-BR" sz="2800" dirty="0"/>
              <a:t> { </a:t>
            </a:r>
            <a:r>
              <a:rPr lang="pt-BR" sz="2800" dirty="0" err="1"/>
              <a:t>a,b,c,d</a:t>
            </a:r>
            <a:r>
              <a:rPr lang="pt-BR" sz="2800" dirty="0"/>
              <a:t>,......,z }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Tx/>
              <a:buNone/>
              <a:defRPr/>
            </a:pPr>
            <a:r>
              <a:rPr lang="pt-BR" sz="2800" dirty="0"/>
              <a:t>     maria, fazer, </a:t>
            </a:r>
            <a:r>
              <a:rPr lang="pt-BR" sz="2800" dirty="0" err="1"/>
              <a:t>effg</a:t>
            </a:r>
            <a:r>
              <a:rPr lang="pt-BR" sz="2800" dirty="0"/>
              <a:t>, </a:t>
            </a:r>
            <a:r>
              <a:rPr lang="pt-BR" sz="2800" dirty="0" err="1"/>
              <a:t>tyu</a:t>
            </a:r>
            <a:r>
              <a:rPr lang="pt-BR" sz="2800" dirty="0"/>
              <a:t>  são </a:t>
            </a:r>
            <a:r>
              <a:rPr lang="pt-BR" sz="2800" dirty="0" err="1"/>
              <a:t>string</a:t>
            </a:r>
            <a:r>
              <a:rPr lang="pt-BR" sz="2800" dirty="0"/>
              <a:t> de </a:t>
            </a:r>
            <a:r>
              <a:rPr lang="pt-BR" sz="2800" dirty="0">
                <a:latin typeface="Monotype Corsiva" pitchFamily="66" charset="0"/>
              </a:rPr>
              <a:t>A3</a:t>
            </a:r>
          </a:p>
          <a:p>
            <a:pPr eaLnBrk="1" hangingPunct="1">
              <a:buFontTx/>
              <a:buNone/>
              <a:defRPr/>
            </a:pPr>
            <a:endParaRPr lang="pt-BR" sz="2800" dirty="0">
              <a:latin typeface="Monotype Corsiva" pitchFamily="66" charset="0"/>
            </a:endParaRPr>
          </a:p>
          <a:p>
            <a:pPr eaLnBrk="1" hangingPunct="1">
              <a:buFontTx/>
              <a:buNone/>
              <a:defRPr/>
            </a:pPr>
            <a:r>
              <a:rPr lang="pt-BR" sz="2800" dirty="0">
                <a:latin typeface="Monotype Corsiva" pitchFamily="66" charset="0"/>
              </a:rPr>
              <a:t>A4=</a:t>
            </a:r>
            <a:r>
              <a:rPr lang="pt-BR" sz="2800" dirty="0"/>
              <a:t> { 0,1}</a:t>
            </a:r>
          </a:p>
          <a:p>
            <a:pPr eaLnBrk="1" hangingPunct="1">
              <a:buFontTx/>
              <a:buNone/>
              <a:defRPr/>
            </a:pPr>
            <a:endParaRPr lang="pt-BR" sz="2800" dirty="0">
              <a:latin typeface="Monotype Corsiva" pitchFamily="66" charset="0"/>
            </a:endParaRPr>
          </a:p>
          <a:p>
            <a:pPr eaLnBrk="1" hangingPunct="1">
              <a:buFontTx/>
              <a:buNone/>
              <a:defRPr/>
            </a:pPr>
            <a:r>
              <a:rPr lang="pt-BR" sz="2800" dirty="0">
                <a:latin typeface="Monotype Corsiva" pitchFamily="66" charset="0"/>
              </a:rPr>
              <a:t>   10, 1001,  100011   </a:t>
            </a:r>
            <a:r>
              <a:rPr lang="pt-BR" sz="2800" dirty="0"/>
              <a:t>são </a:t>
            </a:r>
            <a:r>
              <a:rPr lang="pt-BR" sz="2800" dirty="0" err="1"/>
              <a:t>string</a:t>
            </a:r>
            <a:r>
              <a:rPr lang="pt-BR" sz="2800" dirty="0"/>
              <a:t> de </a:t>
            </a:r>
            <a:r>
              <a:rPr lang="pt-BR" sz="2800" dirty="0">
                <a:latin typeface="Monotype Corsiva" pitchFamily="66" charset="0"/>
              </a:rPr>
              <a:t>A4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Aspectos formais das linguagens de programação.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255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05001" y="1268414"/>
            <a:ext cx="8367713" cy="54006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pt-BR" dirty="0"/>
              <a:t>  </a:t>
            </a:r>
          </a:p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r>
              <a:rPr lang="pt-BR" sz="4000" dirty="0"/>
              <a:t>   Uma palavra (cadeia)  que não contém nenhum símbolo será chamado de vazia e será representado por </a:t>
            </a:r>
            <a:r>
              <a:rPr lang="ru-RU" sz="4000" dirty="0">
                <a:cs typeface="Arial" charset="0"/>
              </a:rPr>
              <a:t>Є</a:t>
            </a:r>
            <a:r>
              <a:rPr lang="pt-BR" sz="4000" dirty="0">
                <a:cs typeface="Arial" charset="0"/>
              </a:rPr>
              <a:t>.</a:t>
            </a:r>
          </a:p>
          <a:p>
            <a:pPr eaLnBrk="1" hangingPunct="1">
              <a:buFontTx/>
              <a:buNone/>
              <a:defRPr/>
            </a:pPr>
            <a:endParaRPr lang="pt-BR" sz="2800" dirty="0">
              <a:cs typeface="Arial" charset="0"/>
            </a:endParaRPr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Aspectos formais das linguagens de programação.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885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09814" y="857251"/>
            <a:ext cx="8929687" cy="54006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pt-BR" dirty="0"/>
              <a:t>  </a:t>
            </a:r>
          </a:p>
          <a:p>
            <a:pPr eaLnBrk="1" hangingPunct="1">
              <a:buFontTx/>
              <a:buNone/>
              <a:defRPr/>
            </a:pPr>
            <a:endParaRPr lang="pt-BR" sz="28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endParaRPr lang="pt-BR" sz="28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pt-BR" sz="4000" dirty="0">
                <a:cs typeface="Arial" charset="0"/>
              </a:rPr>
              <a:t>Geralmente utilizamos letras gregas </a:t>
            </a:r>
          </a:p>
          <a:p>
            <a:pPr eaLnBrk="1" hangingPunct="1">
              <a:buFontTx/>
              <a:buNone/>
              <a:defRPr/>
            </a:pPr>
            <a:r>
              <a:rPr lang="pt-BR" sz="4000" dirty="0">
                <a:cs typeface="Arial" charset="0"/>
              </a:rPr>
              <a:t> </a:t>
            </a:r>
            <a:r>
              <a:rPr lang="el-GR" sz="4000" dirty="0">
                <a:cs typeface="Arial" charset="0"/>
              </a:rPr>
              <a:t>φ</a:t>
            </a:r>
            <a:r>
              <a:rPr lang="pt-BR" sz="4000" dirty="0">
                <a:cs typeface="Arial" charset="0"/>
              </a:rPr>
              <a:t>, </a:t>
            </a:r>
            <a:r>
              <a:rPr lang="el-GR" sz="4000" dirty="0">
                <a:cs typeface="Arial" charset="0"/>
              </a:rPr>
              <a:t>Φ</a:t>
            </a:r>
            <a:r>
              <a:rPr lang="pt-BR" sz="4000" dirty="0">
                <a:cs typeface="Arial" charset="0"/>
              </a:rPr>
              <a:t>, </a:t>
            </a:r>
            <a:r>
              <a:rPr lang="el-GR" sz="4000" dirty="0">
                <a:cs typeface="Arial" charset="0"/>
              </a:rPr>
              <a:t>β</a:t>
            </a:r>
            <a:r>
              <a:rPr lang="pt-BR" sz="4000" dirty="0">
                <a:cs typeface="Arial" charset="0"/>
              </a:rPr>
              <a:t>, </a:t>
            </a:r>
            <a:r>
              <a:rPr lang="el-GR" sz="4000" dirty="0">
                <a:cs typeface="Arial" charset="0"/>
              </a:rPr>
              <a:t>α</a:t>
            </a:r>
            <a:r>
              <a:rPr lang="pt-BR" sz="4000" dirty="0">
                <a:cs typeface="Arial" charset="0"/>
              </a:rPr>
              <a:t>, </a:t>
            </a:r>
            <a:r>
              <a:rPr lang="el-GR" sz="4000" dirty="0">
                <a:cs typeface="Arial" charset="0"/>
              </a:rPr>
              <a:t>λ</a:t>
            </a:r>
            <a:r>
              <a:rPr lang="pt-BR" sz="4000" dirty="0">
                <a:cs typeface="Arial" charset="0"/>
              </a:rPr>
              <a:t>, </a:t>
            </a:r>
            <a:r>
              <a:rPr lang="el-GR" sz="4000" dirty="0">
                <a:cs typeface="Arial" charset="0"/>
              </a:rPr>
              <a:t>μ</a:t>
            </a:r>
            <a:r>
              <a:rPr lang="pt-BR" sz="4000" dirty="0">
                <a:cs typeface="Arial" charset="0"/>
              </a:rPr>
              <a:t> ,</a:t>
            </a:r>
            <a:r>
              <a:rPr lang="el-GR" sz="4000" dirty="0">
                <a:cs typeface="Arial" charset="0"/>
              </a:rPr>
              <a:t>ψ</a:t>
            </a:r>
            <a:r>
              <a:rPr lang="pt-BR" sz="4000" dirty="0">
                <a:cs typeface="Arial" charset="0"/>
              </a:rPr>
              <a:t>  para denota uma palavra, para evitar confusão. </a:t>
            </a:r>
            <a:endParaRPr lang="el-GR" sz="4000" dirty="0">
              <a:cs typeface="Arial" charset="0"/>
            </a:endParaRPr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Aspectos formais das linguagens de programação.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481700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812</TotalTime>
  <Words>1215</Words>
  <Application>Microsoft Office PowerPoint</Application>
  <PresentationFormat>Widescreen</PresentationFormat>
  <Paragraphs>212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2" baseType="lpstr">
      <vt:lpstr>Arial</vt:lpstr>
      <vt:lpstr>Calibri</vt:lpstr>
      <vt:lpstr>Franklin Gothic Medium</vt:lpstr>
      <vt:lpstr>Garamond</vt:lpstr>
      <vt:lpstr>Gill Sans MT</vt:lpstr>
      <vt:lpstr>Monotype Corsiva</vt:lpstr>
      <vt:lpstr>Wingdings</vt:lpstr>
      <vt:lpstr>Galeria</vt:lpstr>
      <vt:lpstr>Compiladores</vt:lpstr>
      <vt:lpstr>Aspectos formais das linguagens de programação.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Nielsen C. Damasceno</dc:creator>
  <cp:lastModifiedBy>Nielsen C. Damasceno</cp:lastModifiedBy>
  <cp:revision>230</cp:revision>
  <dcterms:created xsi:type="dcterms:W3CDTF">2017-01-21T13:02:59Z</dcterms:created>
  <dcterms:modified xsi:type="dcterms:W3CDTF">2017-05-29T17:12:57Z</dcterms:modified>
</cp:coreProperties>
</file>